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75" r:id="rId2"/>
    <p:sldId id="257" r:id="rId3"/>
    <p:sldId id="288" r:id="rId4"/>
    <p:sldId id="300" r:id="rId5"/>
    <p:sldId id="289" r:id="rId6"/>
    <p:sldId id="290" r:id="rId7"/>
    <p:sldId id="299" r:id="rId8"/>
    <p:sldId id="291" r:id="rId9"/>
    <p:sldId id="293" r:id="rId10"/>
    <p:sldId id="294" r:id="rId11"/>
    <p:sldId id="295" r:id="rId12"/>
    <p:sldId id="296" r:id="rId13"/>
    <p:sldId id="292" r:id="rId14"/>
    <p:sldId id="283" r:id="rId15"/>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15" autoAdjust="0"/>
    <p:restoredTop sz="95118" autoAdjust="0"/>
  </p:normalViewPr>
  <p:slideViewPr>
    <p:cSldViewPr snapToGrid="0" snapToObjects="1">
      <p:cViewPr varScale="1">
        <p:scale>
          <a:sx n="90" d="100"/>
          <a:sy n="90" d="100"/>
        </p:scale>
        <p:origin x="1020"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7498AD-7BBF-4E1C-A7B3-770AB7F1326B}" type="doc">
      <dgm:prSet loTypeId="urn:microsoft.com/office/officeart/2005/8/layout/lProcess2" loCatId="list" qsTypeId="urn:microsoft.com/office/officeart/2005/8/quickstyle/simple1" qsCatId="simple" csTypeId="urn:microsoft.com/office/officeart/2005/8/colors/accent1_2" csCatId="accent1" phldr="1"/>
      <dgm:spPr/>
    </dgm:pt>
    <dgm:pt modelId="{859F3312-C4C3-4737-B6AB-552A2650F190}">
      <dgm:prSet phldrT="[Text]" custT="1"/>
      <dgm:spPr/>
      <dgm:t>
        <a:bodyPr/>
        <a:lstStyle/>
        <a:p>
          <a:r>
            <a:rPr lang="en-US" sz="1200" b="1" dirty="0">
              <a:latin typeface="Arial" panose="020B0604020202020204" pitchFamily="34" charset="0"/>
              <a:cs typeface="Arial" panose="020B0604020202020204" pitchFamily="34" charset="0"/>
            </a:rPr>
            <a:t>Dataset</a:t>
          </a:r>
        </a:p>
      </dgm:t>
    </dgm:pt>
    <dgm:pt modelId="{20F646CD-5913-4FB0-B412-010AEE4AE2B2}" type="parTrans" cxnId="{F394ECFA-A425-4B82-9968-A1619FF8CEBB}">
      <dgm:prSet/>
      <dgm:spPr/>
      <dgm:t>
        <a:bodyPr/>
        <a:lstStyle/>
        <a:p>
          <a:endParaRPr lang="en-US" sz="2400"/>
        </a:p>
      </dgm:t>
    </dgm:pt>
    <dgm:pt modelId="{80AD6FD7-254B-4D20-8FB4-7C4D2D8883F3}" type="sibTrans" cxnId="{F394ECFA-A425-4B82-9968-A1619FF8CEBB}">
      <dgm:prSet custT="1"/>
      <dgm:spPr/>
      <dgm:t>
        <a:bodyPr/>
        <a:lstStyle/>
        <a:p>
          <a:endParaRPr lang="en-US" sz="800"/>
        </a:p>
      </dgm:t>
    </dgm:pt>
    <dgm:pt modelId="{A7E5CCCE-1CAD-4015-9B95-A6AAE4624D3B}">
      <dgm:prSet phldrT="[Text]" custT="1"/>
      <dgm:spPr/>
      <dgm:t>
        <a:bodyPr/>
        <a:lstStyle/>
        <a:p>
          <a:r>
            <a:rPr lang="en-US" sz="1200" b="1" dirty="0">
              <a:latin typeface="Arial" panose="020B0604020202020204" pitchFamily="34" charset="0"/>
              <a:cs typeface="Arial" panose="020B0604020202020204" pitchFamily="34" charset="0"/>
            </a:rPr>
            <a:t>Why this Data?</a:t>
          </a:r>
        </a:p>
      </dgm:t>
    </dgm:pt>
    <dgm:pt modelId="{E343A29E-9A0A-4257-B6D4-BC16E2FBB3AF}" type="parTrans" cxnId="{840CDF02-3EEF-4FB8-A85E-C4466FD8BB3D}">
      <dgm:prSet/>
      <dgm:spPr/>
      <dgm:t>
        <a:bodyPr/>
        <a:lstStyle/>
        <a:p>
          <a:endParaRPr lang="en-US" sz="2400"/>
        </a:p>
      </dgm:t>
    </dgm:pt>
    <dgm:pt modelId="{36829FCD-E123-444A-98E9-08C9CF1A2369}" type="sibTrans" cxnId="{840CDF02-3EEF-4FB8-A85E-C4466FD8BB3D}">
      <dgm:prSet custT="1"/>
      <dgm:spPr/>
      <dgm:t>
        <a:bodyPr/>
        <a:lstStyle/>
        <a:p>
          <a:endParaRPr lang="en-US" sz="800"/>
        </a:p>
      </dgm:t>
    </dgm:pt>
    <dgm:pt modelId="{A6DE9AF9-F9E0-4967-BD3F-170D87FEC5B4}">
      <dgm:prSet phldrT="[Text]" custT="1"/>
      <dgm:spPr/>
      <dgm:t>
        <a:bodyPr/>
        <a:lstStyle/>
        <a:p>
          <a:r>
            <a:rPr lang="en-US" sz="1400" dirty="0">
              <a:latin typeface="Arial" panose="020B0604020202020204" pitchFamily="34" charset="0"/>
              <a:cs typeface="Arial" panose="020B0604020202020204" pitchFamily="34" charset="0"/>
            </a:rPr>
            <a:t>Lending Club</a:t>
          </a:r>
        </a:p>
      </dgm:t>
    </dgm:pt>
    <dgm:pt modelId="{E8B24E19-B3A9-4057-BD31-79C800C5102B}" type="parTrans" cxnId="{EE126410-9740-44DA-91E1-C70C42A51102}">
      <dgm:prSet/>
      <dgm:spPr/>
      <dgm:t>
        <a:bodyPr/>
        <a:lstStyle/>
        <a:p>
          <a:endParaRPr lang="en-US" sz="2400"/>
        </a:p>
      </dgm:t>
    </dgm:pt>
    <dgm:pt modelId="{8711A604-5B57-4F98-BAE9-D2214C3E45F4}" type="sibTrans" cxnId="{EE126410-9740-44DA-91E1-C70C42A51102}">
      <dgm:prSet/>
      <dgm:spPr/>
      <dgm:t>
        <a:bodyPr/>
        <a:lstStyle/>
        <a:p>
          <a:endParaRPr lang="en-US" sz="2400"/>
        </a:p>
      </dgm:t>
    </dgm:pt>
    <dgm:pt modelId="{F9CC1D4F-C719-4859-8190-96B68F85E270}">
      <dgm:prSet phldrT="[Text]" custT="1"/>
      <dgm:spPr/>
      <dgm:t>
        <a:bodyPr/>
        <a:lstStyle/>
        <a:p>
          <a:r>
            <a:rPr lang="en-US" sz="1200" b="1" dirty="0">
              <a:latin typeface="Arial" panose="020B0604020202020204" pitchFamily="34" charset="0"/>
              <a:cs typeface="Arial" panose="020B0604020202020204" pitchFamily="34" charset="0"/>
            </a:rPr>
            <a:t>Tools</a:t>
          </a:r>
        </a:p>
      </dgm:t>
    </dgm:pt>
    <dgm:pt modelId="{81E47692-5FB4-4249-AA86-ADFAACB0160C}" type="parTrans" cxnId="{57E53D67-B8DA-40D5-AEE8-8B4159335FDE}">
      <dgm:prSet/>
      <dgm:spPr/>
      <dgm:t>
        <a:bodyPr/>
        <a:lstStyle/>
        <a:p>
          <a:endParaRPr lang="en-US" sz="2400"/>
        </a:p>
      </dgm:t>
    </dgm:pt>
    <dgm:pt modelId="{BA0CD888-608F-4935-B16C-E5915A53B565}" type="sibTrans" cxnId="{57E53D67-B8DA-40D5-AEE8-8B4159335FDE}">
      <dgm:prSet custT="1"/>
      <dgm:spPr/>
      <dgm:t>
        <a:bodyPr/>
        <a:lstStyle/>
        <a:p>
          <a:endParaRPr lang="en-US" sz="800"/>
        </a:p>
      </dgm:t>
    </dgm:pt>
    <dgm:pt modelId="{3851AA4B-C859-43DA-ACBF-255C6915E1A8}">
      <dgm:prSet phldrT="[Text]" custT="1"/>
      <dgm:spPr/>
      <dgm:t>
        <a:bodyPr/>
        <a:lstStyle/>
        <a:p>
          <a:r>
            <a:rPr lang="en-US" sz="1400" dirty="0">
              <a:latin typeface="Arial" panose="020B0604020202020204" pitchFamily="34" charset="0"/>
              <a:cs typeface="Arial" panose="020B0604020202020204" pitchFamily="34" charset="0"/>
            </a:rPr>
            <a:t>Investor</a:t>
          </a:r>
          <a:r>
            <a:rPr lang="en-US" sz="1400" baseline="0" dirty="0">
              <a:latin typeface="Arial" panose="020B0604020202020204" pitchFamily="34" charset="0"/>
              <a:cs typeface="Arial" panose="020B0604020202020204" pitchFamily="34" charset="0"/>
            </a:rPr>
            <a:t> Decision based upon the Loan Acquisition Attributes </a:t>
          </a:r>
          <a:endParaRPr lang="en-US" sz="1400" dirty="0">
            <a:latin typeface="Arial" panose="020B0604020202020204" pitchFamily="34" charset="0"/>
            <a:cs typeface="Arial" panose="020B0604020202020204" pitchFamily="34" charset="0"/>
          </a:endParaRPr>
        </a:p>
      </dgm:t>
    </dgm:pt>
    <dgm:pt modelId="{85B3C348-7340-4F00-A62B-7BBCEB1CE493}" type="parTrans" cxnId="{9495CB8B-2A14-45DE-AD34-312E8120C0A7}">
      <dgm:prSet/>
      <dgm:spPr/>
      <dgm:t>
        <a:bodyPr/>
        <a:lstStyle/>
        <a:p>
          <a:endParaRPr lang="en-US" sz="2400"/>
        </a:p>
      </dgm:t>
    </dgm:pt>
    <dgm:pt modelId="{C16BBD9E-CFF8-4094-AEBD-D76E26F4A220}" type="sibTrans" cxnId="{9495CB8B-2A14-45DE-AD34-312E8120C0A7}">
      <dgm:prSet/>
      <dgm:spPr/>
      <dgm:t>
        <a:bodyPr/>
        <a:lstStyle/>
        <a:p>
          <a:endParaRPr lang="en-US" sz="2400"/>
        </a:p>
      </dgm:t>
    </dgm:pt>
    <dgm:pt modelId="{507F8CB6-3EA5-4F29-AAC5-9FCEE74C99EC}">
      <dgm:prSet phldrT="[Text]" custT="1"/>
      <dgm:spPr/>
      <dgm:t>
        <a:bodyPr/>
        <a:lstStyle/>
        <a:p>
          <a:r>
            <a:rPr lang="en-US" sz="1400" dirty="0">
              <a:latin typeface="Arial" panose="020B0604020202020204" pitchFamily="34" charset="0"/>
              <a:cs typeface="Arial" panose="020B0604020202020204" pitchFamily="34" charset="0"/>
            </a:rPr>
            <a:t>Orange</a:t>
          </a:r>
        </a:p>
      </dgm:t>
    </dgm:pt>
    <dgm:pt modelId="{BF1341B2-FE85-4236-A5CC-6CF5248455EB}" type="parTrans" cxnId="{B824F394-EA5B-4B2D-B044-329FE4160AAA}">
      <dgm:prSet/>
      <dgm:spPr/>
      <dgm:t>
        <a:bodyPr/>
        <a:lstStyle/>
        <a:p>
          <a:endParaRPr lang="en-US" sz="2400"/>
        </a:p>
      </dgm:t>
    </dgm:pt>
    <dgm:pt modelId="{02C7C79C-CD39-44A7-9EC2-9906EA6746E2}" type="sibTrans" cxnId="{B824F394-EA5B-4B2D-B044-329FE4160AAA}">
      <dgm:prSet/>
      <dgm:spPr/>
      <dgm:t>
        <a:bodyPr/>
        <a:lstStyle/>
        <a:p>
          <a:endParaRPr lang="en-US" sz="2400"/>
        </a:p>
      </dgm:t>
    </dgm:pt>
    <dgm:pt modelId="{20F0CE80-3481-411C-A794-4BAF1C1C092D}">
      <dgm:prSet phldrT="[Text]" custT="1"/>
      <dgm:spPr/>
      <dgm:t>
        <a:bodyPr/>
        <a:lstStyle/>
        <a:p>
          <a:r>
            <a:rPr lang="en-US" sz="1400" dirty="0">
              <a:latin typeface="Arial" panose="020B0604020202020204" pitchFamily="34" charset="0"/>
              <a:cs typeface="Arial" panose="020B0604020202020204" pitchFamily="34" charset="0"/>
            </a:rPr>
            <a:t>Excel</a:t>
          </a:r>
        </a:p>
      </dgm:t>
    </dgm:pt>
    <dgm:pt modelId="{65741662-3486-41F4-BBD0-5F3E9EDD2780}" type="parTrans" cxnId="{6F628F98-687D-46F8-B00B-69D67C2217BE}">
      <dgm:prSet/>
      <dgm:spPr/>
      <dgm:t>
        <a:bodyPr/>
        <a:lstStyle/>
        <a:p>
          <a:endParaRPr lang="en-US" sz="2400"/>
        </a:p>
      </dgm:t>
    </dgm:pt>
    <dgm:pt modelId="{CBF1CB01-A5C4-4CF4-82E3-FB28C4A7F5D5}" type="sibTrans" cxnId="{6F628F98-687D-46F8-B00B-69D67C2217BE}">
      <dgm:prSet/>
      <dgm:spPr/>
      <dgm:t>
        <a:bodyPr/>
        <a:lstStyle/>
        <a:p>
          <a:endParaRPr lang="en-US" sz="2400"/>
        </a:p>
      </dgm:t>
    </dgm:pt>
    <dgm:pt modelId="{5B4E0ACE-CFE2-4332-9DF9-A3DB3D0505F7}">
      <dgm:prSet phldrT="[Text]" custT="1"/>
      <dgm:spPr/>
      <dgm:t>
        <a:bodyPr/>
        <a:lstStyle/>
        <a:p>
          <a:r>
            <a:rPr lang="en-US" sz="1200" b="1" dirty="0">
              <a:latin typeface="Arial" panose="020B0604020202020204" pitchFamily="34" charset="0"/>
              <a:cs typeface="Arial" panose="020B0604020202020204" pitchFamily="34" charset="0"/>
            </a:rPr>
            <a:t>Analysis  &amp; Results</a:t>
          </a:r>
        </a:p>
      </dgm:t>
    </dgm:pt>
    <dgm:pt modelId="{68FB8A56-9804-4209-98C6-5806534BC945}" type="parTrans" cxnId="{9C236869-6999-4093-A3F8-745EEDBA35CD}">
      <dgm:prSet/>
      <dgm:spPr/>
      <dgm:t>
        <a:bodyPr/>
        <a:lstStyle/>
        <a:p>
          <a:endParaRPr lang="en-US" sz="2400"/>
        </a:p>
      </dgm:t>
    </dgm:pt>
    <dgm:pt modelId="{67B56363-F90A-42ED-9965-27A32B3B2D05}" type="sibTrans" cxnId="{9C236869-6999-4093-A3F8-745EEDBA35CD}">
      <dgm:prSet custT="1"/>
      <dgm:spPr/>
      <dgm:t>
        <a:bodyPr/>
        <a:lstStyle/>
        <a:p>
          <a:endParaRPr lang="en-US" sz="800"/>
        </a:p>
      </dgm:t>
    </dgm:pt>
    <dgm:pt modelId="{5A5E2B04-741C-4323-B3F6-22641632A258}">
      <dgm:prSet phldrT="[Text]" custT="1"/>
      <dgm:spPr/>
      <dgm:t>
        <a:bodyPr/>
        <a:lstStyle/>
        <a:p>
          <a:r>
            <a:rPr lang="en-US" sz="1400" dirty="0">
              <a:latin typeface="Arial" panose="020B0604020202020204" pitchFamily="34" charset="0"/>
              <a:cs typeface="Arial" panose="020B0604020202020204" pitchFamily="34" charset="0"/>
            </a:rPr>
            <a:t>Statistical Analysis</a:t>
          </a:r>
        </a:p>
      </dgm:t>
    </dgm:pt>
    <dgm:pt modelId="{81368BDA-D6B2-4069-AA3F-89ED75647EE2}" type="parTrans" cxnId="{0C4D1041-C4A0-4828-95D6-E2151A128E14}">
      <dgm:prSet/>
      <dgm:spPr/>
      <dgm:t>
        <a:bodyPr/>
        <a:lstStyle/>
        <a:p>
          <a:endParaRPr lang="en-US" sz="2400"/>
        </a:p>
      </dgm:t>
    </dgm:pt>
    <dgm:pt modelId="{C4B00980-9A44-4923-9AEF-113F921848BA}" type="sibTrans" cxnId="{0C4D1041-C4A0-4828-95D6-E2151A128E14}">
      <dgm:prSet/>
      <dgm:spPr/>
      <dgm:t>
        <a:bodyPr/>
        <a:lstStyle/>
        <a:p>
          <a:endParaRPr lang="en-US" sz="2400"/>
        </a:p>
      </dgm:t>
    </dgm:pt>
    <dgm:pt modelId="{A9520AEB-27B6-466E-ACF4-D559F723E745}">
      <dgm:prSet phldrT="[Text]" custT="1"/>
      <dgm:spPr/>
      <dgm:t>
        <a:bodyPr/>
        <a:lstStyle/>
        <a:p>
          <a:r>
            <a:rPr lang="en-US" sz="1400" dirty="0">
              <a:latin typeface="Arial" panose="020B0604020202020204" pitchFamily="34" charset="0"/>
              <a:cs typeface="Arial" panose="020B0604020202020204" pitchFamily="34" charset="0"/>
            </a:rPr>
            <a:t>Python</a:t>
          </a:r>
        </a:p>
      </dgm:t>
    </dgm:pt>
    <dgm:pt modelId="{CA5B6A94-D14F-4F78-9060-3B98D805ECF8}" type="parTrans" cxnId="{2956FCBE-49D7-4E24-A2E4-78DADE856082}">
      <dgm:prSet/>
      <dgm:spPr/>
      <dgm:t>
        <a:bodyPr/>
        <a:lstStyle/>
        <a:p>
          <a:endParaRPr lang="en-US"/>
        </a:p>
      </dgm:t>
    </dgm:pt>
    <dgm:pt modelId="{0A2F1846-57E4-400E-8EB2-72A9A7116E7C}" type="sibTrans" cxnId="{2956FCBE-49D7-4E24-A2E4-78DADE856082}">
      <dgm:prSet/>
      <dgm:spPr/>
      <dgm:t>
        <a:bodyPr/>
        <a:lstStyle/>
        <a:p>
          <a:endParaRPr lang="en-US"/>
        </a:p>
      </dgm:t>
    </dgm:pt>
    <dgm:pt modelId="{40078044-3170-47AA-92CB-7CCD6DA21567}" type="pres">
      <dgm:prSet presAssocID="{5E7498AD-7BBF-4E1C-A7B3-770AB7F1326B}" presName="theList" presStyleCnt="0">
        <dgm:presLayoutVars>
          <dgm:dir/>
          <dgm:animLvl val="lvl"/>
          <dgm:resizeHandles val="exact"/>
        </dgm:presLayoutVars>
      </dgm:prSet>
      <dgm:spPr/>
    </dgm:pt>
    <dgm:pt modelId="{2374F584-4A35-4929-8E9B-2D59F88B0FC2}" type="pres">
      <dgm:prSet presAssocID="{859F3312-C4C3-4737-B6AB-552A2650F190}" presName="compNode" presStyleCnt="0"/>
      <dgm:spPr/>
    </dgm:pt>
    <dgm:pt modelId="{A3DFEB61-BC42-43FB-84F7-21BF3B7D5BB9}" type="pres">
      <dgm:prSet presAssocID="{859F3312-C4C3-4737-B6AB-552A2650F190}" presName="aNode" presStyleLbl="bgShp" presStyleIdx="0" presStyleCnt="4"/>
      <dgm:spPr/>
    </dgm:pt>
    <dgm:pt modelId="{4AE45EC6-BF18-4082-9C71-826347A7AEA6}" type="pres">
      <dgm:prSet presAssocID="{859F3312-C4C3-4737-B6AB-552A2650F190}" presName="textNode" presStyleLbl="bgShp" presStyleIdx="0" presStyleCnt="4"/>
      <dgm:spPr/>
    </dgm:pt>
    <dgm:pt modelId="{F4782628-FC30-4EF0-A803-6D59572C6898}" type="pres">
      <dgm:prSet presAssocID="{859F3312-C4C3-4737-B6AB-552A2650F190}" presName="compChildNode" presStyleCnt="0"/>
      <dgm:spPr/>
    </dgm:pt>
    <dgm:pt modelId="{57C314CB-BBF3-463A-A9E5-8A240D6BE5D8}" type="pres">
      <dgm:prSet presAssocID="{859F3312-C4C3-4737-B6AB-552A2650F190}" presName="theInnerList" presStyleCnt="0"/>
      <dgm:spPr/>
    </dgm:pt>
    <dgm:pt modelId="{E753A1FF-269A-4E1F-93C8-21DC08132149}" type="pres">
      <dgm:prSet presAssocID="{A6DE9AF9-F9E0-4967-BD3F-170D87FEC5B4}" presName="childNode" presStyleLbl="node1" presStyleIdx="0" presStyleCnt="6">
        <dgm:presLayoutVars>
          <dgm:bulletEnabled val="1"/>
        </dgm:presLayoutVars>
      </dgm:prSet>
      <dgm:spPr/>
    </dgm:pt>
    <dgm:pt modelId="{0AF26924-4EF4-4155-8260-9EFC357954B3}" type="pres">
      <dgm:prSet presAssocID="{859F3312-C4C3-4737-B6AB-552A2650F190}" presName="aSpace" presStyleCnt="0"/>
      <dgm:spPr/>
    </dgm:pt>
    <dgm:pt modelId="{8EAE6081-A619-4839-AEBD-680AD124FC74}" type="pres">
      <dgm:prSet presAssocID="{A7E5CCCE-1CAD-4015-9B95-A6AAE4624D3B}" presName="compNode" presStyleCnt="0"/>
      <dgm:spPr/>
    </dgm:pt>
    <dgm:pt modelId="{483AFACE-8538-4D49-BE3C-EB9ED42BF06A}" type="pres">
      <dgm:prSet presAssocID="{A7E5CCCE-1CAD-4015-9B95-A6AAE4624D3B}" presName="aNode" presStyleLbl="bgShp" presStyleIdx="1" presStyleCnt="4" custLinFactNeighborX="-789" custLinFactNeighborY="-1944"/>
      <dgm:spPr/>
    </dgm:pt>
    <dgm:pt modelId="{9B8306C6-AF2C-449B-918F-C64E5A5CD11E}" type="pres">
      <dgm:prSet presAssocID="{A7E5CCCE-1CAD-4015-9B95-A6AAE4624D3B}" presName="textNode" presStyleLbl="bgShp" presStyleIdx="1" presStyleCnt="4"/>
      <dgm:spPr/>
    </dgm:pt>
    <dgm:pt modelId="{00862990-1C0A-400A-BBC5-6E022BD4C2A9}" type="pres">
      <dgm:prSet presAssocID="{A7E5CCCE-1CAD-4015-9B95-A6AAE4624D3B}" presName="compChildNode" presStyleCnt="0"/>
      <dgm:spPr/>
    </dgm:pt>
    <dgm:pt modelId="{50A220E1-5A1F-40DE-A977-8A6453C1FC78}" type="pres">
      <dgm:prSet presAssocID="{A7E5CCCE-1CAD-4015-9B95-A6AAE4624D3B}" presName="theInnerList" presStyleCnt="0"/>
      <dgm:spPr/>
    </dgm:pt>
    <dgm:pt modelId="{339EB596-7D71-44CA-9C5F-8F0AB6E46FCC}" type="pres">
      <dgm:prSet presAssocID="{3851AA4B-C859-43DA-ACBF-255C6915E1A8}" presName="childNode" presStyleLbl="node1" presStyleIdx="1" presStyleCnt="6" custScaleX="105966">
        <dgm:presLayoutVars>
          <dgm:bulletEnabled val="1"/>
        </dgm:presLayoutVars>
      </dgm:prSet>
      <dgm:spPr/>
    </dgm:pt>
    <dgm:pt modelId="{5ED00265-1334-4E88-A2D9-EAA23E7DA4DB}" type="pres">
      <dgm:prSet presAssocID="{A7E5CCCE-1CAD-4015-9B95-A6AAE4624D3B}" presName="aSpace" presStyleCnt="0"/>
      <dgm:spPr/>
    </dgm:pt>
    <dgm:pt modelId="{460CDEEB-4AC8-4AD5-A350-3159D0EC640C}" type="pres">
      <dgm:prSet presAssocID="{F9CC1D4F-C719-4859-8190-96B68F85E270}" presName="compNode" presStyleCnt="0"/>
      <dgm:spPr/>
    </dgm:pt>
    <dgm:pt modelId="{D2F8AAAC-B7AB-4721-97DE-D8AA7699A81D}" type="pres">
      <dgm:prSet presAssocID="{F9CC1D4F-C719-4859-8190-96B68F85E270}" presName="aNode" presStyleLbl="bgShp" presStyleIdx="2" presStyleCnt="4"/>
      <dgm:spPr/>
    </dgm:pt>
    <dgm:pt modelId="{5FAC4C1E-F2A5-4A0B-B450-8898A5A405D8}" type="pres">
      <dgm:prSet presAssocID="{F9CC1D4F-C719-4859-8190-96B68F85E270}" presName="textNode" presStyleLbl="bgShp" presStyleIdx="2" presStyleCnt="4"/>
      <dgm:spPr/>
    </dgm:pt>
    <dgm:pt modelId="{B405A1EB-8E7B-48F2-9A7C-0D7E2B4F6F85}" type="pres">
      <dgm:prSet presAssocID="{F9CC1D4F-C719-4859-8190-96B68F85E270}" presName="compChildNode" presStyleCnt="0"/>
      <dgm:spPr/>
    </dgm:pt>
    <dgm:pt modelId="{978221C9-EE88-4332-875D-DB3335B5B812}" type="pres">
      <dgm:prSet presAssocID="{F9CC1D4F-C719-4859-8190-96B68F85E270}" presName="theInnerList" presStyleCnt="0"/>
      <dgm:spPr/>
    </dgm:pt>
    <dgm:pt modelId="{58A7E07E-0B9E-4026-B1BA-45F400DED123}" type="pres">
      <dgm:prSet presAssocID="{507F8CB6-3EA5-4F29-AAC5-9FCEE74C99EC}" presName="childNode" presStyleLbl="node1" presStyleIdx="2" presStyleCnt="6">
        <dgm:presLayoutVars>
          <dgm:bulletEnabled val="1"/>
        </dgm:presLayoutVars>
      </dgm:prSet>
      <dgm:spPr/>
    </dgm:pt>
    <dgm:pt modelId="{055BADBA-7E52-41C7-B175-859F52426D20}" type="pres">
      <dgm:prSet presAssocID="{507F8CB6-3EA5-4F29-AAC5-9FCEE74C99EC}" presName="aSpace2" presStyleCnt="0"/>
      <dgm:spPr/>
    </dgm:pt>
    <dgm:pt modelId="{29EF2F99-8816-4B6F-9B3B-595F9416E63C}" type="pres">
      <dgm:prSet presAssocID="{A9520AEB-27B6-466E-ACF4-D559F723E745}" presName="childNode" presStyleLbl="node1" presStyleIdx="3" presStyleCnt="6">
        <dgm:presLayoutVars>
          <dgm:bulletEnabled val="1"/>
        </dgm:presLayoutVars>
      </dgm:prSet>
      <dgm:spPr/>
    </dgm:pt>
    <dgm:pt modelId="{7770DC00-8BE2-4D7C-BB2E-DE35D9A287FF}" type="pres">
      <dgm:prSet presAssocID="{A9520AEB-27B6-466E-ACF4-D559F723E745}" presName="aSpace2" presStyleCnt="0"/>
      <dgm:spPr/>
    </dgm:pt>
    <dgm:pt modelId="{A94F8E5D-E782-414A-AA1A-CD7D9DE905BC}" type="pres">
      <dgm:prSet presAssocID="{20F0CE80-3481-411C-A794-4BAF1C1C092D}" presName="childNode" presStyleLbl="node1" presStyleIdx="4" presStyleCnt="6">
        <dgm:presLayoutVars>
          <dgm:bulletEnabled val="1"/>
        </dgm:presLayoutVars>
      </dgm:prSet>
      <dgm:spPr/>
    </dgm:pt>
    <dgm:pt modelId="{83EE7581-D075-48F5-9EE4-83C32AD1B012}" type="pres">
      <dgm:prSet presAssocID="{F9CC1D4F-C719-4859-8190-96B68F85E270}" presName="aSpace" presStyleCnt="0"/>
      <dgm:spPr/>
    </dgm:pt>
    <dgm:pt modelId="{6CC7C308-8B74-499D-A0D2-E1E86292B2DC}" type="pres">
      <dgm:prSet presAssocID="{5B4E0ACE-CFE2-4332-9DF9-A3DB3D0505F7}" presName="compNode" presStyleCnt="0"/>
      <dgm:spPr/>
    </dgm:pt>
    <dgm:pt modelId="{71A91030-BEF0-41BD-80B6-20124A6E0F88}" type="pres">
      <dgm:prSet presAssocID="{5B4E0ACE-CFE2-4332-9DF9-A3DB3D0505F7}" presName="aNode" presStyleLbl="bgShp" presStyleIdx="3" presStyleCnt="4"/>
      <dgm:spPr/>
    </dgm:pt>
    <dgm:pt modelId="{19CABCD5-6FF6-4CCA-99FC-47A07CAD95E6}" type="pres">
      <dgm:prSet presAssocID="{5B4E0ACE-CFE2-4332-9DF9-A3DB3D0505F7}" presName="textNode" presStyleLbl="bgShp" presStyleIdx="3" presStyleCnt="4"/>
      <dgm:spPr/>
    </dgm:pt>
    <dgm:pt modelId="{E9BA5AB3-5F7D-4F3C-BAB9-C7615ABA78E4}" type="pres">
      <dgm:prSet presAssocID="{5B4E0ACE-CFE2-4332-9DF9-A3DB3D0505F7}" presName="compChildNode" presStyleCnt="0"/>
      <dgm:spPr/>
    </dgm:pt>
    <dgm:pt modelId="{0E86503B-3367-454E-B772-1D220E67E63A}" type="pres">
      <dgm:prSet presAssocID="{5B4E0ACE-CFE2-4332-9DF9-A3DB3D0505F7}" presName="theInnerList" presStyleCnt="0"/>
      <dgm:spPr/>
    </dgm:pt>
    <dgm:pt modelId="{F776BDB2-844F-4766-87B9-8639072E684C}" type="pres">
      <dgm:prSet presAssocID="{5A5E2B04-741C-4323-B3F6-22641632A258}" presName="childNode" presStyleLbl="node1" presStyleIdx="5" presStyleCnt="6">
        <dgm:presLayoutVars>
          <dgm:bulletEnabled val="1"/>
        </dgm:presLayoutVars>
      </dgm:prSet>
      <dgm:spPr/>
    </dgm:pt>
  </dgm:ptLst>
  <dgm:cxnLst>
    <dgm:cxn modelId="{840CDF02-3EEF-4FB8-A85E-C4466FD8BB3D}" srcId="{5E7498AD-7BBF-4E1C-A7B3-770AB7F1326B}" destId="{A7E5CCCE-1CAD-4015-9B95-A6AAE4624D3B}" srcOrd="1" destOrd="0" parTransId="{E343A29E-9A0A-4257-B6D4-BC16E2FBB3AF}" sibTransId="{36829FCD-E123-444A-98E9-08C9CF1A2369}"/>
    <dgm:cxn modelId="{232C1204-4129-4878-9747-120A47371382}" type="presOf" srcId="{A9520AEB-27B6-466E-ACF4-D559F723E745}" destId="{29EF2F99-8816-4B6F-9B3B-595F9416E63C}" srcOrd="0" destOrd="0" presId="urn:microsoft.com/office/officeart/2005/8/layout/lProcess2"/>
    <dgm:cxn modelId="{626A2B0B-1929-4D91-8C41-1B428BD251A9}" type="presOf" srcId="{859F3312-C4C3-4737-B6AB-552A2650F190}" destId="{A3DFEB61-BC42-43FB-84F7-21BF3B7D5BB9}" srcOrd="0" destOrd="0" presId="urn:microsoft.com/office/officeart/2005/8/layout/lProcess2"/>
    <dgm:cxn modelId="{EE126410-9740-44DA-91E1-C70C42A51102}" srcId="{859F3312-C4C3-4737-B6AB-552A2650F190}" destId="{A6DE9AF9-F9E0-4967-BD3F-170D87FEC5B4}" srcOrd="0" destOrd="0" parTransId="{E8B24E19-B3A9-4057-BD31-79C800C5102B}" sibTransId="{8711A604-5B57-4F98-BAE9-D2214C3E45F4}"/>
    <dgm:cxn modelId="{0789E31D-5642-4BED-B3E2-4A0005B1C469}" type="presOf" srcId="{A7E5CCCE-1CAD-4015-9B95-A6AAE4624D3B}" destId="{9B8306C6-AF2C-449B-918F-C64E5A5CD11E}" srcOrd="1" destOrd="0" presId="urn:microsoft.com/office/officeart/2005/8/layout/lProcess2"/>
    <dgm:cxn modelId="{92A5DF23-482F-4DDE-B953-3F003C65C06C}" type="presOf" srcId="{3851AA4B-C859-43DA-ACBF-255C6915E1A8}" destId="{339EB596-7D71-44CA-9C5F-8F0AB6E46FCC}" srcOrd="0" destOrd="0" presId="urn:microsoft.com/office/officeart/2005/8/layout/lProcess2"/>
    <dgm:cxn modelId="{43089F40-26B6-42D4-99CB-5BBF9DDEF258}" type="presOf" srcId="{859F3312-C4C3-4737-B6AB-552A2650F190}" destId="{4AE45EC6-BF18-4082-9C71-826347A7AEA6}" srcOrd="1" destOrd="0" presId="urn:microsoft.com/office/officeart/2005/8/layout/lProcess2"/>
    <dgm:cxn modelId="{995C6C5B-0031-4AC6-BE59-DAC89A1A53B6}" type="presOf" srcId="{F9CC1D4F-C719-4859-8190-96B68F85E270}" destId="{5FAC4C1E-F2A5-4A0B-B450-8898A5A405D8}" srcOrd="1" destOrd="0" presId="urn:microsoft.com/office/officeart/2005/8/layout/lProcess2"/>
    <dgm:cxn modelId="{0C4D1041-C4A0-4828-95D6-E2151A128E14}" srcId="{5B4E0ACE-CFE2-4332-9DF9-A3DB3D0505F7}" destId="{5A5E2B04-741C-4323-B3F6-22641632A258}" srcOrd="0" destOrd="0" parTransId="{81368BDA-D6B2-4069-AA3F-89ED75647EE2}" sibTransId="{C4B00980-9A44-4923-9AEF-113F921848BA}"/>
    <dgm:cxn modelId="{57E53D67-B8DA-40D5-AEE8-8B4159335FDE}" srcId="{5E7498AD-7BBF-4E1C-A7B3-770AB7F1326B}" destId="{F9CC1D4F-C719-4859-8190-96B68F85E270}" srcOrd="2" destOrd="0" parTransId="{81E47692-5FB4-4249-AA86-ADFAACB0160C}" sibTransId="{BA0CD888-608F-4935-B16C-E5915A53B565}"/>
    <dgm:cxn modelId="{0E0CA147-3868-484F-87B4-1480BF370BB9}" type="presOf" srcId="{A6DE9AF9-F9E0-4967-BD3F-170D87FEC5B4}" destId="{E753A1FF-269A-4E1F-93C8-21DC08132149}" srcOrd="0" destOrd="0" presId="urn:microsoft.com/office/officeart/2005/8/layout/lProcess2"/>
    <dgm:cxn modelId="{9C236869-6999-4093-A3F8-745EEDBA35CD}" srcId="{5E7498AD-7BBF-4E1C-A7B3-770AB7F1326B}" destId="{5B4E0ACE-CFE2-4332-9DF9-A3DB3D0505F7}" srcOrd="3" destOrd="0" parTransId="{68FB8A56-9804-4209-98C6-5806534BC945}" sibTransId="{67B56363-F90A-42ED-9965-27A32B3B2D05}"/>
    <dgm:cxn modelId="{780FB04A-C830-4E15-B77F-522AADD9363D}" type="presOf" srcId="{5E7498AD-7BBF-4E1C-A7B3-770AB7F1326B}" destId="{40078044-3170-47AA-92CB-7CCD6DA21567}" srcOrd="0" destOrd="0" presId="urn:microsoft.com/office/officeart/2005/8/layout/lProcess2"/>
    <dgm:cxn modelId="{D3F0E652-6DE2-4B30-8D37-EC9CD2FFA07A}" type="presOf" srcId="{20F0CE80-3481-411C-A794-4BAF1C1C092D}" destId="{A94F8E5D-E782-414A-AA1A-CD7D9DE905BC}" srcOrd="0" destOrd="0" presId="urn:microsoft.com/office/officeart/2005/8/layout/lProcess2"/>
    <dgm:cxn modelId="{DABABB81-B8E4-49C6-A394-1FAB1608822E}" type="presOf" srcId="{5B4E0ACE-CFE2-4332-9DF9-A3DB3D0505F7}" destId="{19CABCD5-6FF6-4CCA-99FC-47A07CAD95E6}" srcOrd="1" destOrd="0" presId="urn:microsoft.com/office/officeart/2005/8/layout/lProcess2"/>
    <dgm:cxn modelId="{9495CB8B-2A14-45DE-AD34-312E8120C0A7}" srcId="{A7E5CCCE-1CAD-4015-9B95-A6AAE4624D3B}" destId="{3851AA4B-C859-43DA-ACBF-255C6915E1A8}" srcOrd="0" destOrd="0" parTransId="{85B3C348-7340-4F00-A62B-7BBCEB1CE493}" sibTransId="{C16BBD9E-CFF8-4094-AEBD-D76E26F4A220}"/>
    <dgm:cxn modelId="{BC8AD98D-BC9D-4DC5-BACC-33D81A0BC138}" type="presOf" srcId="{507F8CB6-3EA5-4F29-AAC5-9FCEE74C99EC}" destId="{58A7E07E-0B9E-4026-B1BA-45F400DED123}" srcOrd="0" destOrd="0" presId="urn:microsoft.com/office/officeart/2005/8/layout/lProcess2"/>
    <dgm:cxn modelId="{B824F394-EA5B-4B2D-B044-329FE4160AAA}" srcId="{F9CC1D4F-C719-4859-8190-96B68F85E270}" destId="{507F8CB6-3EA5-4F29-AAC5-9FCEE74C99EC}" srcOrd="0" destOrd="0" parTransId="{BF1341B2-FE85-4236-A5CC-6CF5248455EB}" sibTransId="{02C7C79C-CD39-44A7-9EC2-9906EA6746E2}"/>
    <dgm:cxn modelId="{6F628F98-687D-46F8-B00B-69D67C2217BE}" srcId="{F9CC1D4F-C719-4859-8190-96B68F85E270}" destId="{20F0CE80-3481-411C-A794-4BAF1C1C092D}" srcOrd="2" destOrd="0" parTransId="{65741662-3486-41F4-BBD0-5F3E9EDD2780}" sibTransId="{CBF1CB01-A5C4-4CF4-82E3-FB28C4A7F5D5}"/>
    <dgm:cxn modelId="{2956FCBE-49D7-4E24-A2E4-78DADE856082}" srcId="{F9CC1D4F-C719-4859-8190-96B68F85E270}" destId="{A9520AEB-27B6-466E-ACF4-D559F723E745}" srcOrd="1" destOrd="0" parTransId="{CA5B6A94-D14F-4F78-9060-3B98D805ECF8}" sibTransId="{0A2F1846-57E4-400E-8EB2-72A9A7116E7C}"/>
    <dgm:cxn modelId="{BF2FC3C9-F06B-4C37-9259-E776C235220F}" type="presOf" srcId="{5A5E2B04-741C-4323-B3F6-22641632A258}" destId="{F776BDB2-844F-4766-87B9-8639072E684C}" srcOrd="0" destOrd="0" presId="urn:microsoft.com/office/officeart/2005/8/layout/lProcess2"/>
    <dgm:cxn modelId="{898F82D0-EAA3-4910-8EFF-42C41C00FF30}" type="presOf" srcId="{A7E5CCCE-1CAD-4015-9B95-A6AAE4624D3B}" destId="{483AFACE-8538-4D49-BE3C-EB9ED42BF06A}" srcOrd="0" destOrd="0" presId="urn:microsoft.com/office/officeart/2005/8/layout/lProcess2"/>
    <dgm:cxn modelId="{9DF4D0DB-3119-4E1D-9FB2-77BA53F4E46B}" type="presOf" srcId="{5B4E0ACE-CFE2-4332-9DF9-A3DB3D0505F7}" destId="{71A91030-BEF0-41BD-80B6-20124A6E0F88}" srcOrd="0" destOrd="0" presId="urn:microsoft.com/office/officeart/2005/8/layout/lProcess2"/>
    <dgm:cxn modelId="{3BD8F9DF-008A-4EF1-B2F4-A87507529C93}" type="presOf" srcId="{F9CC1D4F-C719-4859-8190-96B68F85E270}" destId="{D2F8AAAC-B7AB-4721-97DE-D8AA7699A81D}" srcOrd="0" destOrd="0" presId="urn:microsoft.com/office/officeart/2005/8/layout/lProcess2"/>
    <dgm:cxn modelId="{F394ECFA-A425-4B82-9968-A1619FF8CEBB}" srcId="{5E7498AD-7BBF-4E1C-A7B3-770AB7F1326B}" destId="{859F3312-C4C3-4737-B6AB-552A2650F190}" srcOrd="0" destOrd="0" parTransId="{20F646CD-5913-4FB0-B412-010AEE4AE2B2}" sibTransId="{80AD6FD7-254B-4D20-8FB4-7C4D2D8883F3}"/>
    <dgm:cxn modelId="{D9C98708-DBA5-43AF-8FEA-B1372A9F44D8}" type="presParOf" srcId="{40078044-3170-47AA-92CB-7CCD6DA21567}" destId="{2374F584-4A35-4929-8E9B-2D59F88B0FC2}" srcOrd="0" destOrd="0" presId="urn:microsoft.com/office/officeart/2005/8/layout/lProcess2"/>
    <dgm:cxn modelId="{F417D9FD-34B1-4464-8371-AA2F228FA904}" type="presParOf" srcId="{2374F584-4A35-4929-8E9B-2D59F88B0FC2}" destId="{A3DFEB61-BC42-43FB-84F7-21BF3B7D5BB9}" srcOrd="0" destOrd="0" presId="urn:microsoft.com/office/officeart/2005/8/layout/lProcess2"/>
    <dgm:cxn modelId="{065EA86B-5501-4366-9B0B-E68BBF036E0B}" type="presParOf" srcId="{2374F584-4A35-4929-8E9B-2D59F88B0FC2}" destId="{4AE45EC6-BF18-4082-9C71-826347A7AEA6}" srcOrd="1" destOrd="0" presId="urn:microsoft.com/office/officeart/2005/8/layout/lProcess2"/>
    <dgm:cxn modelId="{57C0CDA2-6890-4EF0-A2A0-8BA17C2D6143}" type="presParOf" srcId="{2374F584-4A35-4929-8E9B-2D59F88B0FC2}" destId="{F4782628-FC30-4EF0-A803-6D59572C6898}" srcOrd="2" destOrd="0" presId="urn:microsoft.com/office/officeart/2005/8/layout/lProcess2"/>
    <dgm:cxn modelId="{E46919CD-8CAF-4FC2-91A4-C8CC3DF4DEBD}" type="presParOf" srcId="{F4782628-FC30-4EF0-A803-6D59572C6898}" destId="{57C314CB-BBF3-463A-A9E5-8A240D6BE5D8}" srcOrd="0" destOrd="0" presId="urn:microsoft.com/office/officeart/2005/8/layout/lProcess2"/>
    <dgm:cxn modelId="{57676F40-897A-43C3-89E3-9B40CF5D6B91}" type="presParOf" srcId="{57C314CB-BBF3-463A-A9E5-8A240D6BE5D8}" destId="{E753A1FF-269A-4E1F-93C8-21DC08132149}" srcOrd="0" destOrd="0" presId="urn:microsoft.com/office/officeart/2005/8/layout/lProcess2"/>
    <dgm:cxn modelId="{F671409C-2A66-42CA-B9B4-E1DC4422D839}" type="presParOf" srcId="{40078044-3170-47AA-92CB-7CCD6DA21567}" destId="{0AF26924-4EF4-4155-8260-9EFC357954B3}" srcOrd="1" destOrd="0" presId="urn:microsoft.com/office/officeart/2005/8/layout/lProcess2"/>
    <dgm:cxn modelId="{237C8C7D-47A2-4FCC-AB63-13588604604A}" type="presParOf" srcId="{40078044-3170-47AA-92CB-7CCD6DA21567}" destId="{8EAE6081-A619-4839-AEBD-680AD124FC74}" srcOrd="2" destOrd="0" presId="urn:microsoft.com/office/officeart/2005/8/layout/lProcess2"/>
    <dgm:cxn modelId="{2336BF99-A5C2-4E7C-837B-0503D800FBE9}" type="presParOf" srcId="{8EAE6081-A619-4839-AEBD-680AD124FC74}" destId="{483AFACE-8538-4D49-BE3C-EB9ED42BF06A}" srcOrd="0" destOrd="0" presId="urn:microsoft.com/office/officeart/2005/8/layout/lProcess2"/>
    <dgm:cxn modelId="{E8139031-F416-49AC-B15E-4E3BC611A5A8}" type="presParOf" srcId="{8EAE6081-A619-4839-AEBD-680AD124FC74}" destId="{9B8306C6-AF2C-449B-918F-C64E5A5CD11E}" srcOrd="1" destOrd="0" presId="urn:microsoft.com/office/officeart/2005/8/layout/lProcess2"/>
    <dgm:cxn modelId="{C6443724-6FC6-41C1-8E47-739D199CA9DA}" type="presParOf" srcId="{8EAE6081-A619-4839-AEBD-680AD124FC74}" destId="{00862990-1C0A-400A-BBC5-6E022BD4C2A9}" srcOrd="2" destOrd="0" presId="urn:microsoft.com/office/officeart/2005/8/layout/lProcess2"/>
    <dgm:cxn modelId="{EE697DF9-6F39-429D-8543-52DEC62F8C42}" type="presParOf" srcId="{00862990-1C0A-400A-BBC5-6E022BD4C2A9}" destId="{50A220E1-5A1F-40DE-A977-8A6453C1FC78}" srcOrd="0" destOrd="0" presId="urn:microsoft.com/office/officeart/2005/8/layout/lProcess2"/>
    <dgm:cxn modelId="{CE6A843A-20EF-49B9-8E10-A9741532A368}" type="presParOf" srcId="{50A220E1-5A1F-40DE-A977-8A6453C1FC78}" destId="{339EB596-7D71-44CA-9C5F-8F0AB6E46FCC}" srcOrd="0" destOrd="0" presId="urn:microsoft.com/office/officeart/2005/8/layout/lProcess2"/>
    <dgm:cxn modelId="{229CAABB-EA5D-4A9D-998D-42EFB6E3E666}" type="presParOf" srcId="{40078044-3170-47AA-92CB-7CCD6DA21567}" destId="{5ED00265-1334-4E88-A2D9-EAA23E7DA4DB}" srcOrd="3" destOrd="0" presId="urn:microsoft.com/office/officeart/2005/8/layout/lProcess2"/>
    <dgm:cxn modelId="{B1A34905-AC28-4A62-AB77-723C7B72230F}" type="presParOf" srcId="{40078044-3170-47AA-92CB-7CCD6DA21567}" destId="{460CDEEB-4AC8-4AD5-A350-3159D0EC640C}" srcOrd="4" destOrd="0" presId="urn:microsoft.com/office/officeart/2005/8/layout/lProcess2"/>
    <dgm:cxn modelId="{EDCA5522-E85F-4A76-9217-5ACD39AF09FF}" type="presParOf" srcId="{460CDEEB-4AC8-4AD5-A350-3159D0EC640C}" destId="{D2F8AAAC-B7AB-4721-97DE-D8AA7699A81D}" srcOrd="0" destOrd="0" presId="urn:microsoft.com/office/officeart/2005/8/layout/lProcess2"/>
    <dgm:cxn modelId="{7FD8DD41-7103-431C-8A9C-838117FE9C7F}" type="presParOf" srcId="{460CDEEB-4AC8-4AD5-A350-3159D0EC640C}" destId="{5FAC4C1E-F2A5-4A0B-B450-8898A5A405D8}" srcOrd="1" destOrd="0" presId="urn:microsoft.com/office/officeart/2005/8/layout/lProcess2"/>
    <dgm:cxn modelId="{3F54AE0D-EE49-4C8A-8E8C-99AB9430E6C2}" type="presParOf" srcId="{460CDEEB-4AC8-4AD5-A350-3159D0EC640C}" destId="{B405A1EB-8E7B-48F2-9A7C-0D7E2B4F6F85}" srcOrd="2" destOrd="0" presId="urn:microsoft.com/office/officeart/2005/8/layout/lProcess2"/>
    <dgm:cxn modelId="{23E9E5F0-6394-4F9D-A977-E4B6711DE2A5}" type="presParOf" srcId="{B405A1EB-8E7B-48F2-9A7C-0D7E2B4F6F85}" destId="{978221C9-EE88-4332-875D-DB3335B5B812}" srcOrd="0" destOrd="0" presId="urn:microsoft.com/office/officeart/2005/8/layout/lProcess2"/>
    <dgm:cxn modelId="{6CC0CC90-1BB0-4658-BC9E-263063EE08B1}" type="presParOf" srcId="{978221C9-EE88-4332-875D-DB3335B5B812}" destId="{58A7E07E-0B9E-4026-B1BA-45F400DED123}" srcOrd="0" destOrd="0" presId="urn:microsoft.com/office/officeart/2005/8/layout/lProcess2"/>
    <dgm:cxn modelId="{1BCF0752-C53C-488E-A607-F23BE163CC89}" type="presParOf" srcId="{978221C9-EE88-4332-875D-DB3335B5B812}" destId="{055BADBA-7E52-41C7-B175-859F52426D20}" srcOrd="1" destOrd="0" presId="urn:microsoft.com/office/officeart/2005/8/layout/lProcess2"/>
    <dgm:cxn modelId="{28D7987D-46BE-4B6E-B4D5-E652A2987F9E}" type="presParOf" srcId="{978221C9-EE88-4332-875D-DB3335B5B812}" destId="{29EF2F99-8816-4B6F-9B3B-595F9416E63C}" srcOrd="2" destOrd="0" presId="urn:microsoft.com/office/officeart/2005/8/layout/lProcess2"/>
    <dgm:cxn modelId="{AAEE2968-2AE3-4118-8637-A165F4D5B331}" type="presParOf" srcId="{978221C9-EE88-4332-875D-DB3335B5B812}" destId="{7770DC00-8BE2-4D7C-BB2E-DE35D9A287FF}" srcOrd="3" destOrd="0" presId="urn:microsoft.com/office/officeart/2005/8/layout/lProcess2"/>
    <dgm:cxn modelId="{E4358254-0813-4A96-89D7-6B43C78FEDA6}" type="presParOf" srcId="{978221C9-EE88-4332-875D-DB3335B5B812}" destId="{A94F8E5D-E782-414A-AA1A-CD7D9DE905BC}" srcOrd="4" destOrd="0" presId="urn:microsoft.com/office/officeart/2005/8/layout/lProcess2"/>
    <dgm:cxn modelId="{C90C1057-B6C3-4DF9-9180-F05C68D47250}" type="presParOf" srcId="{40078044-3170-47AA-92CB-7CCD6DA21567}" destId="{83EE7581-D075-48F5-9EE4-83C32AD1B012}" srcOrd="5" destOrd="0" presId="urn:microsoft.com/office/officeart/2005/8/layout/lProcess2"/>
    <dgm:cxn modelId="{F0014B92-DBD8-41AA-B719-CE65DEBA0D08}" type="presParOf" srcId="{40078044-3170-47AA-92CB-7CCD6DA21567}" destId="{6CC7C308-8B74-499D-A0D2-E1E86292B2DC}" srcOrd="6" destOrd="0" presId="urn:microsoft.com/office/officeart/2005/8/layout/lProcess2"/>
    <dgm:cxn modelId="{D2D47081-685B-42F7-A193-1D8BD4EAD317}" type="presParOf" srcId="{6CC7C308-8B74-499D-A0D2-E1E86292B2DC}" destId="{71A91030-BEF0-41BD-80B6-20124A6E0F88}" srcOrd="0" destOrd="0" presId="urn:microsoft.com/office/officeart/2005/8/layout/lProcess2"/>
    <dgm:cxn modelId="{27E57AA3-80CA-420C-A931-8528F67BBD04}" type="presParOf" srcId="{6CC7C308-8B74-499D-A0D2-E1E86292B2DC}" destId="{19CABCD5-6FF6-4CCA-99FC-47A07CAD95E6}" srcOrd="1" destOrd="0" presId="urn:microsoft.com/office/officeart/2005/8/layout/lProcess2"/>
    <dgm:cxn modelId="{93E76B38-7EB6-43EB-9748-2A4BDBD1A17A}" type="presParOf" srcId="{6CC7C308-8B74-499D-A0D2-E1E86292B2DC}" destId="{E9BA5AB3-5F7D-4F3C-BAB9-C7615ABA78E4}" srcOrd="2" destOrd="0" presId="urn:microsoft.com/office/officeart/2005/8/layout/lProcess2"/>
    <dgm:cxn modelId="{7C4C716C-75F8-4F05-A12C-309C1C4D2DDD}" type="presParOf" srcId="{E9BA5AB3-5F7D-4F3C-BAB9-C7615ABA78E4}" destId="{0E86503B-3367-454E-B772-1D220E67E63A}" srcOrd="0" destOrd="0" presId="urn:microsoft.com/office/officeart/2005/8/layout/lProcess2"/>
    <dgm:cxn modelId="{FE5E85AD-799A-46F2-BE96-BC1703958A51}" type="presParOf" srcId="{0E86503B-3367-454E-B772-1D220E67E63A}" destId="{F776BDB2-844F-4766-87B9-8639072E684C}"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221100-92B1-4BF4-9996-2F97410ACE81}"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2D8C10EB-8E33-4691-877C-B44B12C41569}">
      <dgm:prSet phldrT="[Text]"/>
      <dgm:spPr/>
      <dgm:t>
        <a:bodyPr/>
        <a:lstStyle/>
        <a:p>
          <a:r>
            <a:rPr lang="en-US" dirty="0"/>
            <a:t>Data</a:t>
          </a:r>
        </a:p>
      </dgm:t>
    </dgm:pt>
    <dgm:pt modelId="{4767BB97-BD9A-48F5-8072-7859A05A96FF}" type="parTrans" cxnId="{DDF40DA2-3E48-424E-9F7D-3B0FFD19FBDE}">
      <dgm:prSet/>
      <dgm:spPr/>
      <dgm:t>
        <a:bodyPr/>
        <a:lstStyle/>
        <a:p>
          <a:endParaRPr lang="en-US"/>
        </a:p>
      </dgm:t>
    </dgm:pt>
    <dgm:pt modelId="{D26BBF34-B4AB-4D61-AF34-226410EA02B3}" type="sibTrans" cxnId="{DDF40DA2-3E48-424E-9F7D-3B0FFD19FBDE}">
      <dgm:prSet/>
      <dgm:spPr/>
      <dgm:t>
        <a:bodyPr/>
        <a:lstStyle/>
        <a:p>
          <a:endParaRPr lang="en-US"/>
        </a:p>
      </dgm:t>
    </dgm:pt>
    <dgm:pt modelId="{2FE050BF-5471-435F-8C91-DEE77B39973D}">
      <dgm:prSet phldrT="[Text]"/>
      <dgm:spPr/>
      <dgm:t>
        <a:bodyPr/>
        <a:lstStyle/>
        <a:p>
          <a:r>
            <a:rPr lang="en-US" dirty="0"/>
            <a:t>Data Exploration  (EDA)</a:t>
          </a:r>
        </a:p>
      </dgm:t>
    </dgm:pt>
    <dgm:pt modelId="{BC4E0DFA-1D3A-41D6-B190-98D5DA3B4EBB}" type="parTrans" cxnId="{E526F402-441A-41CF-A791-30AF530E17E2}">
      <dgm:prSet/>
      <dgm:spPr/>
      <dgm:t>
        <a:bodyPr/>
        <a:lstStyle/>
        <a:p>
          <a:endParaRPr lang="en-US"/>
        </a:p>
      </dgm:t>
    </dgm:pt>
    <dgm:pt modelId="{B41A17A7-89E5-425D-89EB-5AE9C436706A}" type="sibTrans" cxnId="{E526F402-441A-41CF-A791-30AF530E17E2}">
      <dgm:prSet/>
      <dgm:spPr/>
      <dgm:t>
        <a:bodyPr/>
        <a:lstStyle/>
        <a:p>
          <a:endParaRPr lang="en-US"/>
        </a:p>
      </dgm:t>
    </dgm:pt>
    <dgm:pt modelId="{0F81446D-D87E-4395-865D-238C8064BBAA}">
      <dgm:prSet phldrT="[Text]"/>
      <dgm:spPr/>
      <dgm:t>
        <a:bodyPr/>
        <a:lstStyle/>
        <a:p>
          <a:r>
            <a:rPr lang="en-US" dirty="0"/>
            <a:t>Excluded all Loans with </a:t>
          </a:r>
          <a:r>
            <a:rPr lang="en-US" i="1" dirty="0"/>
            <a:t>“Other” </a:t>
          </a:r>
          <a:r>
            <a:rPr lang="en-US" dirty="0"/>
            <a:t>Statuses</a:t>
          </a:r>
        </a:p>
      </dgm:t>
    </dgm:pt>
    <dgm:pt modelId="{3CBCC22A-5799-452C-8227-D7E92BE4847C}" type="parTrans" cxnId="{93108B39-7A5A-4D62-9631-3297DC96E02D}">
      <dgm:prSet/>
      <dgm:spPr/>
      <dgm:t>
        <a:bodyPr/>
        <a:lstStyle/>
        <a:p>
          <a:endParaRPr lang="en-US"/>
        </a:p>
      </dgm:t>
    </dgm:pt>
    <dgm:pt modelId="{42085AFF-DDB0-482C-9D13-61101B4A4338}" type="sibTrans" cxnId="{93108B39-7A5A-4D62-9631-3297DC96E02D}">
      <dgm:prSet/>
      <dgm:spPr/>
      <dgm:t>
        <a:bodyPr/>
        <a:lstStyle/>
        <a:p>
          <a:endParaRPr lang="en-US"/>
        </a:p>
      </dgm:t>
    </dgm:pt>
    <dgm:pt modelId="{98A8BC68-7402-420A-B1A0-B8C168F89481}">
      <dgm:prSet phldrT="[Text]"/>
      <dgm:spPr/>
      <dgm:t>
        <a:bodyPr/>
        <a:lstStyle/>
        <a:p>
          <a:r>
            <a:rPr lang="en-US" dirty="0"/>
            <a:t> Defined Target</a:t>
          </a:r>
        </a:p>
      </dgm:t>
    </dgm:pt>
    <dgm:pt modelId="{320051DD-C5BF-4C90-A99D-5F91214003F7}" type="parTrans" cxnId="{4AF674A7-2B17-4A85-9025-2083DFD50F72}">
      <dgm:prSet/>
      <dgm:spPr/>
      <dgm:t>
        <a:bodyPr/>
        <a:lstStyle/>
        <a:p>
          <a:endParaRPr lang="en-US"/>
        </a:p>
      </dgm:t>
    </dgm:pt>
    <dgm:pt modelId="{C0317B9B-8284-4799-BD1B-C986AD3DAA95}" type="sibTrans" cxnId="{4AF674A7-2B17-4A85-9025-2083DFD50F72}">
      <dgm:prSet/>
      <dgm:spPr/>
      <dgm:t>
        <a:bodyPr/>
        <a:lstStyle/>
        <a:p>
          <a:endParaRPr lang="en-US"/>
        </a:p>
      </dgm:t>
    </dgm:pt>
    <dgm:pt modelId="{0F02180E-7421-4A6E-9670-474530D0E68F}">
      <dgm:prSet phldrT="[Text]"/>
      <dgm:spPr/>
      <dgm:t>
        <a:bodyPr/>
        <a:lstStyle/>
        <a:p>
          <a:r>
            <a:rPr lang="en-US" b="1" dirty="0"/>
            <a:t>Target Variable: </a:t>
          </a:r>
          <a:r>
            <a:rPr lang="en-US" b="1" dirty="0" err="1"/>
            <a:t>Loan_Status</a:t>
          </a:r>
          <a:endParaRPr lang="en-US" b="1" dirty="0"/>
        </a:p>
      </dgm:t>
    </dgm:pt>
    <dgm:pt modelId="{428C6967-4D19-4175-8562-74C3F2E7047E}" type="parTrans" cxnId="{9DC68004-ABC5-4BDE-8671-DA2D16EF08B6}">
      <dgm:prSet/>
      <dgm:spPr/>
      <dgm:t>
        <a:bodyPr/>
        <a:lstStyle/>
        <a:p>
          <a:endParaRPr lang="en-US"/>
        </a:p>
      </dgm:t>
    </dgm:pt>
    <dgm:pt modelId="{8780597F-F18A-4537-8837-B225AF0C8099}" type="sibTrans" cxnId="{9DC68004-ABC5-4BDE-8671-DA2D16EF08B6}">
      <dgm:prSet/>
      <dgm:spPr/>
      <dgm:t>
        <a:bodyPr/>
        <a:lstStyle/>
        <a:p>
          <a:endParaRPr lang="en-US"/>
        </a:p>
      </dgm:t>
    </dgm:pt>
    <dgm:pt modelId="{102F9B9D-51EB-42F2-A29B-B2CB5BACD509}">
      <dgm:prSet phldrT="[Text]"/>
      <dgm:spPr/>
      <dgm:t>
        <a:bodyPr/>
        <a:lstStyle/>
        <a:p>
          <a:r>
            <a:rPr lang="en-US" dirty="0"/>
            <a:t>Lending Club Dataset</a:t>
          </a:r>
        </a:p>
      </dgm:t>
    </dgm:pt>
    <dgm:pt modelId="{A7CBE8B4-419B-439B-BD66-CDC966241C12}" type="sibTrans" cxnId="{0F3886F2-6775-4761-902D-7D13DF97F2C3}">
      <dgm:prSet/>
      <dgm:spPr/>
      <dgm:t>
        <a:bodyPr/>
        <a:lstStyle/>
        <a:p>
          <a:endParaRPr lang="en-US"/>
        </a:p>
      </dgm:t>
    </dgm:pt>
    <dgm:pt modelId="{A8094549-0975-452E-B19A-F27F6A9B561C}" type="parTrans" cxnId="{0F3886F2-6775-4761-902D-7D13DF97F2C3}">
      <dgm:prSet/>
      <dgm:spPr/>
      <dgm:t>
        <a:bodyPr/>
        <a:lstStyle/>
        <a:p>
          <a:endParaRPr lang="en-US"/>
        </a:p>
      </dgm:t>
    </dgm:pt>
    <dgm:pt modelId="{816F95AF-124F-4DBB-9ECF-D0E967344446}">
      <dgm:prSet phldrT="[Text]"/>
      <dgm:spPr/>
      <dgm:t>
        <a:bodyPr/>
        <a:lstStyle/>
        <a:p>
          <a:r>
            <a:rPr lang="en-US" b="1" dirty="0"/>
            <a:t>Binary (Fully Paid or  Charged Off)</a:t>
          </a:r>
        </a:p>
      </dgm:t>
    </dgm:pt>
    <dgm:pt modelId="{F909BF4C-E735-4329-86D2-C753212A2002}" type="parTrans" cxnId="{5F948A41-2AAC-466A-B2F8-E8168E1670DC}">
      <dgm:prSet/>
      <dgm:spPr/>
      <dgm:t>
        <a:bodyPr/>
        <a:lstStyle/>
        <a:p>
          <a:endParaRPr lang="en-US"/>
        </a:p>
      </dgm:t>
    </dgm:pt>
    <dgm:pt modelId="{A42F173C-D402-4503-AFCC-91BBF55BC04B}" type="sibTrans" cxnId="{5F948A41-2AAC-466A-B2F8-E8168E1670DC}">
      <dgm:prSet/>
      <dgm:spPr/>
      <dgm:t>
        <a:bodyPr/>
        <a:lstStyle/>
        <a:p>
          <a:endParaRPr lang="en-US"/>
        </a:p>
      </dgm:t>
    </dgm:pt>
    <dgm:pt modelId="{AD786B33-6B9E-4512-B7BB-555ED90DE0B6}">
      <dgm:prSet phldrT="[Text]"/>
      <dgm:spPr/>
      <dgm:t>
        <a:bodyPr/>
        <a:lstStyle/>
        <a:p>
          <a:r>
            <a:rPr lang="en-US" dirty="0"/>
            <a:t>Record size: 2 million </a:t>
          </a:r>
        </a:p>
      </dgm:t>
    </dgm:pt>
    <dgm:pt modelId="{6534D47F-AF38-4697-9921-3CCFCC1EAADE}" type="parTrans" cxnId="{647407EC-3437-44A6-91B4-F6B58A73CF2D}">
      <dgm:prSet/>
      <dgm:spPr/>
      <dgm:t>
        <a:bodyPr/>
        <a:lstStyle/>
        <a:p>
          <a:endParaRPr lang="en-US"/>
        </a:p>
      </dgm:t>
    </dgm:pt>
    <dgm:pt modelId="{76B43AD9-23D7-4849-95EB-D84F66EEDC71}" type="sibTrans" cxnId="{647407EC-3437-44A6-91B4-F6B58A73CF2D}">
      <dgm:prSet/>
      <dgm:spPr/>
      <dgm:t>
        <a:bodyPr/>
        <a:lstStyle/>
        <a:p>
          <a:endParaRPr lang="en-US"/>
        </a:p>
      </dgm:t>
    </dgm:pt>
    <dgm:pt modelId="{A0626B2A-5669-415A-9BC3-E10B13C32DF0}">
      <dgm:prSet phldrT="[Text]"/>
      <dgm:spPr/>
      <dgm:t>
        <a:bodyPr/>
        <a:lstStyle/>
        <a:p>
          <a:r>
            <a:rPr lang="en-US" dirty="0"/>
            <a:t>Number of Predictors:- ~ 50 variables</a:t>
          </a:r>
        </a:p>
      </dgm:t>
    </dgm:pt>
    <dgm:pt modelId="{512EF022-6638-4A63-95C4-C04A80F4F7A0}" type="parTrans" cxnId="{0897406E-9EEE-470E-BD52-250D2854C39B}">
      <dgm:prSet/>
      <dgm:spPr/>
      <dgm:t>
        <a:bodyPr/>
        <a:lstStyle/>
        <a:p>
          <a:endParaRPr lang="en-US"/>
        </a:p>
      </dgm:t>
    </dgm:pt>
    <dgm:pt modelId="{3543AE8C-6C3B-479A-A406-4178E10CF42D}" type="sibTrans" cxnId="{0897406E-9EEE-470E-BD52-250D2854C39B}">
      <dgm:prSet/>
      <dgm:spPr/>
      <dgm:t>
        <a:bodyPr/>
        <a:lstStyle/>
        <a:p>
          <a:endParaRPr lang="en-US"/>
        </a:p>
      </dgm:t>
    </dgm:pt>
    <dgm:pt modelId="{51349BAC-DA24-47E8-A565-F715A8A77FCC}">
      <dgm:prSet phldrT="[Text]"/>
      <dgm:spPr/>
      <dgm:t>
        <a:bodyPr/>
        <a:lstStyle/>
        <a:p>
          <a:r>
            <a:rPr lang="en-US" dirty="0"/>
            <a:t>Predict Probability of Default </a:t>
          </a:r>
        </a:p>
      </dgm:t>
    </dgm:pt>
    <dgm:pt modelId="{4EA05E7F-AF77-47F7-AE88-3D79F635199C}" type="parTrans" cxnId="{343F4D66-3877-4E34-BCB9-08FB73AFCFB6}">
      <dgm:prSet/>
      <dgm:spPr/>
      <dgm:t>
        <a:bodyPr/>
        <a:lstStyle/>
        <a:p>
          <a:endParaRPr lang="en-US"/>
        </a:p>
      </dgm:t>
    </dgm:pt>
    <dgm:pt modelId="{23BB90F7-03DA-4692-A389-712362321A84}" type="sibTrans" cxnId="{343F4D66-3877-4E34-BCB9-08FB73AFCFB6}">
      <dgm:prSet/>
      <dgm:spPr/>
      <dgm:t>
        <a:bodyPr/>
        <a:lstStyle/>
        <a:p>
          <a:endParaRPr lang="en-US"/>
        </a:p>
      </dgm:t>
    </dgm:pt>
    <dgm:pt modelId="{FC3C2E45-4BAF-4323-AE37-936347C99B98}">
      <dgm:prSet phldrT="[Text]"/>
      <dgm:spPr/>
      <dgm:t>
        <a:bodyPr/>
        <a:lstStyle/>
        <a:p>
          <a:r>
            <a:rPr lang="en-US" dirty="0"/>
            <a:t>Result</a:t>
          </a:r>
          <a:endParaRPr lang="en-US" b="0" dirty="0"/>
        </a:p>
      </dgm:t>
    </dgm:pt>
    <dgm:pt modelId="{3ED065EE-B025-414E-AC5E-51C5E4162013}" type="parTrans" cxnId="{B56D839A-FED7-430A-AE80-500DAB2ECC3C}">
      <dgm:prSet/>
      <dgm:spPr/>
      <dgm:t>
        <a:bodyPr/>
        <a:lstStyle/>
        <a:p>
          <a:endParaRPr lang="en-US"/>
        </a:p>
      </dgm:t>
    </dgm:pt>
    <dgm:pt modelId="{F6540D16-712E-4C76-B853-00E589FEC917}" type="sibTrans" cxnId="{B56D839A-FED7-430A-AE80-500DAB2ECC3C}">
      <dgm:prSet/>
      <dgm:spPr/>
      <dgm:t>
        <a:bodyPr/>
        <a:lstStyle/>
        <a:p>
          <a:endParaRPr lang="en-US"/>
        </a:p>
      </dgm:t>
    </dgm:pt>
    <dgm:pt modelId="{5AC6042D-0F96-4451-82DA-A986CD63F951}" type="pres">
      <dgm:prSet presAssocID="{74221100-92B1-4BF4-9996-2F97410ACE81}" presName="Name0" presStyleCnt="0">
        <dgm:presLayoutVars>
          <dgm:dir/>
          <dgm:animLvl val="lvl"/>
          <dgm:resizeHandles val="exact"/>
        </dgm:presLayoutVars>
      </dgm:prSet>
      <dgm:spPr/>
    </dgm:pt>
    <dgm:pt modelId="{632F27A0-8B63-4F24-BB46-3CFB0293E5E6}" type="pres">
      <dgm:prSet presAssocID="{2D8C10EB-8E33-4691-877C-B44B12C41569}" presName="composite" presStyleCnt="0"/>
      <dgm:spPr/>
    </dgm:pt>
    <dgm:pt modelId="{CAA30AE2-BD1A-40D0-8104-78596CB3B3FF}" type="pres">
      <dgm:prSet presAssocID="{2D8C10EB-8E33-4691-877C-B44B12C41569}" presName="parTx" presStyleLbl="node1" presStyleIdx="0" presStyleCnt="3">
        <dgm:presLayoutVars>
          <dgm:chMax val="0"/>
          <dgm:chPref val="0"/>
          <dgm:bulletEnabled val="1"/>
        </dgm:presLayoutVars>
      </dgm:prSet>
      <dgm:spPr/>
    </dgm:pt>
    <dgm:pt modelId="{F04F9E3B-D66A-45BD-9F78-FA8DDD892812}" type="pres">
      <dgm:prSet presAssocID="{2D8C10EB-8E33-4691-877C-B44B12C41569}" presName="desTx" presStyleLbl="revTx" presStyleIdx="0" presStyleCnt="3">
        <dgm:presLayoutVars>
          <dgm:bulletEnabled val="1"/>
        </dgm:presLayoutVars>
      </dgm:prSet>
      <dgm:spPr/>
    </dgm:pt>
    <dgm:pt modelId="{E3348640-A508-44A0-BC9D-C9C77288E767}" type="pres">
      <dgm:prSet presAssocID="{D26BBF34-B4AB-4D61-AF34-226410EA02B3}" presName="space" presStyleCnt="0"/>
      <dgm:spPr/>
    </dgm:pt>
    <dgm:pt modelId="{B6D446EA-9ACC-4CF5-914C-266DCEFD047F}" type="pres">
      <dgm:prSet presAssocID="{2FE050BF-5471-435F-8C91-DEE77B39973D}" presName="composite" presStyleCnt="0"/>
      <dgm:spPr/>
    </dgm:pt>
    <dgm:pt modelId="{B860DECF-359F-4D47-969B-EC48A4F24C45}" type="pres">
      <dgm:prSet presAssocID="{2FE050BF-5471-435F-8C91-DEE77B39973D}" presName="parTx" presStyleLbl="node1" presStyleIdx="1" presStyleCnt="3">
        <dgm:presLayoutVars>
          <dgm:chMax val="0"/>
          <dgm:chPref val="0"/>
          <dgm:bulletEnabled val="1"/>
        </dgm:presLayoutVars>
      </dgm:prSet>
      <dgm:spPr/>
    </dgm:pt>
    <dgm:pt modelId="{91D61CC7-507B-4473-B1D6-430EE3102BAD}" type="pres">
      <dgm:prSet presAssocID="{2FE050BF-5471-435F-8C91-DEE77B39973D}" presName="desTx" presStyleLbl="revTx" presStyleIdx="1" presStyleCnt="3">
        <dgm:presLayoutVars>
          <dgm:bulletEnabled val="1"/>
        </dgm:presLayoutVars>
      </dgm:prSet>
      <dgm:spPr/>
    </dgm:pt>
    <dgm:pt modelId="{44301C44-3BB4-47C0-B1D4-B5DB13A3DB4B}" type="pres">
      <dgm:prSet presAssocID="{B41A17A7-89E5-425D-89EB-5AE9C436706A}" presName="space" presStyleCnt="0"/>
      <dgm:spPr/>
    </dgm:pt>
    <dgm:pt modelId="{58FA8B40-5B0A-4C84-9C4C-1D768FADBBEC}" type="pres">
      <dgm:prSet presAssocID="{FC3C2E45-4BAF-4323-AE37-936347C99B98}" presName="composite" presStyleCnt="0"/>
      <dgm:spPr/>
    </dgm:pt>
    <dgm:pt modelId="{CF68070E-235A-4DE8-BF01-B84E8369AF64}" type="pres">
      <dgm:prSet presAssocID="{FC3C2E45-4BAF-4323-AE37-936347C99B98}" presName="parTx" presStyleLbl="node1" presStyleIdx="2" presStyleCnt="3">
        <dgm:presLayoutVars>
          <dgm:chMax val="0"/>
          <dgm:chPref val="0"/>
          <dgm:bulletEnabled val="1"/>
        </dgm:presLayoutVars>
      </dgm:prSet>
      <dgm:spPr/>
    </dgm:pt>
    <dgm:pt modelId="{081494BB-4873-4578-833E-0E8832662C8B}" type="pres">
      <dgm:prSet presAssocID="{FC3C2E45-4BAF-4323-AE37-936347C99B98}" presName="desTx" presStyleLbl="revTx" presStyleIdx="2" presStyleCnt="3">
        <dgm:presLayoutVars>
          <dgm:bulletEnabled val="1"/>
        </dgm:presLayoutVars>
      </dgm:prSet>
      <dgm:spPr/>
    </dgm:pt>
  </dgm:ptLst>
  <dgm:cxnLst>
    <dgm:cxn modelId="{E526F402-441A-41CF-A791-30AF530E17E2}" srcId="{74221100-92B1-4BF4-9996-2F97410ACE81}" destId="{2FE050BF-5471-435F-8C91-DEE77B39973D}" srcOrd="1" destOrd="0" parTransId="{BC4E0DFA-1D3A-41D6-B190-98D5DA3B4EBB}" sibTransId="{B41A17A7-89E5-425D-89EB-5AE9C436706A}"/>
    <dgm:cxn modelId="{9DC68004-ABC5-4BDE-8671-DA2D16EF08B6}" srcId="{98A8BC68-7402-420A-B1A0-B8C168F89481}" destId="{0F02180E-7421-4A6E-9670-474530D0E68F}" srcOrd="0" destOrd="0" parTransId="{428C6967-4D19-4175-8562-74C3F2E7047E}" sibTransId="{8780597F-F18A-4537-8837-B225AF0C8099}"/>
    <dgm:cxn modelId="{AF04C515-50E6-487B-BAB4-EC6502966C6A}" type="presOf" srcId="{2D8C10EB-8E33-4691-877C-B44B12C41569}" destId="{CAA30AE2-BD1A-40D0-8104-78596CB3B3FF}" srcOrd="0" destOrd="0" presId="urn:microsoft.com/office/officeart/2005/8/layout/chevron1"/>
    <dgm:cxn modelId="{61DC9819-7E18-4F34-9121-1B7B589ADD81}" type="presOf" srcId="{FC3C2E45-4BAF-4323-AE37-936347C99B98}" destId="{CF68070E-235A-4DE8-BF01-B84E8369AF64}" srcOrd="0" destOrd="0" presId="urn:microsoft.com/office/officeart/2005/8/layout/chevron1"/>
    <dgm:cxn modelId="{4BCAE62A-2C03-4E01-85D2-1855F60E2014}" type="presOf" srcId="{2FE050BF-5471-435F-8C91-DEE77B39973D}" destId="{B860DECF-359F-4D47-969B-EC48A4F24C45}" srcOrd="0" destOrd="0" presId="urn:microsoft.com/office/officeart/2005/8/layout/chevron1"/>
    <dgm:cxn modelId="{93108B39-7A5A-4D62-9631-3297DC96E02D}" srcId="{2FE050BF-5471-435F-8C91-DEE77B39973D}" destId="{0F81446D-D87E-4395-865D-238C8064BBAA}" srcOrd="0" destOrd="0" parTransId="{3CBCC22A-5799-452C-8227-D7E92BE4847C}" sibTransId="{42085AFF-DDB0-482C-9D13-61101B4A4338}"/>
    <dgm:cxn modelId="{5F948A41-2AAC-466A-B2F8-E8168E1670DC}" srcId="{98A8BC68-7402-420A-B1A0-B8C168F89481}" destId="{816F95AF-124F-4DBB-9ECF-D0E967344446}" srcOrd="1" destOrd="0" parTransId="{F909BF4C-E735-4329-86D2-C753212A2002}" sibTransId="{A42F173C-D402-4503-AFCC-91BBF55BC04B}"/>
    <dgm:cxn modelId="{343F4D66-3877-4E34-BCB9-08FB73AFCFB6}" srcId="{FC3C2E45-4BAF-4323-AE37-936347C99B98}" destId="{51349BAC-DA24-47E8-A565-F715A8A77FCC}" srcOrd="0" destOrd="0" parTransId="{4EA05E7F-AF77-47F7-AE88-3D79F635199C}" sibTransId="{23BB90F7-03DA-4692-A389-712362321A84}"/>
    <dgm:cxn modelId="{2188B24B-A60A-4CB9-ABA7-3AD4943F683A}" type="presOf" srcId="{51349BAC-DA24-47E8-A565-F715A8A77FCC}" destId="{081494BB-4873-4578-833E-0E8832662C8B}" srcOrd="0" destOrd="0" presId="urn:microsoft.com/office/officeart/2005/8/layout/chevron1"/>
    <dgm:cxn modelId="{0897406E-9EEE-470E-BD52-250D2854C39B}" srcId="{2D8C10EB-8E33-4691-877C-B44B12C41569}" destId="{A0626B2A-5669-415A-9BC3-E10B13C32DF0}" srcOrd="1" destOrd="0" parTransId="{512EF022-6638-4A63-95C4-C04A80F4F7A0}" sibTransId="{3543AE8C-6C3B-479A-A406-4178E10CF42D}"/>
    <dgm:cxn modelId="{124DD17C-5D8C-4DE9-A8E3-94B2C82D0897}" type="presOf" srcId="{AD786B33-6B9E-4512-B7BB-555ED90DE0B6}" destId="{F04F9E3B-D66A-45BD-9F78-FA8DDD892812}" srcOrd="0" destOrd="2" presId="urn:microsoft.com/office/officeart/2005/8/layout/chevron1"/>
    <dgm:cxn modelId="{8B79D984-7F1E-4C7D-8643-009365C1F35C}" type="presOf" srcId="{98A8BC68-7402-420A-B1A0-B8C168F89481}" destId="{91D61CC7-507B-4473-B1D6-430EE3102BAD}" srcOrd="0" destOrd="1" presId="urn:microsoft.com/office/officeart/2005/8/layout/chevron1"/>
    <dgm:cxn modelId="{908ADE8D-53BE-440F-8998-5DBB5BFB4A4B}" type="presOf" srcId="{0F02180E-7421-4A6E-9670-474530D0E68F}" destId="{91D61CC7-507B-4473-B1D6-430EE3102BAD}" srcOrd="0" destOrd="2" presId="urn:microsoft.com/office/officeart/2005/8/layout/chevron1"/>
    <dgm:cxn modelId="{B56D839A-FED7-430A-AE80-500DAB2ECC3C}" srcId="{74221100-92B1-4BF4-9996-2F97410ACE81}" destId="{FC3C2E45-4BAF-4323-AE37-936347C99B98}" srcOrd="2" destOrd="0" parTransId="{3ED065EE-B025-414E-AC5E-51C5E4162013}" sibTransId="{F6540D16-712E-4C76-B853-00E589FEC917}"/>
    <dgm:cxn modelId="{DDF40DA2-3E48-424E-9F7D-3B0FFD19FBDE}" srcId="{74221100-92B1-4BF4-9996-2F97410ACE81}" destId="{2D8C10EB-8E33-4691-877C-B44B12C41569}" srcOrd="0" destOrd="0" parTransId="{4767BB97-BD9A-48F5-8072-7859A05A96FF}" sibTransId="{D26BBF34-B4AB-4D61-AF34-226410EA02B3}"/>
    <dgm:cxn modelId="{4AF674A7-2B17-4A85-9025-2083DFD50F72}" srcId="{2FE050BF-5471-435F-8C91-DEE77B39973D}" destId="{98A8BC68-7402-420A-B1A0-B8C168F89481}" srcOrd="1" destOrd="0" parTransId="{320051DD-C5BF-4C90-A99D-5F91214003F7}" sibTransId="{C0317B9B-8284-4799-BD1B-C986AD3DAA95}"/>
    <dgm:cxn modelId="{9A88DEAB-2625-459E-8051-99EF3F62EEEE}" type="presOf" srcId="{A0626B2A-5669-415A-9BC3-E10B13C32DF0}" destId="{F04F9E3B-D66A-45BD-9F78-FA8DDD892812}" srcOrd="0" destOrd="1" presId="urn:microsoft.com/office/officeart/2005/8/layout/chevron1"/>
    <dgm:cxn modelId="{799AA5C2-0ADA-4B92-9160-C4544C069081}" type="presOf" srcId="{74221100-92B1-4BF4-9996-2F97410ACE81}" destId="{5AC6042D-0F96-4451-82DA-A986CD63F951}" srcOrd="0" destOrd="0" presId="urn:microsoft.com/office/officeart/2005/8/layout/chevron1"/>
    <dgm:cxn modelId="{4CE106E4-25AE-4E49-B139-DDDD96962FDA}" type="presOf" srcId="{102F9B9D-51EB-42F2-A29B-B2CB5BACD509}" destId="{F04F9E3B-D66A-45BD-9F78-FA8DDD892812}" srcOrd="0" destOrd="0" presId="urn:microsoft.com/office/officeart/2005/8/layout/chevron1"/>
    <dgm:cxn modelId="{647407EC-3437-44A6-91B4-F6B58A73CF2D}" srcId="{2D8C10EB-8E33-4691-877C-B44B12C41569}" destId="{AD786B33-6B9E-4512-B7BB-555ED90DE0B6}" srcOrd="2" destOrd="0" parTransId="{6534D47F-AF38-4697-9921-3CCFCC1EAADE}" sibTransId="{76B43AD9-23D7-4849-95EB-D84F66EEDC71}"/>
    <dgm:cxn modelId="{6290F4EE-1AA5-45CA-86B2-CB25C3022DCB}" type="presOf" srcId="{0F81446D-D87E-4395-865D-238C8064BBAA}" destId="{91D61CC7-507B-4473-B1D6-430EE3102BAD}" srcOrd="0" destOrd="0" presId="urn:microsoft.com/office/officeart/2005/8/layout/chevron1"/>
    <dgm:cxn modelId="{0F3886F2-6775-4761-902D-7D13DF97F2C3}" srcId="{2D8C10EB-8E33-4691-877C-B44B12C41569}" destId="{102F9B9D-51EB-42F2-A29B-B2CB5BACD509}" srcOrd="0" destOrd="0" parTransId="{A8094549-0975-452E-B19A-F27F6A9B561C}" sibTransId="{A7CBE8B4-419B-439B-BD66-CDC966241C12}"/>
    <dgm:cxn modelId="{64D90DF3-ECFA-4FC6-8CFB-FB57704ACCAB}" type="presOf" srcId="{816F95AF-124F-4DBB-9ECF-D0E967344446}" destId="{91D61CC7-507B-4473-B1D6-430EE3102BAD}" srcOrd="0" destOrd="3" presId="urn:microsoft.com/office/officeart/2005/8/layout/chevron1"/>
    <dgm:cxn modelId="{13CE0385-3F4A-4F44-B350-0BF46C37949C}" type="presParOf" srcId="{5AC6042D-0F96-4451-82DA-A986CD63F951}" destId="{632F27A0-8B63-4F24-BB46-3CFB0293E5E6}" srcOrd="0" destOrd="0" presId="urn:microsoft.com/office/officeart/2005/8/layout/chevron1"/>
    <dgm:cxn modelId="{600FBE3F-7B1D-4A97-878D-82950DF847D5}" type="presParOf" srcId="{632F27A0-8B63-4F24-BB46-3CFB0293E5E6}" destId="{CAA30AE2-BD1A-40D0-8104-78596CB3B3FF}" srcOrd="0" destOrd="0" presId="urn:microsoft.com/office/officeart/2005/8/layout/chevron1"/>
    <dgm:cxn modelId="{2BF63DFF-D0F5-482A-9454-39E7872136A2}" type="presParOf" srcId="{632F27A0-8B63-4F24-BB46-3CFB0293E5E6}" destId="{F04F9E3B-D66A-45BD-9F78-FA8DDD892812}" srcOrd="1" destOrd="0" presId="urn:microsoft.com/office/officeart/2005/8/layout/chevron1"/>
    <dgm:cxn modelId="{6BF225B5-06D6-4504-B9EE-4853CA4273C4}" type="presParOf" srcId="{5AC6042D-0F96-4451-82DA-A986CD63F951}" destId="{E3348640-A508-44A0-BC9D-C9C77288E767}" srcOrd="1" destOrd="0" presId="urn:microsoft.com/office/officeart/2005/8/layout/chevron1"/>
    <dgm:cxn modelId="{DE4A931B-B923-4CF6-8256-042A2A15B6DA}" type="presParOf" srcId="{5AC6042D-0F96-4451-82DA-A986CD63F951}" destId="{B6D446EA-9ACC-4CF5-914C-266DCEFD047F}" srcOrd="2" destOrd="0" presId="urn:microsoft.com/office/officeart/2005/8/layout/chevron1"/>
    <dgm:cxn modelId="{9DD4B32A-61EC-4610-95F2-08AE257367FF}" type="presParOf" srcId="{B6D446EA-9ACC-4CF5-914C-266DCEFD047F}" destId="{B860DECF-359F-4D47-969B-EC48A4F24C45}" srcOrd="0" destOrd="0" presId="urn:microsoft.com/office/officeart/2005/8/layout/chevron1"/>
    <dgm:cxn modelId="{2229C056-F137-4CA1-A10F-23E2AB0DD3A0}" type="presParOf" srcId="{B6D446EA-9ACC-4CF5-914C-266DCEFD047F}" destId="{91D61CC7-507B-4473-B1D6-430EE3102BAD}" srcOrd="1" destOrd="0" presId="urn:microsoft.com/office/officeart/2005/8/layout/chevron1"/>
    <dgm:cxn modelId="{A0D93AB0-71B1-40DF-8C6D-48709F676701}" type="presParOf" srcId="{5AC6042D-0F96-4451-82DA-A986CD63F951}" destId="{44301C44-3BB4-47C0-B1D4-B5DB13A3DB4B}" srcOrd="3" destOrd="0" presId="urn:microsoft.com/office/officeart/2005/8/layout/chevron1"/>
    <dgm:cxn modelId="{92576C02-EF0D-4FCC-8E26-3ADFE06EADB7}" type="presParOf" srcId="{5AC6042D-0F96-4451-82DA-A986CD63F951}" destId="{58FA8B40-5B0A-4C84-9C4C-1D768FADBBEC}" srcOrd="4" destOrd="0" presId="urn:microsoft.com/office/officeart/2005/8/layout/chevron1"/>
    <dgm:cxn modelId="{EF398714-21B3-4A06-8200-AA005C10F4DA}" type="presParOf" srcId="{58FA8B40-5B0A-4C84-9C4C-1D768FADBBEC}" destId="{CF68070E-235A-4DE8-BF01-B84E8369AF64}" srcOrd="0" destOrd="0" presId="urn:microsoft.com/office/officeart/2005/8/layout/chevron1"/>
    <dgm:cxn modelId="{E3BF64E5-3E11-4982-8610-0FFBCC596D5C}" type="presParOf" srcId="{58FA8B40-5B0A-4C84-9C4C-1D768FADBBEC}" destId="{081494BB-4873-4578-833E-0E8832662C8B}"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7BE1EA-D159-463A-9241-DFE7E6A37F76}" type="doc">
      <dgm:prSet loTypeId="urn:microsoft.com/office/officeart/2005/8/layout/hProcess4" loCatId="process" qsTypeId="urn:microsoft.com/office/officeart/2005/8/quickstyle/simple1" qsCatId="simple" csTypeId="urn:microsoft.com/office/officeart/2005/8/colors/colorful5" csCatId="colorful" phldr="1"/>
      <dgm:spPr/>
      <dgm:t>
        <a:bodyPr/>
        <a:lstStyle/>
        <a:p>
          <a:endParaRPr lang="en-US"/>
        </a:p>
      </dgm:t>
    </dgm:pt>
    <dgm:pt modelId="{F68A3629-7322-4A22-AADA-476C9D85114A}">
      <dgm:prSet phldrT="[Text]"/>
      <dgm:spPr/>
      <dgm:t>
        <a:bodyPr/>
        <a:lstStyle/>
        <a:p>
          <a:r>
            <a:rPr lang="en-US" dirty="0"/>
            <a:t>Independent Variables</a:t>
          </a:r>
        </a:p>
      </dgm:t>
    </dgm:pt>
    <dgm:pt modelId="{5E362544-832A-4121-B4D0-EF48BE16E7CC}" type="parTrans" cxnId="{FFAE0259-AC58-4126-9B0D-FB34A5C4D7EB}">
      <dgm:prSet/>
      <dgm:spPr/>
      <dgm:t>
        <a:bodyPr/>
        <a:lstStyle/>
        <a:p>
          <a:endParaRPr lang="en-US"/>
        </a:p>
      </dgm:t>
    </dgm:pt>
    <dgm:pt modelId="{C2555C69-1A17-4048-92E5-B8754F02E210}" type="sibTrans" cxnId="{FFAE0259-AC58-4126-9B0D-FB34A5C4D7EB}">
      <dgm:prSet/>
      <dgm:spPr/>
      <dgm:t>
        <a:bodyPr/>
        <a:lstStyle/>
        <a:p>
          <a:endParaRPr lang="en-US"/>
        </a:p>
      </dgm:t>
    </dgm:pt>
    <dgm:pt modelId="{D7D5DC34-41C2-404C-960F-2C263D5B8DBC}">
      <dgm:prSet phldrT="[Text]"/>
      <dgm:spPr/>
      <dgm:t>
        <a:bodyPr/>
        <a:lstStyle/>
        <a:p>
          <a:r>
            <a:rPr lang="en-US" dirty="0"/>
            <a:t>Interest Rates</a:t>
          </a:r>
        </a:p>
      </dgm:t>
    </dgm:pt>
    <dgm:pt modelId="{75EBA136-F02A-4F1E-8323-174C03F1F1E1}" type="parTrans" cxnId="{BDDD7393-DD93-4B9B-8933-23B11C61F0CD}">
      <dgm:prSet/>
      <dgm:spPr/>
      <dgm:t>
        <a:bodyPr/>
        <a:lstStyle/>
        <a:p>
          <a:endParaRPr lang="en-US"/>
        </a:p>
      </dgm:t>
    </dgm:pt>
    <dgm:pt modelId="{05FCA50C-309E-4B46-91ED-F7BE06B9A055}" type="sibTrans" cxnId="{BDDD7393-DD93-4B9B-8933-23B11C61F0CD}">
      <dgm:prSet/>
      <dgm:spPr/>
      <dgm:t>
        <a:bodyPr/>
        <a:lstStyle/>
        <a:p>
          <a:endParaRPr lang="en-US"/>
        </a:p>
      </dgm:t>
    </dgm:pt>
    <dgm:pt modelId="{1F633D75-D82C-4A35-85BC-3C91ACE33F35}">
      <dgm:prSet phldrT="[Text]"/>
      <dgm:spPr/>
      <dgm:t>
        <a:bodyPr/>
        <a:lstStyle/>
        <a:p>
          <a:r>
            <a:rPr lang="en-US" dirty="0"/>
            <a:t>Debt to Income (DTI)</a:t>
          </a:r>
        </a:p>
      </dgm:t>
    </dgm:pt>
    <dgm:pt modelId="{9160B7AA-BDF6-4413-8D17-9249F470DF10}" type="parTrans" cxnId="{AA61AE02-8DD1-4656-AAEC-6E2A613B14BA}">
      <dgm:prSet/>
      <dgm:spPr/>
      <dgm:t>
        <a:bodyPr/>
        <a:lstStyle/>
        <a:p>
          <a:endParaRPr lang="en-US"/>
        </a:p>
      </dgm:t>
    </dgm:pt>
    <dgm:pt modelId="{DC2ED311-AAA0-4ACB-ACE1-E5B45C853864}" type="sibTrans" cxnId="{AA61AE02-8DD1-4656-AAEC-6E2A613B14BA}">
      <dgm:prSet/>
      <dgm:spPr/>
      <dgm:t>
        <a:bodyPr/>
        <a:lstStyle/>
        <a:p>
          <a:endParaRPr lang="en-US"/>
        </a:p>
      </dgm:t>
    </dgm:pt>
    <dgm:pt modelId="{2C5A9B82-D9C9-413D-A1FE-DB033D91FF0F}">
      <dgm:prSet phldrT="[Text]"/>
      <dgm:spPr/>
      <dgm:t>
        <a:bodyPr/>
        <a:lstStyle/>
        <a:p>
          <a:r>
            <a:rPr lang="en-US" dirty="0"/>
            <a:t>Loan Amount</a:t>
          </a:r>
        </a:p>
      </dgm:t>
    </dgm:pt>
    <dgm:pt modelId="{0DF975B4-831E-476D-AF3E-FB4DD6C398B3}" type="parTrans" cxnId="{41DD5BC3-D945-4872-8CAB-3F39B96F74DE}">
      <dgm:prSet/>
      <dgm:spPr/>
      <dgm:t>
        <a:bodyPr/>
        <a:lstStyle/>
        <a:p>
          <a:endParaRPr lang="en-US"/>
        </a:p>
      </dgm:t>
    </dgm:pt>
    <dgm:pt modelId="{DA43B8DD-3F09-4883-A51C-8BB30498BD0D}" type="sibTrans" cxnId="{41DD5BC3-D945-4872-8CAB-3F39B96F74DE}">
      <dgm:prSet/>
      <dgm:spPr/>
      <dgm:t>
        <a:bodyPr/>
        <a:lstStyle/>
        <a:p>
          <a:endParaRPr lang="en-US"/>
        </a:p>
      </dgm:t>
    </dgm:pt>
    <dgm:pt modelId="{3552EFC2-B78C-4C30-856A-961007480397}">
      <dgm:prSet phldrT="[Text]"/>
      <dgm:spPr/>
      <dgm:t>
        <a:bodyPr/>
        <a:lstStyle/>
        <a:p>
          <a:r>
            <a:rPr lang="en-US" dirty="0"/>
            <a:t>Loan Purpose</a:t>
          </a:r>
        </a:p>
      </dgm:t>
    </dgm:pt>
    <dgm:pt modelId="{D5448D5E-E7F9-49EC-BD4A-117CA83AB743}" type="parTrans" cxnId="{B9E9C665-B772-40BB-8656-ACCE39BA536B}">
      <dgm:prSet/>
      <dgm:spPr/>
      <dgm:t>
        <a:bodyPr/>
        <a:lstStyle/>
        <a:p>
          <a:endParaRPr lang="en-US"/>
        </a:p>
      </dgm:t>
    </dgm:pt>
    <dgm:pt modelId="{46502556-B6B0-437B-897E-13F038CFAF23}" type="sibTrans" cxnId="{B9E9C665-B772-40BB-8656-ACCE39BA536B}">
      <dgm:prSet/>
      <dgm:spPr/>
      <dgm:t>
        <a:bodyPr/>
        <a:lstStyle/>
        <a:p>
          <a:endParaRPr lang="en-US"/>
        </a:p>
      </dgm:t>
    </dgm:pt>
    <dgm:pt modelId="{5110AE97-2CB7-47CF-8AAF-9A6F7E193391}">
      <dgm:prSet phldrT="[Text]"/>
      <dgm:spPr/>
      <dgm:t>
        <a:bodyPr/>
        <a:lstStyle/>
        <a:p>
          <a:r>
            <a:rPr lang="en-US" dirty="0" err="1"/>
            <a:t>FICO_Range_LOW</a:t>
          </a:r>
          <a:endParaRPr lang="en-US" dirty="0"/>
        </a:p>
      </dgm:t>
    </dgm:pt>
    <dgm:pt modelId="{EEA085CB-EEDC-4323-BDCF-B71FC8AD6AB1}" type="parTrans" cxnId="{C59B712E-77B3-45BF-84EA-5621B0F655E2}">
      <dgm:prSet/>
      <dgm:spPr/>
      <dgm:t>
        <a:bodyPr/>
        <a:lstStyle/>
        <a:p>
          <a:endParaRPr lang="en-US"/>
        </a:p>
      </dgm:t>
    </dgm:pt>
    <dgm:pt modelId="{36A8661C-5694-4AF4-82BB-FD193D003C01}" type="sibTrans" cxnId="{C59B712E-77B3-45BF-84EA-5621B0F655E2}">
      <dgm:prSet/>
      <dgm:spPr/>
      <dgm:t>
        <a:bodyPr/>
        <a:lstStyle/>
        <a:p>
          <a:endParaRPr lang="en-US"/>
        </a:p>
      </dgm:t>
    </dgm:pt>
    <dgm:pt modelId="{50F7054E-E16D-4DF1-AA54-1F406B4DDBAD}">
      <dgm:prSet phldrT="[Text]"/>
      <dgm:spPr/>
      <dgm:t>
        <a:bodyPr/>
        <a:lstStyle/>
        <a:p>
          <a:r>
            <a:rPr lang="en-US" dirty="0"/>
            <a:t>Home Ownership</a:t>
          </a:r>
        </a:p>
      </dgm:t>
    </dgm:pt>
    <dgm:pt modelId="{5065B615-646E-477D-8687-F8CC3E1E3CB6}" type="parTrans" cxnId="{B3F82B3E-DDE8-46A2-9B19-E44D83455556}">
      <dgm:prSet/>
      <dgm:spPr/>
      <dgm:t>
        <a:bodyPr/>
        <a:lstStyle/>
        <a:p>
          <a:endParaRPr lang="en-US"/>
        </a:p>
      </dgm:t>
    </dgm:pt>
    <dgm:pt modelId="{01EFE0F6-D272-4829-8000-EA7A9D7B3823}" type="sibTrans" cxnId="{B3F82B3E-DDE8-46A2-9B19-E44D83455556}">
      <dgm:prSet/>
      <dgm:spPr/>
      <dgm:t>
        <a:bodyPr/>
        <a:lstStyle/>
        <a:p>
          <a:endParaRPr lang="en-US"/>
        </a:p>
      </dgm:t>
    </dgm:pt>
    <dgm:pt modelId="{C8E5BF1F-2FC8-4330-9452-BEE68B1F41AD}">
      <dgm:prSet phldrT="[Text]"/>
      <dgm:spPr/>
      <dgm:t>
        <a:bodyPr/>
        <a:lstStyle/>
        <a:p>
          <a:r>
            <a:rPr lang="en-US" dirty="0"/>
            <a:t>Target Variable</a:t>
          </a:r>
        </a:p>
      </dgm:t>
    </dgm:pt>
    <dgm:pt modelId="{9E489E63-F77A-441D-BC46-D116C1797FF1}" type="parTrans" cxnId="{2D79BBF1-BE97-4282-851C-06B281476060}">
      <dgm:prSet/>
      <dgm:spPr/>
      <dgm:t>
        <a:bodyPr/>
        <a:lstStyle/>
        <a:p>
          <a:endParaRPr lang="en-US"/>
        </a:p>
      </dgm:t>
    </dgm:pt>
    <dgm:pt modelId="{C6CABDC2-D757-43C2-BF2D-02DC026C8443}" type="sibTrans" cxnId="{2D79BBF1-BE97-4282-851C-06B281476060}">
      <dgm:prSet/>
      <dgm:spPr/>
      <dgm:t>
        <a:bodyPr/>
        <a:lstStyle/>
        <a:p>
          <a:endParaRPr lang="en-US"/>
        </a:p>
      </dgm:t>
    </dgm:pt>
    <dgm:pt modelId="{D7E4A8F7-BFF5-4BFD-9B91-AEACEEDC41BA}">
      <dgm:prSet phldrT="[Text]"/>
      <dgm:spPr/>
      <dgm:t>
        <a:bodyPr/>
        <a:lstStyle/>
        <a:p>
          <a:r>
            <a:rPr lang="en-US" dirty="0"/>
            <a:t>Delinquency in Last 2 Years</a:t>
          </a:r>
        </a:p>
      </dgm:t>
    </dgm:pt>
    <dgm:pt modelId="{548BED00-E7A6-4470-952F-B7770BB73AA3}" type="parTrans" cxnId="{1019C922-4DC6-4312-B822-8C65C1961889}">
      <dgm:prSet/>
      <dgm:spPr/>
      <dgm:t>
        <a:bodyPr/>
        <a:lstStyle/>
        <a:p>
          <a:endParaRPr lang="en-US"/>
        </a:p>
      </dgm:t>
    </dgm:pt>
    <dgm:pt modelId="{2A66B971-6A32-4440-B761-E274BF7CA6F7}" type="sibTrans" cxnId="{1019C922-4DC6-4312-B822-8C65C1961889}">
      <dgm:prSet/>
      <dgm:spPr/>
      <dgm:t>
        <a:bodyPr/>
        <a:lstStyle/>
        <a:p>
          <a:endParaRPr lang="en-US"/>
        </a:p>
      </dgm:t>
    </dgm:pt>
    <dgm:pt modelId="{B71BAD30-2AE4-4759-95D8-888728505B36}">
      <dgm:prSet phldrT="[Text]"/>
      <dgm:spPr/>
      <dgm:t>
        <a:bodyPr/>
        <a:lstStyle/>
        <a:p>
          <a:r>
            <a:rPr lang="en-US"/>
            <a:t> </a:t>
          </a:r>
          <a:r>
            <a:rPr lang="en-US" dirty="0" err="1"/>
            <a:t>Loan_Status</a:t>
          </a:r>
          <a:endParaRPr lang="en-US" dirty="0"/>
        </a:p>
      </dgm:t>
    </dgm:pt>
    <dgm:pt modelId="{FCABF38B-BBCE-43EF-A20B-028B2F0A302D}" type="parTrans" cxnId="{279F60A3-93C4-4FC8-9EEA-5AB84473488F}">
      <dgm:prSet/>
      <dgm:spPr/>
      <dgm:t>
        <a:bodyPr/>
        <a:lstStyle/>
        <a:p>
          <a:endParaRPr lang="en-US"/>
        </a:p>
      </dgm:t>
    </dgm:pt>
    <dgm:pt modelId="{07D2F15A-018F-4E6C-A298-B8881C62A7CE}" type="sibTrans" cxnId="{279F60A3-93C4-4FC8-9EEA-5AB84473488F}">
      <dgm:prSet/>
      <dgm:spPr/>
      <dgm:t>
        <a:bodyPr/>
        <a:lstStyle/>
        <a:p>
          <a:endParaRPr lang="en-US"/>
        </a:p>
      </dgm:t>
    </dgm:pt>
    <dgm:pt modelId="{1C8828C3-BB8F-472C-9405-2A0EEFD66C05}">
      <dgm:prSet phldrT="[Text]"/>
      <dgm:spPr/>
      <dgm:t>
        <a:bodyPr/>
        <a:lstStyle/>
        <a:p>
          <a:r>
            <a:rPr lang="en-US" dirty="0"/>
            <a:t>Credit Inquiries in Last 6 Months</a:t>
          </a:r>
        </a:p>
      </dgm:t>
    </dgm:pt>
    <dgm:pt modelId="{8E1DECF1-D053-4174-B47B-B7EDF16AC4FC}" type="parTrans" cxnId="{698D27FC-0807-4D3F-9F23-29A55CC37845}">
      <dgm:prSet/>
      <dgm:spPr/>
      <dgm:t>
        <a:bodyPr/>
        <a:lstStyle/>
        <a:p>
          <a:endParaRPr lang="en-US"/>
        </a:p>
      </dgm:t>
    </dgm:pt>
    <dgm:pt modelId="{8DE3CCFC-3B5C-4721-80BB-583A3D9A0A5C}" type="sibTrans" cxnId="{698D27FC-0807-4D3F-9F23-29A55CC37845}">
      <dgm:prSet/>
      <dgm:spPr/>
      <dgm:t>
        <a:bodyPr/>
        <a:lstStyle/>
        <a:p>
          <a:endParaRPr lang="en-US"/>
        </a:p>
      </dgm:t>
    </dgm:pt>
    <dgm:pt modelId="{ACC9A80A-A631-491B-9005-93C9C14B0DA2}" type="pres">
      <dgm:prSet presAssocID="{F07BE1EA-D159-463A-9241-DFE7E6A37F76}" presName="Name0" presStyleCnt="0">
        <dgm:presLayoutVars>
          <dgm:dir/>
          <dgm:animLvl val="lvl"/>
          <dgm:resizeHandles val="exact"/>
        </dgm:presLayoutVars>
      </dgm:prSet>
      <dgm:spPr/>
    </dgm:pt>
    <dgm:pt modelId="{E24382CA-97AC-4553-AACB-3BB7E86742E9}" type="pres">
      <dgm:prSet presAssocID="{F07BE1EA-D159-463A-9241-DFE7E6A37F76}" presName="tSp" presStyleCnt="0"/>
      <dgm:spPr/>
    </dgm:pt>
    <dgm:pt modelId="{2925FB11-B42E-4C5A-9E32-B3E2BCF87657}" type="pres">
      <dgm:prSet presAssocID="{F07BE1EA-D159-463A-9241-DFE7E6A37F76}" presName="bSp" presStyleCnt="0"/>
      <dgm:spPr/>
    </dgm:pt>
    <dgm:pt modelId="{79B73DAD-B971-448B-AC64-B73EA546F632}" type="pres">
      <dgm:prSet presAssocID="{F07BE1EA-D159-463A-9241-DFE7E6A37F76}" presName="process" presStyleCnt="0"/>
      <dgm:spPr/>
    </dgm:pt>
    <dgm:pt modelId="{650A1AFE-047A-42B7-B14D-C7799E93B463}" type="pres">
      <dgm:prSet presAssocID="{F68A3629-7322-4A22-AADA-476C9D85114A}" presName="composite1" presStyleCnt="0"/>
      <dgm:spPr/>
    </dgm:pt>
    <dgm:pt modelId="{4E0DECE9-00AC-46EB-9D7D-7ECB1B4A8C71}" type="pres">
      <dgm:prSet presAssocID="{F68A3629-7322-4A22-AADA-476C9D85114A}" presName="dummyNode1" presStyleLbl="node1" presStyleIdx="0" presStyleCnt="2"/>
      <dgm:spPr/>
    </dgm:pt>
    <dgm:pt modelId="{42969820-D8D7-4BB5-8587-31FC06A8802C}" type="pres">
      <dgm:prSet presAssocID="{F68A3629-7322-4A22-AADA-476C9D85114A}" presName="childNode1" presStyleLbl="bgAcc1" presStyleIdx="0" presStyleCnt="2">
        <dgm:presLayoutVars>
          <dgm:bulletEnabled val="1"/>
        </dgm:presLayoutVars>
      </dgm:prSet>
      <dgm:spPr/>
    </dgm:pt>
    <dgm:pt modelId="{510D4FB7-1A1F-4E57-A4FC-CFAB59EDCE17}" type="pres">
      <dgm:prSet presAssocID="{F68A3629-7322-4A22-AADA-476C9D85114A}" presName="childNode1tx" presStyleLbl="bgAcc1" presStyleIdx="0" presStyleCnt="2">
        <dgm:presLayoutVars>
          <dgm:bulletEnabled val="1"/>
        </dgm:presLayoutVars>
      </dgm:prSet>
      <dgm:spPr/>
    </dgm:pt>
    <dgm:pt modelId="{D4CDC3C2-61AC-46BD-A204-DA6F41E1D7AB}" type="pres">
      <dgm:prSet presAssocID="{F68A3629-7322-4A22-AADA-476C9D85114A}" presName="parentNode1" presStyleLbl="node1" presStyleIdx="0" presStyleCnt="2">
        <dgm:presLayoutVars>
          <dgm:chMax val="1"/>
          <dgm:bulletEnabled val="1"/>
        </dgm:presLayoutVars>
      </dgm:prSet>
      <dgm:spPr/>
    </dgm:pt>
    <dgm:pt modelId="{C990B995-A12A-4A0B-AA40-51CB448F9D22}" type="pres">
      <dgm:prSet presAssocID="{F68A3629-7322-4A22-AADA-476C9D85114A}" presName="connSite1" presStyleCnt="0"/>
      <dgm:spPr/>
    </dgm:pt>
    <dgm:pt modelId="{1563C892-CA23-4738-A41E-A3C696B3EEB2}" type="pres">
      <dgm:prSet presAssocID="{C2555C69-1A17-4048-92E5-B8754F02E210}" presName="Name9" presStyleLbl="sibTrans2D1" presStyleIdx="0" presStyleCnt="1"/>
      <dgm:spPr/>
    </dgm:pt>
    <dgm:pt modelId="{81BC3581-8577-4891-BB94-E97887DB7019}" type="pres">
      <dgm:prSet presAssocID="{C8E5BF1F-2FC8-4330-9452-BEE68B1F41AD}" presName="composite2" presStyleCnt="0"/>
      <dgm:spPr/>
    </dgm:pt>
    <dgm:pt modelId="{26B2D2D4-2DF4-4A62-84A5-CA80A21439D4}" type="pres">
      <dgm:prSet presAssocID="{C8E5BF1F-2FC8-4330-9452-BEE68B1F41AD}" presName="dummyNode2" presStyleLbl="node1" presStyleIdx="0" presStyleCnt="2"/>
      <dgm:spPr/>
    </dgm:pt>
    <dgm:pt modelId="{6E2A7BCC-7EB9-410A-8369-20F3E50E7C17}" type="pres">
      <dgm:prSet presAssocID="{C8E5BF1F-2FC8-4330-9452-BEE68B1F41AD}" presName="childNode2" presStyleLbl="bgAcc1" presStyleIdx="1" presStyleCnt="2">
        <dgm:presLayoutVars>
          <dgm:bulletEnabled val="1"/>
        </dgm:presLayoutVars>
      </dgm:prSet>
      <dgm:spPr/>
    </dgm:pt>
    <dgm:pt modelId="{EB9DD29B-76DF-44D8-B1CD-7403994014EC}" type="pres">
      <dgm:prSet presAssocID="{C8E5BF1F-2FC8-4330-9452-BEE68B1F41AD}" presName="childNode2tx" presStyleLbl="bgAcc1" presStyleIdx="1" presStyleCnt="2">
        <dgm:presLayoutVars>
          <dgm:bulletEnabled val="1"/>
        </dgm:presLayoutVars>
      </dgm:prSet>
      <dgm:spPr/>
    </dgm:pt>
    <dgm:pt modelId="{A2539C97-E615-4615-8F83-2E771F7FC851}" type="pres">
      <dgm:prSet presAssocID="{C8E5BF1F-2FC8-4330-9452-BEE68B1F41AD}" presName="parentNode2" presStyleLbl="node1" presStyleIdx="1" presStyleCnt="2">
        <dgm:presLayoutVars>
          <dgm:chMax val="0"/>
          <dgm:bulletEnabled val="1"/>
        </dgm:presLayoutVars>
      </dgm:prSet>
      <dgm:spPr/>
    </dgm:pt>
    <dgm:pt modelId="{0A491B4A-8120-4FCD-B26C-B7A94EBC231C}" type="pres">
      <dgm:prSet presAssocID="{C8E5BF1F-2FC8-4330-9452-BEE68B1F41AD}" presName="connSite2" presStyleCnt="0"/>
      <dgm:spPr/>
    </dgm:pt>
  </dgm:ptLst>
  <dgm:cxnLst>
    <dgm:cxn modelId="{AA61AE02-8DD1-4656-AAEC-6E2A613B14BA}" srcId="{F68A3629-7322-4A22-AADA-476C9D85114A}" destId="{1F633D75-D82C-4A35-85BC-3C91ACE33F35}" srcOrd="3" destOrd="0" parTransId="{9160B7AA-BDF6-4413-8D17-9249F470DF10}" sibTransId="{DC2ED311-AAA0-4ACB-ACE1-E5B45C853864}"/>
    <dgm:cxn modelId="{B0AD4C0E-080B-4E72-8155-60C7FF9A4E70}" type="presOf" srcId="{C8E5BF1F-2FC8-4330-9452-BEE68B1F41AD}" destId="{A2539C97-E615-4615-8F83-2E771F7FC851}" srcOrd="0" destOrd="0" presId="urn:microsoft.com/office/officeart/2005/8/layout/hProcess4"/>
    <dgm:cxn modelId="{7254790E-AC20-431C-98C7-6C5AED249661}" type="presOf" srcId="{D7D5DC34-41C2-404C-960F-2C263D5B8DBC}" destId="{42969820-D8D7-4BB5-8587-31FC06A8802C}" srcOrd="0" destOrd="2" presId="urn:microsoft.com/office/officeart/2005/8/layout/hProcess4"/>
    <dgm:cxn modelId="{64A04312-C264-444E-9FC0-809E4C5559A5}" type="presOf" srcId="{5110AE97-2CB7-47CF-8AAF-9A6F7E193391}" destId="{510D4FB7-1A1F-4E57-A4FC-CFAB59EDCE17}" srcOrd="1" destOrd="6" presId="urn:microsoft.com/office/officeart/2005/8/layout/hProcess4"/>
    <dgm:cxn modelId="{1019C922-4DC6-4312-B822-8C65C1961889}" srcId="{F68A3629-7322-4A22-AADA-476C9D85114A}" destId="{D7E4A8F7-BFF5-4BFD-9B91-AEACEEDC41BA}" srcOrd="0" destOrd="0" parTransId="{548BED00-E7A6-4470-952F-B7770BB73AA3}" sibTransId="{2A66B971-6A32-4440-B761-E274BF7CA6F7}"/>
    <dgm:cxn modelId="{F713BA25-66D0-4EB3-81D2-AEC423F95E37}" type="presOf" srcId="{F68A3629-7322-4A22-AADA-476C9D85114A}" destId="{D4CDC3C2-61AC-46BD-A204-DA6F41E1D7AB}" srcOrd="0" destOrd="0" presId="urn:microsoft.com/office/officeart/2005/8/layout/hProcess4"/>
    <dgm:cxn modelId="{C59B712E-77B3-45BF-84EA-5621B0F655E2}" srcId="{F68A3629-7322-4A22-AADA-476C9D85114A}" destId="{5110AE97-2CB7-47CF-8AAF-9A6F7E193391}" srcOrd="6" destOrd="0" parTransId="{EEA085CB-EEDC-4323-BDCF-B71FC8AD6AB1}" sibTransId="{36A8661C-5694-4AF4-82BB-FD193D003C01}"/>
    <dgm:cxn modelId="{E7A3E22F-7200-4F50-8AD0-2F8820D4CF87}" type="presOf" srcId="{3552EFC2-B78C-4C30-856A-961007480397}" destId="{42969820-D8D7-4BB5-8587-31FC06A8802C}" srcOrd="0" destOrd="5" presId="urn:microsoft.com/office/officeart/2005/8/layout/hProcess4"/>
    <dgm:cxn modelId="{EFB77F34-1CC8-4F04-8053-29D700542320}" type="presOf" srcId="{50F7054E-E16D-4DF1-AA54-1F406B4DDBAD}" destId="{510D4FB7-1A1F-4E57-A4FC-CFAB59EDCE17}" srcOrd="1" destOrd="7" presId="urn:microsoft.com/office/officeart/2005/8/layout/hProcess4"/>
    <dgm:cxn modelId="{6A75EC37-1CE1-499C-AABF-825723A8DFC3}" type="presOf" srcId="{D7E4A8F7-BFF5-4BFD-9B91-AEACEEDC41BA}" destId="{510D4FB7-1A1F-4E57-A4FC-CFAB59EDCE17}" srcOrd="1" destOrd="0" presId="urn:microsoft.com/office/officeart/2005/8/layout/hProcess4"/>
    <dgm:cxn modelId="{B3F82B3E-DDE8-46A2-9B19-E44D83455556}" srcId="{F68A3629-7322-4A22-AADA-476C9D85114A}" destId="{50F7054E-E16D-4DF1-AA54-1F406B4DDBAD}" srcOrd="7" destOrd="0" parTransId="{5065B615-646E-477D-8687-F8CC3E1E3CB6}" sibTransId="{01EFE0F6-D272-4829-8000-EA7A9D7B3823}"/>
    <dgm:cxn modelId="{5023F140-FA84-4068-9439-8DC944A4FC6B}" type="presOf" srcId="{1F633D75-D82C-4A35-85BC-3C91ACE33F35}" destId="{42969820-D8D7-4BB5-8587-31FC06A8802C}" srcOrd="0" destOrd="3" presId="urn:microsoft.com/office/officeart/2005/8/layout/hProcess4"/>
    <dgm:cxn modelId="{B9E9C665-B772-40BB-8656-ACCE39BA536B}" srcId="{F68A3629-7322-4A22-AADA-476C9D85114A}" destId="{3552EFC2-B78C-4C30-856A-961007480397}" srcOrd="5" destOrd="0" parTransId="{D5448D5E-E7F9-49EC-BD4A-117CA83AB743}" sibTransId="{46502556-B6B0-437B-897E-13F038CFAF23}"/>
    <dgm:cxn modelId="{B875E546-B353-40D2-865D-064AB70A7560}" type="presOf" srcId="{2C5A9B82-D9C9-413D-A1FE-DB033D91FF0F}" destId="{42969820-D8D7-4BB5-8587-31FC06A8802C}" srcOrd="0" destOrd="4" presId="urn:microsoft.com/office/officeart/2005/8/layout/hProcess4"/>
    <dgm:cxn modelId="{AE646567-A05F-4329-8D73-E3B9C5031207}" type="presOf" srcId="{50F7054E-E16D-4DF1-AA54-1F406B4DDBAD}" destId="{42969820-D8D7-4BB5-8587-31FC06A8802C}" srcOrd="0" destOrd="7" presId="urn:microsoft.com/office/officeart/2005/8/layout/hProcess4"/>
    <dgm:cxn modelId="{CE355F69-9AC1-4A1E-B1ED-46BDFF811EFB}" type="presOf" srcId="{D7D5DC34-41C2-404C-960F-2C263D5B8DBC}" destId="{510D4FB7-1A1F-4E57-A4FC-CFAB59EDCE17}" srcOrd="1" destOrd="2" presId="urn:microsoft.com/office/officeart/2005/8/layout/hProcess4"/>
    <dgm:cxn modelId="{4B20EE69-6C06-4829-B517-45DC3E35B506}" type="presOf" srcId="{B71BAD30-2AE4-4759-95D8-888728505B36}" destId="{6E2A7BCC-7EB9-410A-8369-20F3E50E7C17}" srcOrd="0" destOrd="0" presId="urn:microsoft.com/office/officeart/2005/8/layout/hProcess4"/>
    <dgm:cxn modelId="{9826FE4A-17D6-4D20-B6B1-A8BF147DEDEC}" type="presOf" srcId="{1C8828C3-BB8F-472C-9405-2A0EEFD66C05}" destId="{42969820-D8D7-4BB5-8587-31FC06A8802C}" srcOrd="0" destOrd="1" presId="urn:microsoft.com/office/officeart/2005/8/layout/hProcess4"/>
    <dgm:cxn modelId="{AF6A8054-3A64-42C1-93D6-15C7109DB9C8}" type="presOf" srcId="{1F633D75-D82C-4A35-85BC-3C91ACE33F35}" destId="{510D4FB7-1A1F-4E57-A4FC-CFAB59EDCE17}" srcOrd="1" destOrd="3" presId="urn:microsoft.com/office/officeart/2005/8/layout/hProcess4"/>
    <dgm:cxn modelId="{FFAE0259-AC58-4126-9B0D-FB34A5C4D7EB}" srcId="{F07BE1EA-D159-463A-9241-DFE7E6A37F76}" destId="{F68A3629-7322-4A22-AADA-476C9D85114A}" srcOrd="0" destOrd="0" parTransId="{5E362544-832A-4121-B4D0-EF48BE16E7CC}" sibTransId="{C2555C69-1A17-4048-92E5-B8754F02E210}"/>
    <dgm:cxn modelId="{194EFD7A-4AC0-4459-A211-C2322826098A}" type="presOf" srcId="{5110AE97-2CB7-47CF-8AAF-9A6F7E193391}" destId="{42969820-D8D7-4BB5-8587-31FC06A8802C}" srcOrd="0" destOrd="6" presId="urn:microsoft.com/office/officeart/2005/8/layout/hProcess4"/>
    <dgm:cxn modelId="{CBC1C48E-4E80-49FA-9255-C222291EF8CF}" type="presOf" srcId="{C2555C69-1A17-4048-92E5-B8754F02E210}" destId="{1563C892-CA23-4738-A41E-A3C696B3EEB2}" srcOrd="0" destOrd="0" presId="urn:microsoft.com/office/officeart/2005/8/layout/hProcess4"/>
    <dgm:cxn modelId="{8459358F-FEB2-490A-9C9C-CAC4790F9370}" type="presOf" srcId="{2C5A9B82-D9C9-413D-A1FE-DB033D91FF0F}" destId="{510D4FB7-1A1F-4E57-A4FC-CFAB59EDCE17}" srcOrd="1" destOrd="4" presId="urn:microsoft.com/office/officeart/2005/8/layout/hProcess4"/>
    <dgm:cxn modelId="{BDDD7393-DD93-4B9B-8933-23B11C61F0CD}" srcId="{F68A3629-7322-4A22-AADA-476C9D85114A}" destId="{D7D5DC34-41C2-404C-960F-2C263D5B8DBC}" srcOrd="2" destOrd="0" parTransId="{75EBA136-F02A-4F1E-8323-174C03F1F1E1}" sibTransId="{05FCA50C-309E-4B46-91ED-F7BE06B9A055}"/>
    <dgm:cxn modelId="{B0929A9F-26D1-4993-B453-39E7BBEA4986}" type="presOf" srcId="{F07BE1EA-D159-463A-9241-DFE7E6A37F76}" destId="{ACC9A80A-A631-491B-9005-93C9C14B0DA2}" srcOrd="0" destOrd="0" presId="urn:microsoft.com/office/officeart/2005/8/layout/hProcess4"/>
    <dgm:cxn modelId="{F8C69A9F-4DEF-460A-96E8-B29248AA99EC}" type="presOf" srcId="{B71BAD30-2AE4-4759-95D8-888728505B36}" destId="{EB9DD29B-76DF-44D8-B1CD-7403994014EC}" srcOrd="1" destOrd="0" presId="urn:microsoft.com/office/officeart/2005/8/layout/hProcess4"/>
    <dgm:cxn modelId="{279F60A3-93C4-4FC8-9EEA-5AB84473488F}" srcId="{C8E5BF1F-2FC8-4330-9452-BEE68B1F41AD}" destId="{B71BAD30-2AE4-4759-95D8-888728505B36}" srcOrd="0" destOrd="0" parTransId="{FCABF38B-BBCE-43EF-A20B-028B2F0A302D}" sibTransId="{07D2F15A-018F-4E6C-A298-B8881C62A7CE}"/>
    <dgm:cxn modelId="{5F7771A5-A62D-40CB-9775-5CA01A503910}" type="presOf" srcId="{3552EFC2-B78C-4C30-856A-961007480397}" destId="{510D4FB7-1A1F-4E57-A4FC-CFAB59EDCE17}" srcOrd="1" destOrd="5" presId="urn:microsoft.com/office/officeart/2005/8/layout/hProcess4"/>
    <dgm:cxn modelId="{41DD5BC3-D945-4872-8CAB-3F39B96F74DE}" srcId="{F68A3629-7322-4A22-AADA-476C9D85114A}" destId="{2C5A9B82-D9C9-413D-A1FE-DB033D91FF0F}" srcOrd="4" destOrd="0" parTransId="{0DF975B4-831E-476D-AF3E-FB4DD6C398B3}" sibTransId="{DA43B8DD-3F09-4883-A51C-8BB30498BD0D}"/>
    <dgm:cxn modelId="{FE3289DE-0065-44CE-9192-2AB8EF7FB40F}" type="presOf" srcId="{1C8828C3-BB8F-472C-9405-2A0EEFD66C05}" destId="{510D4FB7-1A1F-4E57-A4FC-CFAB59EDCE17}" srcOrd="1" destOrd="1" presId="urn:microsoft.com/office/officeart/2005/8/layout/hProcess4"/>
    <dgm:cxn modelId="{50A199DF-78A5-4613-B6D1-4B255B76E07F}" type="presOf" srcId="{D7E4A8F7-BFF5-4BFD-9B91-AEACEEDC41BA}" destId="{42969820-D8D7-4BB5-8587-31FC06A8802C}" srcOrd="0" destOrd="0" presId="urn:microsoft.com/office/officeart/2005/8/layout/hProcess4"/>
    <dgm:cxn modelId="{2D79BBF1-BE97-4282-851C-06B281476060}" srcId="{F07BE1EA-D159-463A-9241-DFE7E6A37F76}" destId="{C8E5BF1F-2FC8-4330-9452-BEE68B1F41AD}" srcOrd="1" destOrd="0" parTransId="{9E489E63-F77A-441D-BC46-D116C1797FF1}" sibTransId="{C6CABDC2-D757-43C2-BF2D-02DC026C8443}"/>
    <dgm:cxn modelId="{698D27FC-0807-4D3F-9F23-29A55CC37845}" srcId="{F68A3629-7322-4A22-AADA-476C9D85114A}" destId="{1C8828C3-BB8F-472C-9405-2A0EEFD66C05}" srcOrd="1" destOrd="0" parTransId="{8E1DECF1-D053-4174-B47B-B7EDF16AC4FC}" sibTransId="{8DE3CCFC-3B5C-4721-80BB-583A3D9A0A5C}"/>
    <dgm:cxn modelId="{D4684023-7144-42EA-87FE-0C1D0B43B55E}" type="presParOf" srcId="{ACC9A80A-A631-491B-9005-93C9C14B0DA2}" destId="{E24382CA-97AC-4553-AACB-3BB7E86742E9}" srcOrd="0" destOrd="0" presId="urn:microsoft.com/office/officeart/2005/8/layout/hProcess4"/>
    <dgm:cxn modelId="{8739CC61-9874-423B-815F-0B15D1354A44}" type="presParOf" srcId="{ACC9A80A-A631-491B-9005-93C9C14B0DA2}" destId="{2925FB11-B42E-4C5A-9E32-B3E2BCF87657}" srcOrd="1" destOrd="0" presId="urn:microsoft.com/office/officeart/2005/8/layout/hProcess4"/>
    <dgm:cxn modelId="{7C7E09A3-BE50-461D-892D-C48DD1C563DE}" type="presParOf" srcId="{ACC9A80A-A631-491B-9005-93C9C14B0DA2}" destId="{79B73DAD-B971-448B-AC64-B73EA546F632}" srcOrd="2" destOrd="0" presId="urn:microsoft.com/office/officeart/2005/8/layout/hProcess4"/>
    <dgm:cxn modelId="{0427D3E5-9A15-4738-8002-5AC8D970B144}" type="presParOf" srcId="{79B73DAD-B971-448B-AC64-B73EA546F632}" destId="{650A1AFE-047A-42B7-B14D-C7799E93B463}" srcOrd="0" destOrd="0" presId="urn:microsoft.com/office/officeart/2005/8/layout/hProcess4"/>
    <dgm:cxn modelId="{D3A2D6CA-F92C-43BB-A12A-A77F50D38A8C}" type="presParOf" srcId="{650A1AFE-047A-42B7-B14D-C7799E93B463}" destId="{4E0DECE9-00AC-46EB-9D7D-7ECB1B4A8C71}" srcOrd="0" destOrd="0" presId="urn:microsoft.com/office/officeart/2005/8/layout/hProcess4"/>
    <dgm:cxn modelId="{104ED9BD-9CA7-4BF6-9004-4B99D2D57B2F}" type="presParOf" srcId="{650A1AFE-047A-42B7-B14D-C7799E93B463}" destId="{42969820-D8D7-4BB5-8587-31FC06A8802C}" srcOrd="1" destOrd="0" presId="urn:microsoft.com/office/officeart/2005/8/layout/hProcess4"/>
    <dgm:cxn modelId="{A03D2971-1A3A-4C3D-9048-BA0507242872}" type="presParOf" srcId="{650A1AFE-047A-42B7-B14D-C7799E93B463}" destId="{510D4FB7-1A1F-4E57-A4FC-CFAB59EDCE17}" srcOrd="2" destOrd="0" presId="urn:microsoft.com/office/officeart/2005/8/layout/hProcess4"/>
    <dgm:cxn modelId="{021DB2DB-21A6-4CF5-B60D-CC1909AE3CF8}" type="presParOf" srcId="{650A1AFE-047A-42B7-B14D-C7799E93B463}" destId="{D4CDC3C2-61AC-46BD-A204-DA6F41E1D7AB}" srcOrd="3" destOrd="0" presId="urn:microsoft.com/office/officeart/2005/8/layout/hProcess4"/>
    <dgm:cxn modelId="{B1005220-CDF5-435C-A01F-A434AABDF3CF}" type="presParOf" srcId="{650A1AFE-047A-42B7-B14D-C7799E93B463}" destId="{C990B995-A12A-4A0B-AA40-51CB448F9D22}" srcOrd="4" destOrd="0" presId="urn:microsoft.com/office/officeart/2005/8/layout/hProcess4"/>
    <dgm:cxn modelId="{3B0F94A1-40BE-442F-A697-9018C7283059}" type="presParOf" srcId="{79B73DAD-B971-448B-AC64-B73EA546F632}" destId="{1563C892-CA23-4738-A41E-A3C696B3EEB2}" srcOrd="1" destOrd="0" presId="urn:microsoft.com/office/officeart/2005/8/layout/hProcess4"/>
    <dgm:cxn modelId="{36AD5AF5-A04E-4C9E-B8DD-2CD4C5F5842F}" type="presParOf" srcId="{79B73DAD-B971-448B-AC64-B73EA546F632}" destId="{81BC3581-8577-4891-BB94-E97887DB7019}" srcOrd="2" destOrd="0" presId="urn:microsoft.com/office/officeart/2005/8/layout/hProcess4"/>
    <dgm:cxn modelId="{E9E92979-CAB1-47F3-9B06-B482035BC021}" type="presParOf" srcId="{81BC3581-8577-4891-BB94-E97887DB7019}" destId="{26B2D2D4-2DF4-4A62-84A5-CA80A21439D4}" srcOrd="0" destOrd="0" presId="urn:microsoft.com/office/officeart/2005/8/layout/hProcess4"/>
    <dgm:cxn modelId="{C1D655B6-6297-411B-8DC6-EBA660E032ED}" type="presParOf" srcId="{81BC3581-8577-4891-BB94-E97887DB7019}" destId="{6E2A7BCC-7EB9-410A-8369-20F3E50E7C17}" srcOrd="1" destOrd="0" presId="urn:microsoft.com/office/officeart/2005/8/layout/hProcess4"/>
    <dgm:cxn modelId="{26223283-232A-4A2F-8106-42013D405A53}" type="presParOf" srcId="{81BC3581-8577-4891-BB94-E97887DB7019}" destId="{EB9DD29B-76DF-44D8-B1CD-7403994014EC}" srcOrd="2" destOrd="0" presId="urn:microsoft.com/office/officeart/2005/8/layout/hProcess4"/>
    <dgm:cxn modelId="{A23C0761-DD39-456A-B79B-3B811D210304}" type="presParOf" srcId="{81BC3581-8577-4891-BB94-E97887DB7019}" destId="{A2539C97-E615-4615-8F83-2E771F7FC851}" srcOrd="3" destOrd="0" presId="urn:microsoft.com/office/officeart/2005/8/layout/hProcess4"/>
    <dgm:cxn modelId="{FE24767F-F09D-463D-AF11-527F76173461}" type="presParOf" srcId="{81BC3581-8577-4891-BB94-E97887DB7019}" destId="{0A491B4A-8120-4FCD-B26C-B7A94EBC231C}"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221100-92B1-4BF4-9996-2F97410ACE81}" type="doc">
      <dgm:prSet loTypeId="urn:microsoft.com/office/officeart/2005/8/layout/balance1" loCatId="relationship" qsTypeId="urn:microsoft.com/office/officeart/2005/8/quickstyle/simple1" qsCatId="simple" csTypeId="urn:microsoft.com/office/officeart/2005/8/colors/colorful1" csCatId="colorful" phldr="1"/>
      <dgm:spPr/>
      <dgm:t>
        <a:bodyPr/>
        <a:lstStyle/>
        <a:p>
          <a:endParaRPr lang="en-US"/>
        </a:p>
      </dgm:t>
    </dgm:pt>
    <dgm:pt modelId="{2D8C10EB-8E33-4691-877C-B44B12C41569}">
      <dgm:prSet phldrT="[Text]"/>
      <dgm:spPr/>
      <dgm:t>
        <a:bodyPr/>
        <a:lstStyle/>
        <a:p>
          <a:r>
            <a:rPr lang="en-US" dirty="0"/>
            <a:t>Models</a:t>
          </a:r>
        </a:p>
      </dgm:t>
    </dgm:pt>
    <dgm:pt modelId="{4767BB97-BD9A-48F5-8072-7859A05A96FF}" type="parTrans" cxnId="{DDF40DA2-3E48-424E-9F7D-3B0FFD19FBDE}">
      <dgm:prSet/>
      <dgm:spPr/>
      <dgm:t>
        <a:bodyPr/>
        <a:lstStyle/>
        <a:p>
          <a:endParaRPr lang="en-US"/>
        </a:p>
      </dgm:t>
    </dgm:pt>
    <dgm:pt modelId="{D26BBF34-B4AB-4D61-AF34-226410EA02B3}" type="sibTrans" cxnId="{DDF40DA2-3E48-424E-9F7D-3B0FFD19FBDE}">
      <dgm:prSet/>
      <dgm:spPr/>
      <dgm:t>
        <a:bodyPr/>
        <a:lstStyle/>
        <a:p>
          <a:endParaRPr lang="en-US"/>
        </a:p>
      </dgm:t>
    </dgm:pt>
    <dgm:pt modelId="{AD786B33-6B9E-4512-B7BB-555ED90DE0B6}">
      <dgm:prSet phldrT="[Text]"/>
      <dgm:spPr/>
      <dgm:t>
        <a:bodyPr/>
        <a:lstStyle/>
        <a:p>
          <a:r>
            <a:rPr lang="en-US" dirty="0"/>
            <a:t>Gradient Boasting Classifier Algorithm</a:t>
          </a:r>
        </a:p>
      </dgm:t>
    </dgm:pt>
    <dgm:pt modelId="{6534D47F-AF38-4697-9921-3CCFCC1EAADE}" type="parTrans" cxnId="{647407EC-3437-44A6-91B4-F6B58A73CF2D}">
      <dgm:prSet/>
      <dgm:spPr/>
      <dgm:t>
        <a:bodyPr/>
        <a:lstStyle/>
        <a:p>
          <a:endParaRPr lang="en-US"/>
        </a:p>
      </dgm:t>
    </dgm:pt>
    <dgm:pt modelId="{76B43AD9-23D7-4849-95EB-D84F66EEDC71}" type="sibTrans" cxnId="{647407EC-3437-44A6-91B4-F6B58A73CF2D}">
      <dgm:prSet/>
      <dgm:spPr/>
      <dgm:t>
        <a:bodyPr/>
        <a:lstStyle/>
        <a:p>
          <a:endParaRPr lang="en-US"/>
        </a:p>
      </dgm:t>
    </dgm:pt>
    <dgm:pt modelId="{FC29EC3E-0C52-4E30-BBD6-CC1686AB23B6}">
      <dgm:prSet phldrT="[Text]"/>
      <dgm:spPr/>
      <dgm:t>
        <a:bodyPr/>
        <a:lstStyle/>
        <a:p>
          <a:r>
            <a:rPr lang="en-US" dirty="0"/>
            <a:t>Assessment</a:t>
          </a:r>
        </a:p>
      </dgm:t>
    </dgm:pt>
    <dgm:pt modelId="{52DC1C57-5212-49B1-AB54-FE4B3524D9F9}" type="parTrans" cxnId="{B300E779-9C46-459E-A514-7F0B67CFAE40}">
      <dgm:prSet/>
      <dgm:spPr/>
      <dgm:t>
        <a:bodyPr/>
        <a:lstStyle/>
        <a:p>
          <a:endParaRPr lang="en-US"/>
        </a:p>
      </dgm:t>
    </dgm:pt>
    <dgm:pt modelId="{53E1395D-9F4E-4EF8-A80B-B98707736383}" type="sibTrans" cxnId="{B300E779-9C46-459E-A514-7F0B67CFAE40}">
      <dgm:prSet/>
      <dgm:spPr/>
      <dgm:t>
        <a:bodyPr/>
        <a:lstStyle/>
        <a:p>
          <a:endParaRPr lang="en-US"/>
        </a:p>
      </dgm:t>
    </dgm:pt>
    <dgm:pt modelId="{DD664C14-2EEE-4C5E-903D-AA83B8D06747}">
      <dgm:prSet phldrT="[Text]"/>
      <dgm:spPr/>
      <dgm:t>
        <a:bodyPr/>
        <a:lstStyle/>
        <a:p>
          <a:r>
            <a:rPr lang="en-US" dirty="0"/>
            <a:t>AUC</a:t>
          </a:r>
        </a:p>
      </dgm:t>
    </dgm:pt>
    <dgm:pt modelId="{52048406-A8FA-4C4A-884F-527DAA8BF194}" type="parTrans" cxnId="{8B9B625A-0F83-499A-9500-13CBC797E24E}">
      <dgm:prSet/>
      <dgm:spPr/>
      <dgm:t>
        <a:bodyPr/>
        <a:lstStyle/>
        <a:p>
          <a:endParaRPr lang="en-US"/>
        </a:p>
      </dgm:t>
    </dgm:pt>
    <dgm:pt modelId="{41C71FAB-2B1D-4646-8E9F-0FC3F223E261}" type="sibTrans" cxnId="{8B9B625A-0F83-499A-9500-13CBC797E24E}">
      <dgm:prSet/>
      <dgm:spPr/>
      <dgm:t>
        <a:bodyPr/>
        <a:lstStyle/>
        <a:p>
          <a:endParaRPr lang="en-US"/>
        </a:p>
      </dgm:t>
    </dgm:pt>
    <dgm:pt modelId="{836621D3-EFB5-411D-83A8-398803343A8F}">
      <dgm:prSet phldrT="[Text]"/>
      <dgm:spPr/>
      <dgm:t>
        <a:bodyPr/>
        <a:lstStyle/>
        <a:p>
          <a:r>
            <a:rPr lang="en-US" dirty="0"/>
            <a:t>Model Report</a:t>
          </a:r>
        </a:p>
      </dgm:t>
    </dgm:pt>
    <dgm:pt modelId="{78A4B16C-9BA9-4AAA-B467-F1668C14AB5C}" type="parTrans" cxnId="{13EEC565-A20B-4C68-B11F-DF4DAF103C59}">
      <dgm:prSet/>
      <dgm:spPr/>
      <dgm:t>
        <a:bodyPr/>
        <a:lstStyle/>
        <a:p>
          <a:endParaRPr lang="en-US"/>
        </a:p>
      </dgm:t>
    </dgm:pt>
    <dgm:pt modelId="{7E57C150-7967-43AC-92C8-C4B3F930F15E}" type="sibTrans" cxnId="{13EEC565-A20B-4C68-B11F-DF4DAF103C59}">
      <dgm:prSet/>
      <dgm:spPr/>
      <dgm:t>
        <a:bodyPr/>
        <a:lstStyle/>
        <a:p>
          <a:endParaRPr lang="en-US"/>
        </a:p>
      </dgm:t>
    </dgm:pt>
    <dgm:pt modelId="{A8EA350E-E149-4176-8CBA-8BAE083F6045}">
      <dgm:prSet phldrT="[Text]"/>
      <dgm:spPr/>
      <dgm:t>
        <a:bodyPr/>
        <a:lstStyle/>
        <a:p>
          <a:r>
            <a:rPr lang="en-US" dirty="0"/>
            <a:t>Random Forest</a:t>
          </a:r>
        </a:p>
      </dgm:t>
    </dgm:pt>
    <dgm:pt modelId="{A76811A8-1292-4B09-87D2-F21EDEDFA263}" type="parTrans" cxnId="{AC5B99A1-2128-4E24-AC6A-D321358E65A1}">
      <dgm:prSet/>
      <dgm:spPr/>
      <dgm:t>
        <a:bodyPr/>
        <a:lstStyle/>
        <a:p>
          <a:endParaRPr lang="en-US"/>
        </a:p>
      </dgm:t>
    </dgm:pt>
    <dgm:pt modelId="{DC21260E-46B2-4723-A5BE-3788DE90E5AE}" type="sibTrans" cxnId="{AC5B99A1-2128-4E24-AC6A-D321358E65A1}">
      <dgm:prSet/>
      <dgm:spPr/>
      <dgm:t>
        <a:bodyPr/>
        <a:lstStyle/>
        <a:p>
          <a:endParaRPr lang="en-US"/>
        </a:p>
      </dgm:t>
    </dgm:pt>
    <dgm:pt modelId="{2BC59DA1-CBB9-47A6-85DE-21B5E0BB3214}">
      <dgm:prSet phldrT="[Text]"/>
      <dgm:spPr/>
      <dgm:t>
        <a:bodyPr/>
        <a:lstStyle/>
        <a:p>
          <a:r>
            <a:rPr lang="en-US"/>
            <a:t>ROC </a:t>
          </a:r>
          <a:r>
            <a:rPr lang="en-US" dirty="0"/>
            <a:t>Curve</a:t>
          </a:r>
        </a:p>
      </dgm:t>
    </dgm:pt>
    <dgm:pt modelId="{04350701-D4BF-49A4-9619-346A84C52C0A}" type="parTrans" cxnId="{D3F256E5-CD1F-4C11-8FB5-2AC413451755}">
      <dgm:prSet/>
      <dgm:spPr/>
      <dgm:t>
        <a:bodyPr/>
        <a:lstStyle/>
        <a:p>
          <a:endParaRPr lang="en-US"/>
        </a:p>
      </dgm:t>
    </dgm:pt>
    <dgm:pt modelId="{420E0EAF-EC01-49C7-BB35-5713414EC44A}" type="sibTrans" cxnId="{D3F256E5-CD1F-4C11-8FB5-2AC413451755}">
      <dgm:prSet/>
      <dgm:spPr/>
      <dgm:t>
        <a:bodyPr/>
        <a:lstStyle/>
        <a:p>
          <a:endParaRPr lang="en-US"/>
        </a:p>
      </dgm:t>
    </dgm:pt>
    <dgm:pt modelId="{EAE41B13-DB2F-43F3-94AA-097E44F3BF96}">
      <dgm:prSet phldrT="[Text]"/>
      <dgm:spPr/>
      <dgm:t>
        <a:bodyPr/>
        <a:lstStyle/>
        <a:p>
          <a:r>
            <a:rPr lang="en-US" dirty="0"/>
            <a:t>Logistic Regression</a:t>
          </a:r>
        </a:p>
      </dgm:t>
    </dgm:pt>
    <dgm:pt modelId="{5C9686E4-5C97-486B-9A15-E0E969CA6F8C}" type="parTrans" cxnId="{4D1EB16F-6288-4702-A158-ED9697EA5304}">
      <dgm:prSet/>
      <dgm:spPr/>
      <dgm:t>
        <a:bodyPr/>
        <a:lstStyle/>
        <a:p>
          <a:endParaRPr lang="en-US"/>
        </a:p>
      </dgm:t>
    </dgm:pt>
    <dgm:pt modelId="{E66F514E-FA45-43E5-9231-233A6BA80365}" type="sibTrans" cxnId="{4D1EB16F-6288-4702-A158-ED9697EA5304}">
      <dgm:prSet/>
      <dgm:spPr/>
      <dgm:t>
        <a:bodyPr/>
        <a:lstStyle/>
        <a:p>
          <a:endParaRPr lang="en-US"/>
        </a:p>
      </dgm:t>
    </dgm:pt>
    <dgm:pt modelId="{44002F79-0B2C-4439-AE91-0BB073AB66D0}" type="pres">
      <dgm:prSet presAssocID="{74221100-92B1-4BF4-9996-2F97410ACE81}" presName="outerComposite" presStyleCnt="0">
        <dgm:presLayoutVars>
          <dgm:chMax val="2"/>
          <dgm:animLvl val="lvl"/>
          <dgm:resizeHandles val="exact"/>
        </dgm:presLayoutVars>
      </dgm:prSet>
      <dgm:spPr/>
    </dgm:pt>
    <dgm:pt modelId="{5C34FDD7-99BA-46ED-86ED-B93C78F393B2}" type="pres">
      <dgm:prSet presAssocID="{74221100-92B1-4BF4-9996-2F97410ACE81}" presName="dummyMaxCanvas" presStyleCnt="0"/>
      <dgm:spPr/>
    </dgm:pt>
    <dgm:pt modelId="{662B888A-49B9-4E52-9CB2-121F81F68E68}" type="pres">
      <dgm:prSet presAssocID="{74221100-92B1-4BF4-9996-2F97410ACE81}" presName="parentComposite" presStyleCnt="0"/>
      <dgm:spPr/>
    </dgm:pt>
    <dgm:pt modelId="{A5BBDD2A-18ED-400A-BD70-0F70210CF390}" type="pres">
      <dgm:prSet presAssocID="{74221100-92B1-4BF4-9996-2F97410ACE81}" presName="parent1" presStyleLbl="alignAccFollowNode1" presStyleIdx="0" presStyleCnt="4">
        <dgm:presLayoutVars>
          <dgm:chMax val="4"/>
        </dgm:presLayoutVars>
      </dgm:prSet>
      <dgm:spPr/>
    </dgm:pt>
    <dgm:pt modelId="{81A684D6-3A6E-4549-86B0-9CD02C71F0D2}" type="pres">
      <dgm:prSet presAssocID="{74221100-92B1-4BF4-9996-2F97410ACE81}" presName="parent2" presStyleLbl="alignAccFollowNode1" presStyleIdx="1" presStyleCnt="4">
        <dgm:presLayoutVars>
          <dgm:chMax val="4"/>
        </dgm:presLayoutVars>
      </dgm:prSet>
      <dgm:spPr/>
    </dgm:pt>
    <dgm:pt modelId="{9ACAA0B5-3E5E-4391-9C57-0DA1D6F598CB}" type="pres">
      <dgm:prSet presAssocID="{74221100-92B1-4BF4-9996-2F97410ACE81}" presName="childrenComposite" presStyleCnt="0"/>
      <dgm:spPr/>
    </dgm:pt>
    <dgm:pt modelId="{CF2D2FBF-2E5B-4841-917F-62A55982D921}" type="pres">
      <dgm:prSet presAssocID="{74221100-92B1-4BF4-9996-2F97410ACE81}" presName="dummyMaxCanvas_ChildArea" presStyleCnt="0"/>
      <dgm:spPr/>
    </dgm:pt>
    <dgm:pt modelId="{EB75267A-3B94-4DBB-B62A-4AC76920BAE3}" type="pres">
      <dgm:prSet presAssocID="{74221100-92B1-4BF4-9996-2F97410ACE81}" presName="fulcrum" presStyleLbl="alignAccFollowNode1" presStyleIdx="2" presStyleCnt="4"/>
      <dgm:spPr/>
    </dgm:pt>
    <dgm:pt modelId="{53E391B5-4AC1-4510-8C1C-2DB0DD13C62F}" type="pres">
      <dgm:prSet presAssocID="{74221100-92B1-4BF4-9996-2F97410ACE81}" presName="balance_33" presStyleLbl="alignAccFollowNode1" presStyleIdx="3" presStyleCnt="4">
        <dgm:presLayoutVars>
          <dgm:bulletEnabled val="1"/>
        </dgm:presLayoutVars>
      </dgm:prSet>
      <dgm:spPr/>
    </dgm:pt>
    <dgm:pt modelId="{E73456F9-D95F-433C-8D8E-177F1B8D55BA}" type="pres">
      <dgm:prSet presAssocID="{74221100-92B1-4BF4-9996-2F97410ACE81}" presName="right_33_1" presStyleLbl="node1" presStyleIdx="0" presStyleCnt="6">
        <dgm:presLayoutVars>
          <dgm:bulletEnabled val="1"/>
        </dgm:presLayoutVars>
      </dgm:prSet>
      <dgm:spPr/>
    </dgm:pt>
    <dgm:pt modelId="{FB040BFA-B51C-4CDD-BEDC-E763D43EAD77}" type="pres">
      <dgm:prSet presAssocID="{74221100-92B1-4BF4-9996-2F97410ACE81}" presName="right_33_2" presStyleLbl="node1" presStyleIdx="1" presStyleCnt="6">
        <dgm:presLayoutVars>
          <dgm:bulletEnabled val="1"/>
        </dgm:presLayoutVars>
      </dgm:prSet>
      <dgm:spPr/>
    </dgm:pt>
    <dgm:pt modelId="{69456A09-0A1A-42D8-B45E-03B5D8CC5AAF}" type="pres">
      <dgm:prSet presAssocID="{74221100-92B1-4BF4-9996-2F97410ACE81}" presName="right_33_3" presStyleLbl="node1" presStyleIdx="2" presStyleCnt="6">
        <dgm:presLayoutVars>
          <dgm:bulletEnabled val="1"/>
        </dgm:presLayoutVars>
      </dgm:prSet>
      <dgm:spPr/>
    </dgm:pt>
    <dgm:pt modelId="{F15FCF30-C50C-4248-A055-D0F5D00C204F}" type="pres">
      <dgm:prSet presAssocID="{74221100-92B1-4BF4-9996-2F97410ACE81}" presName="left_33_1" presStyleLbl="node1" presStyleIdx="3" presStyleCnt="6">
        <dgm:presLayoutVars>
          <dgm:bulletEnabled val="1"/>
        </dgm:presLayoutVars>
      </dgm:prSet>
      <dgm:spPr/>
    </dgm:pt>
    <dgm:pt modelId="{50F85CED-2D53-45E5-8F3E-0EE294DA3343}" type="pres">
      <dgm:prSet presAssocID="{74221100-92B1-4BF4-9996-2F97410ACE81}" presName="left_33_2" presStyleLbl="node1" presStyleIdx="4" presStyleCnt="6">
        <dgm:presLayoutVars>
          <dgm:bulletEnabled val="1"/>
        </dgm:presLayoutVars>
      </dgm:prSet>
      <dgm:spPr/>
    </dgm:pt>
    <dgm:pt modelId="{D897ECEA-D13F-48AC-8739-B0B565E8C69B}" type="pres">
      <dgm:prSet presAssocID="{74221100-92B1-4BF4-9996-2F97410ACE81}" presName="left_33_3" presStyleLbl="node1" presStyleIdx="5" presStyleCnt="6">
        <dgm:presLayoutVars>
          <dgm:bulletEnabled val="1"/>
        </dgm:presLayoutVars>
      </dgm:prSet>
      <dgm:spPr/>
    </dgm:pt>
  </dgm:ptLst>
  <dgm:cxnLst>
    <dgm:cxn modelId="{66499309-94EF-4B3E-998C-D27BD53890BA}" type="presOf" srcId="{2BC59DA1-CBB9-47A6-85DE-21B5E0BB3214}" destId="{FB040BFA-B51C-4CDD-BEDC-E763D43EAD77}" srcOrd="0" destOrd="0" presId="urn:microsoft.com/office/officeart/2005/8/layout/balance1"/>
    <dgm:cxn modelId="{E4417C2B-158D-42A6-BDD3-2536B3E618A3}" type="presOf" srcId="{AD786B33-6B9E-4512-B7BB-555ED90DE0B6}" destId="{D897ECEA-D13F-48AC-8739-B0B565E8C69B}" srcOrd="0" destOrd="0" presId="urn:microsoft.com/office/officeart/2005/8/layout/balance1"/>
    <dgm:cxn modelId="{9D4B5F41-4050-465A-BF01-1884BD0448C6}" type="presOf" srcId="{FC29EC3E-0C52-4E30-BBD6-CC1686AB23B6}" destId="{81A684D6-3A6E-4549-86B0-9CD02C71F0D2}" srcOrd="0" destOrd="0" presId="urn:microsoft.com/office/officeart/2005/8/layout/balance1"/>
    <dgm:cxn modelId="{CA18B143-C8C5-4F01-B6BA-05E31965F0FA}" type="presOf" srcId="{DD664C14-2EEE-4C5E-903D-AA83B8D06747}" destId="{E73456F9-D95F-433C-8D8E-177F1B8D55BA}" srcOrd="0" destOrd="0" presId="urn:microsoft.com/office/officeart/2005/8/layout/balance1"/>
    <dgm:cxn modelId="{13EEC565-A20B-4C68-B11F-DF4DAF103C59}" srcId="{FC29EC3E-0C52-4E30-BBD6-CC1686AB23B6}" destId="{836621D3-EFB5-411D-83A8-398803343A8F}" srcOrd="2" destOrd="0" parTransId="{78A4B16C-9BA9-4AAA-B467-F1668C14AB5C}" sibTransId="{7E57C150-7967-43AC-92C8-C4B3F930F15E}"/>
    <dgm:cxn modelId="{4D1EB16F-6288-4702-A158-ED9697EA5304}" srcId="{2D8C10EB-8E33-4691-877C-B44B12C41569}" destId="{EAE41B13-DB2F-43F3-94AA-097E44F3BF96}" srcOrd="0" destOrd="0" parTransId="{5C9686E4-5C97-486B-9A15-E0E969CA6F8C}" sibTransId="{E66F514E-FA45-43E5-9231-233A6BA80365}"/>
    <dgm:cxn modelId="{88290D72-F3B6-4DA3-8A2C-A5916F724A02}" type="presOf" srcId="{74221100-92B1-4BF4-9996-2F97410ACE81}" destId="{44002F79-0B2C-4439-AE91-0BB073AB66D0}" srcOrd="0" destOrd="0" presId="urn:microsoft.com/office/officeart/2005/8/layout/balance1"/>
    <dgm:cxn modelId="{B300E779-9C46-459E-A514-7F0B67CFAE40}" srcId="{74221100-92B1-4BF4-9996-2F97410ACE81}" destId="{FC29EC3E-0C52-4E30-BBD6-CC1686AB23B6}" srcOrd="1" destOrd="0" parTransId="{52DC1C57-5212-49B1-AB54-FE4B3524D9F9}" sibTransId="{53E1395D-9F4E-4EF8-A80B-B98707736383}"/>
    <dgm:cxn modelId="{8B9B625A-0F83-499A-9500-13CBC797E24E}" srcId="{FC29EC3E-0C52-4E30-BBD6-CC1686AB23B6}" destId="{DD664C14-2EEE-4C5E-903D-AA83B8D06747}" srcOrd="0" destOrd="0" parTransId="{52048406-A8FA-4C4A-884F-527DAA8BF194}" sibTransId="{41C71FAB-2B1D-4646-8E9F-0FC3F223E261}"/>
    <dgm:cxn modelId="{54D73B87-5424-49D6-8CE3-25B7F3603C39}" type="presOf" srcId="{2D8C10EB-8E33-4691-877C-B44B12C41569}" destId="{A5BBDD2A-18ED-400A-BD70-0F70210CF390}" srcOrd="0" destOrd="0" presId="urn:microsoft.com/office/officeart/2005/8/layout/balance1"/>
    <dgm:cxn modelId="{75DC5A9E-62DE-4C66-9EA8-8FDC611DAF5B}" type="presOf" srcId="{EAE41B13-DB2F-43F3-94AA-097E44F3BF96}" destId="{F15FCF30-C50C-4248-A055-D0F5D00C204F}" srcOrd="0" destOrd="0" presId="urn:microsoft.com/office/officeart/2005/8/layout/balance1"/>
    <dgm:cxn modelId="{AC5B99A1-2128-4E24-AC6A-D321358E65A1}" srcId="{2D8C10EB-8E33-4691-877C-B44B12C41569}" destId="{A8EA350E-E149-4176-8CBA-8BAE083F6045}" srcOrd="1" destOrd="0" parTransId="{A76811A8-1292-4B09-87D2-F21EDEDFA263}" sibTransId="{DC21260E-46B2-4723-A5BE-3788DE90E5AE}"/>
    <dgm:cxn modelId="{DDF40DA2-3E48-424E-9F7D-3B0FFD19FBDE}" srcId="{74221100-92B1-4BF4-9996-2F97410ACE81}" destId="{2D8C10EB-8E33-4691-877C-B44B12C41569}" srcOrd="0" destOrd="0" parTransId="{4767BB97-BD9A-48F5-8072-7859A05A96FF}" sibTransId="{D26BBF34-B4AB-4D61-AF34-226410EA02B3}"/>
    <dgm:cxn modelId="{F0410FBB-16AF-495D-9973-1C4B5F70C2B1}" type="presOf" srcId="{836621D3-EFB5-411D-83A8-398803343A8F}" destId="{69456A09-0A1A-42D8-B45E-03B5D8CC5AAF}" srcOrd="0" destOrd="0" presId="urn:microsoft.com/office/officeart/2005/8/layout/balance1"/>
    <dgm:cxn modelId="{82391BBC-48AA-4A82-8790-98457FAEA471}" type="presOf" srcId="{A8EA350E-E149-4176-8CBA-8BAE083F6045}" destId="{50F85CED-2D53-45E5-8F3E-0EE294DA3343}" srcOrd="0" destOrd="0" presId="urn:microsoft.com/office/officeart/2005/8/layout/balance1"/>
    <dgm:cxn modelId="{D3F256E5-CD1F-4C11-8FB5-2AC413451755}" srcId="{FC29EC3E-0C52-4E30-BBD6-CC1686AB23B6}" destId="{2BC59DA1-CBB9-47A6-85DE-21B5E0BB3214}" srcOrd="1" destOrd="0" parTransId="{04350701-D4BF-49A4-9619-346A84C52C0A}" sibTransId="{420E0EAF-EC01-49C7-BB35-5713414EC44A}"/>
    <dgm:cxn modelId="{647407EC-3437-44A6-91B4-F6B58A73CF2D}" srcId="{2D8C10EB-8E33-4691-877C-B44B12C41569}" destId="{AD786B33-6B9E-4512-B7BB-555ED90DE0B6}" srcOrd="2" destOrd="0" parTransId="{6534D47F-AF38-4697-9921-3CCFCC1EAADE}" sibTransId="{76B43AD9-23D7-4849-95EB-D84F66EEDC71}"/>
    <dgm:cxn modelId="{CFCE59D2-E7B5-4773-B2DF-140C1E06460E}" type="presParOf" srcId="{44002F79-0B2C-4439-AE91-0BB073AB66D0}" destId="{5C34FDD7-99BA-46ED-86ED-B93C78F393B2}" srcOrd="0" destOrd="0" presId="urn:microsoft.com/office/officeart/2005/8/layout/balance1"/>
    <dgm:cxn modelId="{1B60ADA8-AFAF-4A09-8CC0-80A0BB1770F9}" type="presParOf" srcId="{44002F79-0B2C-4439-AE91-0BB073AB66D0}" destId="{662B888A-49B9-4E52-9CB2-121F81F68E68}" srcOrd="1" destOrd="0" presId="urn:microsoft.com/office/officeart/2005/8/layout/balance1"/>
    <dgm:cxn modelId="{17D09972-6888-4511-ADE1-17D9F1DD13A3}" type="presParOf" srcId="{662B888A-49B9-4E52-9CB2-121F81F68E68}" destId="{A5BBDD2A-18ED-400A-BD70-0F70210CF390}" srcOrd="0" destOrd="0" presId="urn:microsoft.com/office/officeart/2005/8/layout/balance1"/>
    <dgm:cxn modelId="{0B625A63-1E78-49C1-98B4-90DF3BED09DB}" type="presParOf" srcId="{662B888A-49B9-4E52-9CB2-121F81F68E68}" destId="{81A684D6-3A6E-4549-86B0-9CD02C71F0D2}" srcOrd="1" destOrd="0" presId="urn:microsoft.com/office/officeart/2005/8/layout/balance1"/>
    <dgm:cxn modelId="{DFFC789B-C093-4EC2-874F-F2BF10C3F581}" type="presParOf" srcId="{44002F79-0B2C-4439-AE91-0BB073AB66D0}" destId="{9ACAA0B5-3E5E-4391-9C57-0DA1D6F598CB}" srcOrd="2" destOrd="0" presId="urn:microsoft.com/office/officeart/2005/8/layout/balance1"/>
    <dgm:cxn modelId="{14CFFA54-6574-4ACF-B1E6-8616725A50BF}" type="presParOf" srcId="{9ACAA0B5-3E5E-4391-9C57-0DA1D6F598CB}" destId="{CF2D2FBF-2E5B-4841-917F-62A55982D921}" srcOrd="0" destOrd="0" presId="urn:microsoft.com/office/officeart/2005/8/layout/balance1"/>
    <dgm:cxn modelId="{BDC1AFA6-EBCA-44B7-80A4-401DE45E7483}" type="presParOf" srcId="{9ACAA0B5-3E5E-4391-9C57-0DA1D6F598CB}" destId="{EB75267A-3B94-4DBB-B62A-4AC76920BAE3}" srcOrd="1" destOrd="0" presId="urn:microsoft.com/office/officeart/2005/8/layout/balance1"/>
    <dgm:cxn modelId="{45C27CA7-F5C7-4154-B3BE-CAA487DF06E5}" type="presParOf" srcId="{9ACAA0B5-3E5E-4391-9C57-0DA1D6F598CB}" destId="{53E391B5-4AC1-4510-8C1C-2DB0DD13C62F}" srcOrd="2" destOrd="0" presId="urn:microsoft.com/office/officeart/2005/8/layout/balance1"/>
    <dgm:cxn modelId="{5EDCF25F-515C-4AE6-9A2C-676D39A8841F}" type="presParOf" srcId="{9ACAA0B5-3E5E-4391-9C57-0DA1D6F598CB}" destId="{E73456F9-D95F-433C-8D8E-177F1B8D55BA}" srcOrd="3" destOrd="0" presId="urn:microsoft.com/office/officeart/2005/8/layout/balance1"/>
    <dgm:cxn modelId="{046E3C3C-27A5-4EEE-A035-7F77B1DC1DD6}" type="presParOf" srcId="{9ACAA0B5-3E5E-4391-9C57-0DA1D6F598CB}" destId="{FB040BFA-B51C-4CDD-BEDC-E763D43EAD77}" srcOrd="4" destOrd="0" presId="urn:microsoft.com/office/officeart/2005/8/layout/balance1"/>
    <dgm:cxn modelId="{95B6ECBE-865F-4CF9-BC01-4ABB2C670FF1}" type="presParOf" srcId="{9ACAA0B5-3E5E-4391-9C57-0DA1D6F598CB}" destId="{69456A09-0A1A-42D8-B45E-03B5D8CC5AAF}" srcOrd="5" destOrd="0" presId="urn:microsoft.com/office/officeart/2005/8/layout/balance1"/>
    <dgm:cxn modelId="{09FB73CA-2D1A-4EA6-B257-749E3E4348A3}" type="presParOf" srcId="{9ACAA0B5-3E5E-4391-9C57-0DA1D6F598CB}" destId="{F15FCF30-C50C-4248-A055-D0F5D00C204F}" srcOrd="6" destOrd="0" presId="urn:microsoft.com/office/officeart/2005/8/layout/balance1"/>
    <dgm:cxn modelId="{739EBA11-833F-4490-9E52-745DC8B23D1C}" type="presParOf" srcId="{9ACAA0B5-3E5E-4391-9C57-0DA1D6F598CB}" destId="{50F85CED-2D53-45E5-8F3E-0EE294DA3343}" srcOrd="7" destOrd="0" presId="urn:microsoft.com/office/officeart/2005/8/layout/balance1"/>
    <dgm:cxn modelId="{15E45AF4-0160-4F09-A481-47445B1419C1}" type="presParOf" srcId="{9ACAA0B5-3E5E-4391-9C57-0DA1D6F598CB}" destId="{D897ECEA-D13F-48AC-8739-B0B565E8C69B}" srcOrd="8"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FEB61-BC42-43FB-84F7-21BF3B7D5BB9}">
      <dsp:nvSpPr>
        <dsp:cNvPr id="0" name=""/>
        <dsp:cNvSpPr/>
      </dsp:nvSpPr>
      <dsp:spPr>
        <a:xfrm>
          <a:off x="1723" y="0"/>
          <a:ext cx="1691242" cy="16221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Arial" panose="020B0604020202020204" pitchFamily="34" charset="0"/>
              <a:cs typeface="Arial" panose="020B0604020202020204" pitchFamily="34" charset="0"/>
            </a:rPr>
            <a:t>Dataset</a:t>
          </a:r>
        </a:p>
      </dsp:txBody>
      <dsp:txXfrm>
        <a:off x="1723" y="0"/>
        <a:ext cx="1691242" cy="486651"/>
      </dsp:txXfrm>
    </dsp:sp>
    <dsp:sp modelId="{E753A1FF-269A-4E1F-93C8-21DC08132149}">
      <dsp:nvSpPr>
        <dsp:cNvPr id="0" name=""/>
        <dsp:cNvSpPr/>
      </dsp:nvSpPr>
      <dsp:spPr>
        <a:xfrm>
          <a:off x="170847" y="486651"/>
          <a:ext cx="1352993" cy="1054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Lending Club</a:t>
          </a:r>
        </a:p>
      </dsp:txBody>
      <dsp:txXfrm>
        <a:off x="201730" y="517534"/>
        <a:ext cx="1291227" cy="992646"/>
      </dsp:txXfrm>
    </dsp:sp>
    <dsp:sp modelId="{483AFACE-8538-4D49-BE3C-EB9ED42BF06A}">
      <dsp:nvSpPr>
        <dsp:cNvPr id="0" name=""/>
        <dsp:cNvSpPr/>
      </dsp:nvSpPr>
      <dsp:spPr>
        <a:xfrm>
          <a:off x="1806464" y="0"/>
          <a:ext cx="1691242" cy="16221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Arial" panose="020B0604020202020204" pitchFamily="34" charset="0"/>
              <a:cs typeface="Arial" panose="020B0604020202020204" pitchFamily="34" charset="0"/>
            </a:rPr>
            <a:t>Why this Data?</a:t>
          </a:r>
        </a:p>
      </dsp:txBody>
      <dsp:txXfrm>
        <a:off x="1806464" y="0"/>
        <a:ext cx="1691242" cy="486651"/>
      </dsp:txXfrm>
    </dsp:sp>
    <dsp:sp modelId="{339EB596-7D71-44CA-9C5F-8F0AB6E46FCC}">
      <dsp:nvSpPr>
        <dsp:cNvPr id="0" name=""/>
        <dsp:cNvSpPr/>
      </dsp:nvSpPr>
      <dsp:spPr>
        <a:xfrm>
          <a:off x="1948573" y="486651"/>
          <a:ext cx="1433713" cy="1054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Investor</a:t>
          </a:r>
          <a:r>
            <a:rPr lang="en-US" sz="1400" kern="1200" baseline="0" dirty="0">
              <a:latin typeface="Arial" panose="020B0604020202020204" pitchFamily="34" charset="0"/>
              <a:cs typeface="Arial" panose="020B0604020202020204" pitchFamily="34" charset="0"/>
            </a:rPr>
            <a:t> Decision based upon the Loan Acquisition Attributes </a:t>
          </a:r>
          <a:endParaRPr lang="en-US" sz="1400" kern="1200" dirty="0">
            <a:latin typeface="Arial" panose="020B0604020202020204" pitchFamily="34" charset="0"/>
            <a:cs typeface="Arial" panose="020B0604020202020204" pitchFamily="34" charset="0"/>
          </a:endParaRPr>
        </a:p>
      </dsp:txBody>
      <dsp:txXfrm>
        <a:off x="1979456" y="517534"/>
        <a:ext cx="1371947" cy="992646"/>
      </dsp:txXfrm>
    </dsp:sp>
    <dsp:sp modelId="{D2F8AAAC-B7AB-4721-97DE-D8AA7699A81D}">
      <dsp:nvSpPr>
        <dsp:cNvPr id="0" name=""/>
        <dsp:cNvSpPr/>
      </dsp:nvSpPr>
      <dsp:spPr>
        <a:xfrm>
          <a:off x="3637894" y="0"/>
          <a:ext cx="1691242" cy="16221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Arial" panose="020B0604020202020204" pitchFamily="34" charset="0"/>
              <a:cs typeface="Arial" panose="020B0604020202020204" pitchFamily="34" charset="0"/>
            </a:rPr>
            <a:t>Tools</a:t>
          </a:r>
        </a:p>
      </dsp:txBody>
      <dsp:txXfrm>
        <a:off x="3637894" y="0"/>
        <a:ext cx="1691242" cy="486651"/>
      </dsp:txXfrm>
    </dsp:sp>
    <dsp:sp modelId="{58A7E07E-0B9E-4026-B1BA-45F400DED123}">
      <dsp:nvSpPr>
        <dsp:cNvPr id="0" name=""/>
        <dsp:cNvSpPr/>
      </dsp:nvSpPr>
      <dsp:spPr>
        <a:xfrm>
          <a:off x="3807018" y="486790"/>
          <a:ext cx="1352993" cy="3186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Orange</a:t>
          </a:r>
        </a:p>
      </dsp:txBody>
      <dsp:txXfrm>
        <a:off x="3816352" y="496124"/>
        <a:ext cx="1334325" cy="300024"/>
      </dsp:txXfrm>
    </dsp:sp>
    <dsp:sp modelId="{29EF2F99-8816-4B6F-9B3B-595F9416E63C}">
      <dsp:nvSpPr>
        <dsp:cNvPr id="0" name=""/>
        <dsp:cNvSpPr/>
      </dsp:nvSpPr>
      <dsp:spPr>
        <a:xfrm>
          <a:off x="3807018" y="854512"/>
          <a:ext cx="1352993" cy="3186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Python</a:t>
          </a:r>
        </a:p>
      </dsp:txBody>
      <dsp:txXfrm>
        <a:off x="3816352" y="863846"/>
        <a:ext cx="1334325" cy="300024"/>
      </dsp:txXfrm>
    </dsp:sp>
    <dsp:sp modelId="{A94F8E5D-E782-414A-AA1A-CD7D9DE905BC}">
      <dsp:nvSpPr>
        <dsp:cNvPr id="0" name=""/>
        <dsp:cNvSpPr/>
      </dsp:nvSpPr>
      <dsp:spPr>
        <a:xfrm>
          <a:off x="3807018" y="1222233"/>
          <a:ext cx="1352993" cy="3186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Excel</a:t>
          </a:r>
        </a:p>
      </dsp:txBody>
      <dsp:txXfrm>
        <a:off x="3816352" y="1231567"/>
        <a:ext cx="1334325" cy="300024"/>
      </dsp:txXfrm>
    </dsp:sp>
    <dsp:sp modelId="{71A91030-BEF0-41BD-80B6-20124A6E0F88}">
      <dsp:nvSpPr>
        <dsp:cNvPr id="0" name=""/>
        <dsp:cNvSpPr/>
      </dsp:nvSpPr>
      <dsp:spPr>
        <a:xfrm>
          <a:off x="5455979" y="0"/>
          <a:ext cx="1691242" cy="16221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Arial" panose="020B0604020202020204" pitchFamily="34" charset="0"/>
              <a:cs typeface="Arial" panose="020B0604020202020204" pitchFamily="34" charset="0"/>
            </a:rPr>
            <a:t>Analysis  &amp; Results</a:t>
          </a:r>
        </a:p>
      </dsp:txBody>
      <dsp:txXfrm>
        <a:off x="5455979" y="0"/>
        <a:ext cx="1691242" cy="486651"/>
      </dsp:txXfrm>
    </dsp:sp>
    <dsp:sp modelId="{F776BDB2-844F-4766-87B9-8639072E684C}">
      <dsp:nvSpPr>
        <dsp:cNvPr id="0" name=""/>
        <dsp:cNvSpPr/>
      </dsp:nvSpPr>
      <dsp:spPr>
        <a:xfrm>
          <a:off x="5625103" y="486651"/>
          <a:ext cx="1352993" cy="1054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Statistical Analysis</a:t>
          </a:r>
        </a:p>
      </dsp:txBody>
      <dsp:txXfrm>
        <a:off x="5655986" y="517534"/>
        <a:ext cx="1291227" cy="9926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30AE2-BD1A-40D0-8104-78596CB3B3FF}">
      <dsp:nvSpPr>
        <dsp:cNvPr id="0" name=""/>
        <dsp:cNvSpPr/>
      </dsp:nvSpPr>
      <dsp:spPr>
        <a:xfrm>
          <a:off x="1461" y="43365"/>
          <a:ext cx="2986875" cy="9180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Data</a:t>
          </a:r>
        </a:p>
      </dsp:txBody>
      <dsp:txXfrm>
        <a:off x="460461" y="43365"/>
        <a:ext cx="2068875" cy="918000"/>
      </dsp:txXfrm>
    </dsp:sp>
    <dsp:sp modelId="{F04F9E3B-D66A-45BD-9F78-FA8DDD892812}">
      <dsp:nvSpPr>
        <dsp:cNvPr id="0" name=""/>
        <dsp:cNvSpPr/>
      </dsp:nvSpPr>
      <dsp:spPr>
        <a:xfrm>
          <a:off x="1461" y="1076115"/>
          <a:ext cx="2389500" cy="1807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a:lnSpc>
              <a:spcPct val="90000"/>
            </a:lnSpc>
            <a:spcBef>
              <a:spcPct val="0"/>
            </a:spcBef>
            <a:spcAft>
              <a:spcPct val="15000"/>
            </a:spcAft>
            <a:buChar char="•"/>
          </a:pPr>
          <a:r>
            <a:rPr lang="en-US" sz="1700" kern="1200" dirty="0"/>
            <a:t>Lending Club Dataset</a:t>
          </a:r>
        </a:p>
        <a:p>
          <a:pPr marL="171450" lvl="1" indent="-171450" algn="l" defTabSz="755650">
            <a:lnSpc>
              <a:spcPct val="90000"/>
            </a:lnSpc>
            <a:spcBef>
              <a:spcPct val="0"/>
            </a:spcBef>
            <a:spcAft>
              <a:spcPct val="15000"/>
            </a:spcAft>
            <a:buChar char="•"/>
          </a:pPr>
          <a:r>
            <a:rPr lang="en-US" sz="1700" kern="1200" dirty="0"/>
            <a:t>Number of Predictors:- ~ 50 variables</a:t>
          </a:r>
        </a:p>
        <a:p>
          <a:pPr marL="171450" lvl="1" indent="-171450" algn="l" defTabSz="755650">
            <a:lnSpc>
              <a:spcPct val="90000"/>
            </a:lnSpc>
            <a:spcBef>
              <a:spcPct val="0"/>
            </a:spcBef>
            <a:spcAft>
              <a:spcPct val="15000"/>
            </a:spcAft>
            <a:buChar char="•"/>
          </a:pPr>
          <a:r>
            <a:rPr lang="en-US" sz="1700" kern="1200" dirty="0"/>
            <a:t>Record size: 2 million </a:t>
          </a:r>
        </a:p>
      </dsp:txBody>
      <dsp:txXfrm>
        <a:off x="1461" y="1076115"/>
        <a:ext cx="2389500" cy="1807312"/>
      </dsp:txXfrm>
    </dsp:sp>
    <dsp:sp modelId="{B860DECF-359F-4D47-969B-EC48A4F24C45}">
      <dsp:nvSpPr>
        <dsp:cNvPr id="0" name=""/>
        <dsp:cNvSpPr/>
      </dsp:nvSpPr>
      <dsp:spPr>
        <a:xfrm>
          <a:off x="2772337" y="43365"/>
          <a:ext cx="2986875" cy="9180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Data Exploration  (EDA)</a:t>
          </a:r>
        </a:p>
      </dsp:txBody>
      <dsp:txXfrm>
        <a:off x="3231337" y="43365"/>
        <a:ext cx="2068875" cy="918000"/>
      </dsp:txXfrm>
    </dsp:sp>
    <dsp:sp modelId="{91D61CC7-507B-4473-B1D6-430EE3102BAD}">
      <dsp:nvSpPr>
        <dsp:cNvPr id="0" name=""/>
        <dsp:cNvSpPr/>
      </dsp:nvSpPr>
      <dsp:spPr>
        <a:xfrm>
          <a:off x="2772337" y="1076115"/>
          <a:ext cx="2389500" cy="1807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a:lnSpc>
              <a:spcPct val="90000"/>
            </a:lnSpc>
            <a:spcBef>
              <a:spcPct val="0"/>
            </a:spcBef>
            <a:spcAft>
              <a:spcPct val="15000"/>
            </a:spcAft>
            <a:buChar char="•"/>
          </a:pPr>
          <a:r>
            <a:rPr lang="en-US" sz="1700" kern="1200" dirty="0"/>
            <a:t>Excluded all Loans with </a:t>
          </a:r>
          <a:r>
            <a:rPr lang="en-US" sz="1700" i="1" kern="1200" dirty="0"/>
            <a:t>“Other” </a:t>
          </a:r>
          <a:r>
            <a:rPr lang="en-US" sz="1700" kern="1200" dirty="0"/>
            <a:t>Statuses</a:t>
          </a:r>
        </a:p>
        <a:p>
          <a:pPr marL="171450" lvl="1" indent="-171450" algn="l" defTabSz="755650">
            <a:lnSpc>
              <a:spcPct val="90000"/>
            </a:lnSpc>
            <a:spcBef>
              <a:spcPct val="0"/>
            </a:spcBef>
            <a:spcAft>
              <a:spcPct val="15000"/>
            </a:spcAft>
            <a:buChar char="•"/>
          </a:pPr>
          <a:r>
            <a:rPr lang="en-US" sz="1700" kern="1200" dirty="0"/>
            <a:t> Defined Target</a:t>
          </a:r>
        </a:p>
        <a:p>
          <a:pPr marL="342900" lvl="2" indent="-171450" algn="l" defTabSz="755650">
            <a:lnSpc>
              <a:spcPct val="90000"/>
            </a:lnSpc>
            <a:spcBef>
              <a:spcPct val="0"/>
            </a:spcBef>
            <a:spcAft>
              <a:spcPct val="15000"/>
            </a:spcAft>
            <a:buChar char="•"/>
          </a:pPr>
          <a:r>
            <a:rPr lang="en-US" sz="1700" b="1" kern="1200" dirty="0"/>
            <a:t>Target Variable: </a:t>
          </a:r>
          <a:r>
            <a:rPr lang="en-US" sz="1700" b="1" kern="1200" dirty="0" err="1"/>
            <a:t>Loan_Status</a:t>
          </a:r>
          <a:endParaRPr lang="en-US" sz="1700" b="1" kern="1200" dirty="0"/>
        </a:p>
        <a:p>
          <a:pPr marL="342900" lvl="2" indent="-171450" algn="l" defTabSz="755650">
            <a:lnSpc>
              <a:spcPct val="90000"/>
            </a:lnSpc>
            <a:spcBef>
              <a:spcPct val="0"/>
            </a:spcBef>
            <a:spcAft>
              <a:spcPct val="15000"/>
            </a:spcAft>
            <a:buChar char="•"/>
          </a:pPr>
          <a:r>
            <a:rPr lang="en-US" sz="1700" b="1" kern="1200" dirty="0"/>
            <a:t>Binary (Fully Paid or  Charged Off)</a:t>
          </a:r>
        </a:p>
      </dsp:txBody>
      <dsp:txXfrm>
        <a:off x="2772337" y="1076115"/>
        <a:ext cx="2389500" cy="1807312"/>
      </dsp:txXfrm>
    </dsp:sp>
    <dsp:sp modelId="{CF68070E-235A-4DE8-BF01-B84E8369AF64}">
      <dsp:nvSpPr>
        <dsp:cNvPr id="0" name=""/>
        <dsp:cNvSpPr/>
      </dsp:nvSpPr>
      <dsp:spPr>
        <a:xfrm>
          <a:off x="5543212" y="43365"/>
          <a:ext cx="2986875" cy="9180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Result</a:t>
          </a:r>
          <a:endParaRPr lang="en-US" sz="1700" b="0" kern="1200" dirty="0"/>
        </a:p>
      </dsp:txBody>
      <dsp:txXfrm>
        <a:off x="6002212" y="43365"/>
        <a:ext cx="2068875" cy="918000"/>
      </dsp:txXfrm>
    </dsp:sp>
    <dsp:sp modelId="{081494BB-4873-4578-833E-0E8832662C8B}">
      <dsp:nvSpPr>
        <dsp:cNvPr id="0" name=""/>
        <dsp:cNvSpPr/>
      </dsp:nvSpPr>
      <dsp:spPr>
        <a:xfrm>
          <a:off x="5543212" y="1076115"/>
          <a:ext cx="2389500" cy="1807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a:lnSpc>
              <a:spcPct val="90000"/>
            </a:lnSpc>
            <a:spcBef>
              <a:spcPct val="0"/>
            </a:spcBef>
            <a:spcAft>
              <a:spcPct val="15000"/>
            </a:spcAft>
            <a:buChar char="•"/>
          </a:pPr>
          <a:r>
            <a:rPr lang="en-US" sz="1700" kern="1200" dirty="0"/>
            <a:t>Predict Probability of Default </a:t>
          </a:r>
        </a:p>
      </dsp:txBody>
      <dsp:txXfrm>
        <a:off x="5543212" y="1076115"/>
        <a:ext cx="2389500" cy="1807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69820-D8D7-4BB5-8587-31FC06A8802C}">
      <dsp:nvSpPr>
        <dsp:cNvPr id="0" name=""/>
        <dsp:cNvSpPr/>
      </dsp:nvSpPr>
      <dsp:spPr>
        <a:xfrm>
          <a:off x="212953" y="1036320"/>
          <a:ext cx="2414381" cy="199136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a:t>Delinquency in Last 2 Years</a:t>
          </a:r>
        </a:p>
        <a:p>
          <a:pPr marL="57150" lvl="1" indent="-57150" algn="l" defTabSz="488950">
            <a:lnSpc>
              <a:spcPct val="90000"/>
            </a:lnSpc>
            <a:spcBef>
              <a:spcPct val="0"/>
            </a:spcBef>
            <a:spcAft>
              <a:spcPct val="15000"/>
            </a:spcAft>
            <a:buChar char="•"/>
          </a:pPr>
          <a:r>
            <a:rPr lang="en-US" sz="1100" kern="1200" dirty="0"/>
            <a:t>Credit Inquiries in Last 6 Months</a:t>
          </a:r>
        </a:p>
        <a:p>
          <a:pPr marL="57150" lvl="1" indent="-57150" algn="l" defTabSz="488950">
            <a:lnSpc>
              <a:spcPct val="90000"/>
            </a:lnSpc>
            <a:spcBef>
              <a:spcPct val="0"/>
            </a:spcBef>
            <a:spcAft>
              <a:spcPct val="15000"/>
            </a:spcAft>
            <a:buChar char="•"/>
          </a:pPr>
          <a:r>
            <a:rPr lang="en-US" sz="1100" kern="1200" dirty="0"/>
            <a:t>Interest Rates</a:t>
          </a:r>
        </a:p>
        <a:p>
          <a:pPr marL="57150" lvl="1" indent="-57150" algn="l" defTabSz="488950">
            <a:lnSpc>
              <a:spcPct val="90000"/>
            </a:lnSpc>
            <a:spcBef>
              <a:spcPct val="0"/>
            </a:spcBef>
            <a:spcAft>
              <a:spcPct val="15000"/>
            </a:spcAft>
            <a:buChar char="•"/>
          </a:pPr>
          <a:r>
            <a:rPr lang="en-US" sz="1100" kern="1200" dirty="0"/>
            <a:t>Debt to Income (DTI)</a:t>
          </a:r>
        </a:p>
        <a:p>
          <a:pPr marL="57150" lvl="1" indent="-57150" algn="l" defTabSz="488950">
            <a:lnSpc>
              <a:spcPct val="90000"/>
            </a:lnSpc>
            <a:spcBef>
              <a:spcPct val="0"/>
            </a:spcBef>
            <a:spcAft>
              <a:spcPct val="15000"/>
            </a:spcAft>
            <a:buChar char="•"/>
          </a:pPr>
          <a:r>
            <a:rPr lang="en-US" sz="1100" kern="1200" dirty="0"/>
            <a:t>Loan Amount</a:t>
          </a:r>
        </a:p>
        <a:p>
          <a:pPr marL="57150" lvl="1" indent="-57150" algn="l" defTabSz="488950">
            <a:lnSpc>
              <a:spcPct val="90000"/>
            </a:lnSpc>
            <a:spcBef>
              <a:spcPct val="0"/>
            </a:spcBef>
            <a:spcAft>
              <a:spcPct val="15000"/>
            </a:spcAft>
            <a:buChar char="•"/>
          </a:pPr>
          <a:r>
            <a:rPr lang="en-US" sz="1100" kern="1200" dirty="0"/>
            <a:t>Loan Purpose</a:t>
          </a:r>
        </a:p>
        <a:p>
          <a:pPr marL="57150" lvl="1" indent="-57150" algn="l" defTabSz="488950">
            <a:lnSpc>
              <a:spcPct val="90000"/>
            </a:lnSpc>
            <a:spcBef>
              <a:spcPct val="0"/>
            </a:spcBef>
            <a:spcAft>
              <a:spcPct val="15000"/>
            </a:spcAft>
            <a:buChar char="•"/>
          </a:pPr>
          <a:r>
            <a:rPr lang="en-US" sz="1100" kern="1200" dirty="0" err="1"/>
            <a:t>FICO_Range_LOW</a:t>
          </a:r>
          <a:endParaRPr lang="en-US" sz="1100" kern="1200" dirty="0"/>
        </a:p>
        <a:p>
          <a:pPr marL="57150" lvl="1" indent="-57150" algn="l" defTabSz="488950">
            <a:lnSpc>
              <a:spcPct val="90000"/>
            </a:lnSpc>
            <a:spcBef>
              <a:spcPct val="0"/>
            </a:spcBef>
            <a:spcAft>
              <a:spcPct val="15000"/>
            </a:spcAft>
            <a:buChar char="•"/>
          </a:pPr>
          <a:r>
            <a:rPr lang="en-US" sz="1100" kern="1200" dirty="0"/>
            <a:t>Home Ownership</a:t>
          </a:r>
        </a:p>
      </dsp:txBody>
      <dsp:txXfrm>
        <a:off x="258780" y="1082147"/>
        <a:ext cx="2322727" cy="1472986"/>
      </dsp:txXfrm>
    </dsp:sp>
    <dsp:sp modelId="{1563C892-CA23-4738-A41E-A3C696B3EEB2}">
      <dsp:nvSpPr>
        <dsp:cNvPr id="0" name=""/>
        <dsp:cNvSpPr/>
      </dsp:nvSpPr>
      <dsp:spPr>
        <a:xfrm>
          <a:off x="1598554" y="1613969"/>
          <a:ext cx="2509907" cy="2509907"/>
        </a:xfrm>
        <a:prstGeom prst="leftCircularArrow">
          <a:avLst>
            <a:gd name="adj1" fmla="val 2550"/>
            <a:gd name="adj2" fmla="val 309429"/>
            <a:gd name="adj3" fmla="val 2084940"/>
            <a:gd name="adj4" fmla="val 9024489"/>
            <a:gd name="adj5" fmla="val 2975"/>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CDC3C2-61AC-46BD-A204-DA6F41E1D7AB}">
      <dsp:nvSpPr>
        <dsp:cNvPr id="0" name=""/>
        <dsp:cNvSpPr/>
      </dsp:nvSpPr>
      <dsp:spPr>
        <a:xfrm>
          <a:off x="749482" y="2600960"/>
          <a:ext cx="2146117" cy="85344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Independent Variables</a:t>
          </a:r>
        </a:p>
      </dsp:txBody>
      <dsp:txXfrm>
        <a:off x="774478" y="2625956"/>
        <a:ext cx="2096125" cy="803448"/>
      </dsp:txXfrm>
    </dsp:sp>
    <dsp:sp modelId="{6E2A7BCC-7EB9-410A-8369-20F3E50E7C17}">
      <dsp:nvSpPr>
        <dsp:cNvPr id="0" name=""/>
        <dsp:cNvSpPr/>
      </dsp:nvSpPr>
      <dsp:spPr>
        <a:xfrm>
          <a:off x="3200400" y="1036320"/>
          <a:ext cx="2414381" cy="199136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a:t> </a:t>
          </a:r>
          <a:r>
            <a:rPr lang="en-US" sz="1100" kern="1200" dirty="0" err="1"/>
            <a:t>Loan_Status</a:t>
          </a:r>
          <a:endParaRPr lang="en-US" sz="1100" kern="1200" dirty="0"/>
        </a:p>
      </dsp:txBody>
      <dsp:txXfrm>
        <a:off x="3246227" y="1508867"/>
        <a:ext cx="2322727" cy="1472986"/>
      </dsp:txXfrm>
    </dsp:sp>
    <dsp:sp modelId="{A2539C97-E615-4615-8F83-2E771F7FC851}">
      <dsp:nvSpPr>
        <dsp:cNvPr id="0" name=""/>
        <dsp:cNvSpPr/>
      </dsp:nvSpPr>
      <dsp:spPr>
        <a:xfrm>
          <a:off x="3736929" y="609600"/>
          <a:ext cx="2146117" cy="853440"/>
        </a:xfrm>
        <a:prstGeom prst="roundRect">
          <a:avLst>
            <a:gd name="adj" fmla="val 1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Target Variable</a:t>
          </a:r>
        </a:p>
      </dsp:txBody>
      <dsp:txXfrm>
        <a:off x="3761925" y="634596"/>
        <a:ext cx="2096125" cy="8034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BDD2A-18ED-400A-BD70-0F70210CF390}">
      <dsp:nvSpPr>
        <dsp:cNvPr id="0" name=""/>
        <dsp:cNvSpPr/>
      </dsp:nvSpPr>
      <dsp:spPr>
        <a:xfrm>
          <a:off x="2867311" y="0"/>
          <a:ext cx="1151155" cy="639530"/>
        </a:xfrm>
        <a:prstGeom prst="roundRect">
          <a:avLst>
            <a:gd name="adj" fmla="val 1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Models</a:t>
          </a:r>
        </a:p>
      </dsp:txBody>
      <dsp:txXfrm>
        <a:off x="2886042" y="18731"/>
        <a:ext cx="1113693" cy="602068"/>
      </dsp:txXfrm>
    </dsp:sp>
    <dsp:sp modelId="{81A684D6-3A6E-4549-86B0-9CD02C71F0D2}">
      <dsp:nvSpPr>
        <dsp:cNvPr id="0" name=""/>
        <dsp:cNvSpPr/>
      </dsp:nvSpPr>
      <dsp:spPr>
        <a:xfrm>
          <a:off x="4530091" y="0"/>
          <a:ext cx="1151155" cy="639530"/>
        </a:xfrm>
        <a:prstGeom prst="roundRect">
          <a:avLst>
            <a:gd name="adj" fmla="val 1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Assessment</a:t>
          </a:r>
        </a:p>
      </dsp:txBody>
      <dsp:txXfrm>
        <a:off x="4548822" y="18731"/>
        <a:ext cx="1113693" cy="602068"/>
      </dsp:txXfrm>
    </dsp:sp>
    <dsp:sp modelId="{EB75267A-3B94-4DBB-B62A-4AC76920BAE3}">
      <dsp:nvSpPr>
        <dsp:cNvPr id="0" name=""/>
        <dsp:cNvSpPr/>
      </dsp:nvSpPr>
      <dsp:spPr>
        <a:xfrm>
          <a:off x="4034454" y="2718005"/>
          <a:ext cx="479648" cy="479648"/>
        </a:xfrm>
        <a:prstGeom prst="triangle">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E391B5-4AC1-4510-8C1C-2DB0DD13C62F}">
      <dsp:nvSpPr>
        <dsp:cNvPr id="0" name=""/>
        <dsp:cNvSpPr/>
      </dsp:nvSpPr>
      <dsp:spPr>
        <a:xfrm>
          <a:off x="2835334" y="2517193"/>
          <a:ext cx="2877888" cy="194417"/>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3456F9-D95F-433C-8D8E-177F1B8D55BA}">
      <dsp:nvSpPr>
        <dsp:cNvPr id="0" name=""/>
        <dsp:cNvSpPr/>
      </dsp:nvSpPr>
      <dsp:spPr>
        <a:xfrm>
          <a:off x="4530091" y="1956964"/>
          <a:ext cx="1151155" cy="53720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AUC</a:t>
          </a:r>
        </a:p>
      </dsp:txBody>
      <dsp:txXfrm>
        <a:off x="4556315" y="1983188"/>
        <a:ext cx="1098707" cy="484757"/>
      </dsp:txXfrm>
    </dsp:sp>
    <dsp:sp modelId="{FB040BFA-B51C-4CDD-BEDC-E763D43EAD77}">
      <dsp:nvSpPr>
        <dsp:cNvPr id="0" name=""/>
        <dsp:cNvSpPr/>
      </dsp:nvSpPr>
      <dsp:spPr>
        <a:xfrm>
          <a:off x="4530091" y="1381386"/>
          <a:ext cx="1151155" cy="53720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ROC </a:t>
          </a:r>
          <a:r>
            <a:rPr lang="en-US" sz="1000" kern="1200" dirty="0"/>
            <a:t>Curve</a:t>
          </a:r>
        </a:p>
      </dsp:txBody>
      <dsp:txXfrm>
        <a:off x="4556315" y="1407610"/>
        <a:ext cx="1098707" cy="484757"/>
      </dsp:txXfrm>
    </dsp:sp>
    <dsp:sp modelId="{69456A09-0A1A-42D8-B45E-03B5D8CC5AAF}">
      <dsp:nvSpPr>
        <dsp:cNvPr id="0" name=""/>
        <dsp:cNvSpPr/>
      </dsp:nvSpPr>
      <dsp:spPr>
        <a:xfrm>
          <a:off x="4530091" y="805808"/>
          <a:ext cx="1151155" cy="53720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Model Report</a:t>
          </a:r>
        </a:p>
      </dsp:txBody>
      <dsp:txXfrm>
        <a:off x="4556315" y="832032"/>
        <a:ext cx="1098707" cy="484757"/>
      </dsp:txXfrm>
    </dsp:sp>
    <dsp:sp modelId="{F15FCF30-C50C-4248-A055-D0F5D00C204F}">
      <dsp:nvSpPr>
        <dsp:cNvPr id="0" name=""/>
        <dsp:cNvSpPr/>
      </dsp:nvSpPr>
      <dsp:spPr>
        <a:xfrm>
          <a:off x="2867311" y="1956964"/>
          <a:ext cx="1151155" cy="53720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Logistic Regression</a:t>
          </a:r>
        </a:p>
      </dsp:txBody>
      <dsp:txXfrm>
        <a:off x="2893535" y="1983188"/>
        <a:ext cx="1098707" cy="484757"/>
      </dsp:txXfrm>
    </dsp:sp>
    <dsp:sp modelId="{50F85CED-2D53-45E5-8F3E-0EE294DA3343}">
      <dsp:nvSpPr>
        <dsp:cNvPr id="0" name=""/>
        <dsp:cNvSpPr/>
      </dsp:nvSpPr>
      <dsp:spPr>
        <a:xfrm>
          <a:off x="2867311" y="1381386"/>
          <a:ext cx="1151155" cy="53720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Random Forest</a:t>
          </a:r>
        </a:p>
      </dsp:txBody>
      <dsp:txXfrm>
        <a:off x="2893535" y="1407610"/>
        <a:ext cx="1098707" cy="484757"/>
      </dsp:txXfrm>
    </dsp:sp>
    <dsp:sp modelId="{D897ECEA-D13F-48AC-8739-B0B565E8C69B}">
      <dsp:nvSpPr>
        <dsp:cNvPr id="0" name=""/>
        <dsp:cNvSpPr/>
      </dsp:nvSpPr>
      <dsp:spPr>
        <a:xfrm>
          <a:off x="2867311" y="805808"/>
          <a:ext cx="1151155" cy="53720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Gradient Boasting Classifier Algorithm</a:t>
          </a:r>
        </a:p>
      </dsp:txBody>
      <dsp:txXfrm>
        <a:off x="2893535" y="832032"/>
        <a:ext cx="1098707" cy="48475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82A8E-EE46-4648-BDB4-49F580C5F2EB}"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FD588B-634B-4803-866F-47FF58C1D647}" type="slidenum">
              <a:rPr lang="en-US" smtClean="0"/>
              <a:t>‹#›</a:t>
            </a:fld>
            <a:endParaRPr lang="en-US"/>
          </a:p>
        </p:txBody>
      </p:sp>
    </p:spTree>
    <p:extLst>
      <p:ext uri="{BB962C8B-B14F-4D97-AF65-F5344CB8AC3E}">
        <p14:creationId xmlns:p14="http://schemas.microsoft.com/office/powerpoint/2010/main" val="2989275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Explain that an investor can decide if he/she knows the probability of default, which we are modeling, looking at charged-off loans and fully paid loans. </a:t>
            </a:r>
          </a:p>
          <a:p>
            <a:r>
              <a:rPr lang="en-US" sz="1200" kern="1200" dirty="0">
                <a:solidFill>
                  <a:schemeClr val="tx1"/>
                </a:solidFill>
                <a:effectLst/>
                <a:latin typeface="+mn-lt"/>
                <a:ea typeface="+mn-ea"/>
                <a:cs typeface="+mn-cs"/>
              </a:rPr>
              <a:t>We are excluding all other loans with any other statuses.</a:t>
            </a:r>
          </a:p>
          <a:p>
            <a:endParaRPr lang="en-US" dirty="0"/>
          </a:p>
          <a:p>
            <a:endParaRPr lang="en-US" dirty="0"/>
          </a:p>
          <a:p>
            <a:pPr lvl="0"/>
            <a:r>
              <a:rPr lang="en-US" sz="1200" kern="1200" dirty="0">
                <a:solidFill>
                  <a:schemeClr val="tx1"/>
                </a:solidFill>
                <a:effectLst/>
                <a:latin typeface="+mn-lt"/>
                <a:ea typeface="+mn-ea"/>
                <a:cs typeface="+mn-cs"/>
              </a:rPr>
              <a:t>Explain the features that we are going to use and why, define target. Explain transformations if any (continuing or discretizing variables). If we are making imputations in place of null values, explain how and why.</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Visualization plots using features (Box, Scatter, Distributions, Outliers)</a:t>
            </a:r>
          </a:p>
          <a:p>
            <a:endParaRPr lang="en-US" dirty="0"/>
          </a:p>
        </p:txBody>
      </p:sp>
      <p:sp>
        <p:nvSpPr>
          <p:cNvPr id="4" name="Slide Number Placeholder 3"/>
          <p:cNvSpPr>
            <a:spLocks noGrp="1"/>
          </p:cNvSpPr>
          <p:nvPr>
            <p:ph type="sldNum" sz="quarter" idx="5"/>
          </p:nvPr>
        </p:nvSpPr>
        <p:spPr/>
        <p:txBody>
          <a:bodyPr/>
          <a:lstStyle/>
          <a:p>
            <a:fld id="{8FFD588B-634B-4803-866F-47FF58C1D647}" type="slidenum">
              <a:rPr lang="en-US" smtClean="0"/>
              <a:t>11</a:t>
            </a:fld>
            <a:endParaRPr lang="en-US"/>
          </a:p>
        </p:txBody>
      </p:sp>
    </p:spTree>
    <p:extLst>
      <p:ext uri="{BB962C8B-B14F-4D97-AF65-F5344CB8AC3E}">
        <p14:creationId xmlns:p14="http://schemas.microsoft.com/office/powerpoint/2010/main" val="3323998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Explain that an investor can decide if he/she knows the probability of default, which we are modeling, looking at charged-off loans and fully paid loans. </a:t>
            </a:r>
          </a:p>
          <a:p>
            <a:r>
              <a:rPr lang="en-US" sz="1200" kern="1200" dirty="0">
                <a:solidFill>
                  <a:schemeClr val="tx1"/>
                </a:solidFill>
                <a:effectLst/>
                <a:latin typeface="+mn-lt"/>
                <a:ea typeface="+mn-ea"/>
                <a:cs typeface="+mn-cs"/>
              </a:rPr>
              <a:t>We are excluding all other loans with any other statuses.</a:t>
            </a:r>
          </a:p>
          <a:p>
            <a:endParaRPr lang="en-US" dirty="0"/>
          </a:p>
          <a:p>
            <a:endParaRPr lang="en-US" dirty="0"/>
          </a:p>
          <a:p>
            <a:pPr lvl="0"/>
            <a:r>
              <a:rPr lang="en-US" sz="1200" kern="1200" dirty="0">
                <a:solidFill>
                  <a:schemeClr val="tx1"/>
                </a:solidFill>
                <a:effectLst/>
                <a:latin typeface="+mn-lt"/>
                <a:ea typeface="+mn-ea"/>
                <a:cs typeface="+mn-cs"/>
              </a:rPr>
              <a:t>Explain the features that we are going to use and why, define target. Explain transformations if any (continuing or discretizing variables). If we are making imputations in place of null values, explain how and why.</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Visualization plots using features (Box, Scatter, Distributions, Outliers)</a:t>
            </a:r>
          </a:p>
          <a:p>
            <a:endParaRPr lang="en-US" dirty="0"/>
          </a:p>
        </p:txBody>
      </p:sp>
      <p:sp>
        <p:nvSpPr>
          <p:cNvPr id="4" name="Slide Number Placeholder 3"/>
          <p:cNvSpPr>
            <a:spLocks noGrp="1"/>
          </p:cNvSpPr>
          <p:nvPr>
            <p:ph type="sldNum" sz="quarter" idx="5"/>
          </p:nvPr>
        </p:nvSpPr>
        <p:spPr/>
        <p:txBody>
          <a:bodyPr/>
          <a:lstStyle/>
          <a:p>
            <a:fld id="{8FFD588B-634B-4803-866F-47FF58C1D647}" type="slidenum">
              <a:rPr lang="en-US" smtClean="0"/>
              <a:t>12</a:t>
            </a:fld>
            <a:endParaRPr lang="en-US"/>
          </a:p>
        </p:txBody>
      </p:sp>
    </p:spTree>
    <p:extLst>
      <p:ext uri="{BB962C8B-B14F-4D97-AF65-F5344CB8AC3E}">
        <p14:creationId xmlns:p14="http://schemas.microsoft.com/office/powerpoint/2010/main" val="2399645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19f33bef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19f33bef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19f33bef2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19f33bef2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Explain that an investor can decide if he/she knows the probability of default, which we are modeling, looking at charged-off loans and fully paid loans. </a:t>
            </a:r>
          </a:p>
          <a:p>
            <a:r>
              <a:rPr lang="en-US" sz="1200" kern="1200" dirty="0">
                <a:solidFill>
                  <a:schemeClr val="tx1"/>
                </a:solidFill>
                <a:effectLst/>
                <a:latin typeface="+mn-lt"/>
                <a:ea typeface="+mn-ea"/>
                <a:cs typeface="+mn-cs"/>
              </a:rPr>
              <a:t>We are excluding all other loans with any other statuses.</a:t>
            </a:r>
          </a:p>
          <a:p>
            <a:endParaRPr lang="en-US" dirty="0"/>
          </a:p>
          <a:p>
            <a:endParaRPr lang="en-US" dirty="0"/>
          </a:p>
          <a:p>
            <a:pPr lvl="0"/>
            <a:r>
              <a:rPr lang="en-US" sz="1200" kern="1200" dirty="0">
                <a:solidFill>
                  <a:schemeClr val="tx1"/>
                </a:solidFill>
                <a:effectLst/>
                <a:latin typeface="+mn-lt"/>
                <a:ea typeface="+mn-ea"/>
                <a:cs typeface="+mn-cs"/>
              </a:rPr>
              <a:t>Explain the features that we are going to use and why, define target. Explain transformations if any (continuing or discretizing variables). If we are making imputations in place of null values, explain how and why.</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Visualization plots using features (Box, Scatter, Distributions, Outliers)</a:t>
            </a:r>
          </a:p>
          <a:p>
            <a:endParaRPr lang="en-US" dirty="0"/>
          </a:p>
        </p:txBody>
      </p:sp>
      <p:sp>
        <p:nvSpPr>
          <p:cNvPr id="4" name="Slide Number Placeholder 3"/>
          <p:cNvSpPr>
            <a:spLocks noGrp="1"/>
          </p:cNvSpPr>
          <p:nvPr>
            <p:ph type="sldNum" sz="quarter" idx="5"/>
          </p:nvPr>
        </p:nvSpPr>
        <p:spPr/>
        <p:txBody>
          <a:bodyPr/>
          <a:lstStyle/>
          <a:p>
            <a:fld id="{8FFD588B-634B-4803-866F-47FF58C1D647}" type="slidenum">
              <a:rPr lang="en-US" smtClean="0"/>
              <a:t>3</a:t>
            </a:fld>
            <a:endParaRPr lang="en-US"/>
          </a:p>
        </p:txBody>
      </p:sp>
    </p:spTree>
    <p:extLst>
      <p:ext uri="{BB962C8B-B14F-4D97-AF65-F5344CB8AC3E}">
        <p14:creationId xmlns:p14="http://schemas.microsoft.com/office/powerpoint/2010/main" val="897927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Explain that an investor can decide if he/she knows the probability of default, which we are modeling, looking at charged-off loans and fully paid loans. </a:t>
            </a:r>
          </a:p>
          <a:p>
            <a:r>
              <a:rPr lang="en-US" sz="1200" kern="1200" dirty="0">
                <a:solidFill>
                  <a:schemeClr val="tx1"/>
                </a:solidFill>
                <a:effectLst/>
                <a:latin typeface="+mn-lt"/>
                <a:ea typeface="+mn-ea"/>
                <a:cs typeface="+mn-cs"/>
              </a:rPr>
              <a:t>We are excluding all other loans with any other statuses.</a:t>
            </a:r>
          </a:p>
          <a:p>
            <a:endParaRPr lang="en-US" dirty="0"/>
          </a:p>
          <a:p>
            <a:endParaRPr lang="en-US" dirty="0"/>
          </a:p>
          <a:p>
            <a:pPr lvl="0"/>
            <a:r>
              <a:rPr lang="en-US" sz="1200" kern="1200" dirty="0">
                <a:solidFill>
                  <a:schemeClr val="tx1"/>
                </a:solidFill>
                <a:effectLst/>
                <a:latin typeface="+mn-lt"/>
                <a:ea typeface="+mn-ea"/>
                <a:cs typeface="+mn-cs"/>
              </a:rPr>
              <a:t>Explain the features that we are going to use and why, define target. Explain transformations if any (continuing or discretizing variables). If we are making imputations in place of null values, explain how and why.</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Visualization plots using features (Box, Scatter, Distributions, Outliers)</a:t>
            </a:r>
          </a:p>
          <a:p>
            <a:endParaRPr lang="en-US" dirty="0"/>
          </a:p>
        </p:txBody>
      </p:sp>
      <p:sp>
        <p:nvSpPr>
          <p:cNvPr id="4" name="Slide Number Placeholder 3"/>
          <p:cNvSpPr>
            <a:spLocks noGrp="1"/>
          </p:cNvSpPr>
          <p:nvPr>
            <p:ph type="sldNum" sz="quarter" idx="5"/>
          </p:nvPr>
        </p:nvSpPr>
        <p:spPr/>
        <p:txBody>
          <a:bodyPr/>
          <a:lstStyle/>
          <a:p>
            <a:fld id="{8FFD588B-634B-4803-866F-47FF58C1D647}" type="slidenum">
              <a:rPr lang="en-US" smtClean="0"/>
              <a:t>4</a:t>
            </a:fld>
            <a:endParaRPr lang="en-US"/>
          </a:p>
        </p:txBody>
      </p:sp>
    </p:spTree>
    <p:extLst>
      <p:ext uri="{BB962C8B-B14F-4D97-AF65-F5344CB8AC3E}">
        <p14:creationId xmlns:p14="http://schemas.microsoft.com/office/powerpoint/2010/main" val="257554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Explain that an investor can decide if he/she knows the probability of default, which we are modeling, looking at charged-off loans and fully paid loans. </a:t>
            </a:r>
          </a:p>
          <a:p>
            <a:r>
              <a:rPr lang="en-US" sz="1200" kern="1200" dirty="0">
                <a:solidFill>
                  <a:schemeClr val="tx1"/>
                </a:solidFill>
                <a:effectLst/>
                <a:latin typeface="+mn-lt"/>
                <a:ea typeface="+mn-ea"/>
                <a:cs typeface="+mn-cs"/>
              </a:rPr>
              <a:t>We are excluding all other loans with any other statuses.</a:t>
            </a:r>
          </a:p>
          <a:p>
            <a:endParaRPr lang="en-US" dirty="0"/>
          </a:p>
          <a:p>
            <a:endParaRPr lang="en-US" dirty="0"/>
          </a:p>
          <a:p>
            <a:pPr lvl="0"/>
            <a:r>
              <a:rPr lang="en-US" sz="1200" kern="1200" dirty="0">
                <a:solidFill>
                  <a:schemeClr val="tx1"/>
                </a:solidFill>
                <a:effectLst/>
                <a:latin typeface="+mn-lt"/>
                <a:ea typeface="+mn-ea"/>
                <a:cs typeface="+mn-cs"/>
              </a:rPr>
              <a:t>Explain the features that we are going to use and why, define target. Explain transformations if any (continuing or discretizing variables). If we are making imputations in place of null values, explain how and why.</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Visualization plots using features (Box, Scatter, Distributions, Outliers)</a:t>
            </a:r>
          </a:p>
          <a:p>
            <a:endParaRPr lang="en-US" dirty="0"/>
          </a:p>
        </p:txBody>
      </p:sp>
      <p:sp>
        <p:nvSpPr>
          <p:cNvPr id="4" name="Slide Number Placeholder 3"/>
          <p:cNvSpPr>
            <a:spLocks noGrp="1"/>
          </p:cNvSpPr>
          <p:nvPr>
            <p:ph type="sldNum" sz="quarter" idx="5"/>
          </p:nvPr>
        </p:nvSpPr>
        <p:spPr/>
        <p:txBody>
          <a:bodyPr/>
          <a:lstStyle/>
          <a:p>
            <a:fld id="{8FFD588B-634B-4803-866F-47FF58C1D647}" type="slidenum">
              <a:rPr lang="en-US" smtClean="0"/>
              <a:t>5</a:t>
            </a:fld>
            <a:endParaRPr lang="en-US"/>
          </a:p>
        </p:txBody>
      </p:sp>
    </p:spTree>
    <p:extLst>
      <p:ext uri="{BB962C8B-B14F-4D97-AF65-F5344CB8AC3E}">
        <p14:creationId xmlns:p14="http://schemas.microsoft.com/office/powerpoint/2010/main" val="3791704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Explain that an investor can decide if he/she knows the probability of default, which we are modeling, looking at charged-off loans and fully paid loans. </a:t>
            </a:r>
          </a:p>
          <a:p>
            <a:r>
              <a:rPr lang="en-US" sz="1200" kern="1200" dirty="0">
                <a:solidFill>
                  <a:schemeClr val="tx1"/>
                </a:solidFill>
                <a:effectLst/>
                <a:latin typeface="+mn-lt"/>
                <a:ea typeface="+mn-ea"/>
                <a:cs typeface="+mn-cs"/>
              </a:rPr>
              <a:t>We are excluding all other loans with any other statuses.</a:t>
            </a:r>
          </a:p>
          <a:p>
            <a:endParaRPr lang="en-US" dirty="0"/>
          </a:p>
          <a:p>
            <a:endParaRPr lang="en-US" dirty="0"/>
          </a:p>
          <a:p>
            <a:pPr lvl="0"/>
            <a:r>
              <a:rPr lang="en-US" sz="1200" kern="1200" dirty="0">
                <a:solidFill>
                  <a:schemeClr val="tx1"/>
                </a:solidFill>
                <a:effectLst/>
                <a:latin typeface="+mn-lt"/>
                <a:ea typeface="+mn-ea"/>
                <a:cs typeface="+mn-cs"/>
              </a:rPr>
              <a:t>Explain the features that we are going to use and why, define target. Explain transformations if any (continuing or discretizing variables). If we are making imputations in place of null values, explain how and why.</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Visualization plots using features (Box, Scatter, Distributions, Outliers)</a:t>
            </a:r>
          </a:p>
          <a:p>
            <a:endParaRPr lang="en-US" dirty="0"/>
          </a:p>
        </p:txBody>
      </p:sp>
      <p:sp>
        <p:nvSpPr>
          <p:cNvPr id="4" name="Slide Number Placeholder 3"/>
          <p:cNvSpPr>
            <a:spLocks noGrp="1"/>
          </p:cNvSpPr>
          <p:nvPr>
            <p:ph type="sldNum" sz="quarter" idx="5"/>
          </p:nvPr>
        </p:nvSpPr>
        <p:spPr/>
        <p:txBody>
          <a:bodyPr/>
          <a:lstStyle/>
          <a:p>
            <a:fld id="{8FFD588B-634B-4803-866F-47FF58C1D647}" type="slidenum">
              <a:rPr lang="en-US" smtClean="0"/>
              <a:t>6</a:t>
            </a:fld>
            <a:endParaRPr lang="en-US"/>
          </a:p>
        </p:txBody>
      </p:sp>
    </p:spTree>
    <p:extLst>
      <p:ext uri="{BB962C8B-B14F-4D97-AF65-F5344CB8AC3E}">
        <p14:creationId xmlns:p14="http://schemas.microsoft.com/office/powerpoint/2010/main" val="681413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Explain that an investor can decide if he/she knows the probability of default, which we are modeling, looking at charged-off loans and fully paid loans. </a:t>
            </a:r>
          </a:p>
          <a:p>
            <a:r>
              <a:rPr lang="en-US" sz="1200" kern="1200" dirty="0">
                <a:solidFill>
                  <a:schemeClr val="tx1"/>
                </a:solidFill>
                <a:effectLst/>
                <a:latin typeface="+mn-lt"/>
                <a:ea typeface="+mn-ea"/>
                <a:cs typeface="+mn-cs"/>
              </a:rPr>
              <a:t>We are excluding all other loans with any other statuses.</a:t>
            </a:r>
          </a:p>
          <a:p>
            <a:endParaRPr lang="en-US" dirty="0"/>
          </a:p>
          <a:p>
            <a:endParaRPr lang="en-US" dirty="0"/>
          </a:p>
          <a:p>
            <a:pPr lvl="0"/>
            <a:r>
              <a:rPr lang="en-US" sz="1200" kern="1200" dirty="0">
                <a:solidFill>
                  <a:schemeClr val="tx1"/>
                </a:solidFill>
                <a:effectLst/>
                <a:latin typeface="+mn-lt"/>
                <a:ea typeface="+mn-ea"/>
                <a:cs typeface="+mn-cs"/>
              </a:rPr>
              <a:t>Explain the features that we are going to use and why, define target. Explain transformations if any (continuing or discretizing variables). If we are making imputations in place of null values, explain how and why.</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Visualization plots using features (Box, Scatter, Distributions, Outliers)</a:t>
            </a:r>
          </a:p>
          <a:p>
            <a:endParaRPr lang="en-US" dirty="0"/>
          </a:p>
        </p:txBody>
      </p:sp>
      <p:sp>
        <p:nvSpPr>
          <p:cNvPr id="4" name="Slide Number Placeholder 3"/>
          <p:cNvSpPr>
            <a:spLocks noGrp="1"/>
          </p:cNvSpPr>
          <p:nvPr>
            <p:ph type="sldNum" sz="quarter" idx="5"/>
          </p:nvPr>
        </p:nvSpPr>
        <p:spPr/>
        <p:txBody>
          <a:bodyPr/>
          <a:lstStyle/>
          <a:p>
            <a:fld id="{8FFD588B-634B-4803-866F-47FF58C1D647}" type="slidenum">
              <a:rPr lang="en-US" smtClean="0"/>
              <a:t>8</a:t>
            </a:fld>
            <a:endParaRPr lang="en-US"/>
          </a:p>
        </p:txBody>
      </p:sp>
    </p:spTree>
    <p:extLst>
      <p:ext uri="{BB962C8B-B14F-4D97-AF65-F5344CB8AC3E}">
        <p14:creationId xmlns:p14="http://schemas.microsoft.com/office/powerpoint/2010/main" val="1232802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Explain that an investor can decide if he/she knows the probability of default, which we are modeling, looking at charged-off loans and fully paid loans. </a:t>
            </a:r>
          </a:p>
          <a:p>
            <a:r>
              <a:rPr lang="en-US" sz="1200" kern="1200" dirty="0">
                <a:solidFill>
                  <a:schemeClr val="tx1"/>
                </a:solidFill>
                <a:effectLst/>
                <a:latin typeface="+mn-lt"/>
                <a:ea typeface="+mn-ea"/>
                <a:cs typeface="+mn-cs"/>
              </a:rPr>
              <a:t>We are excluding all other loans with any other statuses.</a:t>
            </a:r>
          </a:p>
          <a:p>
            <a:endParaRPr lang="en-US" dirty="0"/>
          </a:p>
          <a:p>
            <a:endParaRPr lang="en-US" dirty="0"/>
          </a:p>
          <a:p>
            <a:pPr lvl="0"/>
            <a:r>
              <a:rPr lang="en-US" sz="1200" kern="1200" dirty="0">
                <a:solidFill>
                  <a:schemeClr val="tx1"/>
                </a:solidFill>
                <a:effectLst/>
                <a:latin typeface="+mn-lt"/>
                <a:ea typeface="+mn-ea"/>
                <a:cs typeface="+mn-cs"/>
              </a:rPr>
              <a:t>Explain the features that we are going to use and why, define target. Explain transformations if any (continuing or discretizing variables). If we are making imputations in place of null values, explain how and why.</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Visualization plots using features (Box, Scatter, Distributions, Outliers)</a:t>
            </a:r>
          </a:p>
          <a:p>
            <a:endParaRPr lang="en-US" dirty="0"/>
          </a:p>
        </p:txBody>
      </p:sp>
      <p:sp>
        <p:nvSpPr>
          <p:cNvPr id="4" name="Slide Number Placeholder 3"/>
          <p:cNvSpPr>
            <a:spLocks noGrp="1"/>
          </p:cNvSpPr>
          <p:nvPr>
            <p:ph type="sldNum" sz="quarter" idx="5"/>
          </p:nvPr>
        </p:nvSpPr>
        <p:spPr/>
        <p:txBody>
          <a:bodyPr/>
          <a:lstStyle/>
          <a:p>
            <a:fld id="{8FFD588B-634B-4803-866F-47FF58C1D647}" type="slidenum">
              <a:rPr lang="en-US" smtClean="0"/>
              <a:t>9</a:t>
            </a:fld>
            <a:endParaRPr lang="en-US"/>
          </a:p>
        </p:txBody>
      </p:sp>
    </p:spTree>
    <p:extLst>
      <p:ext uri="{BB962C8B-B14F-4D97-AF65-F5344CB8AC3E}">
        <p14:creationId xmlns:p14="http://schemas.microsoft.com/office/powerpoint/2010/main" val="2057404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Explain that an investor can decide if he/she knows the probability of default, which we are modeling, looking at charged-off loans and fully paid loans. </a:t>
            </a:r>
          </a:p>
          <a:p>
            <a:r>
              <a:rPr lang="en-US" sz="1200" kern="1200" dirty="0">
                <a:solidFill>
                  <a:schemeClr val="tx1"/>
                </a:solidFill>
                <a:effectLst/>
                <a:latin typeface="+mn-lt"/>
                <a:ea typeface="+mn-ea"/>
                <a:cs typeface="+mn-cs"/>
              </a:rPr>
              <a:t>We are excluding all other loans with any other statuses.</a:t>
            </a:r>
          </a:p>
          <a:p>
            <a:endParaRPr lang="en-US" dirty="0"/>
          </a:p>
          <a:p>
            <a:endParaRPr lang="en-US" dirty="0"/>
          </a:p>
          <a:p>
            <a:pPr lvl="0"/>
            <a:r>
              <a:rPr lang="en-US" sz="1200" kern="1200" dirty="0">
                <a:solidFill>
                  <a:schemeClr val="tx1"/>
                </a:solidFill>
                <a:effectLst/>
                <a:latin typeface="+mn-lt"/>
                <a:ea typeface="+mn-ea"/>
                <a:cs typeface="+mn-cs"/>
              </a:rPr>
              <a:t>Explain the features that we are going to use and why, define target. Explain transformations if any (continuing or discretizing variables). If we are making imputations in place of null values, explain how and why.</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Visualization plots using features (Box, Scatter, Distributions, Outliers)</a:t>
            </a:r>
          </a:p>
          <a:p>
            <a:endParaRPr lang="en-US" dirty="0"/>
          </a:p>
        </p:txBody>
      </p:sp>
      <p:sp>
        <p:nvSpPr>
          <p:cNvPr id="4" name="Slide Number Placeholder 3"/>
          <p:cNvSpPr>
            <a:spLocks noGrp="1"/>
          </p:cNvSpPr>
          <p:nvPr>
            <p:ph type="sldNum" sz="quarter" idx="5"/>
          </p:nvPr>
        </p:nvSpPr>
        <p:spPr/>
        <p:txBody>
          <a:bodyPr/>
          <a:lstStyle/>
          <a:p>
            <a:fld id="{8FFD588B-634B-4803-866F-47FF58C1D647}" type="slidenum">
              <a:rPr lang="en-US" smtClean="0"/>
              <a:t>10</a:t>
            </a:fld>
            <a:endParaRPr lang="en-US"/>
          </a:p>
        </p:txBody>
      </p:sp>
    </p:spTree>
    <p:extLst>
      <p:ext uri="{BB962C8B-B14F-4D97-AF65-F5344CB8AC3E}">
        <p14:creationId xmlns:p14="http://schemas.microsoft.com/office/powerpoint/2010/main" val="2748004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480A359-2FB3-4847-9D97-3491754AA7F9}" type="datetimeFigureOut">
              <a:rPr lang="en-US"/>
              <a:pPr>
                <a:defRPr/>
              </a:pPr>
              <a:t>12/2/2019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3BC5DAC-1A13-D34F-9418-D6257772B49C}" type="datetimeFigureOut">
              <a:rPr lang="en-US"/>
              <a:pPr>
                <a:defRPr/>
              </a:pPr>
              <a:t>12/2/2019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5469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4EC0D93-568E-6D41-8E6D-0963A71A503C}" type="datetimeFigureOut">
              <a:rPr lang="en-US"/>
              <a:pPr>
                <a:defRPr/>
              </a:pPr>
              <a:t>12/2/2019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38278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2"/>
        </a:solidFill>
        <a:effectLst/>
      </p:bgPr>
    </p:bg>
    <p:spTree>
      <p:nvGrpSpPr>
        <p:cNvPr id="1" name="Shape 56"/>
        <p:cNvGrpSpPr/>
        <p:nvPr/>
      </p:nvGrpSpPr>
      <p:grpSpPr>
        <a:xfrm>
          <a:off x="0" y="0"/>
          <a:ext cx="0" cy="0"/>
          <a:chOff x="0" y="0"/>
          <a:chExt cx="0" cy="0"/>
        </a:xfrm>
      </p:grpSpPr>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42533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accent3"/>
        </a:solidFill>
        <a:effectLst/>
      </p:bgPr>
    </p:bg>
    <p:spTree>
      <p:nvGrpSpPr>
        <p:cNvPr id="1" name="Shape 37"/>
        <p:cNvGrpSpPr/>
        <p:nvPr/>
      </p:nvGrpSpPr>
      <p:grpSpPr>
        <a:xfrm>
          <a:off x="0" y="0"/>
          <a:ext cx="0" cy="0"/>
          <a:chOff x="0" y="0"/>
          <a:chExt cx="0" cy="0"/>
        </a:xfrm>
      </p:grpSpPr>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31798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128603A-2399-D64A-8203-C8F297F981E8}" type="datetimeFigureOut">
              <a:rPr lang="en-US"/>
              <a:pPr>
                <a:defRPr/>
              </a:pPr>
              <a:t>12/2/2019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35563"/>
            <a:ext cx="7772400" cy="1021556"/>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CF71F39-3D09-F149-B1A1-DC2A7DB4A435}" type="datetimeFigureOut">
              <a:rPr lang="en-US"/>
              <a:pPr>
                <a:defRPr/>
              </a:pPr>
              <a:t>12/2/2019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7E7E973-E761-9943-801C-DE1E51E28431}" type="datetimeFigureOut">
              <a:rPr lang="en-US"/>
              <a:pPr>
                <a:defRPr/>
              </a:pPr>
              <a:t>12/2/2019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3" y="650504"/>
            <a:ext cx="8229600" cy="801290"/>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8ACE534-2B3A-FA4B-B87A-8AC244117610}" type="datetimeFigureOut">
              <a:rPr lang="en-US"/>
              <a:pPr>
                <a:defRPr/>
              </a:pPr>
              <a:t>12/2/2019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2CDFFB5-C0BC-DE4D-9A38-E0EE75FC9E15}" type="datetimeFigureOut">
              <a:rPr lang="en-US"/>
              <a:pPr>
                <a:defRPr/>
              </a:pPr>
              <a:t>12/2/2019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F42570F-F7E3-1F40-B6F3-59FE945D5A70}" type="datetimeFigureOut">
              <a:rPr lang="en-US"/>
              <a:pPr>
                <a:defRPr/>
              </a:pPr>
              <a:t>12/2/2019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71E9B0-C3DF-544F-BB14-A487ECCC7F43}" type="datetimeFigureOut">
              <a:rPr lang="en-US"/>
              <a:pPr>
                <a:defRPr/>
              </a:pPr>
              <a:t>12/2/2019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5C4B1CF-5E0C-5D41-A3E2-D78942339385}" type="datetimeFigureOut">
              <a:rPr lang="en-US"/>
              <a:pPr>
                <a:defRPr/>
              </a:pPr>
              <a:t>12/2/2019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75085"/>
            <a:ext cx="8229600" cy="80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2266950"/>
            <a:ext cx="8229600" cy="232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C944504B-B211-B34D-97AF-78446C71FCDD}" type="datetimeFigureOut">
              <a:rPr lang="en-US" smtClean="0"/>
              <a:pPr>
                <a:defRPr/>
              </a:pPr>
              <a:t>12/2/2019</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 y="0"/>
            <a:ext cx="9152194"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944698" y="390462"/>
            <a:ext cx="7254603" cy="2073357"/>
          </a:xfrm>
          <a:prstGeom prst="rect">
            <a:avLst/>
          </a:prstGeom>
        </p:spPr>
        <p:txBody>
          <a:bodyPr spcFirstLastPara="1" wrap="square" lIns="91425" tIns="91425" rIns="91425" bIns="91425" anchor="ctr" anchorCtr="0">
            <a:noAutofit/>
          </a:bodyPr>
          <a:lstStyle/>
          <a:p>
            <a:pPr lvl="0">
              <a:spcBef>
                <a:spcPts val="0"/>
              </a:spcBef>
              <a:spcAft>
                <a:spcPts val="0"/>
              </a:spcAft>
            </a:pPr>
            <a:r>
              <a:rPr lang="en-US" b="0" dirty="0"/>
              <a:t>FIM 590-002 Group Project:</a:t>
            </a:r>
            <a:br>
              <a:rPr lang="en-US" b="0" dirty="0"/>
            </a:br>
            <a:r>
              <a:rPr lang="en-US" dirty="0"/>
              <a:t>Prediction of Probability of Charged using Lending Club Dataset</a:t>
            </a:r>
            <a:endParaRPr sz="3600" dirty="0"/>
          </a:p>
        </p:txBody>
      </p:sp>
      <p:sp>
        <p:nvSpPr>
          <p:cNvPr id="129" name="Google Shape;129;p13"/>
          <p:cNvSpPr txBox="1">
            <a:spLocks noGrp="1"/>
          </p:cNvSpPr>
          <p:nvPr>
            <p:ph type="subTitle" idx="1"/>
          </p:nvPr>
        </p:nvSpPr>
        <p:spPr>
          <a:xfrm>
            <a:off x="818708" y="2571750"/>
            <a:ext cx="7254602" cy="2179666"/>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b="1" dirty="0">
                <a:solidFill>
                  <a:schemeClr val="tx1"/>
                </a:solidFill>
              </a:rPr>
              <a:t>Under the Guidance OF</a:t>
            </a:r>
            <a:endParaRPr sz="1600" b="1" dirty="0">
              <a:solidFill>
                <a:schemeClr val="tx1"/>
              </a:solidFill>
            </a:endParaRPr>
          </a:p>
          <a:p>
            <a:pPr marL="0" lvl="0" indent="0" algn="ctr" rtl="0">
              <a:lnSpc>
                <a:spcPct val="100000"/>
              </a:lnSpc>
              <a:spcBef>
                <a:spcPts val="0"/>
              </a:spcBef>
              <a:spcAft>
                <a:spcPts val="0"/>
              </a:spcAft>
              <a:buNone/>
            </a:pPr>
            <a:r>
              <a:rPr lang="en-US" sz="1600" dirty="0">
                <a:solidFill>
                  <a:schemeClr val="tx1"/>
                </a:solidFill>
              </a:rPr>
              <a:t>Dr. Ram </a:t>
            </a:r>
            <a:r>
              <a:rPr lang="en-US" sz="1600" dirty="0" err="1">
                <a:solidFill>
                  <a:schemeClr val="tx1"/>
                </a:solidFill>
              </a:rPr>
              <a:t>Valluru</a:t>
            </a:r>
            <a:endParaRPr sz="1600" dirty="0">
              <a:solidFill>
                <a:schemeClr val="tx1"/>
              </a:solidFill>
            </a:endParaRPr>
          </a:p>
          <a:p>
            <a:pPr marL="0" lvl="0" indent="0" algn="ctr" rtl="0">
              <a:lnSpc>
                <a:spcPct val="100000"/>
              </a:lnSpc>
              <a:spcBef>
                <a:spcPts val="0"/>
              </a:spcBef>
              <a:spcAft>
                <a:spcPts val="0"/>
              </a:spcAft>
              <a:buNone/>
            </a:pPr>
            <a:endParaRPr lang="en" sz="1600" b="1" dirty="0">
              <a:solidFill>
                <a:schemeClr val="tx1"/>
              </a:solidFill>
            </a:endParaRPr>
          </a:p>
          <a:p>
            <a:pPr marL="0" lvl="0" indent="0" algn="ctr" rtl="0">
              <a:lnSpc>
                <a:spcPct val="100000"/>
              </a:lnSpc>
              <a:spcBef>
                <a:spcPts val="0"/>
              </a:spcBef>
              <a:spcAft>
                <a:spcPts val="0"/>
              </a:spcAft>
              <a:buNone/>
            </a:pPr>
            <a:r>
              <a:rPr lang="en" sz="1600" b="1" dirty="0">
                <a:solidFill>
                  <a:schemeClr val="tx1"/>
                </a:solidFill>
              </a:rPr>
              <a:t>Group Members:</a:t>
            </a:r>
            <a:endParaRPr sz="1600" b="1" dirty="0">
              <a:solidFill>
                <a:schemeClr val="tx1"/>
              </a:solidFill>
            </a:endParaRPr>
          </a:p>
          <a:p>
            <a:pPr>
              <a:spcBef>
                <a:spcPts val="0"/>
              </a:spcBef>
            </a:pPr>
            <a:r>
              <a:rPr lang="en-US" sz="1600" dirty="0">
                <a:solidFill>
                  <a:schemeClr val="tx1"/>
                </a:solidFill>
              </a:rPr>
              <a:t>Jingjing Zhang</a:t>
            </a:r>
          </a:p>
          <a:p>
            <a:pPr>
              <a:spcBef>
                <a:spcPts val="0"/>
              </a:spcBef>
            </a:pPr>
            <a:r>
              <a:rPr lang="en-US" sz="1600" dirty="0">
                <a:solidFill>
                  <a:schemeClr val="tx1"/>
                </a:solidFill>
              </a:rPr>
              <a:t>Kartheek </a:t>
            </a:r>
            <a:r>
              <a:rPr lang="en-US" sz="1600" dirty="0" err="1">
                <a:solidFill>
                  <a:schemeClr val="tx1"/>
                </a:solidFill>
              </a:rPr>
              <a:t>Manavarthi</a:t>
            </a:r>
            <a:endParaRPr lang="en-US" sz="1600" dirty="0"/>
          </a:p>
          <a:p>
            <a:pPr>
              <a:spcBef>
                <a:spcPts val="0"/>
              </a:spcBef>
            </a:pPr>
            <a:r>
              <a:rPr lang="en-US" sz="1600" dirty="0">
                <a:solidFill>
                  <a:schemeClr val="tx1"/>
                </a:solidFill>
              </a:rPr>
              <a:t>Muktanidhi S Dhotrad</a:t>
            </a:r>
          </a:p>
          <a:p>
            <a:pPr>
              <a:spcBef>
                <a:spcPts val="0"/>
              </a:spcBef>
            </a:pPr>
            <a:r>
              <a:rPr lang="en-US" sz="1600" dirty="0">
                <a:solidFill>
                  <a:schemeClr val="tx1"/>
                </a:solidFill>
              </a:rPr>
              <a:t>Rohit Khurana</a:t>
            </a:r>
          </a:p>
          <a:p>
            <a:pPr>
              <a:spcBef>
                <a:spcPts val="0"/>
              </a:spcBef>
            </a:pPr>
            <a:r>
              <a:rPr lang="en-US" sz="1600" dirty="0">
                <a:solidFill>
                  <a:schemeClr val="tx1"/>
                </a:solidFill>
              </a:rPr>
              <a:t> Sandeep Girada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8">
            <a:extLst>
              <a:ext uri="{FF2B5EF4-FFF2-40B4-BE49-F238E27FC236}">
                <a16:creationId xmlns:a16="http://schemas.microsoft.com/office/drawing/2014/main" id="{C18B06C7-1FE0-4B3B-91E2-7CF25B85AF52}"/>
              </a:ext>
            </a:extLst>
          </p:cNvPr>
          <p:cNvGraphicFramePr>
            <a:graphicFrameLocks noGrp="1"/>
          </p:cNvGraphicFramePr>
          <p:nvPr/>
        </p:nvGraphicFramePr>
        <p:xfrm>
          <a:off x="340660" y="1021397"/>
          <a:ext cx="8633524" cy="3852703"/>
        </p:xfrm>
        <a:graphic>
          <a:graphicData uri="http://schemas.openxmlformats.org/drawingml/2006/table">
            <a:tbl>
              <a:tblPr firstRow="1" bandRow="1">
                <a:tableStyleId>{5C22544A-7EE6-4342-B048-85BDC9FD1C3A}</a:tableStyleId>
              </a:tblPr>
              <a:tblGrid>
                <a:gridCol w="4316259">
                  <a:extLst>
                    <a:ext uri="{9D8B030D-6E8A-4147-A177-3AD203B41FA5}">
                      <a16:colId xmlns:a16="http://schemas.microsoft.com/office/drawing/2014/main" val="2847220288"/>
                    </a:ext>
                  </a:extLst>
                </a:gridCol>
                <a:gridCol w="4317265">
                  <a:extLst>
                    <a:ext uri="{9D8B030D-6E8A-4147-A177-3AD203B41FA5}">
                      <a16:colId xmlns:a16="http://schemas.microsoft.com/office/drawing/2014/main" val="2062271281"/>
                    </a:ext>
                  </a:extLst>
                </a:gridCol>
              </a:tblGrid>
              <a:tr h="394214">
                <a:tc>
                  <a:txBody>
                    <a:bodyPr/>
                    <a:lstStyle/>
                    <a:p>
                      <a:pPr algn="ctr"/>
                      <a:r>
                        <a:rPr lang="en-US" sz="1600" dirty="0"/>
                        <a:t>Unbalanced</a:t>
                      </a:r>
                    </a:p>
                  </a:txBody>
                  <a:tcPr/>
                </a:tc>
                <a:tc>
                  <a:txBody>
                    <a:bodyPr/>
                    <a:lstStyle/>
                    <a:p>
                      <a:pPr algn="ctr"/>
                      <a:r>
                        <a:rPr lang="en-US" sz="1600" dirty="0"/>
                        <a:t>Balanced</a:t>
                      </a:r>
                    </a:p>
                  </a:txBody>
                  <a:tcPr/>
                </a:tc>
                <a:extLst>
                  <a:ext uri="{0D108BD9-81ED-4DB2-BD59-A6C34878D82A}">
                    <a16:rowId xmlns:a16="http://schemas.microsoft.com/office/drawing/2014/main" val="641656986"/>
                  </a:ext>
                </a:extLst>
              </a:tr>
              <a:tr h="3458489">
                <a:tc>
                  <a:txBody>
                    <a:bodyPr/>
                    <a:lstStyle/>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408443158"/>
                  </a:ext>
                </a:extLst>
              </a:tr>
            </a:tbl>
          </a:graphicData>
        </a:graphic>
      </p:graphicFrame>
      <p:sp>
        <p:nvSpPr>
          <p:cNvPr id="3" name="AutoShape 2">
            <a:extLst>
              <a:ext uri="{FF2B5EF4-FFF2-40B4-BE49-F238E27FC236}">
                <a16:creationId xmlns:a16="http://schemas.microsoft.com/office/drawing/2014/main" id="{2A7E08D7-B401-48D5-BBB0-AB551E4D556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9" name="表格 8">
            <a:extLst>
              <a:ext uri="{FF2B5EF4-FFF2-40B4-BE49-F238E27FC236}">
                <a16:creationId xmlns:a16="http://schemas.microsoft.com/office/drawing/2014/main" id="{ADA0B550-58F3-4D47-BF2B-9E4B5333C69B}"/>
              </a:ext>
            </a:extLst>
          </p:cNvPr>
          <p:cNvGraphicFramePr>
            <a:graphicFrameLocks noGrp="1"/>
          </p:cNvGraphicFramePr>
          <p:nvPr/>
        </p:nvGraphicFramePr>
        <p:xfrm>
          <a:off x="458640" y="1514932"/>
          <a:ext cx="3641147" cy="822960"/>
        </p:xfrm>
        <a:graphic>
          <a:graphicData uri="http://schemas.openxmlformats.org/drawingml/2006/table">
            <a:tbl>
              <a:tblPr firstRow="1" bandRow="1">
                <a:tableStyleId>{5C22544A-7EE6-4342-B048-85BDC9FD1C3A}</a:tableStyleId>
              </a:tblPr>
              <a:tblGrid>
                <a:gridCol w="247565">
                  <a:extLst>
                    <a:ext uri="{9D8B030D-6E8A-4147-A177-3AD203B41FA5}">
                      <a16:colId xmlns:a16="http://schemas.microsoft.com/office/drawing/2014/main" val="2629627187"/>
                    </a:ext>
                  </a:extLst>
                </a:gridCol>
                <a:gridCol w="829727">
                  <a:extLst>
                    <a:ext uri="{9D8B030D-6E8A-4147-A177-3AD203B41FA5}">
                      <a16:colId xmlns:a16="http://schemas.microsoft.com/office/drawing/2014/main" val="2120548439"/>
                    </a:ext>
                  </a:extLst>
                </a:gridCol>
                <a:gridCol w="597403">
                  <a:extLst>
                    <a:ext uri="{9D8B030D-6E8A-4147-A177-3AD203B41FA5}">
                      <a16:colId xmlns:a16="http://schemas.microsoft.com/office/drawing/2014/main" val="132607886"/>
                    </a:ext>
                  </a:extLst>
                </a:gridCol>
                <a:gridCol w="862915">
                  <a:extLst>
                    <a:ext uri="{9D8B030D-6E8A-4147-A177-3AD203B41FA5}">
                      <a16:colId xmlns:a16="http://schemas.microsoft.com/office/drawing/2014/main" val="3647546388"/>
                    </a:ext>
                  </a:extLst>
                </a:gridCol>
                <a:gridCol w="1103537">
                  <a:extLst>
                    <a:ext uri="{9D8B030D-6E8A-4147-A177-3AD203B41FA5}">
                      <a16:colId xmlns:a16="http://schemas.microsoft.com/office/drawing/2014/main" val="3665168019"/>
                    </a:ext>
                  </a:extLst>
                </a:gridCol>
              </a:tblGrid>
              <a:tr h="267097">
                <a:tc>
                  <a:txBody>
                    <a:bodyPr/>
                    <a:lstStyle/>
                    <a:p>
                      <a:endParaRPr lang="zh-CN" altLang="en-US" sz="1200" dirty="0"/>
                    </a:p>
                  </a:txBody>
                  <a:tcPr/>
                </a:tc>
                <a:tc>
                  <a:txBody>
                    <a:bodyPr/>
                    <a:lstStyle/>
                    <a:p>
                      <a:r>
                        <a:rPr lang="en-US" altLang="zh-CN" sz="1200" dirty="0"/>
                        <a:t>precision</a:t>
                      </a:r>
                      <a:endParaRPr lang="zh-CN" altLang="en-US" sz="1200" dirty="0"/>
                    </a:p>
                  </a:txBody>
                  <a:tcPr/>
                </a:tc>
                <a:tc>
                  <a:txBody>
                    <a:bodyPr/>
                    <a:lstStyle/>
                    <a:p>
                      <a:r>
                        <a:rPr lang="en-US" altLang="zh-CN" sz="1200" dirty="0"/>
                        <a:t>recall</a:t>
                      </a:r>
                      <a:endParaRPr lang="zh-CN" altLang="en-US" sz="1200" dirty="0"/>
                    </a:p>
                  </a:txBody>
                  <a:tcPr/>
                </a:tc>
                <a:tc>
                  <a:txBody>
                    <a:bodyPr/>
                    <a:lstStyle/>
                    <a:p>
                      <a:r>
                        <a:rPr lang="en-US" altLang="zh-CN" sz="1200" dirty="0"/>
                        <a:t>F1 - score</a:t>
                      </a:r>
                      <a:endParaRPr lang="zh-CN" altLang="en-US" sz="1200" dirty="0"/>
                    </a:p>
                  </a:txBody>
                  <a:tcPr/>
                </a:tc>
                <a:tc>
                  <a:txBody>
                    <a:bodyPr/>
                    <a:lstStyle/>
                    <a:p>
                      <a:r>
                        <a:rPr lang="en-US" altLang="zh-CN" sz="1200" dirty="0"/>
                        <a:t>support</a:t>
                      </a:r>
                      <a:endParaRPr lang="zh-CN" altLang="en-US" sz="1200" dirty="0"/>
                    </a:p>
                  </a:txBody>
                  <a:tcPr/>
                </a:tc>
                <a:extLst>
                  <a:ext uri="{0D108BD9-81ED-4DB2-BD59-A6C34878D82A}">
                    <a16:rowId xmlns:a16="http://schemas.microsoft.com/office/drawing/2014/main" val="3819582027"/>
                  </a:ext>
                </a:extLst>
              </a:tr>
              <a:tr h="267097">
                <a:tc>
                  <a:txBody>
                    <a:bodyPr/>
                    <a:lstStyle/>
                    <a:p>
                      <a:r>
                        <a:rPr lang="en-US" altLang="zh-CN" sz="1200" dirty="0"/>
                        <a:t>0</a:t>
                      </a:r>
                      <a:endParaRPr lang="zh-CN" altLang="en-US" sz="1200" dirty="0"/>
                    </a:p>
                  </a:txBody>
                  <a:tcPr/>
                </a:tc>
                <a:tc>
                  <a:txBody>
                    <a:bodyPr/>
                    <a:lstStyle/>
                    <a:p>
                      <a:r>
                        <a:rPr lang="en-US" altLang="zh-CN" sz="1200" dirty="0"/>
                        <a:t>0.80</a:t>
                      </a:r>
                      <a:endParaRPr lang="zh-CN" altLang="en-US" sz="1200" dirty="0"/>
                    </a:p>
                  </a:txBody>
                  <a:tcPr/>
                </a:tc>
                <a:tc>
                  <a:txBody>
                    <a:bodyPr/>
                    <a:lstStyle/>
                    <a:p>
                      <a:r>
                        <a:rPr lang="en-US" altLang="zh-CN" sz="1200" dirty="0"/>
                        <a:t>0.99</a:t>
                      </a:r>
                      <a:endParaRPr lang="zh-CN" altLang="en-US" sz="1200" dirty="0"/>
                    </a:p>
                  </a:txBody>
                  <a:tcPr/>
                </a:tc>
                <a:tc>
                  <a:txBody>
                    <a:bodyPr/>
                    <a:lstStyle/>
                    <a:p>
                      <a:r>
                        <a:rPr lang="en-US" altLang="zh-CN" sz="1200" dirty="0"/>
                        <a:t>1.00</a:t>
                      </a:r>
                      <a:endParaRPr lang="zh-CN" altLang="en-US" sz="1200" dirty="0"/>
                    </a:p>
                  </a:txBody>
                  <a:tcPr/>
                </a:tc>
                <a:tc>
                  <a:txBody>
                    <a:bodyPr/>
                    <a:lstStyle/>
                    <a:p>
                      <a:r>
                        <a:rPr lang="en-US" altLang="zh-CN" sz="1200" dirty="0"/>
                        <a:t>315389</a:t>
                      </a:r>
                      <a:endParaRPr lang="zh-CN" altLang="en-US" sz="1200" dirty="0"/>
                    </a:p>
                  </a:txBody>
                  <a:tcPr/>
                </a:tc>
                <a:extLst>
                  <a:ext uri="{0D108BD9-81ED-4DB2-BD59-A6C34878D82A}">
                    <a16:rowId xmlns:a16="http://schemas.microsoft.com/office/drawing/2014/main" val="2113061653"/>
                  </a:ext>
                </a:extLst>
              </a:tr>
              <a:tr h="0">
                <a:tc>
                  <a:txBody>
                    <a:bodyPr/>
                    <a:lstStyle/>
                    <a:p>
                      <a:r>
                        <a:rPr lang="en-US" altLang="zh-CN" sz="1200" dirty="0"/>
                        <a:t>1</a:t>
                      </a:r>
                      <a:endParaRPr lang="zh-CN" altLang="en-US" sz="1200" dirty="0"/>
                    </a:p>
                  </a:txBody>
                  <a:tcPr/>
                </a:tc>
                <a:tc>
                  <a:txBody>
                    <a:bodyPr/>
                    <a:lstStyle/>
                    <a:p>
                      <a:r>
                        <a:rPr lang="en-US" altLang="zh-CN" sz="1200" dirty="0"/>
                        <a:t>0.60</a:t>
                      </a:r>
                      <a:endParaRPr lang="zh-CN" altLang="en-US" sz="1200" dirty="0"/>
                    </a:p>
                  </a:txBody>
                  <a:tcPr/>
                </a:tc>
                <a:tc>
                  <a:txBody>
                    <a:bodyPr/>
                    <a:lstStyle/>
                    <a:p>
                      <a:r>
                        <a:rPr lang="en-US" altLang="zh-CN" sz="1200" dirty="0"/>
                        <a:t>0.05</a:t>
                      </a:r>
                      <a:endParaRPr lang="zh-CN" altLang="en-US" sz="1200" dirty="0"/>
                    </a:p>
                  </a:txBody>
                  <a:tcPr/>
                </a:tc>
                <a:tc>
                  <a:txBody>
                    <a:bodyPr/>
                    <a:lstStyle/>
                    <a:p>
                      <a:r>
                        <a:rPr lang="en-US" altLang="zh-CN" sz="1200" dirty="0"/>
                        <a:t>0.01</a:t>
                      </a:r>
                      <a:endParaRPr lang="zh-CN" altLang="en-US" sz="1200" dirty="0"/>
                    </a:p>
                  </a:txBody>
                  <a:tcPr/>
                </a:tc>
                <a:tc>
                  <a:txBody>
                    <a:bodyPr/>
                    <a:lstStyle/>
                    <a:p>
                      <a:r>
                        <a:rPr lang="en-US" altLang="zh-CN" sz="1200" dirty="0"/>
                        <a:t>77128</a:t>
                      </a:r>
                      <a:endParaRPr lang="zh-CN" altLang="en-US" sz="1200" dirty="0"/>
                    </a:p>
                  </a:txBody>
                  <a:tcPr/>
                </a:tc>
                <a:extLst>
                  <a:ext uri="{0D108BD9-81ED-4DB2-BD59-A6C34878D82A}">
                    <a16:rowId xmlns:a16="http://schemas.microsoft.com/office/drawing/2014/main" val="3074017703"/>
                  </a:ext>
                </a:extLst>
              </a:tr>
            </a:tbl>
          </a:graphicData>
        </a:graphic>
      </p:graphicFrame>
      <p:graphicFrame>
        <p:nvGraphicFramePr>
          <p:cNvPr id="10" name="表格 9">
            <a:extLst>
              <a:ext uri="{FF2B5EF4-FFF2-40B4-BE49-F238E27FC236}">
                <a16:creationId xmlns:a16="http://schemas.microsoft.com/office/drawing/2014/main" id="{059FDEEF-DFAF-AE4D-93D4-D46CB681DF99}"/>
              </a:ext>
            </a:extLst>
          </p:cNvPr>
          <p:cNvGraphicFramePr>
            <a:graphicFrameLocks noGrp="1"/>
          </p:cNvGraphicFramePr>
          <p:nvPr/>
        </p:nvGraphicFramePr>
        <p:xfrm>
          <a:off x="458640" y="2445122"/>
          <a:ext cx="3661692" cy="880768"/>
        </p:xfrm>
        <a:graphic>
          <a:graphicData uri="http://schemas.openxmlformats.org/drawingml/2006/table">
            <a:tbl>
              <a:tblPr firstRow="1" bandRow="1">
                <a:tableStyleId>{69CF1AB2-1976-4502-BF36-3FF5EA218861}</a:tableStyleId>
              </a:tblPr>
              <a:tblGrid>
                <a:gridCol w="1068317">
                  <a:extLst>
                    <a:ext uri="{9D8B030D-6E8A-4147-A177-3AD203B41FA5}">
                      <a16:colId xmlns:a16="http://schemas.microsoft.com/office/drawing/2014/main" val="1618889279"/>
                    </a:ext>
                  </a:extLst>
                </a:gridCol>
                <a:gridCol w="456743">
                  <a:extLst>
                    <a:ext uri="{9D8B030D-6E8A-4147-A177-3AD203B41FA5}">
                      <a16:colId xmlns:a16="http://schemas.microsoft.com/office/drawing/2014/main" val="1686455715"/>
                    </a:ext>
                  </a:extLst>
                </a:gridCol>
                <a:gridCol w="456743">
                  <a:extLst>
                    <a:ext uri="{9D8B030D-6E8A-4147-A177-3AD203B41FA5}">
                      <a16:colId xmlns:a16="http://schemas.microsoft.com/office/drawing/2014/main" val="3969969744"/>
                    </a:ext>
                  </a:extLst>
                </a:gridCol>
                <a:gridCol w="523240">
                  <a:extLst>
                    <a:ext uri="{9D8B030D-6E8A-4147-A177-3AD203B41FA5}">
                      <a16:colId xmlns:a16="http://schemas.microsoft.com/office/drawing/2014/main" val="3357122283"/>
                    </a:ext>
                  </a:extLst>
                </a:gridCol>
                <a:gridCol w="1156649">
                  <a:extLst>
                    <a:ext uri="{9D8B030D-6E8A-4147-A177-3AD203B41FA5}">
                      <a16:colId xmlns:a16="http://schemas.microsoft.com/office/drawing/2014/main" val="45337216"/>
                    </a:ext>
                  </a:extLst>
                </a:gridCol>
              </a:tblGrid>
              <a:tr h="272982">
                <a:tc>
                  <a:txBody>
                    <a:bodyPr/>
                    <a:lstStyle/>
                    <a:p>
                      <a:r>
                        <a:rPr lang="en-US" altLang="zh-CN" sz="1200" b="0" dirty="0"/>
                        <a:t>accuracy</a:t>
                      </a:r>
                      <a:endParaRPr lang="zh-CN" altLang="en-US" sz="1200" b="0" dirty="0"/>
                    </a:p>
                  </a:txBody>
                  <a:tcPr/>
                </a:tc>
                <a:tc>
                  <a:txBody>
                    <a:bodyPr/>
                    <a:lstStyle/>
                    <a:p>
                      <a:endParaRPr lang="zh-CN" altLang="en-US" sz="1200" b="0" dirty="0"/>
                    </a:p>
                  </a:txBody>
                  <a:tcPr/>
                </a:tc>
                <a:tc>
                  <a:txBody>
                    <a:bodyPr/>
                    <a:lstStyle/>
                    <a:p>
                      <a:endParaRPr lang="zh-CN" altLang="en-US" sz="1200" b="0" dirty="0"/>
                    </a:p>
                  </a:txBody>
                  <a:tcPr/>
                </a:tc>
                <a:tc>
                  <a:txBody>
                    <a:bodyPr/>
                    <a:lstStyle/>
                    <a:p>
                      <a:r>
                        <a:rPr lang="en-US" altLang="zh-CN" sz="1200" b="0" dirty="0"/>
                        <a:t>0.80</a:t>
                      </a:r>
                      <a:endParaRPr lang="zh-CN" altLang="en-US" sz="1200" b="0" dirty="0"/>
                    </a:p>
                  </a:txBody>
                  <a:tcPr/>
                </a:tc>
                <a:tc>
                  <a:txBody>
                    <a:bodyPr/>
                    <a:lstStyle/>
                    <a:p>
                      <a:r>
                        <a:rPr lang="en-US" altLang="zh-CN" sz="1200" b="0" dirty="0"/>
                        <a:t>392517</a:t>
                      </a:r>
                      <a:endParaRPr lang="zh-CN" altLang="en-US" sz="1200" b="0" dirty="0"/>
                    </a:p>
                  </a:txBody>
                  <a:tcPr/>
                </a:tc>
                <a:extLst>
                  <a:ext uri="{0D108BD9-81ED-4DB2-BD59-A6C34878D82A}">
                    <a16:rowId xmlns:a16="http://schemas.microsoft.com/office/drawing/2014/main" val="961371261"/>
                  </a:ext>
                </a:extLst>
              </a:tr>
              <a:tr h="332128">
                <a:tc>
                  <a:txBody>
                    <a:bodyPr/>
                    <a:lstStyle/>
                    <a:p>
                      <a:r>
                        <a:rPr lang="en-US" altLang="zh-CN" sz="1200" b="0" dirty="0"/>
                        <a:t>Macro avg</a:t>
                      </a:r>
                      <a:endParaRPr lang="zh-CN" altLang="en-US" sz="1200" b="0" dirty="0"/>
                    </a:p>
                  </a:txBody>
                  <a:tcPr/>
                </a:tc>
                <a:tc>
                  <a:txBody>
                    <a:bodyPr/>
                    <a:lstStyle/>
                    <a:p>
                      <a:r>
                        <a:rPr lang="en-US" altLang="zh-CN" sz="1200" b="0" dirty="0"/>
                        <a:t>0.70</a:t>
                      </a:r>
                      <a:endParaRPr lang="zh-CN" altLang="en-US" sz="1200" b="0" dirty="0"/>
                    </a:p>
                  </a:txBody>
                  <a:tcPr/>
                </a:tc>
                <a:tc>
                  <a:txBody>
                    <a:bodyPr/>
                    <a:lstStyle/>
                    <a:p>
                      <a:r>
                        <a:rPr lang="en-US" altLang="zh-CN" sz="1200" b="0" dirty="0"/>
                        <a:t>0.50</a:t>
                      </a:r>
                      <a:endParaRPr lang="zh-CN" altLang="en-US" sz="1200" b="0" dirty="0"/>
                    </a:p>
                  </a:txBody>
                  <a:tcPr/>
                </a:tc>
                <a:tc>
                  <a:txBody>
                    <a:bodyPr/>
                    <a:lstStyle/>
                    <a:p>
                      <a:r>
                        <a:rPr lang="en-US" altLang="zh-CN" sz="1200" b="0" dirty="0"/>
                        <a:t>0.46</a:t>
                      </a:r>
                      <a:endParaRPr lang="zh-CN" altLang="en-US" sz="1200" b="0" dirty="0"/>
                    </a:p>
                  </a:txBody>
                  <a:tcPr/>
                </a:tc>
                <a:tc>
                  <a:txBody>
                    <a:bodyPr/>
                    <a:lstStyle/>
                    <a:p>
                      <a:r>
                        <a:rPr lang="en-US" altLang="zh-CN" sz="1200" b="0" dirty="0"/>
                        <a:t>392517</a:t>
                      </a:r>
                      <a:endParaRPr lang="zh-CN" altLang="en-US" sz="1200" b="0" dirty="0"/>
                    </a:p>
                  </a:txBody>
                  <a:tcPr/>
                </a:tc>
                <a:extLst>
                  <a:ext uri="{0D108BD9-81ED-4DB2-BD59-A6C34878D82A}">
                    <a16:rowId xmlns:a16="http://schemas.microsoft.com/office/drawing/2014/main" val="664324144"/>
                  </a:ext>
                </a:extLst>
              </a:tr>
              <a:tr h="272982">
                <a:tc>
                  <a:txBody>
                    <a:bodyPr/>
                    <a:lstStyle/>
                    <a:p>
                      <a:r>
                        <a:rPr lang="en-US" altLang="zh-CN" sz="1200" b="0" dirty="0"/>
                        <a:t>Weighted avg</a:t>
                      </a:r>
                      <a:endParaRPr lang="zh-CN" altLang="en-US" sz="1200" b="0" dirty="0"/>
                    </a:p>
                  </a:txBody>
                  <a:tcPr/>
                </a:tc>
                <a:tc>
                  <a:txBody>
                    <a:bodyPr/>
                    <a:lstStyle/>
                    <a:p>
                      <a:r>
                        <a:rPr lang="en-US" altLang="zh-CN" sz="1200" b="0" dirty="0"/>
                        <a:t>0.76</a:t>
                      </a:r>
                      <a:endParaRPr lang="zh-CN" altLang="en-US" sz="1200" b="0" dirty="0"/>
                    </a:p>
                  </a:txBody>
                  <a:tcPr/>
                </a:tc>
                <a:tc>
                  <a:txBody>
                    <a:bodyPr/>
                    <a:lstStyle/>
                    <a:p>
                      <a:r>
                        <a:rPr lang="en-US" altLang="zh-CN" sz="1200" b="0" dirty="0"/>
                        <a:t>0.80</a:t>
                      </a:r>
                      <a:endParaRPr lang="zh-CN" altLang="en-US" sz="1200" b="0" dirty="0"/>
                    </a:p>
                  </a:txBody>
                  <a:tcPr/>
                </a:tc>
                <a:tc>
                  <a:txBody>
                    <a:bodyPr/>
                    <a:lstStyle/>
                    <a:p>
                      <a:r>
                        <a:rPr lang="en-US" altLang="zh-CN" sz="1200" b="0" dirty="0"/>
                        <a:t>0.72</a:t>
                      </a:r>
                      <a:endParaRPr lang="zh-CN" altLang="en-US" sz="1200" b="0" dirty="0"/>
                    </a:p>
                  </a:txBody>
                  <a:tcPr/>
                </a:tc>
                <a:tc>
                  <a:txBody>
                    <a:bodyPr/>
                    <a:lstStyle/>
                    <a:p>
                      <a:r>
                        <a:rPr lang="en-US" altLang="zh-CN" sz="1200" b="0" dirty="0"/>
                        <a:t>392517</a:t>
                      </a:r>
                      <a:endParaRPr lang="zh-CN" altLang="en-US" sz="1200" b="0" dirty="0"/>
                    </a:p>
                  </a:txBody>
                  <a:tcPr/>
                </a:tc>
                <a:extLst>
                  <a:ext uri="{0D108BD9-81ED-4DB2-BD59-A6C34878D82A}">
                    <a16:rowId xmlns:a16="http://schemas.microsoft.com/office/drawing/2014/main" val="3262301635"/>
                  </a:ext>
                </a:extLst>
              </a:tr>
            </a:tbl>
          </a:graphicData>
        </a:graphic>
      </p:graphicFrame>
      <p:graphicFrame>
        <p:nvGraphicFramePr>
          <p:cNvPr id="11" name="表格 10">
            <a:extLst>
              <a:ext uri="{FF2B5EF4-FFF2-40B4-BE49-F238E27FC236}">
                <a16:creationId xmlns:a16="http://schemas.microsoft.com/office/drawing/2014/main" id="{F3408D6F-124A-7E41-AB0E-9D86010376B7}"/>
              </a:ext>
            </a:extLst>
          </p:cNvPr>
          <p:cNvGraphicFramePr>
            <a:graphicFrameLocks noGrp="1"/>
          </p:cNvGraphicFramePr>
          <p:nvPr/>
        </p:nvGraphicFramePr>
        <p:xfrm>
          <a:off x="458640" y="3437637"/>
          <a:ext cx="1929073" cy="289725"/>
        </p:xfrm>
        <a:graphic>
          <a:graphicData uri="http://schemas.openxmlformats.org/drawingml/2006/table">
            <a:tbl>
              <a:tblPr firstRow="1" bandRow="1">
                <a:tableStyleId>{69CF1AB2-1976-4502-BF36-3FF5EA218861}</a:tableStyleId>
              </a:tblPr>
              <a:tblGrid>
                <a:gridCol w="601729">
                  <a:extLst>
                    <a:ext uri="{9D8B030D-6E8A-4147-A177-3AD203B41FA5}">
                      <a16:colId xmlns:a16="http://schemas.microsoft.com/office/drawing/2014/main" val="2343117471"/>
                    </a:ext>
                  </a:extLst>
                </a:gridCol>
                <a:gridCol w="1327344">
                  <a:extLst>
                    <a:ext uri="{9D8B030D-6E8A-4147-A177-3AD203B41FA5}">
                      <a16:colId xmlns:a16="http://schemas.microsoft.com/office/drawing/2014/main" val="1693347373"/>
                    </a:ext>
                  </a:extLst>
                </a:gridCol>
              </a:tblGrid>
              <a:tr h="289725">
                <a:tc>
                  <a:txBody>
                    <a:bodyPr/>
                    <a:lstStyle/>
                    <a:p>
                      <a:r>
                        <a:rPr lang="en-US" altLang="zh-CN" sz="1200" b="0" dirty="0"/>
                        <a:t>AUC:</a:t>
                      </a:r>
                      <a:endParaRPr lang="zh-CN" altLang="en-US" sz="1200" b="0" dirty="0"/>
                    </a:p>
                  </a:txBody>
                  <a:tcPr/>
                </a:tc>
                <a:tc>
                  <a:txBody>
                    <a:bodyPr/>
                    <a:lstStyle/>
                    <a:p>
                      <a:r>
                        <a:rPr lang="en-US" altLang="zh-CN" sz="1200" b="0" dirty="0"/>
                        <a:t>0.699777506</a:t>
                      </a:r>
                      <a:endParaRPr lang="zh-CN" altLang="en-US" sz="1200" b="0" dirty="0"/>
                    </a:p>
                  </a:txBody>
                  <a:tcPr/>
                </a:tc>
                <a:extLst>
                  <a:ext uri="{0D108BD9-81ED-4DB2-BD59-A6C34878D82A}">
                    <a16:rowId xmlns:a16="http://schemas.microsoft.com/office/drawing/2014/main" val="867337276"/>
                  </a:ext>
                </a:extLst>
              </a:tr>
            </a:tbl>
          </a:graphicData>
        </a:graphic>
      </p:graphicFrame>
      <p:graphicFrame>
        <p:nvGraphicFramePr>
          <p:cNvPr id="12" name="表格 11">
            <a:extLst>
              <a:ext uri="{FF2B5EF4-FFF2-40B4-BE49-F238E27FC236}">
                <a16:creationId xmlns:a16="http://schemas.microsoft.com/office/drawing/2014/main" id="{51B6BF3E-C946-EF4D-B445-78537DFE1584}"/>
              </a:ext>
            </a:extLst>
          </p:cNvPr>
          <p:cNvGraphicFramePr>
            <a:graphicFrameLocks noGrp="1"/>
          </p:cNvGraphicFramePr>
          <p:nvPr/>
        </p:nvGraphicFramePr>
        <p:xfrm>
          <a:off x="458640" y="3800407"/>
          <a:ext cx="2904264" cy="1000647"/>
        </p:xfrm>
        <a:graphic>
          <a:graphicData uri="http://schemas.openxmlformats.org/drawingml/2006/table">
            <a:tbl>
              <a:tblPr firstRow="1" bandRow="1">
                <a:tableStyleId>{5C22544A-7EE6-4342-B048-85BDC9FD1C3A}</a:tableStyleId>
              </a:tblPr>
              <a:tblGrid>
                <a:gridCol w="968088">
                  <a:extLst>
                    <a:ext uri="{9D8B030D-6E8A-4147-A177-3AD203B41FA5}">
                      <a16:colId xmlns:a16="http://schemas.microsoft.com/office/drawing/2014/main" val="3281850160"/>
                    </a:ext>
                  </a:extLst>
                </a:gridCol>
                <a:gridCol w="968088">
                  <a:extLst>
                    <a:ext uri="{9D8B030D-6E8A-4147-A177-3AD203B41FA5}">
                      <a16:colId xmlns:a16="http://schemas.microsoft.com/office/drawing/2014/main" val="2227985477"/>
                    </a:ext>
                  </a:extLst>
                </a:gridCol>
                <a:gridCol w="968088">
                  <a:extLst>
                    <a:ext uri="{9D8B030D-6E8A-4147-A177-3AD203B41FA5}">
                      <a16:colId xmlns:a16="http://schemas.microsoft.com/office/drawing/2014/main" val="906680833"/>
                    </a:ext>
                  </a:extLst>
                </a:gridCol>
              </a:tblGrid>
              <a:tr h="333549">
                <a:tc>
                  <a:txBody>
                    <a:bodyPr/>
                    <a:lstStyle/>
                    <a:p>
                      <a:endParaRPr lang="zh-CN" altLang="en-US" sz="1200" dirty="0"/>
                    </a:p>
                  </a:txBody>
                  <a:tcPr/>
                </a:tc>
                <a:tc>
                  <a:txBody>
                    <a:bodyPr/>
                    <a:lstStyle/>
                    <a:p>
                      <a:r>
                        <a:rPr lang="en-US" altLang="zh-CN" sz="1200" dirty="0"/>
                        <a:t>Predicted 0</a:t>
                      </a:r>
                      <a:endParaRPr lang="zh-CN" alt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dirty="0"/>
                        <a:t>Predicted 1</a:t>
                      </a:r>
                      <a:endParaRPr lang="zh-CN" altLang="en-US" sz="1200" dirty="0"/>
                    </a:p>
                  </a:txBody>
                  <a:tcPr/>
                </a:tc>
                <a:extLst>
                  <a:ext uri="{0D108BD9-81ED-4DB2-BD59-A6C34878D82A}">
                    <a16:rowId xmlns:a16="http://schemas.microsoft.com/office/drawing/2014/main" val="883520819"/>
                  </a:ext>
                </a:extLst>
              </a:tr>
              <a:tr h="333549">
                <a:tc>
                  <a:txBody>
                    <a:bodyPr/>
                    <a:lstStyle/>
                    <a:p>
                      <a:r>
                        <a:rPr lang="en-US" altLang="zh-CN" sz="1200" dirty="0"/>
                        <a:t>Actual 0</a:t>
                      </a:r>
                      <a:endParaRPr lang="zh-CN" altLang="en-US" sz="1200" dirty="0"/>
                    </a:p>
                  </a:txBody>
                  <a:tcPr/>
                </a:tc>
                <a:tc>
                  <a:txBody>
                    <a:bodyPr/>
                    <a:lstStyle/>
                    <a:p>
                      <a:r>
                        <a:rPr lang="en-US" altLang="zh-CN" sz="1200" dirty="0"/>
                        <a:t>314875</a:t>
                      </a:r>
                      <a:endParaRPr lang="zh-CN" altLang="en-US" sz="1200" dirty="0"/>
                    </a:p>
                  </a:txBody>
                  <a:tcPr/>
                </a:tc>
                <a:tc>
                  <a:txBody>
                    <a:bodyPr/>
                    <a:lstStyle/>
                    <a:p>
                      <a:r>
                        <a:rPr lang="en-US" altLang="zh-CN" sz="1200" dirty="0"/>
                        <a:t>514</a:t>
                      </a:r>
                      <a:endParaRPr lang="zh-CN" altLang="en-US" sz="1200" dirty="0"/>
                    </a:p>
                  </a:txBody>
                  <a:tcPr/>
                </a:tc>
                <a:extLst>
                  <a:ext uri="{0D108BD9-81ED-4DB2-BD59-A6C34878D82A}">
                    <a16:rowId xmlns:a16="http://schemas.microsoft.com/office/drawing/2014/main" val="3432512762"/>
                  </a:ext>
                </a:extLst>
              </a:tr>
              <a:tr h="333549">
                <a:tc>
                  <a:txBody>
                    <a:bodyPr/>
                    <a:lstStyle/>
                    <a:p>
                      <a:r>
                        <a:rPr lang="en-US" altLang="zh-CN" sz="1200" dirty="0"/>
                        <a:t>Actual 1</a:t>
                      </a:r>
                      <a:endParaRPr lang="zh-CN" altLang="en-US" sz="1200" dirty="0"/>
                    </a:p>
                  </a:txBody>
                  <a:tcPr/>
                </a:tc>
                <a:tc>
                  <a:txBody>
                    <a:bodyPr/>
                    <a:lstStyle/>
                    <a:p>
                      <a:r>
                        <a:rPr lang="en-US" altLang="zh-CN" sz="1200" dirty="0"/>
                        <a:t>76351</a:t>
                      </a:r>
                      <a:endParaRPr lang="zh-CN" altLang="en-US" sz="1200" dirty="0"/>
                    </a:p>
                  </a:txBody>
                  <a:tcPr/>
                </a:tc>
                <a:tc>
                  <a:txBody>
                    <a:bodyPr/>
                    <a:lstStyle/>
                    <a:p>
                      <a:r>
                        <a:rPr lang="en-US" altLang="zh-CN" sz="1200" dirty="0"/>
                        <a:t>777</a:t>
                      </a:r>
                      <a:endParaRPr lang="zh-CN" altLang="en-US" sz="1200" dirty="0"/>
                    </a:p>
                  </a:txBody>
                  <a:tcPr/>
                </a:tc>
                <a:extLst>
                  <a:ext uri="{0D108BD9-81ED-4DB2-BD59-A6C34878D82A}">
                    <a16:rowId xmlns:a16="http://schemas.microsoft.com/office/drawing/2014/main" val="2228732010"/>
                  </a:ext>
                </a:extLst>
              </a:tr>
            </a:tbl>
          </a:graphicData>
        </a:graphic>
      </p:graphicFrame>
      <p:graphicFrame>
        <p:nvGraphicFramePr>
          <p:cNvPr id="13" name="表格 12">
            <a:extLst>
              <a:ext uri="{FF2B5EF4-FFF2-40B4-BE49-F238E27FC236}">
                <a16:creationId xmlns:a16="http://schemas.microsoft.com/office/drawing/2014/main" id="{A32F8F4E-FDFD-6E49-B804-80651F053BEF}"/>
              </a:ext>
            </a:extLst>
          </p:cNvPr>
          <p:cNvGraphicFramePr>
            <a:graphicFrameLocks noGrp="1"/>
          </p:cNvGraphicFramePr>
          <p:nvPr/>
        </p:nvGraphicFramePr>
        <p:xfrm>
          <a:off x="4893252" y="1519669"/>
          <a:ext cx="3641148" cy="822960"/>
        </p:xfrm>
        <a:graphic>
          <a:graphicData uri="http://schemas.openxmlformats.org/drawingml/2006/table">
            <a:tbl>
              <a:tblPr firstRow="1" bandRow="1">
                <a:tableStyleId>{5C22544A-7EE6-4342-B048-85BDC9FD1C3A}</a:tableStyleId>
              </a:tblPr>
              <a:tblGrid>
                <a:gridCol w="247565">
                  <a:extLst>
                    <a:ext uri="{9D8B030D-6E8A-4147-A177-3AD203B41FA5}">
                      <a16:colId xmlns:a16="http://schemas.microsoft.com/office/drawing/2014/main" val="2629627187"/>
                    </a:ext>
                  </a:extLst>
                </a:gridCol>
                <a:gridCol w="829727">
                  <a:extLst>
                    <a:ext uri="{9D8B030D-6E8A-4147-A177-3AD203B41FA5}">
                      <a16:colId xmlns:a16="http://schemas.microsoft.com/office/drawing/2014/main" val="2120548439"/>
                    </a:ext>
                  </a:extLst>
                </a:gridCol>
                <a:gridCol w="597403">
                  <a:extLst>
                    <a:ext uri="{9D8B030D-6E8A-4147-A177-3AD203B41FA5}">
                      <a16:colId xmlns:a16="http://schemas.microsoft.com/office/drawing/2014/main" val="132607886"/>
                    </a:ext>
                  </a:extLst>
                </a:gridCol>
                <a:gridCol w="862916">
                  <a:extLst>
                    <a:ext uri="{9D8B030D-6E8A-4147-A177-3AD203B41FA5}">
                      <a16:colId xmlns:a16="http://schemas.microsoft.com/office/drawing/2014/main" val="3647546388"/>
                    </a:ext>
                  </a:extLst>
                </a:gridCol>
                <a:gridCol w="1103537">
                  <a:extLst>
                    <a:ext uri="{9D8B030D-6E8A-4147-A177-3AD203B41FA5}">
                      <a16:colId xmlns:a16="http://schemas.microsoft.com/office/drawing/2014/main" val="3665168019"/>
                    </a:ext>
                  </a:extLst>
                </a:gridCol>
              </a:tblGrid>
              <a:tr h="273934">
                <a:tc>
                  <a:txBody>
                    <a:bodyPr/>
                    <a:lstStyle/>
                    <a:p>
                      <a:endParaRPr lang="zh-CN" altLang="en-US" sz="1200" dirty="0"/>
                    </a:p>
                  </a:txBody>
                  <a:tcPr/>
                </a:tc>
                <a:tc>
                  <a:txBody>
                    <a:bodyPr/>
                    <a:lstStyle/>
                    <a:p>
                      <a:r>
                        <a:rPr lang="en-US" altLang="zh-CN" sz="1200" dirty="0"/>
                        <a:t>precision</a:t>
                      </a:r>
                      <a:endParaRPr lang="zh-CN" altLang="en-US" sz="1200" dirty="0"/>
                    </a:p>
                  </a:txBody>
                  <a:tcPr/>
                </a:tc>
                <a:tc>
                  <a:txBody>
                    <a:bodyPr/>
                    <a:lstStyle/>
                    <a:p>
                      <a:r>
                        <a:rPr lang="en-US" altLang="zh-CN" sz="1200" dirty="0"/>
                        <a:t>recall</a:t>
                      </a:r>
                      <a:endParaRPr lang="zh-CN" altLang="en-US" sz="1200" dirty="0"/>
                    </a:p>
                  </a:txBody>
                  <a:tcPr/>
                </a:tc>
                <a:tc>
                  <a:txBody>
                    <a:bodyPr/>
                    <a:lstStyle/>
                    <a:p>
                      <a:r>
                        <a:rPr lang="en-US" altLang="zh-CN" sz="1200" dirty="0"/>
                        <a:t>F1 - score</a:t>
                      </a:r>
                      <a:endParaRPr lang="zh-CN" altLang="en-US" sz="1200" dirty="0"/>
                    </a:p>
                  </a:txBody>
                  <a:tcPr/>
                </a:tc>
                <a:tc>
                  <a:txBody>
                    <a:bodyPr/>
                    <a:lstStyle/>
                    <a:p>
                      <a:r>
                        <a:rPr lang="en-US" altLang="zh-CN" sz="1200" dirty="0"/>
                        <a:t>support</a:t>
                      </a:r>
                      <a:endParaRPr lang="zh-CN" altLang="en-US" sz="1200" dirty="0"/>
                    </a:p>
                  </a:txBody>
                  <a:tcPr/>
                </a:tc>
                <a:extLst>
                  <a:ext uri="{0D108BD9-81ED-4DB2-BD59-A6C34878D82A}">
                    <a16:rowId xmlns:a16="http://schemas.microsoft.com/office/drawing/2014/main" val="3819582027"/>
                  </a:ext>
                </a:extLst>
              </a:tr>
              <a:tr h="273934">
                <a:tc>
                  <a:txBody>
                    <a:bodyPr/>
                    <a:lstStyle/>
                    <a:p>
                      <a:r>
                        <a:rPr lang="en-US" altLang="zh-CN" sz="1200" dirty="0"/>
                        <a:t>0</a:t>
                      </a:r>
                      <a:endParaRPr lang="zh-CN" altLang="en-US" sz="1200" dirty="0"/>
                    </a:p>
                  </a:txBody>
                  <a:tcPr/>
                </a:tc>
                <a:tc>
                  <a:txBody>
                    <a:bodyPr/>
                    <a:lstStyle/>
                    <a:p>
                      <a:r>
                        <a:rPr lang="en-US" altLang="zh-CN" sz="1200" dirty="0"/>
                        <a:t>0.88</a:t>
                      </a:r>
                      <a:endParaRPr lang="zh-CN" altLang="en-US" sz="1200" dirty="0"/>
                    </a:p>
                  </a:txBody>
                  <a:tcPr/>
                </a:tc>
                <a:tc>
                  <a:txBody>
                    <a:bodyPr/>
                    <a:lstStyle/>
                    <a:p>
                      <a:r>
                        <a:rPr lang="en-US" altLang="zh-CN" sz="1200" dirty="0"/>
                        <a:t>0.63</a:t>
                      </a:r>
                      <a:endParaRPr lang="zh-CN" altLang="en-US" sz="1200" dirty="0"/>
                    </a:p>
                  </a:txBody>
                  <a:tcPr/>
                </a:tc>
                <a:tc>
                  <a:txBody>
                    <a:bodyPr/>
                    <a:lstStyle/>
                    <a:p>
                      <a:r>
                        <a:rPr lang="en-US" altLang="zh-CN" sz="1200" dirty="0"/>
                        <a:t>0.73</a:t>
                      </a:r>
                      <a:endParaRPr lang="zh-CN" altLang="en-US" sz="1200" dirty="0"/>
                    </a:p>
                  </a:txBody>
                  <a:tcPr/>
                </a:tc>
                <a:tc>
                  <a:txBody>
                    <a:bodyPr/>
                    <a:lstStyle/>
                    <a:p>
                      <a:r>
                        <a:rPr lang="en-US" altLang="zh-CN" sz="1200" dirty="0"/>
                        <a:t>315389</a:t>
                      </a:r>
                      <a:endParaRPr lang="zh-CN" altLang="en-US" sz="1200" dirty="0"/>
                    </a:p>
                  </a:txBody>
                  <a:tcPr/>
                </a:tc>
                <a:extLst>
                  <a:ext uri="{0D108BD9-81ED-4DB2-BD59-A6C34878D82A}">
                    <a16:rowId xmlns:a16="http://schemas.microsoft.com/office/drawing/2014/main" val="2113061653"/>
                  </a:ext>
                </a:extLst>
              </a:tr>
              <a:tr h="273934">
                <a:tc>
                  <a:txBody>
                    <a:bodyPr/>
                    <a:lstStyle/>
                    <a:p>
                      <a:r>
                        <a:rPr lang="en-US" altLang="zh-CN" sz="1200" dirty="0"/>
                        <a:t>1</a:t>
                      </a:r>
                      <a:endParaRPr lang="zh-CN" altLang="en-US" sz="1200" dirty="0"/>
                    </a:p>
                  </a:txBody>
                  <a:tcPr/>
                </a:tc>
                <a:tc>
                  <a:txBody>
                    <a:bodyPr/>
                    <a:lstStyle/>
                    <a:p>
                      <a:r>
                        <a:rPr lang="en-US" altLang="zh-CN" sz="1200" dirty="0"/>
                        <a:t>0.30</a:t>
                      </a:r>
                      <a:endParaRPr lang="zh-CN" altLang="en-US" sz="1200" dirty="0"/>
                    </a:p>
                  </a:txBody>
                  <a:tcPr/>
                </a:tc>
                <a:tc>
                  <a:txBody>
                    <a:bodyPr/>
                    <a:lstStyle/>
                    <a:p>
                      <a:r>
                        <a:rPr lang="en-US" altLang="zh-CN" sz="1200" dirty="0"/>
                        <a:t>0.66</a:t>
                      </a:r>
                      <a:endParaRPr lang="zh-CN" altLang="en-US" sz="1200" dirty="0"/>
                    </a:p>
                  </a:txBody>
                  <a:tcPr/>
                </a:tc>
                <a:tc>
                  <a:txBody>
                    <a:bodyPr/>
                    <a:lstStyle/>
                    <a:p>
                      <a:r>
                        <a:rPr lang="en-US" altLang="zh-CN" sz="1200" dirty="0"/>
                        <a:t>0.42</a:t>
                      </a:r>
                      <a:endParaRPr lang="zh-CN" altLang="en-US" sz="1200" dirty="0"/>
                    </a:p>
                  </a:txBody>
                  <a:tcPr/>
                </a:tc>
                <a:tc>
                  <a:txBody>
                    <a:bodyPr/>
                    <a:lstStyle/>
                    <a:p>
                      <a:r>
                        <a:rPr lang="en-US" altLang="zh-CN" sz="1200" dirty="0"/>
                        <a:t>77128</a:t>
                      </a:r>
                      <a:endParaRPr lang="zh-CN" altLang="en-US" sz="1200" dirty="0"/>
                    </a:p>
                  </a:txBody>
                  <a:tcPr/>
                </a:tc>
                <a:extLst>
                  <a:ext uri="{0D108BD9-81ED-4DB2-BD59-A6C34878D82A}">
                    <a16:rowId xmlns:a16="http://schemas.microsoft.com/office/drawing/2014/main" val="3074017703"/>
                  </a:ext>
                </a:extLst>
              </a:tr>
            </a:tbl>
          </a:graphicData>
        </a:graphic>
      </p:graphicFrame>
      <p:graphicFrame>
        <p:nvGraphicFramePr>
          <p:cNvPr id="14" name="表格 13">
            <a:extLst>
              <a:ext uri="{FF2B5EF4-FFF2-40B4-BE49-F238E27FC236}">
                <a16:creationId xmlns:a16="http://schemas.microsoft.com/office/drawing/2014/main" id="{66DCA129-B2C6-0540-A1D9-78F42772A7FC}"/>
              </a:ext>
            </a:extLst>
          </p:cNvPr>
          <p:cNvGraphicFramePr>
            <a:graphicFrameLocks noGrp="1"/>
          </p:cNvGraphicFramePr>
          <p:nvPr/>
        </p:nvGraphicFramePr>
        <p:xfrm>
          <a:off x="4893252" y="2440848"/>
          <a:ext cx="3641148" cy="880768"/>
        </p:xfrm>
        <a:graphic>
          <a:graphicData uri="http://schemas.openxmlformats.org/drawingml/2006/table">
            <a:tbl>
              <a:tblPr firstRow="1" bandRow="1">
                <a:tableStyleId>{69CF1AB2-1976-4502-BF36-3FF5EA218861}</a:tableStyleId>
              </a:tblPr>
              <a:tblGrid>
                <a:gridCol w="1062323">
                  <a:extLst>
                    <a:ext uri="{9D8B030D-6E8A-4147-A177-3AD203B41FA5}">
                      <a16:colId xmlns:a16="http://schemas.microsoft.com/office/drawing/2014/main" val="1618889279"/>
                    </a:ext>
                  </a:extLst>
                </a:gridCol>
                <a:gridCol w="520586">
                  <a:extLst>
                    <a:ext uri="{9D8B030D-6E8A-4147-A177-3AD203B41FA5}">
                      <a16:colId xmlns:a16="http://schemas.microsoft.com/office/drawing/2014/main" val="1686455715"/>
                    </a:ext>
                  </a:extLst>
                </a:gridCol>
                <a:gridCol w="523982">
                  <a:extLst>
                    <a:ext uri="{9D8B030D-6E8A-4147-A177-3AD203B41FA5}">
                      <a16:colId xmlns:a16="http://schemas.microsoft.com/office/drawing/2014/main" val="3969969744"/>
                    </a:ext>
                  </a:extLst>
                </a:gridCol>
                <a:gridCol w="493159">
                  <a:extLst>
                    <a:ext uri="{9D8B030D-6E8A-4147-A177-3AD203B41FA5}">
                      <a16:colId xmlns:a16="http://schemas.microsoft.com/office/drawing/2014/main" val="3357122283"/>
                    </a:ext>
                  </a:extLst>
                </a:gridCol>
                <a:gridCol w="1041098">
                  <a:extLst>
                    <a:ext uri="{9D8B030D-6E8A-4147-A177-3AD203B41FA5}">
                      <a16:colId xmlns:a16="http://schemas.microsoft.com/office/drawing/2014/main" val="45337216"/>
                    </a:ext>
                  </a:extLst>
                </a:gridCol>
              </a:tblGrid>
              <a:tr h="272982">
                <a:tc>
                  <a:txBody>
                    <a:bodyPr/>
                    <a:lstStyle/>
                    <a:p>
                      <a:r>
                        <a:rPr lang="en-US" altLang="zh-CN" sz="1200" b="0" dirty="0"/>
                        <a:t>accuracy</a:t>
                      </a:r>
                      <a:endParaRPr lang="zh-CN" altLang="en-US" sz="1200" b="0" dirty="0"/>
                    </a:p>
                  </a:txBody>
                  <a:tcPr/>
                </a:tc>
                <a:tc>
                  <a:txBody>
                    <a:bodyPr/>
                    <a:lstStyle/>
                    <a:p>
                      <a:endParaRPr lang="zh-CN" altLang="en-US" sz="1200" b="0" dirty="0"/>
                    </a:p>
                  </a:txBody>
                  <a:tcPr/>
                </a:tc>
                <a:tc>
                  <a:txBody>
                    <a:bodyPr/>
                    <a:lstStyle/>
                    <a:p>
                      <a:endParaRPr lang="zh-CN" altLang="en-US" sz="1200" b="0" dirty="0"/>
                    </a:p>
                  </a:txBody>
                  <a:tcPr/>
                </a:tc>
                <a:tc>
                  <a:txBody>
                    <a:bodyPr/>
                    <a:lstStyle/>
                    <a:p>
                      <a:r>
                        <a:rPr lang="en-US" altLang="zh-CN" sz="1200" b="0" dirty="0"/>
                        <a:t>0.80</a:t>
                      </a:r>
                      <a:endParaRPr lang="zh-CN" altLang="en-US" sz="1200" b="0" dirty="0"/>
                    </a:p>
                  </a:txBody>
                  <a:tcPr/>
                </a:tc>
                <a:tc>
                  <a:txBody>
                    <a:bodyPr/>
                    <a:lstStyle/>
                    <a:p>
                      <a:r>
                        <a:rPr lang="en-US" altLang="zh-CN" sz="1200" b="0" dirty="0"/>
                        <a:t>392517</a:t>
                      </a:r>
                      <a:endParaRPr lang="zh-CN" altLang="en-US" sz="1200" b="0" dirty="0"/>
                    </a:p>
                  </a:txBody>
                  <a:tcPr/>
                </a:tc>
                <a:extLst>
                  <a:ext uri="{0D108BD9-81ED-4DB2-BD59-A6C34878D82A}">
                    <a16:rowId xmlns:a16="http://schemas.microsoft.com/office/drawing/2014/main" val="961371261"/>
                  </a:ext>
                </a:extLst>
              </a:tr>
              <a:tr h="332128">
                <a:tc>
                  <a:txBody>
                    <a:bodyPr/>
                    <a:lstStyle/>
                    <a:p>
                      <a:r>
                        <a:rPr lang="en-US" altLang="zh-CN" sz="1200" b="0" dirty="0"/>
                        <a:t>Macro avg</a:t>
                      </a:r>
                      <a:endParaRPr lang="zh-CN" altLang="en-US" sz="1200" b="0" dirty="0"/>
                    </a:p>
                  </a:txBody>
                  <a:tcPr/>
                </a:tc>
                <a:tc>
                  <a:txBody>
                    <a:bodyPr/>
                    <a:lstStyle/>
                    <a:p>
                      <a:r>
                        <a:rPr lang="en-US" altLang="zh-CN" sz="1200" b="0" dirty="0"/>
                        <a:t>0.59</a:t>
                      </a:r>
                      <a:endParaRPr lang="zh-CN" altLang="en-US" sz="1200" b="0" dirty="0"/>
                    </a:p>
                  </a:txBody>
                  <a:tcPr/>
                </a:tc>
                <a:tc>
                  <a:txBody>
                    <a:bodyPr/>
                    <a:lstStyle/>
                    <a:p>
                      <a:r>
                        <a:rPr lang="en-US" altLang="zh-CN" sz="1200" b="0" dirty="0"/>
                        <a:t>0.64</a:t>
                      </a:r>
                      <a:endParaRPr lang="zh-CN" altLang="en-US" sz="1200" b="0" dirty="0"/>
                    </a:p>
                  </a:txBody>
                  <a:tcPr/>
                </a:tc>
                <a:tc>
                  <a:txBody>
                    <a:bodyPr/>
                    <a:lstStyle/>
                    <a:p>
                      <a:r>
                        <a:rPr lang="en-US" altLang="zh-CN" sz="1200" b="0" dirty="0"/>
                        <a:t>0.57</a:t>
                      </a:r>
                      <a:endParaRPr lang="zh-CN" altLang="en-US" sz="1200" b="0" dirty="0"/>
                    </a:p>
                  </a:txBody>
                  <a:tcPr/>
                </a:tc>
                <a:tc>
                  <a:txBody>
                    <a:bodyPr/>
                    <a:lstStyle/>
                    <a:p>
                      <a:r>
                        <a:rPr lang="en-US" altLang="zh-CN" sz="1200" b="0" dirty="0"/>
                        <a:t>392517</a:t>
                      </a:r>
                      <a:endParaRPr lang="zh-CN" altLang="en-US" sz="1200" b="0" dirty="0"/>
                    </a:p>
                  </a:txBody>
                  <a:tcPr/>
                </a:tc>
                <a:extLst>
                  <a:ext uri="{0D108BD9-81ED-4DB2-BD59-A6C34878D82A}">
                    <a16:rowId xmlns:a16="http://schemas.microsoft.com/office/drawing/2014/main" val="664324144"/>
                  </a:ext>
                </a:extLst>
              </a:tr>
              <a:tr h="272982">
                <a:tc>
                  <a:txBody>
                    <a:bodyPr/>
                    <a:lstStyle/>
                    <a:p>
                      <a:r>
                        <a:rPr lang="en-US" altLang="zh-CN" sz="1200" b="0" dirty="0"/>
                        <a:t>Weighted avg</a:t>
                      </a:r>
                      <a:endParaRPr lang="zh-CN" altLang="en-US" sz="1200" b="0" dirty="0"/>
                    </a:p>
                  </a:txBody>
                  <a:tcPr/>
                </a:tc>
                <a:tc>
                  <a:txBody>
                    <a:bodyPr/>
                    <a:lstStyle/>
                    <a:p>
                      <a:r>
                        <a:rPr lang="en-US" altLang="zh-CN" sz="1200" b="0" dirty="0"/>
                        <a:t>0.77</a:t>
                      </a:r>
                      <a:endParaRPr lang="zh-CN" altLang="en-US" sz="1200" b="0" dirty="0"/>
                    </a:p>
                  </a:txBody>
                  <a:tcPr/>
                </a:tc>
                <a:tc>
                  <a:txBody>
                    <a:bodyPr/>
                    <a:lstStyle/>
                    <a:p>
                      <a:r>
                        <a:rPr lang="en-US" altLang="zh-CN" sz="1200" b="0" dirty="0"/>
                        <a:t>0.63</a:t>
                      </a:r>
                      <a:endParaRPr lang="zh-CN" altLang="en-US" sz="1200" b="0" dirty="0"/>
                    </a:p>
                  </a:txBody>
                  <a:tcPr/>
                </a:tc>
                <a:tc>
                  <a:txBody>
                    <a:bodyPr/>
                    <a:lstStyle/>
                    <a:p>
                      <a:r>
                        <a:rPr lang="en-US" altLang="zh-CN" sz="1200" b="0" dirty="0"/>
                        <a:t>0.67</a:t>
                      </a:r>
                      <a:endParaRPr lang="zh-CN" altLang="en-US" sz="1200" b="0" dirty="0"/>
                    </a:p>
                  </a:txBody>
                  <a:tcPr/>
                </a:tc>
                <a:tc>
                  <a:txBody>
                    <a:bodyPr/>
                    <a:lstStyle/>
                    <a:p>
                      <a:r>
                        <a:rPr lang="en-US" altLang="zh-CN" sz="1200" b="0" dirty="0"/>
                        <a:t>392517</a:t>
                      </a:r>
                      <a:endParaRPr lang="zh-CN" altLang="en-US" sz="1200" b="0" dirty="0"/>
                    </a:p>
                  </a:txBody>
                  <a:tcPr/>
                </a:tc>
                <a:extLst>
                  <a:ext uri="{0D108BD9-81ED-4DB2-BD59-A6C34878D82A}">
                    <a16:rowId xmlns:a16="http://schemas.microsoft.com/office/drawing/2014/main" val="3262301635"/>
                  </a:ext>
                </a:extLst>
              </a:tr>
            </a:tbl>
          </a:graphicData>
        </a:graphic>
      </p:graphicFrame>
      <p:graphicFrame>
        <p:nvGraphicFramePr>
          <p:cNvPr id="15" name="表格 14">
            <a:extLst>
              <a:ext uri="{FF2B5EF4-FFF2-40B4-BE49-F238E27FC236}">
                <a16:creationId xmlns:a16="http://schemas.microsoft.com/office/drawing/2014/main" id="{35A5B906-E849-3349-8C62-0745D9407D08}"/>
              </a:ext>
            </a:extLst>
          </p:cNvPr>
          <p:cNvGraphicFramePr>
            <a:graphicFrameLocks noGrp="1"/>
          </p:cNvGraphicFramePr>
          <p:nvPr/>
        </p:nvGraphicFramePr>
        <p:xfrm>
          <a:off x="4893252" y="3409702"/>
          <a:ext cx="1929073" cy="289725"/>
        </p:xfrm>
        <a:graphic>
          <a:graphicData uri="http://schemas.openxmlformats.org/drawingml/2006/table">
            <a:tbl>
              <a:tblPr firstRow="1" bandRow="1">
                <a:tableStyleId>{69CF1AB2-1976-4502-BF36-3FF5EA218861}</a:tableStyleId>
              </a:tblPr>
              <a:tblGrid>
                <a:gridCol w="601729">
                  <a:extLst>
                    <a:ext uri="{9D8B030D-6E8A-4147-A177-3AD203B41FA5}">
                      <a16:colId xmlns:a16="http://schemas.microsoft.com/office/drawing/2014/main" val="2343117471"/>
                    </a:ext>
                  </a:extLst>
                </a:gridCol>
                <a:gridCol w="1327344">
                  <a:extLst>
                    <a:ext uri="{9D8B030D-6E8A-4147-A177-3AD203B41FA5}">
                      <a16:colId xmlns:a16="http://schemas.microsoft.com/office/drawing/2014/main" val="1693347373"/>
                    </a:ext>
                  </a:extLst>
                </a:gridCol>
              </a:tblGrid>
              <a:tr h="289725">
                <a:tc>
                  <a:txBody>
                    <a:bodyPr/>
                    <a:lstStyle/>
                    <a:p>
                      <a:r>
                        <a:rPr lang="en-US" altLang="zh-CN" sz="1200" b="0" dirty="0"/>
                        <a:t>AUC:</a:t>
                      </a:r>
                      <a:endParaRPr lang="zh-CN" altLang="en-US" sz="1200" b="0" dirty="0"/>
                    </a:p>
                  </a:txBody>
                  <a:tcPr/>
                </a:tc>
                <a:tc>
                  <a:txBody>
                    <a:bodyPr/>
                    <a:lstStyle/>
                    <a:p>
                      <a:r>
                        <a:rPr lang="en-US" altLang="zh-CN" sz="1200" b="0" dirty="0"/>
                        <a:t>0.6997674957</a:t>
                      </a:r>
                      <a:endParaRPr lang="zh-CN" altLang="en-US" sz="1200" b="0" dirty="0"/>
                    </a:p>
                  </a:txBody>
                  <a:tcPr/>
                </a:tc>
                <a:extLst>
                  <a:ext uri="{0D108BD9-81ED-4DB2-BD59-A6C34878D82A}">
                    <a16:rowId xmlns:a16="http://schemas.microsoft.com/office/drawing/2014/main" val="867337276"/>
                  </a:ext>
                </a:extLst>
              </a:tr>
            </a:tbl>
          </a:graphicData>
        </a:graphic>
      </p:graphicFrame>
      <p:graphicFrame>
        <p:nvGraphicFramePr>
          <p:cNvPr id="17" name="表格 16">
            <a:extLst>
              <a:ext uri="{FF2B5EF4-FFF2-40B4-BE49-F238E27FC236}">
                <a16:creationId xmlns:a16="http://schemas.microsoft.com/office/drawing/2014/main" id="{8DFF5A35-5492-444D-B8DE-B1E4A3BFCB58}"/>
              </a:ext>
            </a:extLst>
          </p:cNvPr>
          <p:cNvGraphicFramePr>
            <a:graphicFrameLocks noGrp="1"/>
          </p:cNvGraphicFramePr>
          <p:nvPr/>
        </p:nvGraphicFramePr>
        <p:xfrm>
          <a:off x="4893252" y="3786440"/>
          <a:ext cx="2904264" cy="1000647"/>
        </p:xfrm>
        <a:graphic>
          <a:graphicData uri="http://schemas.openxmlformats.org/drawingml/2006/table">
            <a:tbl>
              <a:tblPr firstRow="1" bandRow="1">
                <a:tableStyleId>{5C22544A-7EE6-4342-B048-85BDC9FD1C3A}</a:tableStyleId>
              </a:tblPr>
              <a:tblGrid>
                <a:gridCol w="968088">
                  <a:extLst>
                    <a:ext uri="{9D8B030D-6E8A-4147-A177-3AD203B41FA5}">
                      <a16:colId xmlns:a16="http://schemas.microsoft.com/office/drawing/2014/main" val="3281850160"/>
                    </a:ext>
                  </a:extLst>
                </a:gridCol>
                <a:gridCol w="968088">
                  <a:extLst>
                    <a:ext uri="{9D8B030D-6E8A-4147-A177-3AD203B41FA5}">
                      <a16:colId xmlns:a16="http://schemas.microsoft.com/office/drawing/2014/main" val="2227985477"/>
                    </a:ext>
                  </a:extLst>
                </a:gridCol>
                <a:gridCol w="968088">
                  <a:extLst>
                    <a:ext uri="{9D8B030D-6E8A-4147-A177-3AD203B41FA5}">
                      <a16:colId xmlns:a16="http://schemas.microsoft.com/office/drawing/2014/main" val="906680833"/>
                    </a:ext>
                  </a:extLst>
                </a:gridCol>
              </a:tblGrid>
              <a:tr h="333549">
                <a:tc>
                  <a:txBody>
                    <a:bodyPr/>
                    <a:lstStyle/>
                    <a:p>
                      <a:endParaRPr lang="zh-CN" altLang="en-US" sz="1200" dirty="0"/>
                    </a:p>
                  </a:txBody>
                  <a:tcPr/>
                </a:tc>
                <a:tc>
                  <a:txBody>
                    <a:bodyPr/>
                    <a:lstStyle/>
                    <a:p>
                      <a:r>
                        <a:rPr lang="en-US" altLang="zh-CN" sz="1200" dirty="0"/>
                        <a:t>Predicted 0</a:t>
                      </a:r>
                      <a:endParaRPr lang="zh-CN" alt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dirty="0"/>
                        <a:t>Predicted 1</a:t>
                      </a:r>
                      <a:endParaRPr lang="zh-CN" altLang="en-US" sz="1200" dirty="0"/>
                    </a:p>
                  </a:txBody>
                  <a:tcPr/>
                </a:tc>
                <a:extLst>
                  <a:ext uri="{0D108BD9-81ED-4DB2-BD59-A6C34878D82A}">
                    <a16:rowId xmlns:a16="http://schemas.microsoft.com/office/drawing/2014/main" val="883520819"/>
                  </a:ext>
                </a:extLst>
              </a:tr>
              <a:tr h="333549">
                <a:tc>
                  <a:txBody>
                    <a:bodyPr/>
                    <a:lstStyle/>
                    <a:p>
                      <a:r>
                        <a:rPr lang="en-US" altLang="zh-CN" sz="1200" dirty="0"/>
                        <a:t>Actual 0</a:t>
                      </a:r>
                      <a:endParaRPr lang="zh-CN" altLang="en-US" sz="1200" dirty="0"/>
                    </a:p>
                  </a:txBody>
                  <a:tcPr/>
                </a:tc>
                <a:tc>
                  <a:txBody>
                    <a:bodyPr/>
                    <a:lstStyle/>
                    <a:p>
                      <a:r>
                        <a:rPr lang="en-US" altLang="zh-CN" sz="1200" dirty="0"/>
                        <a:t>197245</a:t>
                      </a:r>
                      <a:endParaRPr lang="zh-CN" altLang="en-US" sz="1200" dirty="0"/>
                    </a:p>
                  </a:txBody>
                  <a:tcPr/>
                </a:tc>
                <a:tc>
                  <a:txBody>
                    <a:bodyPr/>
                    <a:lstStyle/>
                    <a:p>
                      <a:r>
                        <a:rPr lang="en-US" altLang="zh-CN" sz="1200" dirty="0"/>
                        <a:t>118144</a:t>
                      </a:r>
                      <a:endParaRPr lang="zh-CN" altLang="en-US" sz="1200" dirty="0"/>
                    </a:p>
                  </a:txBody>
                  <a:tcPr/>
                </a:tc>
                <a:extLst>
                  <a:ext uri="{0D108BD9-81ED-4DB2-BD59-A6C34878D82A}">
                    <a16:rowId xmlns:a16="http://schemas.microsoft.com/office/drawing/2014/main" val="3432512762"/>
                  </a:ext>
                </a:extLst>
              </a:tr>
              <a:tr h="333549">
                <a:tc>
                  <a:txBody>
                    <a:bodyPr/>
                    <a:lstStyle/>
                    <a:p>
                      <a:r>
                        <a:rPr lang="en-US" altLang="zh-CN" sz="1200" dirty="0"/>
                        <a:t>Actual 1</a:t>
                      </a:r>
                      <a:endParaRPr lang="zh-CN" altLang="en-US" sz="1200" dirty="0"/>
                    </a:p>
                  </a:txBody>
                  <a:tcPr/>
                </a:tc>
                <a:tc>
                  <a:txBody>
                    <a:bodyPr/>
                    <a:lstStyle/>
                    <a:p>
                      <a:r>
                        <a:rPr lang="en-US" altLang="zh-CN" sz="1200" dirty="0"/>
                        <a:t>25997</a:t>
                      </a:r>
                      <a:endParaRPr lang="zh-CN" altLang="en-US" sz="1200" dirty="0"/>
                    </a:p>
                  </a:txBody>
                  <a:tcPr/>
                </a:tc>
                <a:tc>
                  <a:txBody>
                    <a:bodyPr/>
                    <a:lstStyle/>
                    <a:p>
                      <a:r>
                        <a:rPr lang="en-US" altLang="zh-CN" sz="1200" dirty="0"/>
                        <a:t>51131</a:t>
                      </a:r>
                      <a:endParaRPr lang="zh-CN" altLang="en-US" sz="1200" dirty="0"/>
                    </a:p>
                  </a:txBody>
                  <a:tcPr/>
                </a:tc>
                <a:extLst>
                  <a:ext uri="{0D108BD9-81ED-4DB2-BD59-A6C34878D82A}">
                    <a16:rowId xmlns:a16="http://schemas.microsoft.com/office/drawing/2014/main" val="2228732010"/>
                  </a:ext>
                </a:extLst>
              </a:tr>
            </a:tbl>
          </a:graphicData>
        </a:graphic>
      </p:graphicFrame>
      <p:sp>
        <p:nvSpPr>
          <p:cNvPr id="19" name="Title 1">
            <a:extLst>
              <a:ext uri="{FF2B5EF4-FFF2-40B4-BE49-F238E27FC236}">
                <a16:creationId xmlns:a16="http://schemas.microsoft.com/office/drawing/2014/main" id="{1E1A57D9-66E5-C04C-93E0-D537BD209F12}"/>
              </a:ext>
            </a:extLst>
          </p:cNvPr>
          <p:cNvSpPr txBox="1">
            <a:spLocks/>
          </p:cNvSpPr>
          <p:nvPr/>
        </p:nvSpPr>
        <p:spPr bwMode="auto">
          <a:xfrm>
            <a:off x="304800" y="342446"/>
            <a:ext cx="8229600" cy="80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a:lstStyle>
          <a:p>
            <a:r>
              <a:rPr lang="en-US" sz="2000" cap="all" dirty="0"/>
              <a:t>Model 2: </a:t>
            </a:r>
            <a:r>
              <a:rPr lang="en-US" sz="2000" u="sng" cap="all" dirty="0"/>
              <a:t>Random Forest </a:t>
            </a:r>
            <a:r>
              <a:rPr lang="en-US" sz="2000" cap="all" dirty="0"/>
              <a:t>Model Analysis</a:t>
            </a:r>
            <a:br>
              <a:rPr lang="en-US" sz="2400" cap="all" dirty="0"/>
            </a:br>
            <a:r>
              <a:rPr lang="en-US" sz="1600" cap="all" dirty="0"/>
              <a:t>(3. Model Building &amp; Assessment)</a:t>
            </a:r>
          </a:p>
        </p:txBody>
      </p:sp>
    </p:spTree>
    <p:extLst>
      <p:ext uri="{BB962C8B-B14F-4D97-AF65-F5344CB8AC3E}">
        <p14:creationId xmlns:p14="http://schemas.microsoft.com/office/powerpoint/2010/main" val="1512110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F63F-E1C4-4C33-ADF1-5EC155B0674B}"/>
              </a:ext>
            </a:extLst>
          </p:cNvPr>
          <p:cNvSpPr>
            <a:spLocks noGrp="1"/>
          </p:cNvSpPr>
          <p:nvPr>
            <p:ph type="title"/>
          </p:nvPr>
        </p:nvSpPr>
        <p:spPr/>
        <p:txBody>
          <a:bodyPr/>
          <a:lstStyle/>
          <a:p>
            <a:r>
              <a:rPr lang="en-US" sz="2000" cap="all" dirty="0"/>
              <a:t>Model 2: </a:t>
            </a:r>
            <a:r>
              <a:rPr lang="en-US" sz="2000" u="sng" cap="all" dirty="0"/>
              <a:t>Random Forest </a:t>
            </a:r>
            <a:r>
              <a:rPr lang="en-US" sz="2000" cap="all" dirty="0"/>
              <a:t>Model Analysis</a:t>
            </a:r>
            <a:br>
              <a:rPr lang="en-US" sz="2400" cap="all" dirty="0"/>
            </a:br>
            <a:r>
              <a:rPr lang="en-US" sz="1600" cap="all" dirty="0"/>
              <a:t>(3. Model Building &amp; Assessment)</a:t>
            </a:r>
          </a:p>
        </p:txBody>
      </p:sp>
      <p:sp>
        <p:nvSpPr>
          <p:cNvPr id="3" name="AutoShape 2">
            <a:extLst>
              <a:ext uri="{FF2B5EF4-FFF2-40B4-BE49-F238E27FC236}">
                <a16:creationId xmlns:a16="http://schemas.microsoft.com/office/drawing/2014/main" id="{2A7E08D7-B401-48D5-BBB0-AB551E4D556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close up of a map&#10;&#10;Description automatically generated">
            <a:extLst>
              <a:ext uri="{FF2B5EF4-FFF2-40B4-BE49-F238E27FC236}">
                <a16:creationId xmlns:a16="http://schemas.microsoft.com/office/drawing/2014/main" id="{5EECD85C-7EA1-47D0-B043-3D8F3245A8E6}"/>
              </a:ext>
            </a:extLst>
          </p:cNvPr>
          <p:cNvPicPr>
            <a:picLocks noChangeAspect="1"/>
          </p:cNvPicPr>
          <p:nvPr/>
        </p:nvPicPr>
        <p:blipFill>
          <a:blip r:embed="rId3"/>
          <a:stretch>
            <a:fillRect/>
          </a:stretch>
        </p:blipFill>
        <p:spPr>
          <a:xfrm>
            <a:off x="2331804" y="1533525"/>
            <a:ext cx="4175591" cy="3197641"/>
          </a:xfrm>
          <a:prstGeom prst="rect">
            <a:avLst/>
          </a:prstGeom>
        </p:spPr>
      </p:pic>
    </p:spTree>
    <p:extLst>
      <p:ext uri="{BB962C8B-B14F-4D97-AF65-F5344CB8AC3E}">
        <p14:creationId xmlns:p14="http://schemas.microsoft.com/office/powerpoint/2010/main" val="437252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2A7E08D7-B401-48D5-BBB0-AB551E4D556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7" name="表格 6">
            <a:extLst>
              <a:ext uri="{FF2B5EF4-FFF2-40B4-BE49-F238E27FC236}">
                <a16:creationId xmlns:a16="http://schemas.microsoft.com/office/drawing/2014/main" id="{8A4D4CF7-143C-E644-983E-009004C2D3C9}"/>
              </a:ext>
            </a:extLst>
          </p:cNvPr>
          <p:cNvGraphicFramePr>
            <a:graphicFrameLocks noGrp="1"/>
          </p:cNvGraphicFramePr>
          <p:nvPr/>
        </p:nvGraphicFramePr>
        <p:xfrm>
          <a:off x="778453" y="2977449"/>
          <a:ext cx="3641147" cy="822960"/>
        </p:xfrm>
        <a:graphic>
          <a:graphicData uri="http://schemas.openxmlformats.org/drawingml/2006/table">
            <a:tbl>
              <a:tblPr firstRow="1" bandRow="1">
                <a:tableStyleId>{5C22544A-7EE6-4342-B048-85BDC9FD1C3A}</a:tableStyleId>
              </a:tblPr>
              <a:tblGrid>
                <a:gridCol w="247565">
                  <a:extLst>
                    <a:ext uri="{9D8B030D-6E8A-4147-A177-3AD203B41FA5}">
                      <a16:colId xmlns:a16="http://schemas.microsoft.com/office/drawing/2014/main" val="2629627187"/>
                    </a:ext>
                  </a:extLst>
                </a:gridCol>
                <a:gridCol w="829727">
                  <a:extLst>
                    <a:ext uri="{9D8B030D-6E8A-4147-A177-3AD203B41FA5}">
                      <a16:colId xmlns:a16="http://schemas.microsoft.com/office/drawing/2014/main" val="2120548439"/>
                    </a:ext>
                  </a:extLst>
                </a:gridCol>
                <a:gridCol w="597403">
                  <a:extLst>
                    <a:ext uri="{9D8B030D-6E8A-4147-A177-3AD203B41FA5}">
                      <a16:colId xmlns:a16="http://schemas.microsoft.com/office/drawing/2014/main" val="132607886"/>
                    </a:ext>
                  </a:extLst>
                </a:gridCol>
                <a:gridCol w="862915">
                  <a:extLst>
                    <a:ext uri="{9D8B030D-6E8A-4147-A177-3AD203B41FA5}">
                      <a16:colId xmlns:a16="http://schemas.microsoft.com/office/drawing/2014/main" val="3647546388"/>
                    </a:ext>
                  </a:extLst>
                </a:gridCol>
                <a:gridCol w="1103537">
                  <a:extLst>
                    <a:ext uri="{9D8B030D-6E8A-4147-A177-3AD203B41FA5}">
                      <a16:colId xmlns:a16="http://schemas.microsoft.com/office/drawing/2014/main" val="3665168019"/>
                    </a:ext>
                  </a:extLst>
                </a:gridCol>
              </a:tblGrid>
              <a:tr h="274025">
                <a:tc>
                  <a:txBody>
                    <a:bodyPr/>
                    <a:lstStyle/>
                    <a:p>
                      <a:endParaRPr lang="zh-CN" altLang="en-US" sz="1200" dirty="0"/>
                    </a:p>
                  </a:txBody>
                  <a:tcPr/>
                </a:tc>
                <a:tc>
                  <a:txBody>
                    <a:bodyPr/>
                    <a:lstStyle/>
                    <a:p>
                      <a:r>
                        <a:rPr lang="en-US" altLang="zh-CN" sz="1200" dirty="0"/>
                        <a:t>precision</a:t>
                      </a:r>
                      <a:endParaRPr lang="zh-CN" altLang="en-US" sz="1200" dirty="0"/>
                    </a:p>
                  </a:txBody>
                  <a:tcPr/>
                </a:tc>
                <a:tc>
                  <a:txBody>
                    <a:bodyPr/>
                    <a:lstStyle/>
                    <a:p>
                      <a:r>
                        <a:rPr lang="en-US" altLang="zh-CN" sz="1200" dirty="0"/>
                        <a:t>recall</a:t>
                      </a:r>
                      <a:endParaRPr lang="zh-CN" altLang="en-US" sz="1200" dirty="0"/>
                    </a:p>
                  </a:txBody>
                  <a:tcPr/>
                </a:tc>
                <a:tc>
                  <a:txBody>
                    <a:bodyPr/>
                    <a:lstStyle/>
                    <a:p>
                      <a:r>
                        <a:rPr lang="en-US" altLang="zh-CN" sz="1200" dirty="0"/>
                        <a:t>F1 - score</a:t>
                      </a:r>
                      <a:endParaRPr lang="zh-CN" altLang="en-US" sz="1200" dirty="0"/>
                    </a:p>
                  </a:txBody>
                  <a:tcPr/>
                </a:tc>
                <a:tc>
                  <a:txBody>
                    <a:bodyPr/>
                    <a:lstStyle/>
                    <a:p>
                      <a:r>
                        <a:rPr lang="en-US" altLang="zh-CN" sz="1200" dirty="0"/>
                        <a:t>support</a:t>
                      </a:r>
                      <a:endParaRPr lang="zh-CN" altLang="en-US" sz="1200" dirty="0"/>
                    </a:p>
                  </a:txBody>
                  <a:tcPr/>
                </a:tc>
                <a:extLst>
                  <a:ext uri="{0D108BD9-81ED-4DB2-BD59-A6C34878D82A}">
                    <a16:rowId xmlns:a16="http://schemas.microsoft.com/office/drawing/2014/main" val="3819582027"/>
                  </a:ext>
                </a:extLst>
              </a:tr>
              <a:tr h="267097">
                <a:tc>
                  <a:txBody>
                    <a:bodyPr/>
                    <a:lstStyle/>
                    <a:p>
                      <a:r>
                        <a:rPr lang="en-US" altLang="zh-CN" sz="1200" dirty="0"/>
                        <a:t>0</a:t>
                      </a:r>
                      <a:endParaRPr lang="zh-CN" altLang="en-US" sz="1200" dirty="0"/>
                    </a:p>
                  </a:txBody>
                  <a:tcPr/>
                </a:tc>
                <a:tc>
                  <a:txBody>
                    <a:bodyPr/>
                    <a:lstStyle/>
                    <a:p>
                      <a:r>
                        <a:rPr lang="en-US" altLang="zh-CN" sz="1200" dirty="0"/>
                        <a:t>0.81</a:t>
                      </a:r>
                      <a:endParaRPr lang="zh-CN" altLang="en-US" sz="1200" dirty="0"/>
                    </a:p>
                  </a:txBody>
                  <a:tcPr/>
                </a:tc>
                <a:tc>
                  <a:txBody>
                    <a:bodyPr/>
                    <a:lstStyle/>
                    <a:p>
                      <a:r>
                        <a:rPr lang="en-US" altLang="zh-CN" sz="1200" dirty="0"/>
                        <a:t>0.99</a:t>
                      </a:r>
                      <a:endParaRPr lang="zh-CN" altLang="en-US" sz="1200" dirty="0"/>
                    </a:p>
                  </a:txBody>
                  <a:tcPr/>
                </a:tc>
                <a:tc>
                  <a:txBody>
                    <a:bodyPr/>
                    <a:lstStyle/>
                    <a:p>
                      <a:r>
                        <a:rPr lang="en-US" altLang="zh-CN" sz="1200" dirty="0"/>
                        <a:t>0.89</a:t>
                      </a:r>
                      <a:endParaRPr lang="zh-CN" altLang="en-US" sz="1200" dirty="0"/>
                    </a:p>
                  </a:txBody>
                  <a:tcPr/>
                </a:tc>
                <a:tc>
                  <a:txBody>
                    <a:bodyPr/>
                    <a:lstStyle/>
                    <a:p>
                      <a:r>
                        <a:rPr lang="en-US" altLang="zh-CN" sz="1200" dirty="0"/>
                        <a:t>315389</a:t>
                      </a:r>
                      <a:endParaRPr lang="zh-CN" altLang="en-US" sz="1200" dirty="0"/>
                    </a:p>
                  </a:txBody>
                  <a:tcPr/>
                </a:tc>
                <a:extLst>
                  <a:ext uri="{0D108BD9-81ED-4DB2-BD59-A6C34878D82A}">
                    <a16:rowId xmlns:a16="http://schemas.microsoft.com/office/drawing/2014/main" val="2113061653"/>
                  </a:ext>
                </a:extLst>
              </a:tr>
              <a:tr h="0">
                <a:tc>
                  <a:txBody>
                    <a:bodyPr/>
                    <a:lstStyle/>
                    <a:p>
                      <a:r>
                        <a:rPr lang="en-US" altLang="zh-CN" sz="1200" dirty="0"/>
                        <a:t>1</a:t>
                      </a:r>
                      <a:endParaRPr lang="zh-CN" altLang="en-US" sz="1200" dirty="0"/>
                    </a:p>
                  </a:txBody>
                  <a:tcPr/>
                </a:tc>
                <a:tc>
                  <a:txBody>
                    <a:bodyPr/>
                    <a:lstStyle/>
                    <a:p>
                      <a:r>
                        <a:rPr lang="en-US" altLang="zh-CN" sz="1200" dirty="0"/>
                        <a:t>0.56</a:t>
                      </a:r>
                      <a:endParaRPr lang="zh-CN" altLang="en-US" sz="1200" dirty="0"/>
                    </a:p>
                  </a:txBody>
                  <a:tcPr/>
                </a:tc>
                <a:tc>
                  <a:txBody>
                    <a:bodyPr/>
                    <a:lstStyle/>
                    <a:p>
                      <a:r>
                        <a:rPr lang="en-US" altLang="zh-CN" sz="1200" dirty="0"/>
                        <a:t>0.03</a:t>
                      </a:r>
                      <a:endParaRPr lang="zh-CN" altLang="en-US" sz="1200" dirty="0"/>
                    </a:p>
                  </a:txBody>
                  <a:tcPr/>
                </a:tc>
                <a:tc>
                  <a:txBody>
                    <a:bodyPr/>
                    <a:lstStyle/>
                    <a:p>
                      <a:r>
                        <a:rPr lang="en-US" altLang="zh-CN" sz="1200" dirty="0"/>
                        <a:t>0.06</a:t>
                      </a:r>
                      <a:endParaRPr lang="zh-CN" altLang="en-US" sz="1200" dirty="0"/>
                    </a:p>
                  </a:txBody>
                  <a:tcPr/>
                </a:tc>
                <a:tc>
                  <a:txBody>
                    <a:bodyPr/>
                    <a:lstStyle/>
                    <a:p>
                      <a:r>
                        <a:rPr lang="en-US" altLang="zh-CN" sz="1200" dirty="0"/>
                        <a:t>77128</a:t>
                      </a:r>
                      <a:endParaRPr lang="zh-CN" altLang="en-US" sz="1200" dirty="0"/>
                    </a:p>
                  </a:txBody>
                  <a:tcPr/>
                </a:tc>
                <a:extLst>
                  <a:ext uri="{0D108BD9-81ED-4DB2-BD59-A6C34878D82A}">
                    <a16:rowId xmlns:a16="http://schemas.microsoft.com/office/drawing/2014/main" val="3074017703"/>
                  </a:ext>
                </a:extLst>
              </a:tr>
            </a:tbl>
          </a:graphicData>
        </a:graphic>
      </p:graphicFrame>
      <p:graphicFrame>
        <p:nvGraphicFramePr>
          <p:cNvPr id="8" name="表格 7">
            <a:extLst>
              <a:ext uri="{FF2B5EF4-FFF2-40B4-BE49-F238E27FC236}">
                <a16:creationId xmlns:a16="http://schemas.microsoft.com/office/drawing/2014/main" id="{6F083B87-5621-6C45-A1C4-B5FFE97D6668}"/>
              </a:ext>
            </a:extLst>
          </p:cNvPr>
          <p:cNvGraphicFramePr>
            <a:graphicFrameLocks noGrp="1"/>
          </p:cNvGraphicFramePr>
          <p:nvPr/>
        </p:nvGraphicFramePr>
        <p:xfrm>
          <a:off x="4724400" y="2844948"/>
          <a:ext cx="4018084" cy="955461"/>
        </p:xfrm>
        <a:graphic>
          <a:graphicData uri="http://schemas.openxmlformats.org/drawingml/2006/table">
            <a:tbl>
              <a:tblPr firstRow="1" bandRow="1">
                <a:tableStyleId>{69CF1AB2-1976-4502-BF36-3FF5EA218861}</a:tableStyleId>
              </a:tblPr>
              <a:tblGrid>
                <a:gridCol w="1172296">
                  <a:extLst>
                    <a:ext uri="{9D8B030D-6E8A-4147-A177-3AD203B41FA5}">
                      <a16:colId xmlns:a16="http://schemas.microsoft.com/office/drawing/2014/main" val="1618889279"/>
                    </a:ext>
                  </a:extLst>
                </a:gridCol>
                <a:gridCol w="501198">
                  <a:extLst>
                    <a:ext uri="{9D8B030D-6E8A-4147-A177-3AD203B41FA5}">
                      <a16:colId xmlns:a16="http://schemas.microsoft.com/office/drawing/2014/main" val="1686455715"/>
                    </a:ext>
                  </a:extLst>
                </a:gridCol>
                <a:gridCol w="501198">
                  <a:extLst>
                    <a:ext uri="{9D8B030D-6E8A-4147-A177-3AD203B41FA5}">
                      <a16:colId xmlns:a16="http://schemas.microsoft.com/office/drawing/2014/main" val="3969969744"/>
                    </a:ext>
                  </a:extLst>
                </a:gridCol>
                <a:gridCol w="574167">
                  <a:extLst>
                    <a:ext uri="{9D8B030D-6E8A-4147-A177-3AD203B41FA5}">
                      <a16:colId xmlns:a16="http://schemas.microsoft.com/office/drawing/2014/main" val="3357122283"/>
                    </a:ext>
                  </a:extLst>
                </a:gridCol>
                <a:gridCol w="1269225">
                  <a:extLst>
                    <a:ext uri="{9D8B030D-6E8A-4147-A177-3AD203B41FA5}">
                      <a16:colId xmlns:a16="http://schemas.microsoft.com/office/drawing/2014/main" val="45337216"/>
                    </a:ext>
                  </a:extLst>
                </a:gridCol>
              </a:tblGrid>
              <a:tr h="284269">
                <a:tc>
                  <a:txBody>
                    <a:bodyPr/>
                    <a:lstStyle/>
                    <a:p>
                      <a:r>
                        <a:rPr lang="en-US" altLang="zh-CN" sz="1400" dirty="0"/>
                        <a:t>accuracy</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r>
                        <a:rPr lang="en-US" altLang="zh-CN" sz="1400" dirty="0"/>
                        <a:t>0.80</a:t>
                      </a:r>
                      <a:endParaRPr lang="zh-CN" altLang="en-US" sz="1400" dirty="0"/>
                    </a:p>
                  </a:txBody>
                  <a:tcPr/>
                </a:tc>
                <a:tc>
                  <a:txBody>
                    <a:bodyPr/>
                    <a:lstStyle/>
                    <a:p>
                      <a:r>
                        <a:rPr lang="en-US" altLang="zh-CN" sz="1400" dirty="0"/>
                        <a:t>392517</a:t>
                      </a:r>
                      <a:endParaRPr lang="zh-CN" altLang="en-US" sz="1400" dirty="0"/>
                    </a:p>
                  </a:txBody>
                  <a:tcPr/>
                </a:tc>
                <a:extLst>
                  <a:ext uri="{0D108BD9-81ED-4DB2-BD59-A6C34878D82A}">
                    <a16:rowId xmlns:a16="http://schemas.microsoft.com/office/drawing/2014/main" val="961371261"/>
                  </a:ext>
                </a:extLst>
              </a:tr>
              <a:tr h="345861">
                <a:tc>
                  <a:txBody>
                    <a:bodyPr/>
                    <a:lstStyle/>
                    <a:p>
                      <a:r>
                        <a:rPr lang="en-US" altLang="zh-CN" sz="1400" dirty="0"/>
                        <a:t>Macro avg</a:t>
                      </a:r>
                      <a:endParaRPr lang="zh-CN" altLang="en-US" sz="1400" dirty="0"/>
                    </a:p>
                  </a:txBody>
                  <a:tcPr/>
                </a:tc>
                <a:tc>
                  <a:txBody>
                    <a:bodyPr/>
                    <a:lstStyle/>
                    <a:p>
                      <a:r>
                        <a:rPr lang="en-US" altLang="zh-CN" sz="1400" dirty="0"/>
                        <a:t>0.68</a:t>
                      </a:r>
                      <a:endParaRPr lang="zh-CN" altLang="en-US" sz="1400" dirty="0"/>
                    </a:p>
                  </a:txBody>
                  <a:tcPr/>
                </a:tc>
                <a:tc>
                  <a:txBody>
                    <a:bodyPr/>
                    <a:lstStyle/>
                    <a:p>
                      <a:r>
                        <a:rPr lang="en-US" altLang="zh-CN" sz="1400" dirty="0"/>
                        <a:t>0.51</a:t>
                      </a:r>
                      <a:endParaRPr lang="zh-CN" altLang="en-US" sz="1400" dirty="0"/>
                    </a:p>
                  </a:txBody>
                  <a:tcPr/>
                </a:tc>
                <a:tc>
                  <a:txBody>
                    <a:bodyPr/>
                    <a:lstStyle/>
                    <a:p>
                      <a:r>
                        <a:rPr lang="en-US" altLang="zh-CN" sz="1400" dirty="0"/>
                        <a:t>0.48</a:t>
                      </a:r>
                      <a:endParaRPr lang="zh-CN" altLang="en-US" sz="1400" dirty="0"/>
                    </a:p>
                  </a:txBody>
                  <a:tcPr/>
                </a:tc>
                <a:tc>
                  <a:txBody>
                    <a:bodyPr/>
                    <a:lstStyle/>
                    <a:p>
                      <a:r>
                        <a:rPr lang="en-US" altLang="zh-CN" sz="1400" dirty="0"/>
                        <a:t>392517</a:t>
                      </a:r>
                      <a:endParaRPr lang="zh-CN" altLang="en-US" sz="1400" dirty="0"/>
                    </a:p>
                  </a:txBody>
                  <a:tcPr/>
                </a:tc>
                <a:extLst>
                  <a:ext uri="{0D108BD9-81ED-4DB2-BD59-A6C34878D82A}">
                    <a16:rowId xmlns:a16="http://schemas.microsoft.com/office/drawing/2014/main" val="664324144"/>
                  </a:ext>
                </a:extLst>
              </a:tr>
              <a:tr h="284269">
                <a:tc>
                  <a:txBody>
                    <a:bodyPr/>
                    <a:lstStyle/>
                    <a:p>
                      <a:r>
                        <a:rPr lang="en-US" altLang="zh-CN" sz="1400" dirty="0"/>
                        <a:t>Weighted avg</a:t>
                      </a:r>
                      <a:endParaRPr lang="zh-CN" altLang="en-US" sz="1400" dirty="0"/>
                    </a:p>
                  </a:txBody>
                  <a:tcPr/>
                </a:tc>
                <a:tc>
                  <a:txBody>
                    <a:bodyPr/>
                    <a:lstStyle/>
                    <a:p>
                      <a:r>
                        <a:rPr lang="en-US" altLang="zh-CN" sz="1400" dirty="0"/>
                        <a:t>0.76</a:t>
                      </a:r>
                      <a:endParaRPr lang="zh-CN" altLang="en-US" sz="1400" dirty="0"/>
                    </a:p>
                  </a:txBody>
                  <a:tcPr/>
                </a:tc>
                <a:tc>
                  <a:txBody>
                    <a:bodyPr/>
                    <a:lstStyle/>
                    <a:p>
                      <a:r>
                        <a:rPr lang="en-US" altLang="zh-CN" sz="1400" dirty="0"/>
                        <a:t>0.80</a:t>
                      </a:r>
                      <a:endParaRPr lang="zh-CN" altLang="en-US" sz="1400" dirty="0"/>
                    </a:p>
                  </a:txBody>
                  <a:tcPr/>
                </a:tc>
                <a:tc>
                  <a:txBody>
                    <a:bodyPr/>
                    <a:lstStyle/>
                    <a:p>
                      <a:r>
                        <a:rPr lang="en-US" altLang="zh-CN" sz="1400" dirty="0"/>
                        <a:t>0.73</a:t>
                      </a:r>
                      <a:endParaRPr lang="zh-CN" altLang="en-US" sz="1400" dirty="0"/>
                    </a:p>
                  </a:txBody>
                  <a:tcPr/>
                </a:tc>
                <a:tc>
                  <a:txBody>
                    <a:bodyPr/>
                    <a:lstStyle/>
                    <a:p>
                      <a:r>
                        <a:rPr lang="en-US" altLang="zh-CN" sz="1400" dirty="0"/>
                        <a:t>392517</a:t>
                      </a:r>
                      <a:endParaRPr lang="zh-CN" altLang="en-US" sz="1400" dirty="0"/>
                    </a:p>
                  </a:txBody>
                  <a:tcPr/>
                </a:tc>
                <a:extLst>
                  <a:ext uri="{0D108BD9-81ED-4DB2-BD59-A6C34878D82A}">
                    <a16:rowId xmlns:a16="http://schemas.microsoft.com/office/drawing/2014/main" val="3262301635"/>
                  </a:ext>
                </a:extLst>
              </a:tr>
            </a:tbl>
          </a:graphicData>
        </a:graphic>
      </p:graphicFrame>
      <p:graphicFrame>
        <p:nvGraphicFramePr>
          <p:cNvPr id="9" name="表格 8">
            <a:extLst>
              <a:ext uri="{FF2B5EF4-FFF2-40B4-BE49-F238E27FC236}">
                <a16:creationId xmlns:a16="http://schemas.microsoft.com/office/drawing/2014/main" id="{146A2A71-21BE-F346-8A2D-B565C230ED52}"/>
              </a:ext>
            </a:extLst>
          </p:cNvPr>
          <p:cNvGraphicFramePr>
            <a:graphicFrameLocks noGrp="1"/>
          </p:cNvGraphicFramePr>
          <p:nvPr/>
        </p:nvGraphicFramePr>
        <p:xfrm>
          <a:off x="4724400" y="2134846"/>
          <a:ext cx="1929073" cy="289725"/>
        </p:xfrm>
        <a:graphic>
          <a:graphicData uri="http://schemas.openxmlformats.org/drawingml/2006/table">
            <a:tbl>
              <a:tblPr firstRow="1" bandRow="1">
                <a:tableStyleId>{69CF1AB2-1976-4502-BF36-3FF5EA218861}</a:tableStyleId>
              </a:tblPr>
              <a:tblGrid>
                <a:gridCol w="601729">
                  <a:extLst>
                    <a:ext uri="{9D8B030D-6E8A-4147-A177-3AD203B41FA5}">
                      <a16:colId xmlns:a16="http://schemas.microsoft.com/office/drawing/2014/main" val="2343117471"/>
                    </a:ext>
                  </a:extLst>
                </a:gridCol>
                <a:gridCol w="1327344">
                  <a:extLst>
                    <a:ext uri="{9D8B030D-6E8A-4147-A177-3AD203B41FA5}">
                      <a16:colId xmlns:a16="http://schemas.microsoft.com/office/drawing/2014/main" val="1693347373"/>
                    </a:ext>
                  </a:extLst>
                </a:gridCol>
              </a:tblGrid>
              <a:tr h="289725">
                <a:tc>
                  <a:txBody>
                    <a:bodyPr/>
                    <a:lstStyle/>
                    <a:p>
                      <a:r>
                        <a:rPr lang="en-US" altLang="zh-CN" sz="1200" b="0" dirty="0"/>
                        <a:t>AUC:</a:t>
                      </a:r>
                      <a:endParaRPr lang="zh-CN" altLang="en-US" sz="1200" b="0" dirty="0"/>
                    </a:p>
                  </a:txBody>
                  <a:tcPr/>
                </a:tc>
                <a:tc>
                  <a:txBody>
                    <a:bodyPr/>
                    <a:lstStyle/>
                    <a:p>
                      <a:r>
                        <a:rPr lang="en-US" altLang="zh-CN" sz="1200" b="0" dirty="0"/>
                        <a:t>0.699712</a:t>
                      </a:r>
                      <a:endParaRPr lang="zh-CN" altLang="en-US" sz="1200" b="0" dirty="0"/>
                    </a:p>
                  </a:txBody>
                  <a:tcPr/>
                </a:tc>
                <a:extLst>
                  <a:ext uri="{0D108BD9-81ED-4DB2-BD59-A6C34878D82A}">
                    <a16:rowId xmlns:a16="http://schemas.microsoft.com/office/drawing/2014/main" val="867337276"/>
                  </a:ext>
                </a:extLst>
              </a:tr>
            </a:tbl>
          </a:graphicData>
        </a:graphic>
      </p:graphicFrame>
      <p:graphicFrame>
        <p:nvGraphicFramePr>
          <p:cNvPr id="11" name="表格 10">
            <a:extLst>
              <a:ext uri="{FF2B5EF4-FFF2-40B4-BE49-F238E27FC236}">
                <a16:creationId xmlns:a16="http://schemas.microsoft.com/office/drawing/2014/main" id="{5A145E47-820A-514F-AC75-14D0706755E2}"/>
              </a:ext>
            </a:extLst>
          </p:cNvPr>
          <p:cNvGraphicFramePr>
            <a:graphicFrameLocks noGrp="1"/>
          </p:cNvGraphicFramePr>
          <p:nvPr>
            <p:extLst>
              <p:ext uri="{D42A27DB-BD31-4B8C-83A1-F6EECF244321}">
                <p14:modId xmlns:p14="http://schemas.microsoft.com/office/powerpoint/2010/main" val="1331256749"/>
              </p:ext>
            </p:extLst>
          </p:nvPr>
        </p:nvGraphicFramePr>
        <p:xfrm>
          <a:off x="1146894" y="1448816"/>
          <a:ext cx="2904264" cy="1000647"/>
        </p:xfrm>
        <a:graphic>
          <a:graphicData uri="http://schemas.openxmlformats.org/drawingml/2006/table">
            <a:tbl>
              <a:tblPr firstRow="1" bandRow="1">
                <a:tableStyleId>{5C22544A-7EE6-4342-B048-85BDC9FD1C3A}</a:tableStyleId>
              </a:tblPr>
              <a:tblGrid>
                <a:gridCol w="968088">
                  <a:extLst>
                    <a:ext uri="{9D8B030D-6E8A-4147-A177-3AD203B41FA5}">
                      <a16:colId xmlns:a16="http://schemas.microsoft.com/office/drawing/2014/main" val="3281850160"/>
                    </a:ext>
                  </a:extLst>
                </a:gridCol>
                <a:gridCol w="968088">
                  <a:extLst>
                    <a:ext uri="{9D8B030D-6E8A-4147-A177-3AD203B41FA5}">
                      <a16:colId xmlns:a16="http://schemas.microsoft.com/office/drawing/2014/main" val="2227985477"/>
                    </a:ext>
                  </a:extLst>
                </a:gridCol>
                <a:gridCol w="968088">
                  <a:extLst>
                    <a:ext uri="{9D8B030D-6E8A-4147-A177-3AD203B41FA5}">
                      <a16:colId xmlns:a16="http://schemas.microsoft.com/office/drawing/2014/main" val="906680833"/>
                    </a:ext>
                  </a:extLst>
                </a:gridCol>
              </a:tblGrid>
              <a:tr h="333549">
                <a:tc>
                  <a:txBody>
                    <a:bodyPr/>
                    <a:lstStyle/>
                    <a:p>
                      <a:endParaRPr lang="zh-CN" altLang="en-US" sz="1200" dirty="0"/>
                    </a:p>
                  </a:txBody>
                  <a:tcPr/>
                </a:tc>
                <a:tc>
                  <a:txBody>
                    <a:bodyPr/>
                    <a:lstStyle/>
                    <a:p>
                      <a:r>
                        <a:rPr lang="en-US" altLang="zh-CN" sz="1200" dirty="0"/>
                        <a:t>Predicted 0</a:t>
                      </a:r>
                      <a:endParaRPr lang="zh-CN" alt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dirty="0"/>
                        <a:t>Predicted 1</a:t>
                      </a:r>
                      <a:endParaRPr lang="zh-CN" altLang="en-US" sz="1200" dirty="0"/>
                    </a:p>
                  </a:txBody>
                  <a:tcPr/>
                </a:tc>
                <a:extLst>
                  <a:ext uri="{0D108BD9-81ED-4DB2-BD59-A6C34878D82A}">
                    <a16:rowId xmlns:a16="http://schemas.microsoft.com/office/drawing/2014/main" val="883520819"/>
                  </a:ext>
                </a:extLst>
              </a:tr>
              <a:tr h="333549">
                <a:tc>
                  <a:txBody>
                    <a:bodyPr/>
                    <a:lstStyle/>
                    <a:p>
                      <a:r>
                        <a:rPr lang="en-US" altLang="zh-CN" sz="1200" dirty="0"/>
                        <a:t>Actual 0</a:t>
                      </a:r>
                      <a:endParaRPr lang="zh-CN" altLang="en-US" sz="1200" dirty="0"/>
                    </a:p>
                  </a:txBody>
                  <a:tcPr/>
                </a:tc>
                <a:tc>
                  <a:txBody>
                    <a:bodyPr/>
                    <a:lstStyle/>
                    <a:p>
                      <a:r>
                        <a:rPr lang="en-US" altLang="zh-CN" sz="1200" dirty="0"/>
                        <a:t>313466</a:t>
                      </a:r>
                      <a:endParaRPr lang="zh-CN" altLang="en-US" sz="1200" dirty="0"/>
                    </a:p>
                  </a:txBody>
                  <a:tcPr/>
                </a:tc>
                <a:tc>
                  <a:txBody>
                    <a:bodyPr/>
                    <a:lstStyle/>
                    <a:p>
                      <a:r>
                        <a:rPr lang="en-US" altLang="zh-CN" sz="1200" dirty="0"/>
                        <a:t>1923</a:t>
                      </a:r>
                      <a:endParaRPr lang="zh-CN" altLang="en-US" sz="1200" dirty="0"/>
                    </a:p>
                  </a:txBody>
                  <a:tcPr/>
                </a:tc>
                <a:extLst>
                  <a:ext uri="{0D108BD9-81ED-4DB2-BD59-A6C34878D82A}">
                    <a16:rowId xmlns:a16="http://schemas.microsoft.com/office/drawing/2014/main" val="3432512762"/>
                  </a:ext>
                </a:extLst>
              </a:tr>
              <a:tr h="333549">
                <a:tc>
                  <a:txBody>
                    <a:bodyPr/>
                    <a:lstStyle/>
                    <a:p>
                      <a:r>
                        <a:rPr lang="en-US" altLang="zh-CN" sz="1200" dirty="0"/>
                        <a:t>Actual 1</a:t>
                      </a:r>
                      <a:endParaRPr lang="zh-CN" altLang="en-US" sz="1200" dirty="0"/>
                    </a:p>
                  </a:txBody>
                  <a:tcPr/>
                </a:tc>
                <a:tc>
                  <a:txBody>
                    <a:bodyPr/>
                    <a:lstStyle/>
                    <a:p>
                      <a:r>
                        <a:rPr lang="en-US" altLang="zh-CN" sz="1200" dirty="0"/>
                        <a:t>74658</a:t>
                      </a:r>
                      <a:endParaRPr lang="zh-CN" altLang="en-US" sz="1200" dirty="0"/>
                    </a:p>
                  </a:txBody>
                  <a:tcPr/>
                </a:tc>
                <a:tc>
                  <a:txBody>
                    <a:bodyPr/>
                    <a:lstStyle/>
                    <a:p>
                      <a:r>
                        <a:rPr lang="en-US" altLang="zh-CN" sz="1200" dirty="0"/>
                        <a:t>2470</a:t>
                      </a:r>
                      <a:endParaRPr lang="zh-CN" altLang="en-US" sz="1200" dirty="0"/>
                    </a:p>
                  </a:txBody>
                  <a:tcPr/>
                </a:tc>
                <a:extLst>
                  <a:ext uri="{0D108BD9-81ED-4DB2-BD59-A6C34878D82A}">
                    <a16:rowId xmlns:a16="http://schemas.microsoft.com/office/drawing/2014/main" val="2228732010"/>
                  </a:ext>
                </a:extLst>
              </a:tr>
            </a:tbl>
          </a:graphicData>
        </a:graphic>
      </p:graphicFrame>
      <p:sp>
        <p:nvSpPr>
          <p:cNvPr id="12" name="Title 1">
            <a:extLst>
              <a:ext uri="{FF2B5EF4-FFF2-40B4-BE49-F238E27FC236}">
                <a16:creationId xmlns:a16="http://schemas.microsoft.com/office/drawing/2014/main" id="{DDCF2775-0527-D243-9F40-62D8DCEB5A16}"/>
              </a:ext>
            </a:extLst>
          </p:cNvPr>
          <p:cNvSpPr txBox="1">
            <a:spLocks/>
          </p:cNvSpPr>
          <p:nvPr/>
        </p:nvSpPr>
        <p:spPr bwMode="auto">
          <a:xfrm>
            <a:off x="307102" y="394227"/>
            <a:ext cx="8229600" cy="80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a:lstStyle>
          <a:p>
            <a:r>
              <a:rPr lang="en-US" sz="2000" cap="all" dirty="0"/>
              <a:t>Model 3: </a:t>
            </a:r>
            <a:r>
              <a:rPr lang="en-US" sz="2000" u="sng" cap="all" dirty="0"/>
              <a:t>gradient boosting classifier Model</a:t>
            </a:r>
            <a:br>
              <a:rPr lang="en-US" sz="2400" cap="all" dirty="0"/>
            </a:br>
            <a:r>
              <a:rPr lang="en-US" sz="1600" cap="all" dirty="0"/>
              <a:t>(3. Model Building &amp; Assessment)</a:t>
            </a:r>
          </a:p>
        </p:txBody>
      </p:sp>
    </p:spTree>
    <p:extLst>
      <p:ext uri="{BB962C8B-B14F-4D97-AF65-F5344CB8AC3E}">
        <p14:creationId xmlns:p14="http://schemas.microsoft.com/office/powerpoint/2010/main" val="46016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4764-001B-4923-8712-B3F7A5F4C4DF}"/>
              </a:ext>
            </a:extLst>
          </p:cNvPr>
          <p:cNvSpPr>
            <a:spLocks noGrp="1"/>
          </p:cNvSpPr>
          <p:nvPr>
            <p:ph type="title"/>
          </p:nvPr>
        </p:nvSpPr>
        <p:spPr>
          <a:xfrm>
            <a:off x="457200" y="514041"/>
            <a:ext cx="8229600" cy="801290"/>
          </a:xfrm>
        </p:spPr>
        <p:txBody>
          <a:bodyPr/>
          <a:lstStyle/>
          <a:p>
            <a:r>
              <a:rPr lang="en-US" dirty="0"/>
              <a:t>Cost Function for Comparison</a:t>
            </a:r>
          </a:p>
        </p:txBody>
      </p:sp>
      <p:graphicFrame>
        <p:nvGraphicFramePr>
          <p:cNvPr id="3" name="Table 5">
            <a:extLst>
              <a:ext uri="{FF2B5EF4-FFF2-40B4-BE49-F238E27FC236}">
                <a16:creationId xmlns:a16="http://schemas.microsoft.com/office/drawing/2014/main" id="{0F284745-DAB9-42B0-A01B-474746A82DB3}"/>
              </a:ext>
            </a:extLst>
          </p:cNvPr>
          <p:cNvGraphicFramePr>
            <a:graphicFrameLocks noGrp="1"/>
          </p:cNvGraphicFramePr>
          <p:nvPr>
            <p:extLst>
              <p:ext uri="{D42A27DB-BD31-4B8C-83A1-F6EECF244321}">
                <p14:modId xmlns:p14="http://schemas.microsoft.com/office/powerpoint/2010/main" val="1080244574"/>
              </p:ext>
            </p:extLst>
          </p:nvPr>
        </p:nvGraphicFramePr>
        <p:xfrm>
          <a:off x="635756" y="1430587"/>
          <a:ext cx="7872487" cy="3226257"/>
        </p:xfrm>
        <a:graphic>
          <a:graphicData uri="http://schemas.openxmlformats.org/drawingml/2006/table">
            <a:tbl>
              <a:tblPr firstRow="1" bandRow="1">
                <a:tableStyleId>{5C22544A-7EE6-4342-B048-85BDC9FD1C3A}</a:tableStyleId>
              </a:tblPr>
              <a:tblGrid>
                <a:gridCol w="1672904">
                  <a:extLst>
                    <a:ext uri="{9D8B030D-6E8A-4147-A177-3AD203B41FA5}">
                      <a16:colId xmlns:a16="http://schemas.microsoft.com/office/drawing/2014/main" val="214831246"/>
                    </a:ext>
                  </a:extLst>
                </a:gridCol>
                <a:gridCol w="1459691">
                  <a:extLst>
                    <a:ext uri="{9D8B030D-6E8A-4147-A177-3AD203B41FA5}">
                      <a16:colId xmlns:a16="http://schemas.microsoft.com/office/drawing/2014/main" val="3901873264"/>
                    </a:ext>
                  </a:extLst>
                </a:gridCol>
                <a:gridCol w="1590898">
                  <a:extLst>
                    <a:ext uri="{9D8B030D-6E8A-4147-A177-3AD203B41FA5}">
                      <a16:colId xmlns:a16="http://schemas.microsoft.com/office/drawing/2014/main" val="796321142"/>
                    </a:ext>
                  </a:extLst>
                </a:gridCol>
                <a:gridCol w="1574497">
                  <a:extLst>
                    <a:ext uri="{9D8B030D-6E8A-4147-A177-3AD203B41FA5}">
                      <a16:colId xmlns:a16="http://schemas.microsoft.com/office/drawing/2014/main" val="4285828687"/>
                    </a:ext>
                  </a:extLst>
                </a:gridCol>
                <a:gridCol w="1574497">
                  <a:extLst>
                    <a:ext uri="{9D8B030D-6E8A-4147-A177-3AD203B41FA5}">
                      <a16:colId xmlns:a16="http://schemas.microsoft.com/office/drawing/2014/main" val="2882443761"/>
                    </a:ext>
                  </a:extLst>
                </a:gridCol>
              </a:tblGrid>
              <a:tr h="779565">
                <a:tc>
                  <a:txBody>
                    <a:bodyPr/>
                    <a:lstStyle/>
                    <a:p>
                      <a:r>
                        <a:rPr lang="en-US" dirty="0"/>
                        <a:t>Model</a:t>
                      </a:r>
                    </a:p>
                  </a:txBody>
                  <a:tcPr/>
                </a:tc>
                <a:tc>
                  <a:txBody>
                    <a:bodyPr/>
                    <a:lstStyle/>
                    <a:p>
                      <a:r>
                        <a:rPr lang="en-US" dirty="0"/>
                        <a:t>Balancing</a:t>
                      </a:r>
                    </a:p>
                  </a:txBody>
                  <a:tcPr/>
                </a:tc>
                <a:tc>
                  <a:txBody>
                    <a:bodyPr/>
                    <a:lstStyle/>
                    <a:p>
                      <a:r>
                        <a:rPr lang="en-US" dirty="0"/>
                        <a:t>False Positive ($0.1)</a:t>
                      </a:r>
                    </a:p>
                  </a:txBody>
                  <a:tcPr/>
                </a:tc>
                <a:tc>
                  <a:txBody>
                    <a:bodyPr/>
                    <a:lstStyle/>
                    <a:p>
                      <a:r>
                        <a:rPr lang="en-US" dirty="0"/>
                        <a:t>False Negative ($0.9)</a:t>
                      </a:r>
                    </a:p>
                  </a:txBody>
                  <a:tcPr/>
                </a:tc>
                <a:tc>
                  <a:txBody>
                    <a:bodyPr/>
                    <a:lstStyle/>
                    <a:p>
                      <a:r>
                        <a:rPr lang="en-US" dirty="0"/>
                        <a:t>Cost of Prediction</a:t>
                      </a:r>
                    </a:p>
                  </a:txBody>
                  <a:tcPr/>
                </a:tc>
                <a:extLst>
                  <a:ext uri="{0D108BD9-81ED-4DB2-BD59-A6C34878D82A}">
                    <a16:rowId xmlns:a16="http://schemas.microsoft.com/office/drawing/2014/main" val="737454748"/>
                  </a:ext>
                </a:extLst>
              </a:tr>
              <a:tr h="451653">
                <a:tc rowSpan="2">
                  <a:txBody>
                    <a:bodyPr/>
                    <a:lstStyle/>
                    <a:p>
                      <a:r>
                        <a:rPr lang="en-US" dirty="0"/>
                        <a:t>Logistic Regression</a:t>
                      </a:r>
                    </a:p>
                  </a:txBody>
                  <a:tcPr/>
                </a:tc>
                <a:tc>
                  <a:txBody>
                    <a:bodyPr/>
                    <a:lstStyle/>
                    <a:p>
                      <a:r>
                        <a:rPr lang="en-US" dirty="0"/>
                        <a:t>Unbalanced</a:t>
                      </a:r>
                    </a:p>
                  </a:txBody>
                  <a:tcPr/>
                </a:tc>
                <a:tc>
                  <a:txBody>
                    <a:bodyPr/>
                    <a:lstStyle/>
                    <a:p>
                      <a:r>
                        <a:rPr lang="en-US" dirty="0"/>
                        <a:t>4182</a:t>
                      </a:r>
                    </a:p>
                  </a:txBody>
                  <a:tcPr/>
                </a:tc>
                <a:tc>
                  <a:txBody>
                    <a:bodyPr/>
                    <a:lstStyle/>
                    <a:p>
                      <a:r>
                        <a:rPr lang="en-US" dirty="0"/>
                        <a:t>72981</a:t>
                      </a:r>
                    </a:p>
                  </a:txBody>
                  <a:tcPr/>
                </a:tc>
                <a:tc>
                  <a:txBody>
                    <a:bodyPr/>
                    <a:lstStyle/>
                    <a:p>
                      <a:r>
                        <a:rPr lang="en-US" dirty="0"/>
                        <a:t>$ 66,106.5</a:t>
                      </a:r>
                    </a:p>
                  </a:txBody>
                  <a:tcPr/>
                </a:tc>
                <a:extLst>
                  <a:ext uri="{0D108BD9-81ED-4DB2-BD59-A6C34878D82A}">
                    <a16:rowId xmlns:a16="http://schemas.microsoft.com/office/drawing/2014/main" val="1514481090"/>
                  </a:ext>
                </a:extLst>
              </a:tr>
              <a:tr h="451653">
                <a:tc vMerge="1">
                  <a:txBody>
                    <a:bodyPr/>
                    <a:lstStyle/>
                    <a:p>
                      <a:endParaRPr lang="en-US" dirty="0"/>
                    </a:p>
                  </a:txBody>
                  <a:tcPr/>
                </a:tc>
                <a:tc>
                  <a:txBody>
                    <a:bodyPr/>
                    <a:lstStyle/>
                    <a:p>
                      <a:r>
                        <a:rPr lang="en-US" dirty="0"/>
                        <a:t>Balanced</a:t>
                      </a:r>
                    </a:p>
                  </a:txBody>
                  <a:tcPr/>
                </a:tc>
                <a:tc>
                  <a:txBody>
                    <a:bodyPr/>
                    <a:lstStyle/>
                    <a:p>
                      <a:r>
                        <a:rPr lang="en-US" dirty="0"/>
                        <a:t>109115</a:t>
                      </a:r>
                    </a:p>
                  </a:txBody>
                  <a:tcPr/>
                </a:tc>
                <a:tc>
                  <a:txBody>
                    <a:bodyPr/>
                    <a:lstStyle/>
                    <a:p>
                      <a:r>
                        <a:rPr lang="en-US" dirty="0"/>
                        <a:t>28857</a:t>
                      </a:r>
                    </a:p>
                  </a:txBody>
                  <a:tcPr/>
                </a:tc>
                <a:tc>
                  <a:txBody>
                    <a:bodyPr/>
                    <a:lstStyle/>
                    <a:p>
                      <a:r>
                        <a:rPr lang="en-US" dirty="0"/>
                        <a:t>$ 36,882.8</a:t>
                      </a:r>
                    </a:p>
                  </a:txBody>
                  <a:tcPr/>
                </a:tc>
                <a:extLst>
                  <a:ext uri="{0D108BD9-81ED-4DB2-BD59-A6C34878D82A}">
                    <a16:rowId xmlns:a16="http://schemas.microsoft.com/office/drawing/2014/main" val="178479586"/>
                  </a:ext>
                </a:extLst>
              </a:tr>
              <a:tr h="451653">
                <a:tc rowSpan="2">
                  <a:txBody>
                    <a:bodyPr/>
                    <a:lstStyle/>
                    <a:p>
                      <a:r>
                        <a:rPr lang="en-US" dirty="0"/>
                        <a:t>Random Forest</a:t>
                      </a:r>
                    </a:p>
                  </a:txBody>
                  <a:tcPr/>
                </a:tc>
                <a:tc>
                  <a:txBody>
                    <a:bodyPr/>
                    <a:lstStyle/>
                    <a:p>
                      <a:r>
                        <a:rPr lang="en-US" dirty="0"/>
                        <a:t>Unbalanced</a:t>
                      </a:r>
                    </a:p>
                  </a:txBody>
                  <a:tcPr/>
                </a:tc>
                <a:tc>
                  <a:txBody>
                    <a:bodyPr/>
                    <a:lstStyle/>
                    <a:p>
                      <a:r>
                        <a:rPr lang="en-US" dirty="0"/>
                        <a:t>514</a:t>
                      </a:r>
                    </a:p>
                  </a:txBody>
                  <a:tcPr/>
                </a:tc>
                <a:tc>
                  <a:txBody>
                    <a:bodyPr/>
                    <a:lstStyle/>
                    <a:p>
                      <a:r>
                        <a:rPr lang="en-US" dirty="0"/>
                        <a:t>76351</a:t>
                      </a:r>
                    </a:p>
                  </a:txBody>
                  <a:tcPr/>
                </a:tc>
                <a:tc>
                  <a:txBody>
                    <a:bodyPr/>
                    <a:lstStyle/>
                    <a:p>
                      <a:r>
                        <a:rPr lang="en-US" dirty="0"/>
                        <a:t>$ 68,767.3</a:t>
                      </a:r>
                    </a:p>
                  </a:txBody>
                  <a:tcPr/>
                </a:tc>
                <a:extLst>
                  <a:ext uri="{0D108BD9-81ED-4DB2-BD59-A6C34878D82A}">
                    <a16:rowId xmlns:a16="http://schemas.microsoft.com/office/drawing/2014/main" val="1286662146"/>
                  </a:ext>
                </a:extLst>
              </a:tr>
              <a:tr h="451653">
                <a:tc vMerge="1">
                  <a:txBody>
                    <a:bodyPr/>
                    <a:lstStyle/>
                    <a:p>
                      <a:endParaRPr lang="en-US" dirty="0"/>
                    </a:p>
                  </a:txBody>
                  <a:tcPr/>
                </a:tc>
                <a:tc>
                  <a:txBody>
                    <a:bodyPr/>
                    <a:lstStyle/>
                    <a:p>
                      <a:r>
                        <a:rPr lang="en-US" dirty="0"/>
                        <a:t>Balanced</a:t>
                      </a:r>
                    </a:p>
                  </a:txBody>
                  <a:tcPr/>
                </a:tc>
                <a:tc>
                  <a:txBody>
                    <a:bodyPr/>
                    <a:lstStyle/>
                    <a:p>
                      <a:r>
                        <a:rPr lang="en-US" dirty="0"/>
                        <a:t>118144</a:t>
                      </a:r>
                    </a:p>
                  </a:txBody>
                  <a:tcPr/>
                </a:tc>
                <a:tc>
                  <a:txBody>
                    <a:bodyPr/>
                    <a:lstStyle/>
                    <a:p>
                      <a:r>
                        <a:rPr lang="en-US" dirty="0"/>
                        <a:t>25997</a:t>
                      </a:r>
                    </a:p>
                  </a:txBody>
                  <a:tcPr/>
                </a:tc>
                <a:tc>
                  <a:txBody>
                    <a:bodyPr/>
                    <a:lstStyle/>
                    <a:p>
                      <a:r>
                        <a:rPr lang="en-US" dirty="0"/>
                        <a:t>$ 35,208.7</a:t>
                      </a:r>
                    </a:p>
                  </a:txBody>
                  <a:tcPr/>
                </a:tc>
                <a:extLst>
                  <a:ext uri="{0D108BD9-81ED-4DB2-BD59-A6C34878D82A}">
                    <a16:rowId xmlns:a16="http://schemas.microsoft.com/office/drawing/2014/main" val="2534873697"/>
                  </a:ext>
                </a:extLst>
              </a:tr>
              <a:tr h="451653">
                <a:tc>
                  <a:txBody>
                    <a:bodyPr/>
                    <a:lstStyle/>
                    <a:p>
                      <a:r>
                        <a:rPr lang="en-US" dirty="0"/>
                        <a:t>Gradient Boosting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Unbalanced</a:t>
                      </a:r>
                    </a:p>
                    <a:p>
                      <a:endParaRPr lang="en-US" dirty="0"/>
                    </a:p>
                  </a:txBody>
                  <a:tcPr/>
                </a:tc>
                <a:tc>
                  <a:txBody>
                    <a:bodyPr/>
                    <a:lstStyle/>
                    <a:p>
                      <a:r>
                        <a:rPr lang="en-US" dirty="0"/>
                        <a:t>1923</a:t>
                      </a:r>
                    </a:p>
                  </a:txBody>
                  <a:tcPr/>
                </a:tc>
                <a:tc>
                  <a:txBody>
                    <a:bodyPr/>
                    <a:lstStyle/>
                    <a:p>
                      <a:r>
                        <a:rPr lang="en-US" dirty="0"/>
                        <a:t>74658</a:t>
                      </a:r>
                    </a:p>
                  </a:txBody>
                  <a:tcPr/>
                </a:tc>
                <a:tc>
                  <a:txBody>
                    <a:bodyPr/>
                    <a:lstStyle/>
                    <a:p>
                      <a:r>
                        <a:rPr lang="en-US" dirty="0"/>
                        <a:t>$ 67,384.5</a:t>
                      </a:r>
                    </a:p>
                  </a:txBody>
                  <a:tcPr/>
                </a:tc>
                <a:extLst>
                  <a:ext uri="{0D108BD9-81ED-4DB2-BD59-A6C34878D82A}">
                    <a16:rowId xmlns:a16="http://schemas.microsoft.com/office/drawing/2014/main" val="1903130741"/>
                  </a:ext>
                </a:extLst>
              </a:tr>
            </a:tbl>
          </a:graphicData>
        </a:graphic>
      </p:graphicFrame>
    </p:spTree>
    <p:extLst>
      <p:ext uri="{BB962C8B-B14F-4D97-AF65-F5344CB8AC3E}">
        <p14:creationId xmlns:p14="http://schemas.microsoft.com/office/powerpoint/2010/main" val="2365317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839271" y="2082589"/>
            <a:ext cx="7772400" cy="10215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457200" y="712217"/>
            <a:ext cx="8229600" cy="80129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cap="small" dirty="0"/>
              <a:t>1. TOPIC &amp; DATA</a:t>
            </a:r>
            <a:endParaRPr cap="small" dirty="0"/>
          </a:p>
        </p:txBody>
      </p:sp>
      <p:sp>
        <p:nvSpPr>
          <p:cNvPr id="135" name="Google Shape;135;p14"/>
          <p:cNvSpPr txBox="1">
            <a:spLocks noGrp="1"/>
          </p:cNvSpPr>
          <p:nvPr>
            <p:ph idx="1"/>
          </p:nvPr>
        </p:nvSpPr>
        <p:spPr>
          <a:xfrm>
            <a:off x="258024" y="1407914"/>
            <a:ext cx="8229600" cy="2327672"/>
          </a:xfrm>
          <a:prstGeom prst="rect">
            <a:avLst/>
          </a:prstGeom>
        </p:spPr>
        <p:txBody>
          <a:bodyPr spcFirstLastPara="1" wrap="square" lIns="91425" tIns="91425" rIns="91425" bIns="91425" anchor="t" anchorCtr="0">
            <a:noAutofit/>
          </a:bodyPr>
          <a:lstStyle/>
          <a:p>
            <a:pPr lvl="0"/>
            <a:r>
              <a:rPr lang="en-US" b="1" dirty="0"/>
              <a:t>Project Objective: </a:t>
            </a:r>
            <a:r>
              <a:rPr lang="en-US" dirty="0"/>
              <a:t>If we are given a set of acquisition attributes with respect to a loan on lending club, how can an investor decide to invest or not? </a:t>
            </a:r>
          </a:p>
          <a:p>
            <a:pPr marL="0" lvl="0" indent="0" algn="l" rtl="0">
              <a:spcBef>
                <a:spcPts val="0"/>
              </a:spcBef>
              <a:spcAft>
                <a:spcPts val="1600"/>
              </a:spcAft>
              <a:buNone/>
            </a:pPr>
            <a:endParaRPr lang="en-US" dirty="0"/>
          </a:p>
        </p:txBody>
      </p:sp>
      <p:graphicFrame>
        <p:nvGraphicFramePr>
          <p:cNvPr id="4" name="Diagram 3">
            <a:extLst>
              <a:ext uri="{FF2B5EF4-FFF2-40B4-BE49-F238E27FC236}">
                <a16:creationId xmlns:a16="http://schemas.microsoft.com/office/drawing/2014/main" id="{FAC009D0-9869-497E-8B3D-8D409A955E1A}"/>
              </a:ext>
            </a:extLst>
          </p:cNvPr>
          <p:cNvGraphicFramePr/>
          <p:nvPr>
            <p:extLst>
              <p:ext uri="{D42A27DB-BD31-4B8C-83A1-F6EECF244321}">
                <p14:modId xmlns:p14="http://schemas.microsoft.com/office/powerpoint/2010/main" val="2114688858"/>
              </p:ext>
            </p:extLst>
          </p:nvPr>
        </p:nvGraphicFramePr>
        <p:xfrm>
          <a:off x="900209" y="3103959"/>
          <a:ext cx="7148945" cy="16221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F63F-E1C4-4C33-ADF1-5EC155B0674B}"/>
              </a:ext>
            </a:extLst>
          </p:cNvPr>
          <p:cNvSpPr>
            <a:spLocks noGrp="1"/>
          </p:cNvSpPr>
          <p:nvPr>
            <p:ph type="title"/>
          </p:nvPr>
        </p:nvSpPr>
        <p:spPr/>
        <p:txBody>
          <a:bodyPr/>
          <a:lstStyle/>
          <a:p>
            <a:r>
              <a:rPr lang="en-US" sz="2400" cap="all" dirty="0"/>
              <a:t>2. Data Exploration &amp; Transformations</a:t>
            </a:r>
          </a:p>
        </p:txBody>
      </p:sp>
      <p:graphicFrame>
        <p:nvGraphicFramePr>
          <p:cNvPr id="7" name="Diagram 6">
            <a:extLst>
              <a:ext uri="{FF2B5EF4-FFF2-40B4-BE49-F238E27FC236}">
                <a16:creationId xmlns:a16="http://schemas.microsoft.com/office/drawing/2014/main" id="{DBACDC3A-8510-43D2-A084-02142BBFD82B}"/>
              </a:ext>
            </a:extLst>
          </p:cNvPr>
          <p:cNvGraphicFramePr/>
          <p:nvPr>
            <p:extLst>
              <p:ext uri="{D42A27DB-BD31-4B8C-83A1-F6EECF244321}">
                <p14:modId xmlns:p14="http://schemas.microsoft.com/office/powerpoint/2010/main" val="1617680262"/>
              </p:ext>
            </p:extLst>
          </p:nvPr>
        </p:nvGraphicFramePr>
        <p:xfrm>
          <a:off x="227889" y="1537490"/>
          <a:ext cx="8531550" cy="29267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3376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F63F-E1C4-4C33-ADF1-5EC155B0674B}"/>
              </a:ext>
            </a:extLst>
          </p:cNvPr>
          <p:cNvSpPr>
            <a:spLocks noGrp="1"/>
          </p:cNvSpPr>
          <p:nvPr>
            <p:ph type="title"/>
          </p:nvPr>
        </p:nvSpPr>
        <p:spPr/>
        <p:txBody>
          <a:bodyPr/>
          <a:lstStyle/>
          <a:p>
            <a:r>
              <a:rPr lang="en-US" sz="2400" cap="all" dirty="0"/>
              <a:t>Transformations and Methods</a:t>
            </a:r>
            <a:br>
              <a:rPr lang="en-US" sz="2400" cap="all" dirty="0"/>
            </a:br>
            <a:r>
              <a:rPr lang="en-US" sz="1600" cap="all" dirty="0"/>
              <a:t>(2. Data Exploration &amp; Transformations)</a:t>
            </a:r>
          </a:p>
        </p:txBody>
      </p:sp>
      <p:sp>
        <p:nvSpPr>
          <p:cNvPr id="3" name="TextBox 2">
            <a:extLst>
              <a:ext uri="{FF2B5EF4-FFF2-40B4-BE49-F238E27FC236}">
                <a16:creationId xmlns:a16="http://schemas.microsoft.com/office/drawing/2014/main" id="{6001ADFF-7CD2-4D91-9B9A-1BCCA3665D66}"/>
              </a:ext>
            </a:extLst>
          </p:cNvPr>
          <p:cNvSpPr txBox="1"/>
          <p:nvPr/>
        </p:nvSpPr>
        <p:spPr>
          <a:xfrm>
            <a:off x="600635" y="1467411"/>
            <a:ext cx="8086165" cy="3139321"/>
          </a:xfrm>
          <a:prstGeom prst="rect">
            <a:avLst/>
          </a:prstGeom>
          <a:noFill/>
        </p:spPr>
        <p:txBody>
          <a:bodyPr wrap="square" rtlCol="0">
            <a:spAutoFit/>
          </a:bodyPr>
          <a:lstStyle/>
          <a:p>
            <a:pPr marL="285750" lvl="0" indent="-285750">
              <a:buFont typeface="Arial" panose="020B0604020202020204" pitchFamily="34" charset="0"/>
              <a:buChar char="•"/>
            </a:pPr>
            <a:r>
              <a:rPr lang="en-US" dirty="0"/>
              <a:t>DTI: </a:t>
            </a:r>
          </a:p>
          <a:p>
            <a:pPr marL="742950" lvl="1" indent="-285750">
              <a:buFont typeface="Arial" panose="020B0604020202020204" pitchFamily="34" charset="0"/>
              <a:buChar char="•"/>
            </a:pPr>
            <a:r>
              <a:rPr lang="en-US" dirty="0"/>
              <a:t>Simple mean imputer for DTI</a:t>
            </a:r>
          </a:p>
          <a:p>
            <a:pPr marL="742950" lvl="1" indent="-285750">
              <a:buFont typeface="Arial" panose="020B0604020202020204" pitchFamily="34" charset="0"/>
              <a:buChar char="•"/>
            </a:pPr>
            <a:r>
              <a:rPr lang="en-US" dirty="0"/>
              <a:t>Negatives DTI were made zero,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home_ownership</a:t>
            </a:r>
            <a:r>
              <a:rPr lang="en-US" dirty="0"/>
              <a:t> </a:t>
            </a:r>
          </a:p>
          <a:p>
            <a:pPr marL="742950" lvl="1" indent="-285750">
              <a:buFont typeface="Arial" panose="020B0604020202020204" pitchFamily="34" charset="0"/>
              <a:buChar char="•"/>
            </a:pPr>
            <a:r>
              <a:rPr lang="en-US" dirty="0"/>
              <a:t>Values like (RENT, MORTGAGE, OWN, OTHER) created dummies for each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Test and Train divided by </a:t>
            </a:r>
            <a:r>
              <a:rPr lang="en-US" i="1" dirty="0"/>
              <a:t>stratified sampling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Data Segregation: </a:t>
            </a:r>
            <a:r>
              <a:rPr lang="en-US" dirty="0"/>
              <a:t>20% holdout, all performance done on holdout, fitting is done using 5-fold validation</a:t>
            </a:r>
          </a:p>
        </p:txBody>
      </p:sp>
    </p:spTree>
    <p:extLst>
      <p:ext uri="{BB962C8B-B14F-4D97-AF65-F5344CB8AC3E}">
        <p14:creationId xmlns:p14="http://schemas.microsoft.com/office/powerpoint/2010/main" val="208563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F63F-E1C4-4C33-ADF1-5EC155B0674B}"/>
              </a:ext>
            </a:extLst>
          </p:cNvPr>
          <p:cNvSpPr>
            <a:spLocks noGrp="1"/>
          </p:cNvSpPr>
          <p:nvPr>
            <p:ph type="title"/>
          </p:nvPr>
        </p:nvSpPr>
        <p:spPr/>
        <p:txBody>
          <a:bodyPr/>
          <a:lstStyle/>
          <a:p>
            <a:r>
              <a:rPr lang="en-US" sz="2400" cap="all" dirty="0"/>
              <a:t>DATA Visualization – Features </a:t>
            </a:r>
            <a:br>
              <a:rPr lang="en-US" sz="2400" cap="all" dirty="0"/>
            </a:br>
            <a:r>
              <a:rPr lang="en-US" sz="1600" cap="all" dirty="0"/>
              <a:t>(2. Data Exploration &amp; Transformations)</a:t>
            </a:r>
          </a:p>
        </p:txBody>
      </p:sp>
      <p:pic>
        <p:nvPicPr>
          <p:cNvPr id="6" name="Content Placeholder 5" descr="Interest Rates">
            <a:extLst>
              <a:ext uri="{FF2B5EF4-FFF2-40B4-BE49-F238E27FC236}">
                <a16:creationId xmlns:a16="http://schemas.microsoft.com/office/drawing/2014/main" id="{EF06B86B-D25C-47C0-802F-8A5251C30829}"/>
              </a:ext>
            </a:extLst>
          </p:cNvPr>
          <p:cNvPicPr>
            <a:picLocks noGrp="1" noChangeAspect="1"/>
          </p:cNvPicPr>
          <p:nvPr>
            <p:ph sz="quarter" idx="4"/>
          </p:nvPr>
        </p:nvPicPr>
        <p:blipFill>
          <a:blip r:embed="rId3"/>
          <a:stretch>
            <a:fillRect/>
          </a:stretch>
        </p:blipFill>
        <p:spPr>
          <a:xfrm>
            <a:off x="6231281" y="1496654"/>
            <a:ext cx="2674609" cy="3419475"/>
          </a:xfrm>
        </p:spPr>
      </p:pic>
      <p:pic>
        <p:nvPicPr>
          <p:cNvPr id="13" name="Picture 12" descr="DTI">
            <a:extLst>
              <a:ext uri="{FF2B5EF4-FFF2-40B4-BE49-F238E27FC236}">
                <a16:creationId xmlns:a16="http://schemas.microsoft.com/office/drawing/2014/main" id="{AEC1659B-198C-43A4-BD0E-5A60494579DD}"/>
              </a:ext>
            </a:extLst>
          </p:cNvPr>
          <p:cNvPicPr>
            <a:picLocks noChangeAspect="1"/>
          </p:cNvPicPr>
          <p:nvPr/>
        </p:nvPicPr>
        <p:blipFill>
          <a:blip r:embed="rId4"/>
          <a:stretch>
            <a:fillRect/>
          </a:stretch>
        </p:blipFill>
        <p:spPr>
          <a:xfrm>
            <a:off x="3382297" y="1496653"/>
            <a:ext cx="2674609" cy="3419476"/>
          </a:xfrm>
          <a:prstGeom prst="rect">
            <a:avLst/>
          </a:prstGeom>
        </p:spPr>
      </p:pic>
      <p:pic>
        <p:nvPicPr>
          <p:cNvPr id="15" name="Picture 14" descr="FICO">
            <a:extLst>
              <a:ext uri="{FF2B5EF4-FFF2-40B4-BE49-F238E27FC236}">
                <a16:creationId xmlns:a16="http://schemas.microsoft.com/office/drawing/2014/main" id="{55EBFF47-A793-4104-B711-33C758D4A420}"/>
              </a:ext>
            </a:extLst>
          </p:cNvPr>
          <p:cNvPicPr>
            <a:picLocks noChangeAspect="1"/>
          </p:cNvPicPr>
          <p:nvPr/>
        </p:nvPicPr>
        <p:blipFill>
          <a:blip r:embed="rId5"/>
          <a:stretch>
            <a:fillRect/>
          </a:stretch>
        </p:blipFill>
        <p:spPr>
          <a:xfrm>
            <a:off x="161791" y="1496653"/>
            <a:ext cx="3046131" cy="3419475"/>
          </a:xfrm>
          <a:prstGeom prst="rect">
            <a:avLst/>
          </a:prstGeom>
        </p:spPr>
      </p:pic>
    </p:spTree>
    <p:extLst>
      <p:ext uri="{BB962C8B-B14F-4D97-AF65-F5344CB8AC3E}">
        <p14:creationId xmlns:p14="http://schemas.microsoft.com/office/powerpoint/2010/main" val="297558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F63F-E1C4-4C33-ADF1-5EC155B0674B}"/>
              </a:ext>
            </a:extLst>
          </p:cNvPr>
          <p:cNvSpPr>
            <a:spLocks noGrp="1"/>
          </p:cNvSpPr>
          <p:nvPr>
            <p:ph type="title"/>
          </p:nvPr>
        </p:nvSpPr>
        <p:spPr/>
        <p:txBody>
          <a:bodyPr/>
          <a:lstStyle/>
          <a:p>
            <a:r>
              <a:rPr lang="en-US" sz="2000" cap="all" dirty="0"/>
              <a:t>DATA Visualization – Features Against Target Variable</a:t>
            </a:r>
            <a:br>
              <a:rPr lang="en-US" sz="2400" cap="all" dirty="0"/>
            </a:br>
            <a:r>
              <a:rPr lang="en-US" sz="1600" cap="all" dirty="0"/>
              <a:t>(2. Data Exploration &amp; Transformations)</a:t>
            </a:r>
          </a:p>
        </p:txBody>
      </p:sp>
      <p:pic>
        <p:nvPicPr>
          <p:cNvPr id="7" name="Content Placeholder 6" descr="A close up of a map&#10;&#10;Description automatically generated">
            <a:extLst>
              <a:ext uri="{FF2B5EF4-FFF2-40B4-BE49-F238E27FC236}">
                <a16:creationId xmlns:a16="http://schemas.microsoft.com/office/drawing/2014/main" id="{2121A11C-6795-4917-8DDE-42F1F7D2400E}"/>
              </a:ext>
            </a:extLst>
          </p:cNvPr>
          <p:cNvPicPr>
            <a:picLocks noGrp="1" noChangeAspect="1"/>
          </p:cNvPicPr>
          <p:nvPr>
            <p:ph sz="quarter" idx="4"/>
          </p:nvPr>
        </p:nvPicPr>
        <p:blipFill>
          <a:blip r:embed="rId3"/>
          <a:stretch>
            <a:fillRect/>
          </a:stretch>
        </p:blipFill>
        <p:spPr>
          <a:xfrm>
            <a:off x="83538" y="1385860"/>
            <a:ext cx="2829991" cy="3628592"/>
          </a:xfrm>
        </p:spPr>
      </p:pic>
      <p:pic>
        <p:nvPicPr>
          <p:cNvPr id="9" name="Picture 8" descr="A screenshot of a cell phone&#10;&#10;Description automatically generated">
            <a:extLst>
              <a:ext uri="{FF2B5EF4-FFF2-40B4-BE49-F238E27FC236}">
                <a16:creationId xmlns:a16="http://schemas.microsoft.com/office/drawing/2014/main" id="{45849D36-BD3E-4666-8D56-7B1C6E320CB2}"/>
              </a:ext>
            </a:extLst>
          </p:cNvPr>
          <p:cNvPicPr>
            <a:picLocks noChangeAspect="1"/>
          </p:cNvPicPr>
          <p:nvPr/>
        </p:nvPicPr>
        <p:blipFill>
          <a:blip r:embed="rId4"/>
          <a:stretch>
            <a:fillRect/>
          </a:stretch>
        </p:blipFill>
        <p:spPr>
          <a:xfrm>
            <a:off x="2956884" y="1385860"/>
            <a:ext cx="3240971" cy="3628592"/>
          </a:xfrm>
          <a:prstGeom prst="rect">
            <a:avLst/>
          </a:prstGeom>
        </p:spPr>
      </p:pic>
      <p:pic>
        <p:nvPicPr>
          <p:cNvPr id="11" name="Picture 10" descr="A picture containing sitting, table, parked&#10;&#10;Description automatically generated">
            <a:extLst>
              <a:ext uri="{FF2B5EF4-FFF2-40B4-BE49-F238E27FC236}">
                <a16:creationId xmlns:a16="http://schemas.microsoft.com/office/drawing/2014/main" id="{4772A4F7-2561-4C81-AB68-323237804B58}"/>
              </a:ext>
            </a:extLst>
          </p:cNvPr>
          <p:cNvPicPr>
            <a:picLocks noChangeAspect="1"/>
          </p:cNvPicPr>
          <p:nvPr/>
        </p:nvPicPr>
        <p:blipFill>
          <a:blip r:embed="rId5"/>
          <a:stretch>
            <a:fillRect/>
          </a:stretch>
        </p:blipFill>
        <p:spPr>
          <a:xfrm>
            <a:off x="6241210" y="1385860"/>
            <a:ext cx="2902790" cy="3562658"/>
          </a:xfrm>
          <a:prstGeom prst="rect">
            <a:avLst/>
          </a:prstGeom>
        </p:spPr>
      </p:pic>
    </p:spTree>
    <p:extLst>
      <p:ext uri="{BB962C8B-B14F-4D97-AF65-F5344CB8AC3E}">
        <p14:creationId xmlns:p14="http://schemas.microsoft.com/office/powerpoint/2010/main" val="3380205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5036-191D-45AE-BE5F-9A2EB288F8DB}"/>
              </a:ext>
            </a:extLst>
          </p:cNvPr>
          <p:cNvSpPr>
            <a:spLocks noGrp="1"/>
          </p:cNvSpPr>
          <p:nvPr>
            <p:ph type="title"/>
          </p:nvPr>
        </p:nvSpPr>
        <p:spPr/>
        <p:txBody>
          <a:bodyPr/>
          <a:lstStyle/>
          <a:p>
            <a:r>
              <a:rPr lang="en-US" dirty="0"/>
              <a:t>Feature Selection and Target Variable</a:t>
            </a:r>
          </a:p>
        </p:txBody>
      </p:sp>
      <p:graphicFrame>
        <p:nvGraphicFramePr>
          <p:cNvPr id="7" name="Diagram 6">
            <a:extLst>
              <a:ext uri="{FF2B5EF4-FFF2-40B4-BE49-F238E27FC236}">
                <a16:creationId xmlns:a16="http://schemas.microsoft.com/office/drawing/2014/main" id="{4465BC62-A13D-4958-9754-21D5E1D07FF0}"/>
              </a:ext>
            </a:extLst>
          </p:cNvPr>
          <p:cNvGraphicFramePr/>
          <p:nvPr>
            <p:extLst>
              <p:ext uri="{D42A27DB-BD31-4B8C-83A1-F6EECF244321}">
                <p14:modId xmlns:p14="http://schemas.microsoft.com/office/powerpoint/2010/main" val="3940941557"/>
              </p:ext>
            </p:extLst>
          </p:nvPr>
        </p:nvGraphicFramePr>
        <p:xfrm>
          <a:off x="1461247" y="105070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7667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F63F-E1C4-4C33-ADF1-5EC155B0674B}"/>
              </a:ext>
            </a:extLst>
          </p:cNvPr>
          <p:cNvSpPr>
            <a:spLocks noGrp="1"/>
          </p:cNvSpPr>
          <p:nvPr>
            <p:ph type="title"/>
          </p:nvPr>
        </p:nvSpPr>
        <p:spPr/>
        <p:txBody>
          <a:bodyPr/>
          <a:lstStyle/>
          <a:p>
            <a:r>
              <a:rPr lang="en-US" sz="2400" cap="all" dirty="0"/>
              <a:t>3. Model Building &amp; Assessment</a:t>
            </a:r>
          </a:p>
        </p:txBody>
      </p:sp>
      <p:graphicFrame>
        <p:nvGraphicFramePr>
          <p:cNvPr id="7" name="Diagram 6">
            <a:extLst>
              <a:ext uri="{FF2B5EF4-FFF2-40B4-BE49-F238E27FC236}">
                <a16:creationId xmlns:a16="http://schemas.microsoft.com/office/drawing/2014/main" id="{DBACDC3A-8510-43D2-A084-02142BBFD82B}"/>
              </a:ext>
            </a:extLst>
          </p:cNvPr>
          <p:cNvGraphicFramePr/>
          <p:nvPr>
            <p:extLst>
              <p:ext uri="{D42A27DB-BD31-4B8C-83A1-F6EECF244321}">
                <p14:modId xmlns:p14="http://schemas.microsoft.com/office/powerpoint/2010/main" val="3174210317"/>
              </p:ext>
            </p:extLst>
          </p:nvPr>
        </p:nvGraphicFramePr>
        <p:xfrm>
          <a:off x="227889" y="1537490"/>
          <a:ext cx="8548558" cy="3197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4474A899-959B-4F09-95A7-1277F2802C17}"/>
              </a:ext>
            </a:extLst>
          </p:cNvPr>
          <p:cNvSpPr txBox="1"/>
          <p:nvPr/>
        </p:nvSpPr>
        <p:spPr>
          <a:xfrm>
            <a:off x="457200" y="4735144"/>
            <a:ext cx="7931888" cy="369332"/>
          </a:xfrm>
          <a:prstGeom prst="rect">
            <a:avLst/>
          </a:prstGeom>
          <a:noFill/>
        </p:spPr>
        <p:txBody>
          <a:bodyPr wrap="square" rtlCol="0">
            <a:spAutoFit/>
          </a:bodyPr>
          <a:lstStyle/>
          <a:p>
            <a:pPr marL="285750" indent="-285750">
              <a:buFont typeface="Arial" panose="020B0604020202020204" pitchFamily="34" charset="0"/>
              <a:buChar char="•"/>
            </a:pPr>
            <a:r>
              <a:rPr lang="en-US" dirty="0"/>
              <a:t>We have also tried </a:t>
            </a:r>
            <a:r>
              <a:rPr lang="en-US" dirty="0" err="1"/>
              <a:t>LightGBM</a:t>
            </a:r>
            <a:r>
              <a:rPr lang="en-US" dirty="0"/>
              <a:t> and GBC (Gradient Boosting Classifier) Algorithms</a:t>
            </a:r>
          </a:p>
        </p:txBody>
      </p:sp>
    </p:spTree>
    <p:extLst>
      <p:ext uri="{BB962C8B-B14F-4D97-AF65-F5344CB8AC3E}">
        <p14:creationId xmlns:p14="http://schemas.microsoft.com/office/powerpoint/2010/main" val="180080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8">
            <a:extLst>
              <a:ext uri="{FF2B5EF4-FFF2-40B4-BE49-F238E27FC236}">
                <a16:creationId xmlns:a16="http://schemas.microsoft.com/office/drawing/2014/main" id="{C18B06C7-1FE0-4B3B-91E2-7CF25B85AF52}"/>
              </a:ext>
            </a:extLst>
          </p:cNvPr>
          <p:cNvGraphicFramePr>
            <a:graphicFrameLocks noGrp="1"/>
          </p:cNvGraphicFramePr>
          <p:nvPr/>
        </p:nvGraphicFramePr>
        <p:xfrm>
          <a:off x="238362" y="1149530"/>
          <a:ext cx="8725989" cy="3853901"/>
        </p:xfrm>
        <a:graphic>
          <a:graphicData uri="http://schemas.openxmlformats.org/drawingml/2006/table">
            <a:tbl>
              <a:tblPr firstRow="1" bandRow="1">
                <a:tableStyleId>{5C22544A-7EE6-4342-B048-85BDC9FD1C3A}</a:tableStyleId>
              </a:tblPr>
              <a:tblGrid>
                <a:gridCol w="4380951">
                  <a:extLst>
                    <a:ext uri="{9D8B030D-6E8A-4147-A177-3AD203B41FA5}">
                      <a16:colId xmlns:a16="http://schemas.microsoft.com/office/drawing/2014/main" val="2847220288"/>
                    </a:ext>
                  </a:extLst>
                </a:gridCol>
                <a:gridCol w="4345038">
                  <a:extLst>
                    <a:ext uri="{9D8B030D-6E8A-4147-A177-3AD203B41FA5}">
                      <a16:colId xmlns:a16="http://schemas.microsoft.com/office/drawing/2014/main" val="2062271281"/>
                    </a:ext>
                  </a:extLst>
                </a:gridCol>
              </a:tblGrid>
              <a:tr h="351729">
                <a:tc>
                  <a:txBody>
                    <a:bodyPr/>
                    <a:lstStyle/>
                    <a:p>
                      <a:pPr algn="ctr"/>
                      <a:r>
                        <a:rPr lang="en-US" sz="1600" dirty="0"/>
                        <a:t>Unbalanced</a:t>
                      </a:r>
                    </a:p>
                  </a:txBody>
                  <a:tcPr/>
                </a:tc>
                <a:tc>
                  <a:txBody>
                    <a:bodyPr/>
                    <a:lstStyle/>
                    <a:p>
                      <a:pPr algn="ctr"/>
                      <a:r>
                        <a:rPr lang="en-US" sz="1600" dirty="0"/>
                        <a:t>Balanced</a:t>
                      </a:r>
                    </a:p>
                  </a:txBody>
                  <a:tcPr/>
                </a:tc>
                <a:extLst>
                  <a:ext uri="{0D108BD9-81ED-4DB2-BD59-A6C34878D82A}">
                    <a16:rowId xmlns:a16="http://schemas.microsoft.com/office/drawing/2014/main" val="641656986"/>
                  </a:ext>
                </a:extLst>
              </a:tr>
              <a:tr h="3502172">
                <a:tc>
                  <a:txBody>
                    <a:bodyPr/>
                    <a:lstStyle/>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408443158"/>
                  </a:ext>
                </a:extLst>
              </a:tr>
            </a:tbl>
          </a:graphicData>
        </a:graphic>
      </p:graphicFrame>
      <p:graphicFrame>
        <p:nvGraphicFramePr>
          <p:cNvPr id="3" name="表格 2">
            <a:extLst>
              <a:ext uri="{FF2B5EF4-FFF2-40B4-BE49-F238E27FC236}">
                <a16:creationId xmlns:a16="http://schemas.microsoft.com/office/drawing/2014/main" id="{16F289ED-9242-1645-ABA5-6B93FFDBF7B6}"/>
              </a:ext>
            </a:extLst>
          </p:cNvPr>
          <p:cNvGraphicFramePr>
            <a:graphicFrameLocks noGrp="1"/>
          </p:cNvGraphicFramePr>
          <p:nvPr/>
        </p:nvGraphicFramePr>
        <p:xfrm>
          <a:off x="434165" y="1618214"/>
          <a:ext cx="3509295" cy="822960"/>
        </p:xfrm>
        <a:graphic>
          <a:graphicData uri="http://schemas.openxmlformats.org/drawingml/2006/table">
            <a:tbl>
              <a:tblPr firstRow="1" bandRow="1">
                <a:tableStyleId>{5C22544A-7EE6-4342-B048-85BDC9FD1C3A}</a:tableStyleId>
              </a:tblPr>
              <a:tblGrid>
                <a:gridCol w="238600">
                  <a:extLst>
                    <a:ext uri="{9D8B030D-6E8A-4147-A177-3AD203B41FA5}">
                      <a16:colId xmlns:a16="http://schemas.microsoft.com/office/drawing/2014/main" val="2629627187"/>
                    </a:ext>
                  </a:extLst>
                </a:gridCol>
                <a:gridCol w="799681">
                  <a:extLst>
                    <a:ext uri="{9D8B030D-6E8A-4147-A177-3AD203B41FA5}">
                      <a16:colId xmlns:a16="http://schemas.microsoft.com/office/drawing/2014/main" val="2120548439"/>
                    </a:ext>
                  </a:extLst>
                </a:gridCol>
                <a:gridCol w="575770">
                  <a:extLst>
                    <a:ext uri="{9D8B030D-6E8A-4147-A177-3AD203B41FA5}">
                      <a16:colId xmlns:a16="http://schemas.microsoft.com/office/drawing/2014/main" val="132607886"/>
                    </a:ext>
                  </a:extLst>
                </a:gridCol>
                <a:gridCol w="831668">
                  <a:extLst>
                    <a:ext uri="{9D8B030D-6E8A-4147-A177-3AD203B41FA5}">
                      <a16:colId xmlns:a16="http://schemas.microsoft.com/office/drawing/2014/main" val="3647546388"/>
                    </a:ext>
                  </a:extLst>
                </a:gridCol>
                <a:gridCol w="1063576">
                  <a:extLst>
                    <a:ext uri="{9D8B030D-6E8A-4147-A177-3AD203B41FA5}">
                      <a16:colId xmlns:a16="http://schemas.microsoft.com/office/drawing/2014/main" val="3665168019"/>
                    </a:ext>
                  </a:extLst>
                </a:gridCol>
              </a:tblGrid>
              <a:tr h="239378">
                <a:tc>
                  <a:txBody>
                    <a:bodyPr/>
                    <a:lstStyle/>
                    <a:p>
                      <a:endParaRPr lang="zh-CN" altLang="en-US" sz="1200" dirty="0"/>
                    </a:p>
                  </a:txBody>
                  <a:tcPr/>
                </a:tc>
                <a:tc>
                  <a:txBody>
                    <a:bodyPr/>
                    <a:lstStyle/>
                    <a:p>
                      <a:r>
                        <a:rPr lang="en-US" altLang="zh-CN" sz="1200" dirty="0"/>
                        <a:t>precision</a:t>
                      </a:r>
                      <a:endParaRPr lang="zh-CN" altLang="en-US" sz="1200" dirty="0"/>
                    </a:p>
                  </a:txBody>
                  <a:tcPr/>
                </a:tc>
                <a:tc>
                  <a:txBody>
                    <a:bodyPr/>
                    <a:lstStyle/>
                    <a:p>
                      <a:r>
                        <a:rPr lang="en-US" altLang="zh-CN" sz="1200" dirty="0"/>
                        <a:t>recall</a:t>
                      </a:r>
                      <a:endParaRPr lang="zh-CN" altLang="en-US" sz="1200" dirty="0"/>
                    </a:p>
                  </a:txBody>
                  <a:tcPr/>
                </a:tc>
                <a:tc>
                  <a:txBody>
                    <a:bodyPr/>
                    <a:lstStyle/>
                    <a:p>
                      <a:r>
                        <a:rPr lang="en-US" altLang="zh-CN" sz="1200" dirty="0"/>
                        <a:t>F1 - score</a:t>
                      </a:r>
                      <a:endParaRPr lang="zh-CN" altLang="en-US" sz="1200" dirty="0"/>
                    </a:p>
                  </a:txBody>
                  <a:tcPr/>
                </a:tc>
                <a:tc>
                  <a:txBody>
                    <a:bodyPr/>
                    <a:lstStyle/>
                    <a:p>
                      <a:r>
                        <a:rPr lang="en-US" altLang="zh-CN" sz="1200" dirty="0"/>
                        <a:t>support</a:t>
                      </a:r>
                      <a:endParaRPr lang="zh-CN" altLang="en-US" sz="1200" dirty="0"/>
                    </a:p>
                  </a:txBody>
                  <a:tcPr/>
                </a:tc>
                <a:extLst>
                  <a:ext uri="{0D108BD9-81ED-4DB2-BD59-A6C34878D82A}">
                    <a16:rowId xmlns:a16="http://schemas.microsoft.com/office/drawing/2014/main" val="3819582027"/>
                  </a:ext>
                </a:extLst>
              </a:tr>
              <a:tr h="239378">
                <a:tc>
                  <a:txBody>
                    <a:bodyPr/>
                    <a:lstStyle/>
                    <a:p>
                      <a:r>
                        <a:rPr lang="en-US" altLang="zh-CN" sz="1200" dirty="0"/>
                        <a:t>0</a:t>
                      </a:r>
                      <a:endParaRPr lang="zh-CN" altLang="en-US" sz="1200" dirty="0"/>
                    </a:p>
                  </a:txBody>
                  <a:tcPr/>
                </a:tc>
                <a:tc>
                  <a:txBody>
                    <a:bodyPr/>
                    <a:lstStyle/>
                    <a:p>
                      <a:r>
                        <a:rPr lang="en-US" altLang="zh-CN" sz="1200" dirty="0"/>
                        <a:t>0.81</a:t>
                      </a:r>
                      <a:endParaRPr lang="zh-CN" altLang="en-US" sz="1200" dirty="0"/>
                    </a:p>
                  </a:txBody>
                  <a:tcPr/>
                </a:tc>
                <a:tc>
                  <a:txBody>
                    <a:bodyPr/>
                    <a:lstStyle/>
                    <a:p>
                      <a:r>
                        <a:rPr lang="en-US" altLang="zh-CN" sz="1200" dirty="0"/>
                        <a:t>0.99</a:t>
                      </a:r>
                      <a:endParaRPr lang="zh-CN" altLang="en-US" sz="1200" dirty="0"/>
                    </a:p>
                  </a:txBody>
                  <a:tcPr/>
                </a:tc>
                <a:tc>
                  <a:txBody>
                    <a:bodyPr/>
                    <a:lstStyle/>
                    <a:p>
                      <a:r>
                        <a:rPr lang="en-US" altLang="zh-CN" sz="1200" dirty="0"/>
                        <a:t>0.89</a:t>
                      </a:r>
                      <a:endParaRPr lang="zh-CN" altLang="en-US" sz="1200" dirty="0"/>
                    </a:p>
                  </a:txBody>
                  <a:tcPr/>
                </a:tc>
                <a:tc>
                  <a:txBody>
                    <a:bodyPr/>
                    <a:lstStyle/>
                    <a:p>
                      <a:r>
                        <a:rPr lang="en-US" altLang="zh-CN" sz="1200" dirty="0"/>
                        <a:t>315389</a:t>
                      </a:r>
                      <a:endParaRPr lang="zh-CN" altLang="en-US" sz="1200" dirty="0"/>
                    </a:p>
                  </a:txBody>
                  <a:tcPr/>
                </a:tc>
                <a:extLst>
                  <a:ext uri="{0D108BD9-81ED-4DB2-BD59-A6C34878D82A}">
                    <a16:rowId xmlns:a16="http://schemas.microsoft.com/office/drawing/2014/main" val="2113061653"/>
                  </a:ext>
                </a:extLst>
              </a:tr>
              <a:tr h="239378">
                <a:tc>
                  <a:txBody>
                    <a:bodyPr/>
                    <a:lstStyle/>
                    <a:p>
                      <a:r>
                        <a:rPr lang="en-US" altLang="zh-CN" sz="1200" dirty="0"/>
                        <a:t>1</a:t>
                      </a:r>
                      <a:endParaRPr lang="zh-CN" altLang="en-US" sz="1200" dirty="0"/>
                    </a:p>
                  </a:txBody>
                  <a:tcPr/>
                </a:tc>
                <a:tc>
                  <a:txBody>
                    <a:bodyPr/>
                    <a:lstStyle/>
                    <a:p>
                      <a:r>
                        <a:rPr lang="en-US" altLang="zh-CN" sz="1200" dirty="0"/>
                        <a:t>0.50</a:t>
                      </a:r>
                      <a:endParaRPr lang="zh-CN" altLang="en-US" sz="1200" dirty="0"/>
                    </a:p>
                  </a:txBody>
                  <a:tcPr/>
                </a:tc>
                <a:tc>
                  <a:txBody>
                    <a:bodyPr/>
                    <a:lstStyle/>
                    <a:p>
                      <a:r>
                        <a:rPr lang="en-US" altLang="zh-CN" sz="1200" dirty="0"/>
                        <a:t>0.05</a:t>
                      </a:r>
                      <a:endParaRPr lang="zh-CN" altLang="en-US" sz="1200" dirty="0"/>
                    </a:p>
                  </a:txBody>
                  <a:tcPr/>
                </a:tc>
                <a:tc>
                  <a:txBody>
                    <a:bodyPr/>
                    <a:lstStyle/>
                    <a:p>
                      <a:r>
                        <a:rPr lang="en-US" altLang="zh-CN" sz="1200" dirty="0"/>
                        <a:t>0.10</a:t>
                      </a:r>
                      <a:endParaRPr lang="zh-CN" altLang="en-US" sz="1200" dirty="0"/>
                    </a:p>
                  </a:txBody>
                  <a:tcPr/>
                </a:tc>
                <a:tc>
                  <a:txBody>
                    <a:bodyPr/>
                    <a:lstStyle/>
                    <a:p>
                      <a:r>
                        <a:rPr lang="en-US" altLang="zh-CN" sz="1200" dirty="0"/>
                        <a:t>77128</a:t>
                      </a:r>
                      <a:endParaRPr lang="zh-CN" altLang="en-US" sz="1200" dirty="0"/>
                    </a:p>
                  </a:txBody>
                  <a:tcPr/>
                </a:tc>
                <a:extLst>
                  <a:ext uri="{0D108BD9-81ED-4DB2-BD59-A6C34878D82A}">
                    <a16:rowId xmlns:a16="http://schemas.microsoft.com/office/drawing/2014/main" val="3074017703"/>
                  </a:ext>
                </a:extLst>
              </a:tr>
            </a:tbl>
          </a:graphicData>
        </a:graphic>
      </p:graphicFrame>
      <p:graphicFrame>
        <p:nvGraphicFramePr>
          <p:cNvPr id="4" name="表格 3">
            <a:extLst>
              <a:ext uri="{FF2B5EF4-FFF2-40B4-BE49-F238E27FC236}">
                <a16:creationId xmlns:a16="http://schemas.microsoft.com/office/drawing/2014/main" id="{FA3CE32A-BC00-E946-B788-6B4A9033E06D}"/>
              </a:ext>
            </a:extLst>
          </p:cNvPr>
          <p:cNvGraphicFramePr>
            <a:graphicFrameLocks noGrp="1"/>
          </p:cNvGraphicFramePr>
          <p:nvPr/>
        </p:nvGraphicFramePr>
        <p:xfrm>
          <a:off x="422963" y="2542176"/>
          <a:ext cx="3391726" cy="822960"/>
        </p:xfrm>
        <a:graphic>
          <a:graphicData uri="http://schemas.openxmlformats.org/drawingml/2006/table">
            <a:tbl>
              <a:tblPr firstRow="1" bandRow="1">
                <a:tableStyleId>{69CF1AB2-1976-4502-BF36-3FF5EA218861}</a:tableStyleId>
              </a:tblPr>
              <a:tblGrid>
                <a:gridCol w="1079602">
                  <a:extLst>
                    <a:ext uri="{9D8B030D-6E8A-4147-A177-3AD203B41FA5}">
                      <a16:colId xmlns:a16="http://schemas.microsoft.com/office/drawing/2014/main" val="1618889279"/>
                    </a:ext>
                  </a:extLst>
                </a:gridCol>
                <a:gridCol w="457200">
                  <a:extLst>
                    <a:ext uri="{9D8B030D-6E8A-4147-A177-3AD203B41FA5}">
                      <a16:colId xmlns:a16="http://schemas.microsoft.com/office/drawing/2014/main" val="1686455715"/>
                    </a:ext>
                  </a:extLst>
                </a:gridCol>
                <a:gridCol w="466148">
                  <a:extLst>
                    <a:ext uri="{9D8B030D-6E8A-4147-A177-3AD203B41FA5}">
                      <a16:colId xmlns:a16="http://schemas.microsoft.com/office/drawing/2014/main" val="3969969744"/>
                    </a:ext>
                  </a:extLst>
                </a:gridCol>
                <a:gridCol w="492383">
                  <a:extLst>
                    <a:ext uri="{9D8B030D-6E8A-4147-A177-3AD203B41FA5}">
                      <a16:colId xmlns:a16="http://schemas.microsoft.com/office/drawing/2014/main" val="3357122283"/>
                    </a:ext>
                  </a:extLst>
                </a:gridCol>
                <a:gridCol w="896393">
                  <a:extLst>
                    <a:ext uri="{9D8B030D-6E8A-4147-A177-3AD203B41FA5}">
                      <a16:colId xmlns:a16="http://schemas.microsoft.com/office/drawing/2014/main" val="45337216"/>
                    </a:ext>
                  </a:extLst>
                </a:gridCol>
              </a:tblGrid>
              <a:tr h="248813">
                <a:tc>
                  <a:txBody>
                    <a:bodyPr/>
                    <a:lstStyle/>
                    <a:p>
                      <a:r>
                        <a:rPr lang="en-US" altLang="zh-CN" sz="1200" b="0" dirty="0"/>
                        <a:t>accuracy</a:t>
                      </a:r>
                      <a:endParaRPr lang="zh-CN" altLang="en-US" sz="1200" b="0" dirty="0"/>
                    </a:p>
                  </a:txBody>
                  <a:tcPr/>
                </a:tc>
                <a:tc>
                  <a:txBody>
                    <a:bodyPr/>
                    <a:lstStyle/>
                    <a:p>
                      <a:endParaRPr lang="zh-CN" altLang="en-US" sz="1200" b="0" dirty="0"/>
                    </a:p>
                  </a:txBody>
                  <a:tcPr/>
                </a:tc>
                <a:tc>
                  <a:txBody>
                    <a:bodyPr/>
                    <a:lstStyle/>
                    <a:p>
                      <a:endParaRPr lang="zh-CN" altLang="en-US" sz="1200" b="0" dirty="0"/>
                    </a:p>
                  </a:txBody>
                  <a:tcPr/>
                </a:tc>
                <a:tc>
                  <a:txBody>
                    <a:bodyPr/>
                    <a:lstStyle/>
                    <a:p>
                      <a:r>
                        <a:rPr lang="en-US" altLang="zh-CN" sz="1200" b="0" dirty="0"/>
                        <a:t>0.80</a:t>
                      </a:r>
                      <a:endParaRPr lang="zh-CN" altLang="en-US" sz="1200" b="0" dirty="0"/>
                    </a:p>
                  </a:txBody>
                  <a:tcPr/>
                </a:tc>
                <a:tc>
                  <a:txBody>
                    <a:bodyPr/>
                    <a:lstStyle/>
                    <a:p>
                      <a:r>
                        <a:rPr lang="en-US" altLang="zh-CN" sz="1200" b="0" dirty="0"/>
                        <a:t>392517</a:t>
                      </a:r>
                      <a:endParaRPr lang="zh-CN" altLang="en-US" sz="1200" b="0" dirty="0"/>
                    </a:p>
                  </a:txBody>
                  <a:tcPr/>
                </a:tc>
                <a:extLst>
                  <a:ext uri="{0D108BD9-81ED-4DB2-BD59-A6C34878D82A}">
                    <a16:rowId xmlns:a16="http://schemas.microsoft.com/office/drawing/2014/main" val="961371261"/>
                  </a:ext>
                </a:extLst>
              </a:tr>
              <a:tr h="230935">
                <a:tc>
                  <a:txBody>
                    <a:bodyPr/>
                    <a:lstStyle/>
                    <a:p>
                      <a:r>
                        <a:rPr lang="en-US" altLang="zh-CN" sz="1200" b="0" dirty="0"/>
                        <a:t>Macro avg</a:t>
                      </a:r>
                      <a:endParaRPr lang="zh-CN" altLang="en-US" sz="1200" b="0" dirty="0"/>
                    </a:p>
                  </a:txBody>
                  <a:tcPr/>
                </a:tc>
                <a:tc>
                  <a:txBody>
                    <a:bodyPr/>
                    <a:lstStyle/>
                    <a:p>
                      <a:r>
                        <a:rPr lang="en-US" altLang="zh-CN" sz="1200" b="0" dirty="0"/>
                        <a:t>0.65</a:t>
                      </a:r>
                      <a:endParaRPr lang="zh-CN" altLang="en-US" sz="1200" b="0" dirty="0"/>
                    </a:p>
                  </a:txBody>
                  <a:tcPr/>
                </a:tc>
                <a:tc>
                  <a:txBody>
                    <a:bodyPr/>
                    <a:lstStyle/>
                    <a:p>
                      <a:r>
                        <a:rPr lang="en-US" altLang="zh-CN" sz="1200" b="0" dirty="0"/>
                        <a:t>0.52</a:t>
                      </a:r>
                      <a:endParaRPr lang="zh-CN" altLang="en-US" sz="1200" b="0" dirty="0"/>
                    </a:p>
                  </a:txBody>
                  <a:tcPr/>
                </a:tc>
                <a:tc>
                  <a:txBody>
                    <a:bodyPr/>
                    <a:lstStyle/>
                    <a:p>
                      <a:r>
                        <a:rPr lang="en-US" altLang="zh-CN" sz="1200" b="0" dirty="0"/>
                        <a:t>0.49</a:t>
                      </a:r>
                      <a:endParaRPr lang="zh-CN" altLang="en-US" sz="1200" b="0" dirty="0"/>
                    </a:p>
                  </a:txBody>
                  <a:tcPr/>
                </a:tc>
                <a:tc>
                  <a:txBody>
                    <a:bodyPr/>
                    <a:lstStyle/>
                    <a:p>
                      <a:r>
                        <a:rPr lang="en-US" altLang="zh-CN" sz="1200" b="0" dirty="0"/>
                        <a:t>392517</a:t>
                      </a:r>
                      <a:endParaRPr lang="zh-CN" altLang="en-US" sz="1200" b="0" dirty="0"/>
                    </a:p>
                  </a:txBody>
                  <a:tcPr/>
                </a:tc>
                <a:extLst>
                  <a:ext uri="{0D108BD9-81ED-4DB2-BD59-A6C34878D82A}">
                    <a16:rowId xmlns:a16="http://schemas.microsoft.com/office/drawing/2014/main" val="664324144"/>
                  </a:ext>
                </a:extLst>
              </a:tr>
              <a:tr h="255056">
                <a:tc>
                  <a:txBody>
                    <a:bodyPr/>
                    <a:lstStyle/>
                    <a:p>
                      <a:r>
                        <a:rPr lang="en-US" altLang="zh-CN" sz="1200" b="0" dirty="0"/>
                        <a:t>Weighted avg</a:t>
                      </a:r>
                      <a:endParaRPr lang="zh-CN" altLang="en-US" sz="1200" b="0" dirty="0"/>
                    </a:p>
                  </a:txBody>
                  <a:tcPr/>
                </a:tc>
                <a:tc>
                  <a:txBody>
                    <a:bodyPr/>
                    <a:lstStyle/>
                    <a:p>
                      <a:r>
                        <a:rPr lang="en-US" altLang="zh-CN" sz="1200" b="0" dirty="0"/>
                        <a:t>0.75</a:t>
                      </a:r>
                      <a:endParaRPr lang="zh-CN" altLang="en-US" sz="1200" b="0" dirty="0"/>
                    </a:p>
                  </a:txBody>
                  <a:tcPr/>
                </a:tc>
                <a:tc>
                  <a:txBody>
                    <a:bodyPr/>
                    <a:lstStyle/>
                    <a:p>
                      <a:r>
                        <a:rPr lang="en-US" altLang="zh-CN" sz="1200" b="0" dirty="0"/>
                        <a:t>0.80</a:t>
                      </a:r>
                      <a:endParaRPr lang="zh-CN" altLang="en-US" sz="1200" b="0" dirty="0"/>
                    </a:p>
                  </a:txBody>
                  <a:tcPr/>
                </a:tc>
                <a:tc>
                  <a:txBody>
                    <a:bodyPr/>
                    <a:lstStyle/>
                    <a:p>
                      <a:r>
                        <a:rPr lang="en-US" altLang="zh-CN" sz="1200" b="0" dirty="0"/>
                        <a:t>0.73</a:t>
                      </a:r>
                      <a:endParaRPr lang="zh-CN" altLang="en-US" sz="1200" b="0" dirty="0"/>
                    </a:p>
                  </a:txBody>
                  <a:tcPr/>
                </a:tc>
                <a:tc>
                  <a:txBody>
                    <a:bodyPr/>
                    <a:lstStyle/>
                    <a:p>
                      <a:r>
                        <a:rPr lang="en-US" altLang="zh-CN" sz="1200" b="0" dirty="0"/>
                        <a:t>392517</a:t>
                      </a:r>
                      <a:endParaRPr lang="zh-CN" altLang="en-US" sz="1200" b="0" dirty="0"/>
                    </a:p>
                  </a:txBody>
                  <a:tcPr/>
                </a:tc>
                <a:extLst>
                  <a:ext uri="{0D108BD9-81ED-4DB2-BD59-A6C34878D82A}">
                    <a16:rowId xmlns:a16="http://schemas.microsoft.com/office/drawing/2014/main" val="3262301635"/>
                  </a:ext>
                </a:extLst>
              </a:tr>
            </a:tbl>
          </a:graphicData>
        </a:graphic>
      </p:graphicFrame>
      <p:graphicFrame>
        <p:nvGraphicFramePr>
          <p:cNvPr id="6" name="表格 5">
            <a:extLst>
              <a:ext uri="{FF2B5EF4-FFF2-40B4-BE49-F238E27FC236}">
                <a16:creationId xmlns:a16="http://schemas.microsoft.com/office/drawing/2014/main" id="{FB909E88-2E3A-3D43-A7D1-29301EF95160}"/>
              </a:ext>
            </a:extLst>
          </p:cNvPr>
          <p:cNvGraphicFramePr>
            <a:graphicFrameLocks noGrp="1"/>
          </p:cNvGraphicFramePr>
          <p:nvPr/>
        </p:nvGraphicFramePr>
        <p:xfrm>
          <a:off x="470710" y="3466138"/>
          <a:ext cx="1929073" cy="277559"/>
        </p:xfrm>
        <a:graphic>
          <a:graphicData uri="http://schemas.openxmlformats.org/drawingml/2006/table">
            <a:tbl>
              <a:tblPr firstRow="1" bandRow="1">
                <a:tableStyleId>{69CF1AB2-1976-4502-BF36-3FF5EA218861}</a:tableStyleId>
              </a:tblPr>
              <a:tblGrid>
                <a:gridCol w="601729">
                  <a:extLst>
                    <a:ext uri="{9D8B030D-6E8A-4147-A177-3AD203B41FA5}">
                      <a16:colId xmlns:a16="http://schemas.microsoft.com/office/drawing/2014/main" val="2343117471"/>
                    </a:ext>
                  </a:extLst>
                </a:gridCol>
                <a:gridCol w="1327344">
                  <a:extLst>
                    <a:ext uri="{9D8B030D-6E8A-4147-A177-3AD203B41FA5}">
                      <a16:colId xmlns:a16="http://schemas.microsoft.com/office/drawing/2014/main" val="1693347373"/>
                    </a:ext>
                  </a:extLst>
                </a:gridCol>
              </a:tblGrid>
              <a:tr h="277559">
                <a:tc>
                  <a:txBody>
                    <a:bodyPr/>
                    <a:lstStyle/>
                    <a:p>
                      <a:r>
                        <a:rPr lang="en-US" altLang="zh-CN" sz="1200" b="0" dirty="0"/>
                        <a:t>AUC:</a:t>
                      </a:r>
                      <a:endParaRPr lang="zh-CN" altLang="en-US" sz="1200" b="0" dirty="0"/>
                    </a:p>
                  </a:txBody>
                  <a:tcPr/>
                </a:tc>
                <a:tc>
                  <a:txBody>
                    <a:bodyPr/>
                    <a:lstStyle/>
                    <a:p>
                      <a:r>
                        <a:rPr lang="en-US" altLang="zh-CN" sz="1200" b="0" dirty="0"/>
                        <a:t>0.69238999</a:t>
                      </a:r>
                      <a:endParaRPr lang="zh-CN" altLang="en-US" sz="1200" b="0" dirty="0"/>
                    </a:p>
                  </a:txBody>
                  <a:tcPr/>
                </a:tc>
                <a:extLst>
                  <a:ext uri="{0D108BD9-81ED-4DB2-BD59-A6C34878D82A}">
                    <a16:rowId xmlns:a16="http://schemas.microsoft.com/office/drawing/2014/main" val="867337276"/>
                  </a:ext>
                </a:extLst>
              </a:tr>
            </a:tbl>
          </a:graphicData>
        </a:graphic>
      </p:graphicFrame>
      <p:graphicFrame>
        <p:nvGraphicFramePr>
          <p:cNvPr id="7" name="表格 6">
            <a:extLst>
              <a:ext uri="{FF2B5EF4-FFF2-40B4-BE49-F238E27FC236}">
                <a16:creationId xmlns:a16="http://schemas.microsoft.com/office/drawing/2014/main" id="{0CEE0330-59B4-9E45-A1BC-D58A79836A11}"/>
              </a:ext>
            </a:extLst>
          </p:cNvPr>
          <p:cNvGraphicFramePr>
            <a:graphicFrameLocks noGrp="1"/>
          </p:cNvGraphicFramePr>
          <p:nvPr/>
        </p:nvGraphicFramePr>
        <p:xfrm>
          <a:off x="470710" y="3844699"/>
          <a:ext cx="3123342" cy="918009"/>
        </p:xfrm>
        <a:graphic>
          <a:graphicData uri="http://schemas.openxmlformats.org/drawingml/2006/table">
            <a:tbl>
              <a:tblPr firstRow="1" bandRow="1">
                <a:tableStyleId>{5C22544A-7EE6-4342-B048-85BDC9FD1C3A}</a:tableStyleId>
              </a:tblPr>
              <a:tblGrid>
                <a:gridCol w="1138509">
                  <a:extLst>
                    <a:ext uri="{9D8B030D-6E8A-4147-A177-3AD203B41FA5}">
                      <a16:colId xmlns:a16="http://schemas.microsoft.com/office/drawing/2014/main" val="3281850160"/>
                    </a:ext>
                  </a:extLst>
                </a:gridCol>
                <a:gridCol w="925639">
                  <a:extLst>
                    <a:ext uri="{9D8B030D-6E8A-4147-A177-3AD203B41FA5}">
                      <a16:colId xmlns:a16="http://schemas.microsoft.com/office/drawing/2014/main" val="2227985477"/>
                    </a:ext>
                  </a:extLst>
                </a:gridCol>
                <a:gridCol w="1059194">
                  <a:extLst>
                    <a:ext uri="{9D8B030D-6E8A-4147-A177-3AD203B41FA5}">
                      <a16:colId xmlns:a16="http://schemas.microsoft.com/office/drawing/2014/main" val="906680833"/>
                    </a:ext>
                  </a:extLst>
                </a:gridCol>
              </a:tblGrid>
              <a:tr h="306003">
                <a:tc>
                  <a:txBody>
                    <a:bodyPr/>
                    <a:lstStyle/>
                    <a:p>
                      <a:endParaRPr lang="zh-CN" altLang="en-US" sz="1200" dirty="0"/>
                    </a:p>
                  </a:txBody>
                  <a:tcPr/>
                </a:tc>
                <a:tc>
                  <a:txBody>
                    <a:bodyPr/>
                    <a:lstStyle/>
                    <a:p>
                      <a:r>
                        <a:rPr lang="en-US" altLang="zh-CN" sz="1200" dirty="0"/>
                        <a:t>Predicted 0</a:t>
                      </a:r>
                      <a:endParaRPr lang="zh-CN" alt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dirty="0"/>
                        <a:t>Predicted 1</a:t>
                      </a:r>
                      <a:endParaRPr lang="zh-CN" altLang="en-US" sz="1200" dirty="0"/>
                    </a:p>
                  </a:txBody>
                  <a:tcPr/>
                </a:tc>
                <a:extLst>
                  <a:ext uri="{0D108BD9-81ED-4DB2-BD59-A6C34878D82A}">
                    <a16:rowId xmlns:a16="http://schemas.microsoft.com/office/drawing/2014/main" val="883520819"/>
                  </a:ext>
                </a:extLst>
              </a:tr>
              <a:tr h="306003">
                <a:tc>
                  <a:txBody>
                    <a:bodyPr/>
                    <a:lstStyle/>
                    <a:p>
                      <a:r>
                        <a:rPr lang="en-US" altLang="zh-CN" sz="1200" dirty="0"/>
                        <a:t>Actual 0</a:t>
                      </a:r>
                      <a:endParaRPr lang="zh-CN" altLang="en-US" sz="1200" dirty="0"/>
                    </a:p>
                  </a:txBody>
                  <a:tcPr/>
                </a:tc>
                <a:tc>
                  <a:txBody>
                    <a:bodyPr/>
                    <a:lstStyle/>
                    <a:p>
                      <a:r>
                        <a:rPr lang="en-US" altLang="zh-CN" sz="1200" dirty="0"/>
                        <a:t>311207</a:t>
                      </a:r>
                      <a:endParaRPr lang="zh-CN" altLang="en-US" sz="1200" dirty="0"/>
                    </a:p>
                  </a:txBody>
                  <a:tcPr/>
                </a:tc>
                <a:tc>
                  <a:txBody>
                    <a:bodyPr/>
                    <a:lstStyle/>
                    <a:p>
                      <a:r>
                        <a:rPr lang="en-US" altLang="zh-CN" sz="1200" dirty="0"/>
                        <a:t>4182</a:t>
                      </a:r>
                      <a:endParaRPr lang="zh-CN" altLang="en-US" sz="1200" dirty="0"/>
                    </a:p>
                  </a:txBody>
                  <a:tcPr/>
                </a:tc>
                <a:extLst>
                  <a:ext uri="{0D108BD9-81ED-4DB2-BD59-A6C34878D82A}">
                    <a16:rowId xmlns:a16="http://schemas.microsoft.com/office/drawing/2014/main" val="3432512762"/>
                  </a:ext>
                </a:extLst>
              </a:tr>
              <a:tr h="306003">
                <a:tc>
                  <a:txBody>
                    <a:bodyPr/>
                    <a:lstStyle/>
                    <a:p>
                      <a:r>
                        <a:rPr lang="en-US" altLang="zh-CN" sz="1200" dirty="0"/>
                        <a:t>Actual 1</a:t>
                      </a:r>
                      <a:endParaRPr lang="zh-CN" altLang="en-US" sz="1200" dirty="0"/>
                    </a:p>
                  </a:txBody>
                  <a:tcPr/>
                </a:tc>
                <a:tc>
                  <a:txBody>
                    <a:bodyPr/>
                    <a:lstStyle/>
                    <a:p>
                      <a:r>
                        <a:rPr lang="en-US" altLang="zh-CN" sz="1200" dirty="0"/>
                        <a:t>72981</a:t>
                      </a:r>
                      <a:endParaRPr lang="zh-CN" altLang="en-US" sz="1200" dirty="0"/>
                    </a:p>
                  </a:txBody>
                  <a:tcPr/>
                </a:tc>
                <a:tc>
                  <a:txBody>
                    <a:bodyPr/>
                    <a:lstStyle/>
                    <a:p>
                      <a:r>
                        <a:rPr lang="en-US" altLang="zh-CN" sz="1200" dirty="0"/>
                        <a:t>4147</a:t>
                      </a:r>
                      <a:endParaRPr lang="zh-CN" altLang="en-US" sz="1200" dirty="0"/>
                    </a:p>
                  </a:txBody>
                  <a:tcPr/>
                </a:tc>
                <a:extLst>
                  <a:ext uri="{0D108BD9-81ED-4DB2-BD59-A6C34878D82A}">
                    <a16:rowId xmlns:a16="http://schemas.microsoft.com/office/drawing/2014/main" val="2228732010"/>
                  </a:ext>
                </a:extLst>
              </a:tr>
            </a:tbl>
          </a:graphicData>
        </a:graphic>
      </p:graphicFrame>
      <p:graphicFrame>
        <p:nvGraphicFramePr>
          <p:cNvPr id="11" name="表格 10">
            <a:extLst>
              <a:ext uri="{FF2B5EF4-FFF2-40B4-BE49-F238E27FC236}">
                <a16:creationId xmlns:a16="http://schemas.microsoft.com/office/drawing/2014/main" id="{212C698D-625A-914E-B577-C7239679D261}"/>
              </a:ext>
            </a:extLst>
          </p:cNvPr>
          <p:cNvGraphicFramePr>
            <a:graphicFrameLocks noGrp="1"/>
          </p:cNvGraphicFramePr>
          <p:nvPr/>
        </p:nvGraphicFramePr>
        <p:xfrm>
          <a:off x="4908645" y="1589796"/>
          <a:ext cx="3801190" cy="822960"/>
        </p:xfrm>
        <a:graphic>
          <a:graphicData uri="http://schemas.openxmlformats.org/drawingml/2006/table">
            <a:tbl>
              <a:tblPr firstRow="1" bandRow="1">
                <a:tableStyleId>{5C22544A-7EE6-4342-B048-85BDC9FD1C3A}</a:tableStyleId>
              </a:tblPr>
              <a:tblGrid>
                <a:gridCol w="258446">
                  <a:extLst>
                    <a:ext uri="{9D8B030D-6E8A-4147-A177-3AD203B41FA5}">
                      <a16:colId xmlns:a16="http://schemas.microsoft.com/office/drawing/2014/main" val="2629627187"/>
                    </a:ext>
                  </a:extLst>
                </a:gridCol>
                <a:gridCol w="866197">
                  <a:extLst>
                    <a:ext uri="{9D8B030D-6E8A-4147-A177-3AD203B41FA5}">
                      <a16:colId xmlns:a16="http://schemas.microsoft.com/office/drawing/2014/main" val="2120548439"/>
                    </a:ext>
                  </a:extLst>
                </a:gridCol>
                <a:gridCol w="623661">
                  <a:extLst>
                    <a:ext uri="{9D8B030D-6E8A-4147-A177-3AD203B41FA5}">
                      <a16:colId xmlns:a16="http://schemas.microsoft.com/office/drawing/2014/main" val="132607886"/>
                    </a:ext>
                  </a:extLst>
                </a:gridCol>
                <a:gridCol w="900844">
                  <a:extLst>
                    <a:ext uri="{9D8B030D-6E8A-4147-A177-3AD203B41FA5}">
                      <a16:colId xmlns:a16="http://schemas.microsoft.com/office/drawing/2014/main" val="3647546388"/>
                    </a:ext>
                  </a:extLst>
                </a:gridCol>
                <a:gridCol w="1152042">
                  <a:extLst>
                    <a:ext uri="{9D8B030D-6E8A-4147-A177-3AD203B41FA5}">
                      <a16:colId xmlns:a16="http://schemas.microsoft.com/office/drawing/2014/main" val="3665168019"/>
                    </a:ext>
                  </a:extLst>
                </a:gridCol>
              </a:tblGrid>
              <a:tr h="254223">
                <a:tc>
                  <a:txBody>
                    <a:bodyPr/>
                    <a:lstStyle/>
                    <a:p>
                      <a:endParaRPr lang="zh-CN" altLang="en-US" sz="1200" dirty="0"/>
                    </a:p>
                  </a:txBody>
                  <a:tcPr/>
                </a:tc>
                <a:tc>
                  <a:txBody>
                    <a:bodyPr/>
                    <a:lstStyle/>
                    <a:p>
                      <a:r>
                        <a:rPr lang="en-US" altLang="zh-CN" sz="1200" dirty="0"/>
                        <a:t>precision</a:t>
                      </a:r>
                      <a:endParaRPr lang="zh-CN" altLang="en-US" sz="1200" dirty="0"/>
                    </a:p>
                  </a:txBody>
                  <a:tcPr/>
                </a:tc>
                <a:tc>
                  <a:txBody>
                    <a:bodyPr/>
                    <a:lstStyle/>
                    <a:p>
                      <a:r>
                        <a:rPr lang="en-US" altLang="zh-CN" sz="1200" dirty="0"/>
                        <a:t>recall</a:t>
                      </a:r>
                      <a:endParaRPr lang="zh-CN" altLang="en-US" sz="1200" dirty="0"/>
                    </a:p>
                  </a:txBody>
                  <a:tcPr/>
                </a:tc>
                <a:tc>
                  <a:txBody>
                    <a:bodyPr/>
                    <a:lstStyle/>
                    <a:p>
                      <a:r>
                        <a:rPr lang="en-US" altLang="zh-CN" sz="1200" dirty="0"/>
                        <a:t>F1 - score</a:t>
                      </a:r>
                      <a:endParaRPr lang="zh-CN" altLang="en-US" sz="1200" dirty="0"/>
                    </a:p>
                  </a:txBody>
                  <a:tcPr/>
                </a:tc>
                <a:tc>
                  <a:txBody>
                    <a:bodyPr/>
                    <a:lstStyle/>
                    <a:p>
                      <a:r>
                        <a:rPr lang="en-US" altLang="zh-CN" sz="1200" dirty="0"/>
                        <a:t>support</a:t>
                      </a:r>
                      <a:endParaRPr lang="zh-CN" altLang="en-US" sz="1200" dirty="0"/>
                    </a:p>
                  </a:txBody>
                  <a:tcPr/>
                </a:tc>
                <a:extLst>
                  <a:ext uri="{0D108BD9-81ED-4DB2-BD59-A6C34878D82A}">
                    <a16:rowId xmlns:a16="http://schemas.microsoft.com/office/drawing/2014/main" val="3819582027"/>
                  </a:ext>
                </a:extLst>
              </a:tr>
              <a:tr h="254223">
                <a:tc>
                  <a:txBody>
                    <a:bodyPr/>
                    <a:lstStyle/>
                    <a:p>
                      <a:r>
                        <a:rPr lang="en-US" altLang="zh-CN" sz="1200" dirty="0"/>
                        <a:t>0</a:t>
                      </a:r>
                      <a:endParaRPr lang="zh-CN" altLang="en-US" sz="1200" dirty="0"/>
                    </a:p>
                  </a:txBody>
                  <a:tcPr/>
                </a:tc>
                <a:tc>
                  <a:txBody>
                    <a:bodyPr/>
                    <a:lstStyle/>
                    <a:p>
                      <a:r>
                        <a:rPr lang="en-US" altLang="zh-CN" sz="1200" dirty="0"/>
                        <a:t>0.88</a:t>
                      </a:r>
                      <a:endParaRPr lang="zh-CN" altLang="en-US" sz="1200" dirty="0"/>
                    </a:p>
                  </a:txBody>
                  <a:tcPr/>
                </a:tc>
                <a:tc>
                  <a:txBody>
                    <a:bodyPr/>
                    <a:lstStyle/>
                    <a:p>
                      <a:r>
                        <a:rPr lang="en-US" altLang="zh-CN" sz="1200" dirty="0"/>
                        <a:t>0.65</a:t>
                      </a:r>
                      <a:endParaRPr lang="zh-CN" altLang="en-US" sz="1200" dirty="0"/>
                    </a:p>
                  </a:txBody>
                  <a:tcPr/>
                </a:tc>
                <a:tc>
                  <a:txBody>
                    <a:bodyPr/>
                    <a:lstStyle/>
                    <a:p>
                      <a:r>
                        <a:rPr lang="en-US" altLang="zh-CN" sz="1200" dirty="0"/>
                        <a:t>0.75</a:t>
                      </a:r>
                      <a:endParaRPr lang="zh-CN" altLang="en-US" sz="1200" dirty="0"/>
                    </a:p>
                  </a:txBody>
                  <a:tcPr/>
                </a:tc>
                <a:tc>
                  <a:txBody>
                    <a:bodyPr/>
                    <a:lstStyle/>
                    <a:p>
                      <a:r>
                        <a:rPr lang="en-US" altLang="zh-CN" sz="1200" dirty="0"/>
                        <a:t>315389</a:t>
                      </a:r>
                      <a:endParaRPr lang="zh-CN" altLang="en-US" sz="1200" dirty="0"/>
                    </a:p>
                  </a:txBody>
                  <a:tcPr/>
                </a:tc>
                <a:extLst>
                  <a:ext uri="{0D108BD9-81ED-4DB2-BD59-A6C34878D82A}">
                    <a16:rowId xmlns:a16="http://schemas.microsoft.com/office/drawing/2014/main" val="2113061653"/>
                  </a:ext>
                </a:extLst>
              </a:tr>
              <a:tr h="254223">
                <a:tc>
                  <a:txBody>
                    <a:bodyPr/>
                    <a:lstStyle/>
                    <a:p>
                      <a:r>
                        <a:rPr lang="en-US" altLang="zh-CN" sz="1200" dirty="0"/>
                        <a:t>1</a:t>
                      </a:r>
                      <a:endParaRPr lang="zh-CN" altLang="en-US" sz="1200" dirty="0"/>
                    </a:p>
                  </a:txBody>
                  <a:tcPr/>
                </a:tc>
                <a:tc>
                  <a:txBody>
                    <a:bodyPr/>
                    <a:lstStyle/>
                    <a:p>
                      <a:r>
                        <a:rPr lang="en-US" altLang="zh-CN" sz="1200" dirty="0"/>
                        <a:t>0.31</a:t>
                      </a:r>
                      <a:endParaRPr lang="zh-CN" altLang="en-US" sz="1200" dirty="0"/>
                    </a:p>
                  </a:txBody>
                  <a:tcPr/>
                </a:tc>
                <a:tc>
                  <a:txBody>
                    <a:bodyPr/>
                    <a:lstStyle/>
                    <a:p>
                      <a:r>
                        <a:rPr lang="en-US" altLang="zh-CN" sz="1200" dirty="0"/>
                        <a:t>0.63</a:t>
                      </a:r>
                      <a:endParaRPr lang="zh-CN" altLang="en-US" sz="1200" dirty="0"/>
                    </a:p>
                  </a:txBody>
                  <a:tcPr/>
                </a:tc>
                <a:tc>
                  <a:txBody>
                    <a:bodyPr/>
                    <a:lstStyle/>
                    <a:p>
                      <a:r>
                        <a:rPr lang="en-US" altLang="zh-CN" sz="1200" dirty="0"/>
                        <a:t>0.41</a:t>
                      </a:r>
                      <a:endParaRPr lang="zh-CN" altLang="en-US" sz="1200" dirty="0"/>
                    </a:p>
                  </a:txBody>
                  <a:tcPr/>
                </a:tc>
                <a:tc>
                  <a:txBody>
                    <a:bodyPr/>
                    <a:lstStyle/>
                    <a:p>
                      <a:r>
                        <a:rPr lang="en-US" altLang="zh-CN" sz="1200" dirty="0"/>
                        <a:t>77128</a:t>
                      </a:r>
                      <a:endParaRPr lang="zh-CN" altLang="en-US" sz="1200" dirty="0"/>
                    </a:p>
                  </a:txBody>
                  <a:tcPr/>
                </a:tc>
                <a:extLst>
                  <a:ext uri="{0D108BD9-81ED-4DB2-BD59-A6C34878D82A}">
                    <a16:rowId xmlns:a16="http://schemas.microsoft.com/office/drawing/2014/main" val="3074017703"/>
                  </a:ext>
                </a:extLst>
              </a:tr>
            </a:tbl>
          </a:graphicData>
        </a:graphic>
      </p:graphicFrame>
      <p:graphicFrame>
        <p:nvGraphicFramePr>
          <p:cNvPr id="12" name="表格 11">
            <a:extLst>
              <a:ext uri="{FF2B5EF4-FFF2-40B4-BE49-F238E27FC236}">
                <a16:creationId xmlns:a16="http://schemas.microsoft.com/office/drawing/2014/main" id="{13D542BF-42A7-9745-A819-8163E8A40293}"/>
              </a:ext>
            </a:extLst>
          </p:cNvPr>
          <p:cNvGraphicFramePr>
            <a:graphicFrameLocks noGrp="1"/>
          </p:cNvGraphicFramePr>
          <p:nvPr/>
        </p:nvGraphicFramePr>
        <p:xfrm>
          <a:off x="4931342" y="2487220"/>
          <a:ext cx="3391726" cy="822960"/>
        </p:xfrm>
        <a:graphic>
          <a:graphicData uri="http://schemas.openxmlformats.org/drawingml/2006/table">
            <a:tbl>
              <a:tblPr firstRow="1" bandRow="1">
                <a:tableStyleId>{69CF1AB2-1976-4502-BF36-3FF5EA218861}</a:tableStyleId>
              </a:tblPr>
              <a:tblGrid>
                <a:gridCol w="1051668">
                  <a:extLst>
                    <a:ext uri="{9D8B030D-6E8A-4147-A177-3AD203B41FA5}">
                      <a16:colId xmlns:a16="http://schemas.microsoft.com/office/drawing/2014/main" val="1618889279"/>
                    </a:ext>
                  </a:extLst>
                </a:gridCol>
                <a:gridCol w="455135">
                  <a:extLst>
                    <a:ext uri="{9D8B030D-6E8A-4147-A177-3AD203B41FA5}">
                      <a16:colId xmlns:a16="http://schemas.microsoft.com/office/drawing/2014/main" val="1686455715"/>
                    </a:ext>
                  </a:extLst>
                </a:gridCol>
                <a:gridCol w="471230">
                  <a:extLst>
                    <a:ext uri="{9D8B030D-6E8A-4147-A177-3AD203B41FA5}">
                      <a16:colId xmlns:a16="http://schemas.microsoft.com/office/drawing/2014/main" val="3969969744"/>
                    </a:ext>
                  </a:extLst>
                </a:gridCol>
                <a:gridCol w="497487">
                  <a:extLst>
                    <a:ext uri="{9D8B030D-6E8A-4147-A177-3AD203B41FA5}">
                      <a16:colId xmlns:a16="http://schemas.microsoft.com/office/drawing/2014/main" val="3357122283"/>
                    </a:ext>
                  </a:extLst>
                </a:gridCol>
                <a:gridCol w="916206">
                  <a:extLst>
                    <a:ext uri="{9D8B030D-6E8A-4147-A177-3AD203B41FA5}">
                      <a16:colId xmlns:a16="http://schemas.microsoft.com/office/drawing/2014/main" val="45337216"/>
                    </a:ext>
                  </a:extLst>
                </a:gridCol>
              </a:tblGrid>
              <a:tr h="251178">
                <a:tc>
                  <a:txBody>
                    <a:bodyPr/>
                    <a:lstStyle/>
                    <a:p>
                      <a:r>
                        <a:rPr lang="en-US" altLang="zh-CN" sz="1200" b="0" dirty="0"/>
                        <a:t>accuracy</a:t>
                      </a:r>
                      <a:endParaRPr lang="zh-CN" altLang="en-US" sz="1200" b="0" dirty="0"/>
                    </a:p>
                  </a:txBody>
                  <a:tcPr/>
                </a:tc>
                <a:tc>
                  <a:txBody>
                    <a:bodyPr/>
                    <a:lstStyle/>
                    <a:p>
                      <a:endParaRPr lang="zh-CN" altLang="en-US" sz="1200" b="0" dirty="0"/>
                    </a:p>
                  </a:txBody>
                  <a:tcPr/>
                </a:tc>
                <a:tc>
                  <a:txBody>
                    <a:bodyPr/>
                    <a:lstStyle/>
                    <a:p>
                      <a:endParaRPr lang="zh-CN" altLang="en-US" sz="1200" b="0" dirty="0"/>
                    </a:p>
                  </a:txBody>
                  <a:tcPr/>
                </a:tc>
                <a:tc>
                  <a:txBody>
                    <a:bodyPr/>
                    <a:lstStyle/>
                    <a:p>
                      <a:r>
                        <a:rPr lang="en-US" altLang="zh-CN" sz="1200" b="0" dirty="0"/>
                        <a:t>0.65</a:t>
                      </a:r>
                      <a:endParaRPr lang="zh-CN" altLang="en-US" sz="1200" b="0" dirty="0"/>
                    </a:p>
                  </a:txBody>
                  <a:tcPr/>
                </a:tc>
                <a:tc>
                  <a:txBody>
                    <a:bodyPr/>
                    <a:lstStyle/>
                    <a:p>
                      <a:r>
                        <a:rPr lang="en-US" altLang="zh-CN" sz="1200" b="0" dirty="0"/>
                        <a:t>392517</a:t>
                      </a:r>
                      <a:endParaRPr lang="zh-CN" altLang="en-US" sz="1200" b="0" dirty="0"/>
                    </a:p>
                  </a:txBody>
                  <a:tcPr/>
                </a:tc>
                <a:extLst>
                  <a:ext uri="{0D108BD9-81ED-4DB2-BD59-A6C34878D82A}">
                    <a16:rowId xmlns:a16="http://schemas.microsoft.com/office/drawing/2014/main" val="961371261"/>
                  </a:ext>
                </a:extLst>
              </a:tr>
              <a:tr h="270888">
                <a:tc>
                  <a:txBody>
                    <a:bodyPr/>
                    <a:lstStyle/>
                    <a:p>
                      <a:r>
                        <a:rPr lang="en-US" altLang="zh-CN" sz="1200" dirty="0"/>
                        <a:t>Macro avg</a:t>
                      </a:r>
                      <a:endParaRPr lang="zh-CN" altLang="en-US" sz="1200" dirty="0"/>
                    </a:p>
                  </a:txBody>
                  <a:tcPr/>
                </a:tc>
                <a:tc>
                  <a:txBody>
                    <a:bodyPr/>
                    <a:lstStyle/>
                    <a:p>
                      <a:r>
                        <a:rPr lang="en-US" altLang="zh-CN" sz="1200" dirty="0"/>
                        <a:t>0.59</a:t>
                      </a:r>
                      <a:endParaRPr lang="zh-CN" altLang="en-US" sz="1200" dirty="0"/>
                    </a:p>
                  </a:txBody>
                  <a:tcPr/>
                </a:tc>
                <a:tc>
                  <a:txBody>
                    <a:bodyPr/>
                    <a:lstStyle/>
                    <a:p>
                      <a:r>
                        <a:rPr lang="en-US" altLang="zh-CN" sz="1200" dirty="0"/>
                        <a:t>0.64</a:t>
                      </a:r>
                      <a:endParaRPr lang="zh-CN" altLang="en-US" sz="1200" dirty="0"/>
                    </a:p>
                  </a:txBody>
                  <a:tcPr/>
                </a:tc>
                <a:tc>
                  <a:txBody>
                    <a:bodyPr/>
                    <a:lstStyle/>
                    <a:p>
                      <a:r>
                        <a:rPr lang="en-US" altLang="zh-CN" sz="1200" dirty="0"/>
                        <a:t>0.58</a:t>
                      </a:r>
                      <a:endParaRPr lang="zh-CN" altLang="en-US" sz="1200" dirty="0"/>
                    </a:p>
                  </a:txBody>
                  <a:tcPr/>
                </a:tc>
                <a:tc>
                  <a:txBody>
                    <a:bodyPr/>
                    <a:lstStyle/>
                    <a:p>
                      <a:r>
                        <a:rPr lang="en-US" altLang="zh-CN" sz="1200" dirty="0"/>
                        <a:t>392517</a:t>
                      </a:r>
                      <a:endParaRPr lang="zh-CN" altLang="en-US" sz="1200" dirty="0"/>
                    </a:p>
                  </a:txBody>
                  <a:tcPr/>
                </a:tc>
                <a:extLst>
                  <a:ext uri="{0D108BD9-81ED-4DB2-BD59-A6C34878D82A}">
                    <a16:rowId xmlns:a16="http://schemas.microsoft.com/office/drawing/2014/main" val="664324144"/>
                  </a:ext>
                </a:extLst>
              </a:tr>
              <a:tr h="270888">
                <a:tc>
                  <a:txBody>
                    <a:bodyPr/>
                    <a:lstStyle/>
                    <a:p>
                      <a:r>
                        <a:rPr lang="en-US" altLang="zh-CN" sz="1200" dirty="0"/>
                        <a:t>Weighted avg</a:t>
                      </a:r>
                      <a:endParaRPr lang="zh-CN" altLang="en-US" sz="1200" dirty="0"/>
                    </a:p>
                  </a:txBody>
                  <a:tcPr/>
                </a:tc>
                <a:tc>
                  <a:txBody>
                    <a:bodyPr/>
                    <a:lstStyle/>
                    <a:p>
                      <a:r>
                        <a:rPr lang="en-US" altLang="zh-CN" sz="1200" dirty="0"/>
                        <a:t>0.77</a:t>
                      </a:r>
                      <a:endParaRPr lang="zh-CN" altLang="en-US" sz="1200" dirty="0"/>
                    </a:p>
                  </a:txBody>
                  <a:tcPr/>
                </a:tc>
                <a:tc>
                  <a:txBody>
                    <a:bodyPr/>
                    <a:lstStyle/>
                    <a:p>
                      <a:r>
                        <a:rPr lang="en-US" altLang="zh-CN" sz="1200" dirty="0"/>
                        <a:t>0.65</a:t>
                      </a:r>
                      <a:endParaRPr lang="zh-CN" altLang="en-US" sz="1200" dirty="0"/>
                    </a:p>
                  </a:txBody>
                  <a:tcPr/>
                </a:tc>
                <a:tc>
                  <a:txBody>
                    <a:bodyPr/>
                    <a:lstStyle/>
                    <a:p>
                      <a:r>
                        <a:rPr lang="en-US" altLang="zh-CN" sz="1200" dirty="0"/>
                        <a:t>0.68</a:t>
                      </a:r>
                      <a:endParaRPr lang="zh-CN" altLang="en-US" sz="1200" dirty="0"/>
                    </a:p>
                  </a:txBody>
                  <a:tcPr/>
                </a:tc>
                <a:tc>
                  <a:txBody>
                    <a:bodyPr/>
                    <a:lstStyle/>
                    <a:p>
                      <a:r>
                        <a:rPr lang="en-US" altLang="zh-CN" sz="1200" dirty="0"/>
                        <a:t>392517</a:t>
                      </a:r>
                      <a:endParaRPr lang="zh-CN" altLang="en-US" sz="1200" dirty="0"/>
                    </a:p>
                  </a:txBody>
                  <a:tcPr/>
                </a:tc>
                <a:extLst>
                  <a:ext uri="{0D108BD9-81ED-4DB2-BD59-A6C34878D82A}">
                    <a16:rowId xmlns:a16="http://schemas.microsoft.com/office/drawing/2014/main" val="3262301635"/>
                  </a:ext>
                </a:extLst>
              </a:tr>
            </a:tbl>
          </a:graphicData>
        </a:graphic>
      </p:graphicFrame>
      <p:graphicFrame>
        <p:nvGraphicFramePr>
          <p:cNvPr id="13" name="表格 12">
            <a:extLst>
              <a:ext uri="{FF2B5EF4-FFF2-40B4-BE49-F238E27FC236}">
                <a16:creationId xmlns:a16="http://schemas.microsoft.com/office/drawing/2014/main" id="{4AC4345F-E36C-9841-B466-4534D861725F}"/>
              </a:ext>
            </a:extLst>
          </p:cNvPr>
          <p:cNvGraphicFramePr>
            <a:graphicFrameLocks noGrp="1"/>
          </p:cNvGraphicFramePr>
          <p:nvPr/>
        </p:nvGraphicFramePr>
        <p:xfrm>
          <a:off x="4931342" y="3459109"/>
          <a:ext cx="1929073" cy="289725"/>
        </p:xfrm>
        <a:graphic>
          <a:graphicData uri="http://schemas.openxmlformats.org/drawingml/2006/table">
            <a:tbl>
              <a:tblPr firstRow="1" bandRow="1">
                <a:tableStyleId>{69CF1AB2-1976-4502-BF36-3FF5EA218861}</a:tableStyleId>
              </a:tblPr>
              <a:tblGrid>
                <a:gridCol w="601729">
                  <a:extLst>
                    <a:ext uri="{9D8B030D-6E8A-4147-A177-3AD203B41FA5}">
                      <a16:colId xmlns:a16="http://schemas.microsoft.com/office/drawing/2014/main" val="2343117471"/>
                    </a:ext>
                  </a:extLst>
                </a:gridCol>
                <a:gridCol w="1327344">
                  <a:extLst>
                    <a:ext uri="{9D8B030D-6E8A-4147-A177-3AD203B41FA5}">
                      <a16:colId xmlns:a16="http://schemas.microsoft.com/office/drawing/2014/main" val="1693347373"/>
                    </a:ext>
                  </a:extLst>
                </a:gridCol>
              </a:tblGrid>
              <a:tr h="289725">
                <a:tc>
                  <a:txBody>
                    <a:bodyPr/>
                    <a:lstStyle/>
                    <a:p>
                      <a:r>
                        <a:rPr lang="en-US" altLang="zh-CN" sz="1200" b="0" dirty="0"/>
                        <a:t>AUC:</a:t>
                      </a:r>
                      <a:endParaRPr lang="zh-CN" altLang="en-US" sz="1200" b="0" dirty="0"/>
                    </a:p>
                  </a:txBody>
                  <a:tcPr/>
                </a:tc>
                <a:tc>
                  <a:txBody>
                    <a:bodyPr/>
                    <a:lstStyle/>
                    <a:p>
                      <a:r>
                        <a:rPr lang="en-US" altLang="zh-CN" sz="1200" b="0" dirty="0"/>
                        <a:t>0.69334827</a:t>
                      </a:r>
                      <a:endParaRPr lang="zh-CN" altLang="en-US" sz="1200" b="0" dirty="0"/>
                    </a:p>
                  </a:txBody>
                  <a:tcPr/>
                </a:tc>
                <a:extLst>
                  <a:ext uri="{0D108BD9-81ED-4DB2-BD59-A6C34878D82A}">
                    <a16:rowId xmlns:a16="http://schemas.microsoft.com/office/drawing/2014/main" val="867337276"/>
                  </a:ext>
                </a:extLst>
              </a:tr>
            </a:tbl>
          </a:graphicData>
        </a:graphic>
      </p:graphicFrame>
      <p:graphicFrame>
        <p:nvGraphicFramePr>
          <p:cNvPr id="14" name="表格 13">
            <a:extLst>
              <a:ext uri="{FF2B5EF4-FFF2-40B4-BE49-F238E27FC236}">
                <a16:creationId xmlns:a16="http://schemas.microsoft.com/office/drawing/2014/main" id="{A9A51AF6-3480-B84C-9140-1B027EBF83AE}"/>
              </a:ext>
            </a:extLst>
          </p:cNvPr>
          <p:cNvGraphicFramePr>
            <a:graphicFrameLocks noGrp="1"/>
          </p:cNvGraphicFramePr>
          <p:nvPr/>
        </p:nvGraphicFramePr>
        <p:xfrm>
          <a:off x="4931342" y="3855171"/>
          <a:ext cx="2830188" cy="918009"/>
        </p:xfrm>
        <a:graphic>
          <a:graphicData uri="http://schemas.openxmlformats.org/drawingml/2006/table">
            <a:tbl>
              <a:tblPr firstRow="1" bandRow="1">
                <a:tableStyleId>{5C22544A-7EE6-4342-B048-85BDC9FD1C3A}</a:tableStyleId>
              </a:tblPr>
              <a:tblGrid>
                <a:gridCol w="943396">
                  <a:extLst>
                    <a:ext uri="{9D8B030D-6E8A-4147-A177-3AD203B41FA5}">
                      <a16:colId xmlns:a16="http://schemas.microsoft.com/office/drawing/2014/main" val="3281850160"/>
                    </a:ext>
                  </a:extLst>
                </a:gridCol>
                <a:gridCol w="943396">
                  <a:extLst>
                    <a:ext uri="{9D8B030D-6E8A-4147-A177-3AD203B41FA5}">
                      <a16:colId xmlns:a16="http://schemas.microsoft.com/office/drawing/2014/main" val="2227985477"/>
                    </a:ext>
                  </a:extLst>
                </a:gridCol>
                <a:gridCol w="943396">
                  <a:extLst>
                    <a:ext uri="{9D8B030D-6E8A-4147-A177-3AD203B41FA5}">
                      <a16:colId xmlns:a16="http://schemas.microsoft.com/office/drawing/2014/main" val="906680833"/>
                    </a:ext>
                  </a:extLst>
                </a:gridCol>
              </a:tblGrid>
              <a:tr h="306003">
                <a:tc>
                  <a:txBody>
                    <a:bodyPr/>
                    <a:lstStyle/>
                    <a:p>
                      <a:endParaRPr lang="zh-CN" altLang="en-US" sz="1200" dirty="0"/>
                    </a:p>
                  </a:txBody>
                  <a:tcPr/>
                </a:tc>
                <a:tc>
                  <a:txBody>
                    <a:bodyPr/>
                    <a:lstStyle/>
                    <a:p>
                      <a:r>
                        <a:rPr lang="en-US" altLang="zh-CN" sz="1200" dirty="0"/>
                        <a:t>Predicted 0</a:t>
                      </a:r>
                      <a:endParaRPr lang="zh-CN" alt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dirty="0"/>
                        <a:t>Predicted 1</a:t>
                      </a:r>
                      <a:endParaRPr lang="zh-CN" altLang="en-US" sz="1200" dirty="0"/>
                    </a:p>
                  </a:txBody>
                  <a:tcPr/>
                </a:tc>
                <a:extLst>
                  <a:ext uri="{0D108BD9-81ED-4DB2-BD59-A6C34878D82A}">
                    <a16:rowId xmlns:a16="http://schemas.microsoft.com/office/drawing/2014/main" val="883520819"/>
                  </a:ext>
                </a:extLst>
              </a:tr>
              <a:tr h="306003">
                <a:tc>
                  <a:txBody>
                    <a:bodyPr/>
                    <a:lstStyle/>
                    <a:p>
                      <a:r>
                        <a:rPr lang="en-US" altLang="zh-CN" sz="1200" dirty="0"/>
                        <a:t>Actual 0</a:t>
                      </a:r>
                      <a:endParaRPr lang="zh-CN" altLang="en-US" sz="1200" dirty="0"/>
                    </a:p>
                  </a:txBody>
                  <a:tcPr/>
                </a:tc>
                <a:tc>
                  <a:txBody>
                    <a:bodyPr/>
                    <a:lstStyle/>
                    <a:p>
                      <a:r>
                        <a:rPr lang="en-US" altLang="zh-CN" sz="1200" dirty="0"/>
                        <a:t>206274</a:t>
                      </a:r>
                      <a:endParaRPr lang="zh-CN" altLang="en-US" sz="1200" dirty="0"/>
                    </a:p>
                  </a:txBody>
                  <a:tcPr/>
                </a:tc>
                <a:tc>
                  <a:txBody>
                    <a:bodyPr/>
                    <a:lstStyle/>
                    <a:p>
                      <a:r>
                        <a:rPr lang="en-US" altLang="zh-CN" sz="1200" dirty="0"/>
                        <a:t>109115</a:t>
                      </a:r>
                      <a:endParaRPr lang="zh-CN" altLang="en-US" sz="1200" dirty="0"/>
                    </a:p>
                  </a:txBody>
                  <a:tcPr/>
                </a:tc>
                <a:extLst>
                  <a:ext uri="{0D108BD9-81ED-4DB2-BD59-A6C34878D82A}">
                    <a16:rowId xmlns:a16="http://schemas.microsoft.com/office/drawing/2014/main" val="3432512762"/>
                  </a:ext>
                </a:extLst>
              </a:tr>
              <a:tr h="306003">
                <a:tc>
                  <a:txBody>
                    <a:bodyPr/>
                    <a:lstStyle/>
                    <a:p>
                      <a:r>
                        <a:rPr lang="en-US" altLang="zh-CN" sz="1200" dirty="0"/>
                        <a:t>Actual 1</a:t>
                      </a:r>
                      <a:endParaRPr lang="zh-CN" altLang="en-US" sz="1200" dirty="0"/>
                    </a:p>
                  </a:txBody>
                  <a:tcPr/>
                </a:tc>
                <a:tc>
                  <a:txBody>
                    <a:bodyPr/>
                    <a:lstStyle/>
                    <a:p>
                      <a:r>
                        <a:rPr lang="en-US" altLang="zh-CN" sz="1200" dirty="0"/>
                        <a:t>28857</a:t>
                      </a:r>
                      <a:endParaRPr lang="zh-CN" altLang="en-US" sz="1200" dirty="0"/>
                    </a:p>
                  </a:txBody>
                  <a:tcPr/>
                </a:tc>
                <a:tc>
                  <a:txBody>
                    <a:bodyPr/>
                    <a:lstStyle/>
                    <a:p>
                      <a:r>
                        <a:rPr lang="en-US" altLang="zh-CN" sz="1200" dirty="0"/>
                        <a:t>48271</a:t>
                      </a:r>
                      <a:endParaRPr lang="zh-CN" altLang="en-US" sz="1200" dirty="0"/>
                    </a:p>
                  </a:txBody>
                  <a:tcPr/>
                </a:tc>
                <a:extLst>
                  <a:ext uri="{0D108BD9-81ED-4DB2-BD59-A6C34878D82A}">
                    <a16:rowId xmlns:a16="http://schemas.microsoft.com/office/drawing/2014/main" val="2228732010"/>
                  </a:ext>
                </a:extLst>
              </a:tr>
            </a:tbl>
          </a:graphicData>
        </a:graphic>
      </p:graphicFrame>
      <p:sp>
        <p:nvSpPr>
          <p:cNvPr id="17" name="Title 1">
            <a:extLst>
              <a:ext uri="{FF2B5EF4-FFF2-40B4-BE49-F238E27FC236}">
                <a16:creationId xmlns:a16="http://schemas.microsoft.com/office/drawing/2014/main" id="{406B56DE-1E74-2A49-AB7B-7879365255E8}"/>
              </a:ext>
            </a:extLst>
          </p:cNvPr>
          <p:cNvSpPr txBox="1">
            <a:spLocks/>
          </p:cNvSpPr>
          <p:nvPr/>
        </p:nvSpPr>
        <p:spPr bwMode="auto">
          <a:xfrm>
            <a:off x="422963" y="400665"/>
            <a:ext cx="8229600" cy="80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a:lstStyle>
          <a:p>
            <a:r>
              <a:rPr lang="en-US" sz="2000" cap="all" dirty="0"/>
              <a:t>Model 1: </a:t>
            </a:r>
            <a:r>
              <a:rPr lang="en-US" sz="2000" u="sng" cap="all" dirty="0"/>
              <a:t>LOGISTICS Regression </a:t>
            </a:r>
            <a:r>
              <a:rPr lang="en-US" sz="2000" cap="all" dirty="0"/>
              <a:t>Model Analysis</a:t>
            </a:r>
            <a:br>
              <a:rPr lang="en-US" sz="2400" cap="all" dirty="0"/>
            </a:br>
            <a:r>
              <a:rPr lang="en-US" sz="1600" cap="all" dirty="0"/>
              <a:t>(3. Model Building &amp; Assessment)</a:t>
            </a:r>
          </a:p>
        </p:txBody>
      </p:sp>
    </p:spTree>
    <p:extLst>
      <p:ext uri="{BB962C8B-B14F-4D97-AF65-F5344CB8AC3E}">
        <p14:creationId xmlns:p14="http://schemas.microsoft.com/office/powerpoint/2010/main" val="3932459615"/>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2">
          <a:schemeClr val="accent1"/>
        </a:fillRef>
        <a:effectRef idx="1">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ncstate-ppt-template-16x9-horizontal-left-brick</Template>
  <TotalTime>129</TotalTime>
  <Words>1562</Words>
  <Application>Microsoft Office PowerPoint</Application>
  <PresentationFormat>On-screen Show (16:9)</PresentationFormat>
  <Paragraphs>381</Paragraphs>
  <Slides>14</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NCStateU-horizontal-left-logo</vt:lpstr>
      <vt:lpstr>FIM 590-002 Group Project: Prediction of Probability of Charged using Lending Club Dataset</vt:lpstr>
      <vt:lpstr>1. TOPIC &amp; DATA</vt:lpstr>
      <vt:lpstr>2. Data Exploration &amp; Transformations</vt:lpstr>
      <vt:lpstr>Transformations and Methods (2. Data Exploration &amp; Transformations)</vt:lpstr>
      <vt:lpstr>DATA Visualization – Features  (2. Data Exploration &amp; Transformations)</vt:lpstr>
      <vt:lpstr>DATA Visualization – Features Against Target Variable (2. Data Exploration &amp; Transformations)</vt:lpstr>
      <vt:lpstr>Feature Selection and Target Variable</vt:lpstr>
      <vt:lpstr>3. Model Building &amp; Assessment</vt:lpstr>
      <vt:lpstr>PowerPoint Presentation</vt:lpstr>
      <vt:lpstr>PowerPoint Presentation</vt:lpstr>
      <vt:lpstr>Model 2: Random Forest Model Analysis (3. Model Building &amp; Assessment)</vt:lpstr>
      <vt:lpstr>PowerPoint Presentation</vt:lpstr>
      <vt:lpstr>Cost Function for Comparison</vt:lpstr>
      <vt:lpstr>Thank You</vt:lpstr>
    </vt:vector>
  </TitlesOfParts>
  <Company>NC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Block Chain : Miner Returns</dc:title>
  <dc:creator>Kartheek Manavarthi</dc:creator>
  <cp:lastModifiedBy>Muktanidhi Dhotrad</cp:lastModifiedBy>
  <cp:revision>186</cp:revision>
  <dcterms:created xsi:type="dcterms:W3CDTF">2019-04-20T15:17:01Z</dcterms:created>
  <dcterms:modified xsi:type="dcterms:W3CDTF">2019-12-02T23:23:49Z</dcterms:modified>
</cp:coreProperties>
</file>