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sldIdLst>
    <p:sldId id="480" r:id="rId2"/>
    <p:sldId id="481" r:id="rId3"/>
    <p:sldId id="482" r:id="rId4"/>
    <p:sldId id="496" r:id="rId5"/>
    <p:sldId id="497" r:id="rId6"/>
    <p:sldId id="484" r:id="rId7"/>
    <p:sldId id="486" r:id="rId8"/>
    <p:sldId id="487" r:id="rId9"/>
    <p:sldId id="488" r:id="rId10"/>
    <p:sldId id="489" r:id="rId11"/>
    <p:sldId id="493" r:id="rId12"/>
    <p:sldId id="492" r:id="rId13"/>
    <p:sldId id="49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84">
          <p15:clr>
            <a:srgbClr val="A4A3A4"/>
          </p15:clr>
        </p15:guide>
        <p15:guide id="2" pos="2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20111"/>
    <a:srgbClr val="3BFF06"/>
    <a:srgbClr val="8700A0"/>
    <a:srgbClr val="2986E2"/>
    <a:srgbClr val="FFFFFF"/>
    <a:srgbClr val="83D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3" autoAdjust="0"/>
    <p:restoredTop sz="61751" autoAdjust="0"/>
  </p:normalViewPr>
  <p:slideViewPr>
    <p:cSldViewPr snapToGrid="0" snapToObjects="1">
      <p:cViewPr varScale="1">
        <p:scale>
          <a:sx n="45" d="100"/>
          <a:sy n="45" d="100"/>
        </p:scale>
        <p:origin x="2070" y="36"/>
      </p:cViewPr>
      <p:guideLst>
        <p:guide orient="horz" pos="3584"/>
        <p:guide pos="266"/>
      </p:guideLst>
    </p:cSldViewPr>
  </p:slideViewPr>
  <p:notesTextViewPr>
    <p:cViewPr>
      <p:scale>
        <a:sx n="100" d="100"/>
        <a:sy n="100" d="100"/>
      </p:scale>
      <p:origin x="0" y="0"/>
    </p:cViewPr>
  </p:notesTextViewPr>
  <p:sorterViewPr>
    <p:cViewPr>
      <p:scale>
        <a:sx n="66" d="100"/>
        <a:sy n="66" d="100"/>
      </p:scale>
      <p:origin x="0" y="4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937634-2079-BD4B-A278-C56327FDE558}" type="datetimeFigureOut">
              <a:rPr lang="en-US" smtClean="0"/>
              <a:pPr/>
              <a:t>8/25/2016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39FBE3-7C1E-604C-A973-421AC64550EC}" type="slidenum">
              <a:rPr lang="en-US" smtClean="0"/>
              <a:pPr/>
              <a:t>‹#›</a:t>
            </a:fld>
            <a:endParaRPr lang="en-US"/>
          </a:p>
        </p:txBody>
      </p:sp>
    </p:spTree>
    <p:extLst>
      <p:ext uri="{BB962C8B-B14F-4D97-AF65-F5344CB8AC3E}">
        <p14:creationId xmlns:p14="http://schemas.microsoft.com/office/powerpoint/2010/main" val="4030395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 everyone, my name is Robert Kimelman</a:t>
            </a:r>
            <a:r>
              <a:rPr lang="en-US" baseline="0" dirty="0"/>
              <a:t> and I am a rising senior at Secaucus High School. </a:t>
            </a:r>
            <a:r>
              <a:rPr lang="en-US" dirty="0"/>
              <a:t>I</a:t>
            </a:r>
            <a:r>
              <a:rPr lang="en-US" baseline="0" dirty="0"/>
              <a:t> have spent my summer working in the Lewis Lab with Brandon </a:t>
            </a:r>
            <a:r>
              <a:rPr lang="en-US" baseline="0" dirty="0" err="1"/>
              <a:t>Nemieboka</a:t>
            </a:r>
            <a:r>
              <a:rPr lang="en-US" baseline="0" dirty="0"/>
              <a:t> on his project regarding molecular imaging of ovarian cancer. </a:t>
            </a: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1</a:t>
            </a:fld>
            <a:endParaRPr lang="en-US"/>
          </a:p>
        </p:txBody>
      </p:sp>
    </p:spTree>
    <p:extLst>
      <p:ext uri="{BB962C8B-B14F-4D97-AF65-F5344CB8AC3E}">
        <p14:creationId xmlns:p14="http://schemas.microsoft.com/office/powerpoint/2010/main" val="3679114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performed a cell internalization assay in order to observe how much of</a:t>
            </a:r>
            <a:r>
              <a:rPr lang="en-US" baseline="0" dirty="0"/>
              <a:t> the zirconium-89 radiolabeled antibody H3E7-4M</a:t>
            </a:r>
            <a:r>
              <a:rPr lang="en-US" dirty="0"/>
              <a:t> is </a:t>
            </a:r>
            <a:r>
              <a:rPr lang="en-US" b="1" dirty="0" err="1"/>
              <a:t>uptaken</a:t>
            </a:r>
            <a:r>
              <a:rPr lang="en-US" b="1" dirty="0"/>
              <a:t>.</a:t>
            </a:r>
            <a:r>
              <a:rPr lang="en-US" b="1" baseline="0" dirty="0"/>
              <a:t> </a:t>
            </a:r>
            <a:r>
              <a:rPr lang="en-US" baseline="0" dirty="0"/>
              <a:t>We plated and incubated cells at 4 degrees </a:t>
            </a:r>
            <a:r>
              <a:rPr lang="en-US" baseline="0" dirty="0" err="1"/>
              <a:t>celcius</a:t>
            </a:r>
            <a:r>
              <a:rPr lang="en-US" baseline="0" dirty="0"/>
              <a:t> and 37 degrees </a:t>
            </a:r>
            <a:r>
              <a:rPr lang="en-US" baseline="0" dirty="0" err="1"/>
              <a:t>celcius</a:t>
            </a:r>
            <a:r>
              <a:rPr lang="en-US" baseline="0" dirty="0"/>
              <a:t>. We used an acid wash and a base wash to collect </a:t>
            </a:r>
            <a:r>
              <a:rPr lang="en-US" b="1" baseline="0" dirty="0"/>
              <a:t>surface bound activity and internalized activity </a:t>
            </a:r>
            <a:r>
              <a:rPr lang="en-US" baseline="0" dirty="0"/>
              <a:t>at 1, 4, and 24 hours. </a:t>
            </a:r>
          </a:p>
          <a:p>
            <a:pPr marL="171450" indent="-171450">
              <a:buFont typeface="Arial" panose="020B0604020202020204" pitchFamily="34" charset="0"/>
              <a:buChar char="•"/>
            </a:pPr>
            <a:r>
              <a:rPr lang="en-US" baseline="0" dirty="0"/>
              <a:t>The acid removes the bound antibody from the cells and the base lyses the cell, releasing the internalized antibody. After analyzing the data, we found that the antibody was </a:t>
            </a:r>
            <a:r>
              <a:rPr lang="en-US" b="1" baseline="0" dirty="0"/>
              <a:t>slowly </a:t>
            </a:r>
            <a:r>
              <a:rPr lang="en-US" b="1" baseline="0" dirty="0" err="1"/>
              <a:t>uptaken</a:t>
            </a:r>
            <a:r>
              <a:rPr lang="en-US" b="1" baseline="0" dirty="0"/>
              <a:t> </a:t>
            </a:r>
            <a:r>
              <a:rPr lang="en-US" baseline="0" dirty="0"/>
              <a:t>into the cells as you can see here (point). </a:t>
            </a:r>
          </a:p>
          <a:p>
            <a:pPr marL="171450" indent="-171450">
              <a:buFont typeface="Arial" panose="020B0604020202020204" pitchFamily="34" charset="0"/>
              <a:buChar char="•"/>
            </a:pPr>
            <a:r>
              <a:rPr lang="en-US" baseline="0" dirty="0"/>
              <a:t>There is not a </a:t>
            </a:r>
            <a:r>
              <a:rPr lang="en-US" b="1" baseline="0" dirty="0"/>
              <a:t>huge difference </a:t>
            </a:r>
            <a:r>
              <a:rPr lang="en-US" baseline="0" dirty="0"/>
              <a:t>between the 1 and 4 hour time points, however, we see this large increase of internalized activity at the 24 hour time point, suggesting that the antibody internalizes rather slowly. We also see a significant difference at the 24 hour time point suggesting that this internalization is an active process. </a:t>
            </a:r>
          </a:p>
        </p:txBody>
      </p:sp>
      <p:sp>
        <p:nvSpPr>
          <p:cNvPr id="4" name="Slide Number Placeholder 3"/>
          <p:cNvSpPr>
            <a:spLocks noGrp="1"/>
          </p:cNvSpPr>
          <p:nvPr>
            <p:ph type="sldNum" sz="quarter" idx="10"/>
          </p:nvPr>
        </p:nvSpPr>
        <p:spPr/>
        <p:txBody>
          <a:bodyPr/>
          <a:lstStyle/>
          <a:p>
            <a:fld id="{EE1FC0C6-9D89-4D4A-8A88-B0D8629A7BAC}" type="slidenum">
              <a:rPr lang="en-US" smtClean="0"/>
              <a:t>10</a:t>
            </a:fld>
            <a:endParaRPr lang="en-US"/>
          </a:p>
        </p:txBody>
      </p:sp>
    </p:spTree>
    <p:extLst>
      <p:ext uri="{BB962C8B-B14F-4D97-AF65-F5344CB8AC3E}">
        <p14:creationId xmlns:p14="http://schemas.microsoft.com/office/powerpoint/2010/main" val="362254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Due to the mutation</a:t>
            </a:r>
          </a:p>
          <a:p>
            <a:pPr marL="171450" indent="-171450">
              <a:buFont typeface="Arial" panose="020B0604020202020204" pitchFamily="34" charset="0"/>
              <a:buChar char="•"/>
            </a:pPr>
            <a:r>
              <a:rPr lang="en-US" dirty="0"/>
              <a:t>Tells us that we can move forward with this antibody and continue experimenting</a:t>
            </a:r>
          </a:p>
          <a:p>
            <a:pPr marL="171450" indent="-171450">
              <a:buFont typeface="Arial" panose="020B0604020202020204" pitchFamily="34" charset="0"/>
              <a:buChar char="•"/>
            </a:pPr>
            <a:r>
              <a:rPr lang="en-US" dirty="0"/>
              <a:t>We</a:t>
            </a:r>
            <a:r>
              <a:rPr lang="en-US" baseline="0" dirty="0"/>
              <a:t> know this due to the difference between the 24 hour time points at 37 degrees </a:t>
            </a:r>
            <a:r>
              <a:rPr lang="en-US" baseline="0" dirty="0" err="1"/>
              <a:t>celcius</a:t>
            </a:r>
            <a:r>
              <a:rPr lang="en-US" baseline="0" dirty="0"/>
              <a:t> and 4 degrees </a:t>
            </a:r>
            <a:r>
              <a:rPr lang="en-US" baseline="0" dirty="0" err="1"/>
              <a:t>celcius</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11</a:t>
            </a:fld>
            <a:endParaRPr lang="en-US"/>
          </a:p>
        </p:txBody>
      </p:sp>
    </p:spTree>
    <p:extLst>
      <p:ext uri="{BB962C8B-B14F-4D97-AF65-F5344CB8AC3E}">
        <p14:creationId xmlns:p14="http://schemas.microsoft.com/office/powerpoint/2010/main" val="72491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not only did I come </a:t>
            </a:r>
            <a:r>
              <a:rPr lang="en-US" baseline="0" dirty="0"/>
              <a:t>into this summer knowing absolutely nothing about what I was going to research, but I also have never done research in my life. I learned such a great deal of information about both science and life skills during my time here this summer and I couldn’t be more privileged and thankful for that. This list really does no justice to all that I’ve learned this summer. So with that… *next slide*</a:t>
            </a: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12</a:t>
            </a:fld>
            <a:endParaRPr lang="en-US"/>
          </a:p>
        </p:txBody>
      </p:sp>
    </p:spTree>
    <p:extLst>
      <p:ext uri="{BB962C8B-B14F-4D97-AF65-F5344CB8AC3E}">
        <p14:creationId xmlns:p14="http://schemas.microsoft.com/office/powerpoint/2010/main" val="97707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 like</a:t>
            </a:r>
            <a:r>
              <a:rPr lang="en-US" baseline="0" dirty="0"/>
              <a:t> to thank my spectacular mentor Brandon who was taught me more this summer than all my teachers have throughout high school, Dr. Lewis for granting me this humbling and amazing opportunity and all of his help along the way, as well as everyone in the Lewis Lab for support, mentorship, and friendship that I will cherish forever. </a:t>
            </a: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13</a:t>
            </a:fld>
            <a:endParaRPr lang="en-US"/>
          </a:p>
        </p:txBody>
      </p:sp>
    </p:spTree>
    <p:extLst>
      <p:ext uri="{BB962C8B-B14F-4D97-AF65-F5344CB8AC3E}">
        <p14:creationId xmlns:p14="http://schemas.microsoft.com/office/powerpoint/2010/main" val="406523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a:t>
            </a:r>
            <a:r>
              <a:rPr lang="en-US" baseline="0" dirty="0"/>
              <a:t> I’d like to start out with a little bit of background on ovarian cancer. The symptoms of ovarian cancer are commonly very subtle and non-specific -&gt; things like bloating, abdominal pain and indigestion. It can sometimes be difficult to detect disease in its early stages when it is most optimal to begin treatment. Thus, we find it to be pertinent to develop the most biologically-advanced diagnostic imaging methods. </a:t>
            </a:r>
          </a:p>
          <a:p>
            <a:pPr marL="171450" indent="-171450">
              <a:buFont typeface="Arial" panose="020B0604020202020204" pitchFamily="34" charset="0"/>
              <a:buChar char="•"/>
            </a:pPr>
            <a:r>
              <a:rPr lang="en-US" baseline="0" dirty="0"/>
              <a:t>Not surprisingly, the 5 year survival rate of ovarian cancer is a mere 27% and it is the most fatal gynecologic malignancy. </a:t>
            </a:r>
          </a:p>
          <a:p>
            <a:pPr marL="171450" indent="-171450">
              <a:buFont typeface="Arial" panose="020B0604020202020204" pitchFamily="34" charset="0"/>
              <a:buChar char="•"/>
            </a:pPr>
            <a:r>
              <a:rPr lang="en-US" baseline="0" dirty="0"/>
              <a:t>Ovarian cancer possesses a molecular signature of L1 Cell Adhesion Molecules (also known as L1CAM), which makes it a potential candidate for targeting studies. </a:t>
            </a:r>
            <a:r>
              <a:rPr lang="en-US" sz="1200" kern="1200" dirty="0">
                <a:solidFill>
                  <a:schemeClr val="tx1"/>
                </a:solidFill>
                <a:effectLst/>
                <a:latin typeface="+mn-lt"/>
                <a:ea typeface="+mn-ea"/>
                <a:cs typeface="+mn-cs"/>
              </a:rPr>
              <a:t>L1CAM has been shown to have a dual role in the body and in cancers specifically: as an adhesion between cells and a motility promoting molecule</a:t>
            </a:r>
            <a:r>
              <a:rPr lang="en-US" sz="1200" kern="1200" baseline="0" dirty="0">
                <a:solidFill>
                  <a:schemeClr val="tx1"/>
                </a:solidFill>
                <a:effectLst/>
                <a:latin typeface="+mn-lt"/>
                <a:ea typeface="+mn-ea"/>
                <a:cs typeface="+mn-cs"/>
              </a:rPr>
              <a:t> that plays a role in cancer metastasis.</a:t>
            </a:r>
            <a:endParaRPr lang="en-US" baseline="0" dirty="0"/>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The overexpression of L1CAM is often linked to aggressive disease</a:t>
            </a:r>
            <a:r>
              <a:rPr lang="en-US" sz="1200" i="0" kern="1200" baseline="0" dirty="0">
                <a:solidFill>
                  <a:schemeClr val="tx1"/>
                </a:solidFill>
                <a:effectLst/>
                <a:latin typeface="+mn-lt"/>
                <a:ea typeface="+mn-ea"/>
                <a:cs typeface="+mn-cs"/>
              </a:rPr>
              <a:t>. L1CAM has also been found to be highly involved in cell motility, metastatic formation, tumor progression, and it is a predictor for disease progression and survival.</a:t>
            </a:r>
          </a:p>
          <a:p>
            <a:pPr marL="171450" indent="-171450">
              <a:buFont typeface="Arial" panose="020B0604020202020204" pitchFamily="34" charset="0"/>
              <a:buChar char="•"/>
            </a:pPr>
            <a:r>
              <a:rPr lang="en-US" sz="1200" i="0" kern="1200" baseline="0" dirty="0">
                <a:solidFill>
                  <a:schemeClr val="tx1"/>
                </a:solidFill>
                <a:effectLst/>
                <a:latin typeface="+mn-lt"/>
                <a:ea typeface="+mn-ea"/>
                <a:cs typeface="+mn-cs"/>
              </a:rPr>
              <a:t>Retrieved L1CAM targeting antibody from Cheung Lab.</a:t>
            </a:r>
          </a:p>
          <a:p>
            <a:pPr marL="171450" indent="-171450">
              <a:buFont typeface="Arial" panose="020B0604020202020204" pitchFamily="34" charset="0"/>
              <a:buChar char="•"/>
            </a:pPr>
            <a:endParaRPr lang="en-US" sz="1200"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E1FC0C6-9D89-4D4A-8A88-B0D8629A7BAC}" type="slidenum">
              <a:rPr lang="en-US" smtClean="0"/>
              <a:t>2</a:t>
            </a:fld>
            <a:endParaRPr lang="en-US"/>
          </a:p>
        </p:txBody>
      </p:sp>
    </p:spTree>
    <p:extLst>
      <p:ext uri="{BB962C8B-B14F-4D97-AF65-F5344CB8AC3E}">
        <p14:creationId xmlns:p14="http://schemas.microsoft.com/office/powerpoint/2010/main" val="402511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we all know, PET</a:t>
            </a:r>
            <a:r>
              <a:rPr lang="en-US" baseline="0" dirty="0"/>
              <a:t> imaging is at the forefront of cancer “</a:t>
            </a:r>
            <a:r>
              <a:rPr lang="en-US" baseline="0" dirty="0" err="1"/>
              <a:t>theranostics</a:t>
            </a:r>
            <a:r>
              <a:rPr lang="en-US" baseline="0" dirty="0"/>
              <a:t>,” or therapy and diagnostics combined. </a:t>
            </a:r>
          </a:p>
          <a:p>
            <a:pPr marL="171450" indent="-171450">
              <a:buFont typeface="Arial" panose="020B0604020202020204" pitchFamily="34" charset="0"/>
              <a:buChar char="•"/>
            </a:pPr>
            <a:r>
              <a:rPr lang="en-US" baseline="0" dirty="0"/>
              <a:t>What this imaging modality does is detect gamma rays that are expelled by radioisotopes apart of the radiopharmaceuticals and display this radioactivity in images. </a:t>
            </a:r>
          </a:p>
          <a:p>
            <a:pPr marL="171450" indent="-171450">
              <a:buFont typeface="Arial" panose="020B0604020202020204" pitchFamily="34" charset="0"/>
              <a:buChar char="•"/>
            </a:pPr>
            <a:r>
              <a:rPr lang="en-US" baseline="0" dirty="0"/>
              <a:t>So radiopharmaceuticals are the substances that are injected into patients that target specific agents.  They include a molecular structure and a positron emitting radionuclide, which causes the illumination seen in the images. </a:t>
            </a:r>
            <a:r>
              <a:rPr lang="en-US" b="1" baseline="0" dirty="0"/>
              <a:t>As you can see in the image on the bottom left</a:t>
            </a:r>
            <a:r>
              <a:rPr lang="en-US" baseline="0" dirty="0"/>
              <a:t>, the radionuclide is attached to the biomolecule via a linker, or specifically, the chelator DFO, which is synthesized to target a specific antigen. </a:t>
            </a:r>
            <a:r>
              <a:rPr lang="en-US" b="1" baseline="0" dirty="0"/>
              <a:t>An ideal probe </a:t>
            </a:r>
            <a:r>
              <a:rPr lang="en-US" baseline="0" dirty="0"/>
              <a:t>would specifically localize to the cancerous tissue. If we see this, we know that our antibody should accumulate in the cancer in human patients and we can thus innovate cancer diagnostics by improving the time at which it is done and the overall quality of the images. </a:t>
            </a:r>
          </a:p>
          <a:p>
            <a:pPr marL="171450" indent="-171450">
              <a:buFont typeface="Arial" panose="020B0604020202020204" pitchFamily="34" charset="0"/>
              <a:buChar char="•"/>
            </a:pPr>
            <a:r>
              <a:rPr lang="en-US" dirty="0"/>
              <a:t>The</a:t>
            </a:r>
            <a:r>
              <a:rPr lang="en-US" baseline="0" dirty="0"/>
              <a:t> radioisotope z</a:t>
            </a:r>
            <a:r>
              <a:rPr lang="en-US" dirty="0"/>
              <a:t>irconium-89</a:t>
            </a:r>
            <a:r>
              <a:rPr lang="en-US" baseline="0" dirty="0"/>
              <a:t> has had a track record of producing high quality images due its low positron energy and 78 hour half life. A relatively low positron energy produces higher resolution images. (Similar to the half life of antibodies)</a:t>
            </a:r>
          </a:p>
          <a:p>
            <a:pPr marL="171450" indent="-171450">
              <a:buFont typeface="Arial" panose="020B0604020202020204" pitchFamily="34" charset="0"/>
              <a:buChar char="•"/>
            </a:pPr>
            <a:r>
              <a:rPr lang="en-US" baseline="0" dirty="0"/>
              <a:t>DFO produces high quality images as well. It is a bifunctional chelator – wraps around a </a:t>
            </a:r>
            <a:r>
              <a:rPr lang="en-US" baseline="0" dirty="0" err="1"/>
              <a:t>radiometal</a:t>
            </a:r>
            <a:r>
              <a:rPr lang="en-US" baseline="0" dirty="0"/>
              <a:t> and binds to another biomolecule via a separate appendage. </a:t>
            </a: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3</a:t>
            </a:fld>
            <a:endParaRPr lang="en-US"/>
          </a:p>
        </p:txBody>
      </p:sp>
    </p:spTree>
    <p:extLst>
      <p:ext uri="{BB962C8B-B14F-4D97-AF65-F5344CB8AC3E}">
        <p14:creationId xmlns:p14="http://schemas.microsoft.com/office/powerpoint/2010/main" val="158557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a:t>
            </a:r>
            <a:r>
              <a:rPr lang="en-US" baseline="0" dirty="0"/>
              <a:t> are images you guys saw last week with Brandon, but I decided to bring them up so I can refresh your memory. </a:t>
            </a:r>
            <a:r>
              <a:rPr lang="en-US" dirty="0"/>
              <a:t>So</a:t>
            </a:r>
            <a:r>
              <a:rPr lang="en-US" baseline="0" dirty="0"/>
              <a:t> these are images of A-</a:t>
            </a:r>
            <a:r>
              <a:rPr lang="en-US" baseline="0" dirty="0" err="1"/>
              <a:t>th</a:t>
            </a:r>
            <a:r>
              <a:rPr lang="en-US" baseline="0" dirty="0"/>
              <a:t>-I-mic nude mice bearing subcutaneous skov3+ xenografts injected with a zirconium-89 labeled IgG4 antibody targeting L1Cam. </a:t>
            </a:r>
          </a:p>
          <a:p>
            <a:pPr marL="171450" indent="-171450">
              <a:buFont typeface="Arial" panose="020B0604020202020204" pitchFamily="34" charset="0"/>
              <a:buChar char="•"/>
            </a:pPr>
            <a:r>
              <a:rPr lang="en-US" baseline="0" dirty="0"/>
              <a:t>These images aren’t the best because they show a lot of non-specific background uptake in non-target organs such as the liver and blood pool, but that does clear out as we move forward in time to 120 hours. In addition, we see the tracer accumulate in the tumor through 120 hours. </a:t>
            </a:r>
          </a:p>
          <a:p>
            <a:pPr marL="171450" indent="-171450">
              <a:buFont typeface="Arial" panose="020B0604020202020204" pitchFamily="34" charset="0"/>
              <a:buChar char="•"/>
            </a:pPr>
            <a:r>
              <a:rPr lang="en-US" b="1" baseline="0" dirty="0"/>
              <a:t>We</a:t>
            </a:r>
            <a:r>
              <a:rPr lang="en-US" baseline="0" dirty="0"/>
              <a:t> believe there was so much background uptake in the mice because the antibody had a </a:t>
            </a:r>
            <a:r>
              <a:rPr lang="en-US" b="1" baseline="0" dirty="0"/>
              <a:t>very low specific activity </a:t>
            </a:r>
            <a:r>
              <a:rPr lang="en-US" baseline="0" dirty="0"/>
              <a:t>of one </a:t>
            </a:r>
            <a:r>
              <a:rPr lang="en-US" baseline="0" dirty="0" err="1"/>
              <a:t>microcuri</a:t>
            </a:r>
            <a:r>
              <a:rPr lang="en-US" baseline="0" dirty="0"/>
              <a:t>/microgram, which we are actively working on increasing. </a:t>
            </a:r>
            <a:r>
              <a:rPr lang="en-US" b="1" baseline="0" dirty="0"/>
              <a:t>What’s</a:t>
            </a:r>
            <a:r>
              <a:rPr lang="en-US" baseline="0" dirty="0"/>
              <a:t> promising about these images is that the images do not reveal any significant kidney uptake. </a:t>
            </a:r>
          </a:p>
          <a:p>
            <a:pPr marL="171450" indent="-171450">
              <a:buFont typeface="Arial" panose="020B0604020202020204" pitchFamily="34" charset="0"/>
              <a:buChar char="•"/>
            </a:pPr>
            <a:r>
              <a:rPr lang="en-US" baseline="0" dirty="0"/>
              <a:t>When we previously injected a non-mutated IgG4 targeting the same molecule –L1CAM- there was significant uptake in the kidney, but as you can see from these images (</a:t>
            </a:r>
            <a:r>
              <a:rPr lang="en-US" b="1" baseline="0" dirty="0"/>
              <a:t>circle kidneys</a:t>
            </a:r>
            <a:r>
              <a:rPr lang="en-US" baseline="0" dirty="0"/>
              <a:t>) the mutated IgG4 did not have significant accumulation in the kidneys through 120 hours, so we were pleased with that result. We anticipated this result because the mutated IgG4 antibody was engineered with this mutation to prevent it from fragmenting. </a:t>
            </a: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4</a:t>
            </a:fld>
            <a:endParaRPr lang="en-US"/>
          </a:p>
        </p:txBody>
      </p:sp>
    </p:spTree>
    <p:extLst>
      <p:ext uri="{BB962C8B-B14F-4D97-AF65-F5344CB8AC3E}">
        <p14:creationId xmlns:p14="http://schemas.microsoft.com/office/powerpoint/2010/main" val="3519951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 confirmed the imaging data with a </a:t>
            </a:r>
            <a:r>
              <a:rPr lang="en-US" baseline="0" dirty="0" err="1"/>
              <a:t>biodistribution</a:t>
            </a:r>
            <a:r>
              <a:rPr lang="en-US" baseline="0" dirty="0"/>
              <a:t> study with the imaged mice and as you can see here, </a:t>
            </a:r>
            <a:r>
              <a:rPr lang="en-US" b="1" baseline="0" dirty="0"/>
              <a:t>(circle kidney) </a:t>
            </a:r>
            <a:r>
              <a:rPr lang="en-US" baseline="0" dirty="0"/>
              <a:t>kidney uptake is quite low. As I mentioned previously, the specific activity of that antibody was </a:t>
            </a:r>
            <a:r>
              <a:rPr lang="en-US" b="1" baseline="0" dirty="0"/>
              <a:t>rather low</a:t>
            </a:r>
            <a:r>
              <a:rPr lang="en-US" baseline="0" dirty="0"/>
              <a:t>, the reasons for which we are not entirely sure about because all of the other antibodies that we’ve used against this target that are engineered using the same process have high specific activities around 6-7 </a:t>
            </a:r>
            <a:r>
              <a:rPr lang="en-US" baseline="0" dirty="0" err="1"/>
              <a:t>microcuris</a:t>
            </a:r>
            <a:r>
              <a:rPr lang="en-US" baseline="0" dirty="0"/>
              <a:t>/microgram which are of </a:t>
            </a:r>
            <a:r>
              <a:rPr lang="en-US" b="1" baseline="0" dirty="0"/>
              <a:t>10 molar equivalence of DFO.</a:t>
            </a:r>
            <a:r>
              <a:rPr lang="en-US" baseline="0" dirty="0"/>
              <a:t> In an effort to increase our specific activity *next slide*</a:t>
            </a:r>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5</a:t>
            </a:fld>
            <a:endParaRPr lang="en-US"/>
          </a:p>
        </p:txBody>
      </p:sp>
    </p:spTree>
    <p:extLst>
      <p:ext uri="{BB962C8B-B14F-4D97-AF65-F5344CB8AC3E}">
        <p14:creationId xmlns:p14="http://schemas.microsoft.com/office/powerpoint/2010/main" val="202449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 decided to increase the </a:t>
            </a:r>
            <a:r>
              <a:rPr lang="en-US" b="1" baseline="0" dirty="0"/>
              <a:t>molar equivalence of DFO to 20 </a:t>
            </a:r>
            <a:r>
              <a:rPr lang="en-US" baseline="0" dirty="0"/>
              <a:t>and here are the conditions for the conjugation and for the labeling. </a:t>
            </a:r>
          </a:p>
          <a:p>
            <a:pPr marL="171450" indent="-171450">
              <a:buFont typeface="Arial" panose="020B0604020202020204" pitchFamily="34" charset="0"/>
              <a:buChar char="•"/>
            </a:pPr>
            <a:r>
              <a:rPr lang="en-US" baseline="0" dirty="0"/>
              <a:t>(Numbers) This was a successful labeling, as you can see we were able to achieve a crude radiochemical yield of 95% (circle graph on top) and after purification, we have a purity of greater than 99% with a specific activity of 2.75 </a:t>
            </a:r>
            <a:r>
              <a:rPr lang="en-US" baseline="0" dirty="0" err="1"/>
              <a:t>microcuris</a:t>
            </a:r>
            <a:r>
              <a:rPr lang="en-US" baseline="0" dirty="0"/>
              <a:t>/ microgram (circle as your saying), which is still not as high as the other antibodies that we’ve labeled against this target, but it is nearly three times better than the antibodies that we labeled and imaged in the previous slides. </a:t>
            </a: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6</a:t>
            </a:fld>
            <a:endParaRPr lang="en-US"/>
          </a:p>
        </p:txBody>
      </p:sp>
    </p:spTree>
    <p:extLst>
      <p:ext uri="{BB962C8B-B14F-4D97-AF65-F5344CB8AC3E}">
        <p14:creationId xmlns:p14="http://schemas.microsoft.com/office/powerpoint/2010/main" val="351995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interested in how stable the radiolabeled</a:t>
            </a:r>
            <a:r>
              <a:rPr lang="en-US" baseline="0" dirty="0"/>
              <a:t> antibody would be in serum so we could have an idea of how the </a:t>
            </a:r>
            <a:r>
              <a:rPr lang="en-US" b="1" baseline="0" dirty="0"/>
              <a:t>blood of a mouse or human </a:t>
            </a:r>
            <a:r>
              <a:rPr lang="en-US" baseline="0" dirty="0"/>
              <a:t>would affect the antibodies. We conducted this stability assay at 37 degrees </a:t>
            </a:r>
            <a:r>
              <a:rPr lang="en-US" baseline="0" dirty="0" err="1"/>
              <a:t>celcius</a:t>
            </a:r>
            <a:r>
              <a:rPr lang="en-US" baseline="0" dirty="0"/>
              <a:t> for 7 days, and as you can see from the graph, the antibody was greater than 99% stable through 7 days. </a:t>
            </a: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7</a:t>
            </a:fld>
            <a:endParaRPr lang="en-US"/>
          </a:p>
        </p:txBody>
      </p:sp>
    </p:spTree>
    <p:extLst>
      <p:ext uri="{BB962C8B-B14F-4D97-AF65-F5344CB8AC3E}">
        <p14:creationId xmlns:p14="http://schemas.microsoft.com/office/powerpoint/2010/main" val="1379500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were also interested in seeing how </a:t>
            </a:r>
            <a:r>
              <a:rPr lang="en-US" dirty="0" err="1"/>
              <a:t>immunoreactive</a:t>
            </a:r>
            <a:r>
              <a:rPr lang="en-US" dirty="0"/>
              <a:t> the antibody was </a:t>
            </a:r>
            <a:r>
              <a:rPr lang="en-US" b="1" dirty="0"/>
              <a:t>post-</a:t>
            </a:r>
            <a:r>
              <a:rPr lang="en-US" b="1" dirty="0" err="1"/>
              <a:t>bioconjugation</a:t>
            </a:r>
            <a:r>
              <a:rPr lang="en-US" b="1" dirty="0"/>
              <a:t> and radiolabeling</a:t>
            </a:r>
            <a:r>
              <a:rPr lang="en-US" dirty="0"/>
              <a:t>. As</a:t>
            </a:r>
            <a:r>
              <a:rPr lang="en-US" baseline="0" dirty="0"/>
              <a:t> you know, </a:t>
            </a:r>
            <a:r>
              <a:rPr lang="en-US" b="1" baseline="0" dirty="0"/>
              <a:t>non-specific DFO conjugation </a:t>
            </a:r>
            <a:r>
              <a:rPr lang="en-US" baseline="0" dirty="0"/>
              <a:t>can have a negative impact on the binding capability of the antibody. So we performed this assay and found that the antibody was about 80% </a:t>
            </a:r>
            <a:r>
              <a:rPr lang="en-US" baseline="0" dirty="0" err="1"/>
              <a:t>immunoreactive</a:t>
            </a:r>
            <a:r>
              <a:rPr lang="en-US" baseline="0" dirty="0"/>
              <a:t>.</a:t>
            </a: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8</a:t>
            </a:fld>
            <a:endParaRPr lang="en-US"/>
          </a:p>
        </p:txBody>
      </p:sp>
    </p:spTree>
    <p:extLst>
      <p:ext uri="{BB962C8B-B14F-4D97-AF65-F5344CB8AC3E}">
        <p14:creationId xmlns:p14="http://schemas.microsoft.com/office/powerpoint/2010/main" val="182054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IMR-32 is a neuroblastoma</a:t>
            </a:r>
            <a:r>
              <a:rPr lang="en-US" baseline="0" dirty="0"/>
              <a:t> cell line. (L1CAM was first discovered as a neuron marker and has implications in brain development.) In collaboration with the Cheung lab, we did </a:t>
            </a:r>
            <a:r>
              <a:rPr lang="en-US" b="1" baseline="0" dirty="0"/>
              <a:t>flow cytometry</a:t>
            </a:r>
            <a:r>
              <a:rPr lang="en-US" baseline="0" dirty="0"/>
              <a:t>, we incubated the IMR-32 cell line with </a:t>
            </a:r>
            <a:r>
              <a:rPr lang="en-US" b="1" baseline="0" dirty="0"/>
              <a:t>three different concentrations </a:t>
            </a:r>
            <a:r>
              <a:rPr lang="en-US" baseline="0" dirty="0"/>
              <a:t>of our antibodies – both the </a:t>
            </a:r>
            <a:r>
              <a:rPr lang="en-US" baseline="0" dirty="0" err="1"/>
              <a:t>dfo</a:t>
            </a:r>
            <a:r>
              <a:rPr lang="en-US" baseline="0" dirty="0"/>
              <a:t> conjugated one (the green line you see here (point)) and the antibody that is not conjugated with </a:t>
            </a:r>
            <a:r>
              <a:rPr lang="en-US" baseline="0" dirty="0" err="1"/>
              <a:t>dfo</a:t>
            </a:r>
            <a:r>
              <a:rPr lang="en-US" baseline="0" dirty="0"/>
              <a:t>, and also a </a:t>
            </a:r>
            <a:r>
              <a:rPr lang="en-US" b="1" baseline="0" dirty="0"/>
              <a:t>negative control antibody</a:t>
            </a:r>
            <a:r>
              <a:rPr lang="en-US" baseline="0" dirty="0"/>
              <a:t>. What you can see here is that the </a:t>
            </a:r>
            <a:r>
              <a:rPr lang="en-US" baseline="0" dirty="0" err="1"/>
              <a:t>dfo</a:t>
            </a:r>
            <a:r>
              <a:rPr lang="en-US" baseline="0" dirty="0"/>
              <a:t> conjugation did not negatively affect the binding according to the flow data.</a:t>
            </a:r>
          </a:p>
          <a:p>
            <a:pPr marL="171450" indent="-171450">
              <a:buFont typeface="Arial" panose="020B0604020202020204" pitchFamily="34" charset="0"/>
              <a:buChar char="•"/>
            </a:pPr>
            <a:r>
              <a:rPr lang="en-US" baseline="0" dirty="0"/>
              <a:t>MFI is mean fluorescence intensity.</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E1FC0C6-9D89-4D4A-8A88-B0D8629A7BAC}" type="slidenum">
              <a:rPr lang="en-US" smtClean="0"/>
              <a:t>9</a:t>
            </a:fld>
            <a:endParaRPr lang="en-US"/>
          </a:p>
        </p:txBody>
      </p:sp>
    </p:spTree>
    <p:extLst>
      <p:ext uri="{BB962C8B-B14F-4D97-AF65-F5344CB8AC3E}">
        <p14:creationId xmlns:p14="http://schemas.microsoft.com/office/powerpoint/2010/main" val="3884750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p:txBody>
          <a:bodyPr/>
          <a:lstStyle>
            <a:lvl1pPr>
              <a:defRPr>
                <a:solidFill>
                  <a:srgbClr val="FFFFFF"/>
                </a:solidFill>
              </a:defRPr>
            </a:lvl1pPr>
          </a:lstStyle>
          <a:p>
            <a:r>
              <a:rPr lang="en-US" dirty="0"/>
              <a:t>Date or Reference</a:t>
            </a:r>
          </a:p>
        </p:txBody>
      </p:sp>
      <p:sp>
        <p:nvSpPr>
          <p:cNvPr id="11" name="Slide Number Placeholder 10"/>
          <p:cNvSpPr>
            <a:spLocks noGrp="1"/>
          </p:cNvSpPr>
          <p:nvPr>
            <p:ph type="sldNum" sz="quarter" idx="11"/>
          </p:nvPr>
        </p:nvSpPr>
        <p:spPr/>
        <p:txBody>
          <a:bodyPr/>
          <a:lstStyle>
            <a:lvl1pPr algn="ctr">
              <a:defRPr>
                <a:solidFill>
                  <a:srgbClr val="FFFFFF"/>
                </a:solidFill>
              </a:defRPr>
            </a:lvl1pPr>
          </a:lstStyle>
          <a:p>
            <a:fld id="{D9DADDD7-F6DB-DE43-84D3-BDE65D6DBA61}" type="slidenum">
              <a:rPr lang="en-US" smtClean="0"/>
              <a:pPr/>
              <a:t>‹#›</a:t>
            </a:fld>
            <a:endParaRPr lang="en-US" dirty="0"/>
          </a:p>
        </p:txBody>
      </p:sp>
      <p:sp>
        <p:nvSpPr>
          <p:cNvPr id="12" name="Rectangle 11"/>
          <p:cNvSpPr/>
          <p:nvPr userDrawn="1"/>
        </p:nvSpPr>
        <p:spPr>
          <a:xfrm>
            <a:off x="274588" y="5998818"/>
            <a:ext cx="8869412" cy="8591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SKCC_super_pos_rgb.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2735" y="940537"/>
            <a:ext cx="8030529" cy="8861273"/>
          </a:xfrm>
          <a:prstGeom prst="rect">
            <a:avLst/>
          </a:prstGeom>
        </p:spPr>
      </p:pic>
      <p:sp>
        <p:nvSpPr>
          <p:cNvPr id="2" name="Title 1"/>
          <p:cNvSpPr>
            <a:spLocks noGrp="1"/>
          </p:cNvSpPr>
          <p:nvPr>
            <p:ph type="ctrTitle"/>
          </p:nvPr>
        </p:nvSpPr>
        <p:spPr>
          <a:xfrm>
            <a:off x="427675" y="2262458"/>
            <a:ext cx="7772400" cy="1470025"/>
          </a:xfrm>
          <a:prstGeom prst="rect">
            <a:avLst/>
          </a:prstGeom>
        </p:spPr>
        <p:txBody>
          <a:bodyPr>
            <a:normAutofit/>
          </a:bodyPr>
          <a:lstStyle>
            <a:lvl1pPr>
              <a:defRPr sz="4000">
                <a:solidFill>
                  <a:srgbClr val="2986E2"/>
                </a:solidFill>
              </a:defRPr>
            </a:lvl1pPr>
          </a:lstStyle>
          <a:p>
            <a:r>
              <a:rPr lang="en-US"/>
              <a:t>Click to edit Master title style</a:t>
            </a:r>
            <a:endParaRPr lang="en-US" dirty="0"/>
          </a:p>
        </p:txBody>
      </p:sp>
      <p:sp>
        <p:nvSpPr>
          <p:cNvPr id="3" name="Subtitle 2"/>
          <p:cNvSpPr>
            <a:spLocks noGrp="1"/>
          </p:cNvSpPr>
          <p:nvPr>
            <p:ph type="subTitle" idx="1"/>
          </p:nvPr>
        </p:nvSpPr>
        <p:spPr>
          <a:xfrm>
            <a:off x="427675" y="4691832"/>
            <a:ext cx="6400800" cy="1306986"/>
          </a:xfrm>
        </p:spPr>
        <p:txBody>
          <a:bodyPr>
            <a:norm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descr="MSKCC_logo_hor_pos_rgb_150.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2275" y="569648"/>
            <a:ext cx="2683004" cy="826366"/>
          </a:xfrm>
          <a:prstGeom prst="rect">
            <a:avLst/>
          </a:prstGeom>
        </p:spPr>
      </p:pic>
    </p:spTree>
    <p:extLst>
      <p:ext uri="{BB962C8B-B14F-4D97-AF65-F5344CB8AC3E}">
        <p14:creationId xmlns:p14="http://schemas.microsoft.com/office/powerpoint/2010/main" val="164362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3949" y="89097"/>
            <a:ext cx="8545707" cy="108001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53949" y="983048"/>
            <a:ext cx="8545707" cy="5176316"/>
          </a:xfrm>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53949" y="6356350"/>
            <a:ext cx="2895600" cy="365125"/>
          </a:xfrm>
        </p:spPr>
        <p:txBody>
          <a:bodyPr/>
          <a:lstStyle>
            <a:lvl1pPr>
              <a:defRPr>
                <a:solidFill>
                  <a:schemeClr val="tx1"/>
                </a:solidFill>
              </a:defRPr>
            </a:lvl1pPr>
          </a:lstStyle>
          <a:p>
            <a:r>
              <a:rPr lang="en-US" dirty="0"/>
              <a:t>Footer</a:t>
            </a:r>
          </a:p>
        </p:txBody>
      </p:sp>
      <p:sp>
        <p:nvSpPr>
          <p:cNvPr id="6" name="Slide Number Placeholder 5"/>
          <p:cNvSpPr>
            <a:spLocks noGrp="1"/>
          </p:cNvSpPr>
          <p:nvPr>
            <p:ph type="sldNum" sz="quarter" idx="12"/>
          </p:nvPr>
        </p:nvSpPr>
        <p:spPr>
          <a:xfrm>
            <a:off x="3675063" y="6356350"/>
            <a:ext cx="2133600" cy="365125"/>
          </a:xfrm>
        </p:spPr>
        <p:txBody>
          <a:bodyPr/>
          <a:lstStyle>
            <a:lvl1pPr>
              <a:defRPr>
                <a:solidFill>
                  <a:srgbClr val="000000"/>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317060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3949" y="89097"/>
            <a:ext cx="8545707" cy="1080011"/>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166018"/>
            <a:ext cx="4038600" cy="4525963"/>
          </a:xfrm>
        </p:spPr>
        <p:txBody>
          <a:bodyPr/>
          <a:lstStyle>
            <a:lvl1pPr>
              <a:defRPr sz="2800" b="0"/>
            </a:lvl1pPr>
            <a:lvl2pPr>
              <a:defRPr sz="24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66018"/>
            <a:ext cx="4038600" cy="4525963"/>
          </a:xfrm>
        </p:spPr>
        <p:txBody>
          <a:bodyPr/>
          <a:lstStyle>
            <a:lvl1pPr>
              <a:defRPr sz="2800" b="0"/>
            </a:lvl1pPr>
            <a:lvl2pPr>
              <a:defRPr sz="24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353949" y="6353218"/>
            <a:ext cx="2895600" cy="365125"/>
          </a:xfrm>
        </p:spPr>
        <p:txBody>
          <a:bodyPr/>
          <a:lstStyle>
            <a:lvl1pPr>
              <a:defRPr>
                <a:solidFill>
                  <a:srgbClr val="000000"/>
                </a:solidFill>
              </a:defRPr>
            </a:lvl1pPr>
          </a:lstStyle>
          <a:p>
            <a:endParaRPr lang="en-US" dirty="0"/>
          </a:p>
        </p:txBody>
      </p:sp>
      <p:sp>
        <p:nvSpPr>
          <p:cNvPr id="7" name="Slide Number Placeholder 6"/>
          <p:cNvSpPr>
            <a:spLocks noGrp="1"/>
          </p:cNvSpPr>
          <p:nvPr>
            <p:ph type="sldNum" sz="quarter" idx="12"/>
          </p:nvPr>
        </p:nvSpPr>
        <p:spPr>
          <a:xfrm>
            <a:off x="3675063" y="6356350"/>
            <a:ext cx="2133600" cy="365125"/>
          </a:xfrm>
        </p:spPr>
        <p:txBody>
          <a:bodyPr/>
          <a:lstStyle>
            <a:lvl1pPr algn="ctr">
              <a:defRPr>
                <a:solidFill>
                  <a:srgbClr val="000000"/>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164582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3949" y="89097"/>
            <a:ext cx="8545707" cy="1080011"/>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330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93068"/>
            <a:ext cx="4040188" cy="3951288"/>
          </a:xfrm>
        </p:spPr>
        <p:txBody>
          <a:bodyPr/>
          <a:lstStyle>
            <a:lvl1pPr>
              <a:defRPr sz="2400" b="0"/>
            </a:lvl1pPr>
            <a:lvl2pPr>
              <a:defRPr sz="2000" b="0"/>
            </a:lvl2pPr>
            <a:lvl3pPr>
              <a:defRPr sz="1800" b="0"/>
            </a:lvl3pPr>
            <a:lvl4pPr>
              <a:defRPr sz="1600" b="0"/>
            </a:lvl4pPr>
            <a:lvl5pPr>
              <a:defRPr sz="16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1733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13078"/>
            <a:ext cx="4041775" cy="3951288"/>
          </a:xfrm>
        </p:spPr>
        <p:txBody>
          <a:bodyPr/>
          <a:lstStyle>
            <a:lvl1pPr>
              <a:defRPr sz="2400" b="0"/>
            </a:lvl1pPr>
            <a:lvl2pPr>
              <a:defRPr sz="2000" b="0"/>
            </a:lvl2pPr>
            <a:lvl3pPr>
              <a:defRPr sz="1800" b="0"/>
            </a:lvl3pPr>
            <a:lvl4pPr>
              <a:defRPr sz="1600" b="0"/>
            </a:lvl4pPr>
            <a:lvl5pPr>
              <a:defRPr sz="16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353949" y="6356350"/>
            <a:ext cx="2895600" cy="365125"/>
          </a:xfrm>
        </p:spPr>
        <p:txBody>
          <a:bodyPr/>
          <a:lstStyle>
            <a:lvl1pPr>
              <a:defRPr>
                <a:solidFill>
                  <a:srgbClr val="000000"/>
                </a:solidFill>
              </a:defRPr>
            </a:lvl1pPr>
          </a:lstStyle>
          <a:p>
            <a:endParaRPr lang="en-US" dirty="0"/>
          </a:p>
        </p:txBody>
      </p:sp>
      <p:sp>
        <p:nvSpPr>
          <p:cNvPr id="9" name="Slide Number Placeholder 8"/>
          <p:cNvSpPr>
            <a:spLocks noGrp="1"/>
          </p:cNvSpPr>
          <p:nvPr>
            <p:ph type="sldNum" sz="quarter" idx="12"/>
          </p:nvPr>
        </p:nvSpPr>
        <p:spPr>
          <a:xfrm>
            <a:off x="3675063" y="6356350"/>
            <a:ext cx="2133600" cy="365125"/>
          </a:xfrm>
        </p:spPr>
        <p:txBody>
          <a:bodyPr/>
          <a:lstStyle>
            <a:lvl1pPr algn="ctr">
              <a:defRPr>
                <a:solidFill>
                  <a:srgbClr val="000000"/>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214175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descr="MSKCC_logo_hor_s_rev_rgb_15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5775" y="402166"/>
            <a:ext cx="2158312" cy="664760"/>
          </a:xfrm>
          <a:prstGeom prst="rect">
            <a:avLst/>
          </a:prstGeom>
        </p:spPr>
      </p:pic>
      <p:sp>
        <p:nvSpPr>
          <p:cNvPr id="11" name="Slide Number Placeholder 10"/>
          <p:cNvSpPr>
            <a:spLocks noGrp="1"/>
          </p:cNvSpPr>
          <p:nvPr>
            <p:ph type="sldNum" sz="quarter" idx="11"/>
          </p:nvPr>
        </p:nvSpPr>
        <p:spPr/>
        <p:txBody>
          <a:bodyPr/>
          <a:lstStyle>
            <a:lvl1pPr algn="ctr">
              <a:defRPr>
                <a:solidFill>
                  <a:srgbClr val="FFFFFF"/>
                </a:solidFill>
              </a:defRPr>
            </a:lvl1pPr>
          </a:lstStyle>
          <a:p>
            <a:fld id="{D9DADDD7-F6DB-DE43-84D3-BDE65D6DBA61}" type="slidenum">
              <a:rPr lang="en-US" smtClean="0"/>
              <a:pPr/>
              <a:t>‹#›</a:t>
            </a:fld>
            <a:endParaRPr lang="en-US" dirty="0"/>
          </a:p>
        </p:txBody>
      </p:sp>
      <p:sp>
        <p:nvSpPr>
          <p:cNvPr id="2" name="Rectangle 1"/>
          <p:cNvSpPr/>
          <p:nvPr userDrawn="1"/>
        </p:nvSpPr>
        <p:spPr>
          <a:xfrm>
            <a:off x="266620" y="5929158"/>
            <a:ext cx="8877380" cy="92884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pic>
        <p:nvPicPr>
          <p:cNvPr id="4" name="Picture 3" descr="MSKCC_super_pos_rgb.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12735" y="940537"/>
            <a:ext cx="8030529" cy="8861273"/>
          </a:xfrm>
          <a:prstGeom prst="rect">
            <a:avLst/>
          </a:prstGeom>
        </p:spPr>
      </p:pic>
      <p:sp>
        <p:nvSpPr>
          <p:cNvPr id="5" name="Text Placeholder 4"/>
          <p:cNvSpPr>
            <a:spLocks noGrp="1"/>
          </p:cNvSpPr>
          <p:nvPr>
            <p:ph type="body" sz="quarter" idx="12"/>
          </p:nvPr>
        </p:nvSpPr>
        <p:spPr>
          <a:xfrm>
            <a:off x="694614" y="2617788"/>
            <a:ext cx="7731836" cy="2082800"/>
          </a:xfrm>
        </p:spPr>
        <p:txBody>
          <a:bodyPr>
            <a:normAutofit/>
          </a:bodyPr>
          <a:lstStyle>
            <a:lvl1pPr marL="0" indent="0">
              <a:buFontTx/>
              <a:buNone/>
              <a:defRPr sz="4400">
                <a:solidFill>
                  <a:srgbClr val="2986E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351447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53949" y="6356350"/>
            <a:ext cx="2895600" cy="365125"/>
          </a:xfrm>
        </p:spPr>
        <p:txBody>
          <a:bodyPr/>
          <a:lstStyle>
            <a:lvl1pPr>
              <a:defRPr>
                <a:solidFill>
                  <a:srgbClr val="000000"/>
                </a:solidFill>
              </a:defRPr>
            </a:lvl1pPr>
          </a:lstStyle>
          <a:p>
            <a:endParaRPr lang="en-US" dirty="0"/>
          </a:p>
        </p:txBody>
      </p:sp>
      <p:sp>
        <p:nvSpPr>
          <p:cNvPr id="4" name="Slide Number Placeholder 3"/>
          <p:cNvSpPr>
            <a:spLocks noGrp="1"/>
          </p:cNvSpPr>
          <p:nvPr>
            <p:ph type="sldNum" sz="quarter" idx="12"/>
          </p:nvPr>
        </p:nvSpPr>
        <p:spPr>
          <a:xfrm>
            <a:off x="3675063" y="6356350"/>
            <a:ext cx="2133600" cy="365125"/>
          </a:xfrm>
        </p:spPr>
        <p:txBody>
          <a:bodyPr/>
          <a:lstStyle>
            <a:lvl1pPr algn="ctr">
              <a:defRPr>
                <a:solidFill>
                  <a:srgbClr val="000000"/>
                </a:solidFill>
              </a:defRPr>
            </a:lvl1pPr>
          </a:lstStyle>
          <a:p>
            <a:fld id="{D9DADDD7-F6DB-DE43-84D3-BDE65D6DBA61}" type="slidenum">
              <a:rPr lang="en-US" smtClean="0"/>
              <a:pPr/>
              <a:t>‹#›</a:t>
            </a:fld>
            <a:endParaRPr lang="en-US" dirty="0"/>
          </a:p>
        </p:txBody>
      </p:sp>
      <p:sp>
        <p:nvSpPr>
          <p:cNvPr id="5" name="Title 1"/>
          <p:cNvSpPr>
            <a:spLocks noGrp="1"/>
          </p:cNvSpPr>
          <p:nvPr>
            <p:ph type="title"/>
          </p:nvPr>
        </p:nvSpPr>
        <p:spPr>
          <a:xfrm>
            <a:off x="353949" y="89098"/>
            <a:ext cx="8545707" cy="685234"/>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5869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50850"/>
            <a:ext cx="5486400" cy="4135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789213" y="6356350"/>
            <a:ext cx="2460335" cy="365125"/>
          </a:xfrm>
        </p:spPr>
        <p:txBody>
          <a:bodyPr/>
          <a:lstStyle>
            <a:lvl1pPr>
              <a:defRPr>
                <a:solidFill>
                  <a:srgbClr val="000000"/>
                </a:solidFill>
              </a:defRPr>
            </a:lvl1pPr>
          </a:lstStyle>
          <a:p>
            <a:endParaRPr lang="en-US" dirty="0"/>
          </a:p>
        </p:txBody>
      </p:sp>
      <p:sp>
        <p:nvSpPr>
          <p:cNvPr id="7" name="Slide Number Placeholder 6"/>
          <p:cNvSpPr>
            <a:spLocks noGrp="1"/>
          </p:cNvSpPr>
          <p:nvPr>
            <p:ph type="sldNum" sz="quarter" idx="12"/>
          </p:nvPr>
        </p:nvSpPr>
        <p:spPr>
          <a:xfrm>
            <a:off x="3675063" y="6356350"/>
            <a:ext cx="2133600" cy="365125"/>
          </a:xfrm>
        </p:spPr>
        <p:txBody>
          <a:bodyPr/>
          <a:lstStyle>
            <a:lvl1pPr algn="ctr">
              <a:defRPr>
                <a:solidFill>
                  <a:srgbClr val="000000"/>
                </a:solidFill>
              </a:defRPr>
            </a:lvl1pPr>
          </a:lstStyle>
          <a:p>
            <a:fld id="{D9DADDD7-F6DB-DE43-84D3-BDE65D6DBA61}" type="slidenum">
              <a:rPr lang="en-US" smtClean="0"/>
              <a:pPr/>
              <a:t>‹#›</a:t>
            </a:fld>
            <a:endParaRPr lang="en-US" dirty="0"/>
          </a:p>
        </p:txBody>
      </p:sp>
      <p:sp>
        <p:nvSpPr>
          <p:cNvPr id="8" name="Title 1"/>
          <p:cNvSpPr txBox="1">
            <a:spLocks/>
          </p:cNvSpPr>
          <p:nvPr userDrawn="1"/>
        </p:nvSpPr>
        <p:spPr>
          <a:xfrm>
            <a:off x="353949" y="89098"/>
            <a:ext cx="8545707" cy="685234"/>
          </a:xfrm>
          <a:prstGeom prst="rect">
            <a:avLst/>
          </a:prstGeom>
        </p:spPr>
        <p:txBody>
          <a:bodyPr vert="horz" lIns="91440" tIns="45720" rIns="91440" bIns="45720" rtlCol="0" anchor="t" anchorCtr="0">
            <a:normAutofit/>
          </a:bodyPr>
          <a:lstStyle>
            <a:lvl1pPr algn="l" defTabSz="457200" rtl="0" eaLnBrk="1" latinLnBrk="0" hangingPunct="1">
              <a:spcBef>
                <a:spcPct val="0"/>
              </a:spcBef>
              <a:buNone/>
              <a:defRPr sz="3200" b="1" kern="1200">
                <a:solidFill>
                  <a:srgbClr val="FFFFFF"/>
                </a:solidFill>
                <a:latin typeface="Corbel"/>
                <a:ea typeface="+mj-ea"/>
                <a:cs typeface="Corbel"/>
              </a:defRPr>
            </a:lvl1pPr>
          </a:lstStyle>
          <a:p>
            <a:r>
              <a:rPr lang="en-US"/>
              <a:t>Click to edit Master title style</a:t>
            </a:r>
            <a:endParaRPr lang="en-US" dirty="0"/>
          </a:p>
        </p:txBody>
      </p:sp>
    </p:spTree>
    <p:extLst>
      <p:ext uri="{BB962C8B-B14F-4D97-AF65-F5344CB8AC3E}">
        <p14:creationId xmlns:p14="http://schemas.microsoft.com/office/powerpoint/2010/main" val="378966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3949" y="1413024"/>
            <a:ext cx="8545707" cy="47131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04056" y="6356350"/>
            <a:ext cx="2895600" cy="365125"/>
          </a:xfrm>
          <a:prstGeom prst="rect">
            <a:avLst/>
          </a:prstGeom>
        </p:spPr>
        <p:txBody>
          <a:bodyPr vert="horz" lIns="91440" tIns="45720" rIns="91440" bIns="45720" rtlCol="0" anchor="ctr"/>
          <a:lstStyle>
            <a:lvl1pPr algn="l">
              <a:defRPr sz="1200">
                <a:solidFill>
                  <a:srgbClr val="000000"/>
                </a:solidFill>
                <a:latin typeface="Corbel"/>
                <a:cs typeface="Corbel"/>
              </a:defRPr>
            </a:lvl1pPr>
          </a:lstStyle>
          <a:p>
            <a:r>
              <a:rPr lang="en-US" dirty="0"/>
              <a:t>Reference</a:t>
            </a:r>
          </a:p>
        </p:txBody>
      </p:sp>
      <p:sp>
        <p:nvSpPr>
          <p:cNvPr id="6" name="Slide Number Placeholder 5"/>
          <p:cNvSpPr>
            <a:spLocks noGrp="1"/>
          </p:cNvSpPr>
          <p:nvPr>
            <p:ph type="sldNum" sz="quarter" idx="4"/>
          </p:nvPr>
        </p:nvSpPr>
        <p:spPr>
          <a:xfrm>
            <a:off x="3675063" y="6356350"/>
            <a:ext cx="2133600" cy="365125"/>
          </a:xfrm>
          <a:prstGeom prst="rect">
            <a:avLst/>
          </a:prstGeom>
        </p:spPr>
        <p:txBody>
          <a:bodyPr vert="horz" lIns="91440" tIns="45720" rIns="91440" bIns="45720" rtlCol="0" anchor="ctr"/>
          <a:lstStyle>
            <a:lvl1pPr algn="ctr">
              <a:defRPr sz="1200">
                <a:solidFill>
                  <a:srgbClr val="000000"/>
                </a:solidFill>
                <a:latin typeface="Corbel"/>
                <a:cs typeface="Corbel"/>
              </a:defRPr>
            </a:lvl1pPr>
          </a:lstStyle>
          <a:p>
            <a:fld id="{D9DADDD7-F6DB-DE43-84D3-BDE65D6DBA61}" type="slidenum">
              <a:rPr lang="en-US" smtClean="0"/>
              <a:pPr/>
              <a:t>‹#›</a:t>
            </a:fld>
            <a:endParaRPr lang="en-US" dirty="0"/>
          </a:p>
        </p:txBody>
      </p:sp>
      <p:pic>
        <p:nvPicPr>
          <p:cNvPr id="4" name="Picture 3" descr="MSKCC_logo_hor_pos_rgb_150.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949" y="6206037"/>
            <a:ext cx="1513117" cy="466040"/>
          </a:xfrm>
          <a:prstGeom prst="rect">
            <a:avLst/>
          </a:prstGeom>
        </p:spPr>
      </p:pic>
      <p:cxnSp>
        <p:nvCxnSpPr>
          <p:cNvPr id="10" name="Straight Connector 9"/>
          <p:cNvCxnSpPr/>
          <p:nvPr/>
        </p:nvCxnSpPr>
        <p:spPr>
          <a:xfrm>
            <a:off x="353949" y="6126164"/>
            <a:ext cx="8545707" cy="0"/>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2" name="Title Placeholder 11"/>
          <p:cNvSpPr>
            <a:spLocks noGrp="1"/>
          </p:cNvSpPr>
          <p:nvPr>
            <p:ph type="title"/>
          </p:nvPr>
        </p:nvSpPr>
        <p:spPr>
          <a:xfrm>
            <a:off x="348586" y="274638"/>
            <a:ext cx="8551069" cy="1138386"/>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18766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8" r:id="rId5"/>
    <p:sldLayoutId id="2147483655" r:id="rId6"/>
    <p:sldLayoutId id="2147483657" r:id="rId7"/>
  </p:sldLayoutIdLst>
  <p:txStyles>
    <p:titleStyle>
      <a:lvl1pPr algn="l" defTabSz="457200" rtl="0" eaLnBrk="1" latinLnBrk="0" hangingPunct="1">
        <a:spcBef>
          <a:spcPct val="0"/>
        </a:spcBef>
        <a:buNone/>
        <a:defRPr sz="3200" b="1" kern="1200">
          <a:solidFill>
            <a:srgbClr val="2986E2"/>
          </a:solidFill>
          <a:latin typeface="Corbel"/>
          <a:ea typeface="+mj-ea"/>
          <a:cs typeface="Corbel"/>
        </a:defRPr>
      </a:lvl1pPr>
    </p:titleStyle>
    <p:bodyStyle>
      <a:lvl1pPr marL="342900" indent="-342900" algn="l" defTabSz="457200" rtl="0" eaLnBrk="1" latinLnBrk="0" hangingPunct="1">
        <a:spcBef>
          <a:spcPct val="20000"/>
        </a:spcBef>
        <a:buFont typeface="Arial"/>
        <a:buChar char="•"/>
        <a:defRPr sz="2000" b="1" kern="1200">
          <a:solidFill>
            <a:schemeClr val="tx1"/>
          </a:solidFill>
          <a:latin typeface="Corbel"/>
          <a:ea typeface="+mn-ea"/>
          <a:cs typeface="Corbel"/>
        </a:defRPr>
      </a:lvl1pPr>
      <a:lvl2pPr marL="742950" indent="-285750" algn="l" defTabSz="457200" rtl="0" eaLnBrk="1" latinLnBrk="0" hangingPunct="1">
        <a:spcBef>
          <a:spcPct val="20000"/>
        </a:spcBef>
        <a:buFont typeface="Arial"/>
        <a:buChar char="–"/>
        <a:defRPr sz="2000" b="1" kern="1200">
          <a:solidFill>
            <a:schemeClr val="tx1"/>
          </a:solidFill>
          <a:latin typeface="Corbel"/>
          <a:ea typeface="+mn-ea"/>
          <a:cs typeface="Corbel"/>
        </a:defRPr>
      </a:lvl2pPr>
      <a:lvl3pPr marL="1143000" indent="-228600" algn="l" defTabSz="457200" rtl="0" eaLnBrk="1" latinLnBrk="0" hangingPunct="1">
        <a:spcBef>
          <a:spcPct val="20000"/>
        </a:spcBef>
        <a:buFont typeface="Arial"/>
        <a:buChar char="•"/>
        <a:defRPr sz="2000" b="1" kern="1200">
          <a:solidFill>
            <a:schemeClr val="tx1"/>
          </a:solidFill>
          <a:latin typeface="Corbel"/>
          <a:ea typeface="+mn-ea"/>
          <a:cs typeface="Corbel"/>
        </a:defRPr>
      </a:lvl3pPr>
      <a:lvl4pPr marL="1600200" indent="-228600" algn="l" defTabSz="457200" rtl="0" eaLnBrk="1" latinLnBrk="0" hangingPunct="1">
        <a:spcBef>
          <a:spcPct val="20000"/>
        </a:spcBef>
        <a:buFont typeface="Arial"/>
        <a:buChar char="–"/>
        <a:defRPr sz="2000" b="1" kern="1200">
          <a:solidFill>
            <a:schemeClr val="tx1"/>
          </a:solidFill>
          <a:latin typeface="Corbel"/>
          <a:ea typeface="+mn-ea"/>
          <a:cs typeface="Corbel"/>
        </a:defRPr>
      </a:lvl4pPr>
      <a:lvl5pPr marL="2057400" indent="-228600" algn="l" defTabSz="457200" rtl="0" eaLnBrk="1" latinLnBrk="0" hangingPunct="1">
        <a:spcBef>
          <a:spcPct val="20000"/>
        </a:spcBef>
        <a:buFont typeface="Arial"/>
        <a:buChar char="»"/>
        <a:defRPr sz="2000" b="1"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948" y="1323231"/>
            <a:ext cx="6858000" cy="1790700"/>
          </a:xfrm>
        </p:spPr>
        <p:txBody>
          <a:bodyPr/>
          <a:lstStyle/>
          <a:p>
            <a:pPr algn="ctr"/>
            <a:r>
              <a:rPr lang="en-US" dirty="0"/>
              <a:t>Molecular Imaging of Ovarian Cancer</a:t>
            </a:r>
          </a:p>
        </p:txBody>
      </p:sp>
      <p:sp>
        <p:nvSpPr>
          <p:cNvPr id="3" name="Subtitle 2"/>
          <p:cNvSpPr>
            <a:spLocks noGrp="1"/>
          </p:cNvSpPr>
          <p:nvPr>
            <p:ph type="subTitle" idx="1"/>
          </p:nvPr>
        </p:nvSpPr>
        <p:spPr>
          <a:xfrm>
            <a:off x="824948" y="3450776"/>
            <a:ext cx="6858000" cy="1241822"/>
          </a:xfrm>
        </p:spPr>
        <p:txBody>
          <a:bodyPr>
            <a:normAutofit fontScale="85000" lnSpcReduction="20000"/>
          </a:bodyPr>
          <a:lstStyle/>
          <a:p>
            <a:pPr algn="ctr"/>
            <a:r>
              <a:rPr lang="en-US" dirty="0"/>
              <a:t>Robert Kimelman</a:t>
            </a:r>
          </a:p>
          <a:p>
            <a:pPr algn="ctr"/>
            <a:r>
              <a:rPr lang="en-US" dirty="0"/>
              <a:t>Secaucus High School – Secaucus, NJ</a:t>
            </a:r>
          </a:p>
          <a:p>
            <a:pPr algn="ctr"/>
            <a:r>
              <a:rPr lang="en-US" dirty="0"/>
              <a:t>Summer Student Intern</a:t>
            </a:r>
          </a:p>
          <a:p>
            <a:pPr algn="ctr"/>
            <a:r>
              <a:rPr lang="en-US" dirty="0"/>
              <a:t>Lewis Lab Group Meeting</a:t>
            </a:r>
          </a:p>
          <a:p>
            <a:pPr algn="ctr"/>
            <a:r>
              <a:rPr lang="en-US" dirty="0"/>
              <a:t>August 26, 2016</a:t>
            </a:r>
          </a:p>
        </p:txBody>
      </p:sp>
      <p:pic>
        <p:nvPicPr>
          <p:cNvPr id="4" name="Picture 3"/>
          <p:cNvPicPr>
            <a:picLocks noChangeAspect="1"/>
          </p:cNvPicPr>
          <p:nvPr/>
        </p:nvPicPr>
        <p:blipFill>
          <a:blip r:embed="rId3"/>
          <a:stretch>
            <a:fillRect/>
          </a:stretch>
        </p:blipFill>
        <p:spPr>
          <a:xfrm>
            <a:off x="233604" y="3565036"/>
            <a:ext cx="2269208" cy="1959083"/>
          </a:xfrm>
          <a:prstGeom prst="rect">
            <a:avLst/>
          </a:prstGeom>
        </p:spPr>
      </p:pic>
      <p:pic>
        <p:nvPicPr>
          <p:cNvPr id="5" name="Picture 4"/>
          <p:cNvPicPr>
            <a:picLocks noChangeAspect="1"/>
          </p:cNvPicPr>
          <p:nvPr/>
        </p:nvPicPr>
        <p:blipFill>
          <a:blip r:embed="rId4"/>
          <a:stretch>
            <a:fillRect/>
          </a:stretch>
        </p:blipFill>
        <p:spPr>
          <a:xfrm>
            <a:off x="5887453" y="3478258"/>
            <a:ext cx="3077643" cy="2049711"/>
          </a:xfrm>
          <a:prstGeom prst="rect">
            <a:avLst/>
          </a:prstGeom>
        </p:spPr>
      </p:pic>
      <p:sp>
        <p:nvSpPr>
          <p:cNvPr id="6" name="TextBox 5"/>
          <p:cNvSpPr txBox="1"/>
          <p:nvPr/>
        </p:nvSpPr>
        <p:spPr>
          <a:xfrm>
            <a:off x="342942" y="5668315"/>
            <a:ext cx="2050532" cy="369332"/>
          </a:xfrm>
          <a:prstGeom prst="rect">
            <a:avLst/>
          </a:prstGeom>
          <a:noFill/>
        </p:spPr>
        <p:txBody>
          <a:bodyPr wrap="square" rtlCol="0">
            <a:spAutoFit/>
          </a:bodyPr>
          <a:lstStyle/>
          <a:p>
            <a:r>
              <a:rPr lang="en-US" sz="900" dirty="0"/>
              <a:t>http://www.nature.com/nmeth/journal/v6/n6/images/nmeth0609-465-I2.jpg</a:t>
            </a:r>
          </a:p>
        </p:txBody>
      </p:sp>
      <p:sp>
        <p:nvSpPr>
          <p:cNvPr id="7" name="TextBox 6"/>
          <p:cNvSpPr txBox="1"/>
          <p:nvPr/>
        </p:nvSpPr>
        <p:spPr>
          <a:xfrm>
            <a:off x="6400800" y="5642229"/>
            <a:ext cx="2564296" cy="369332"/>
          </a:xfrm>
          <a:prstGeom prst="rect">
            <a:avLst/>
          </a:prstGeom>
          <a:noFill/>
        </p:spPr>
        <p:txBody>
          <a:bodyPr wrap="square" rtlCol="0">
            <a:spAutoFit/>
          </a:bodyPr>
          <a:lstStyle/>
          <a:p>
            <a:r>
              <a:rPr lang="en-US" sz="900" dirty="0"/>
              <a:t>http://www.genengnews.com/gen-articles/the-antibody-dilemma/5550/</a:t>
            </a:r>
          </a:p>
        </p:txBody>
      </p:sp>
    </p:spTree>
    <p:extLst>
      <p:ext uri="{BB962C8B-B14F-4D97-AF65-F5344CB8AC3E}">
        <p14:creationId xmlns:p14="http://schemas.microsoft.com/office/powerpoint/2010/main" val="1746016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Zirconium-89 Labeled H3E7-4M Internalization Assay</a:t>
            </a:r>
          </a:p>
        </p:txBody>
      </p:sp>
      <p:pic>
        <p:nvPicPr>
          <p:cNvPr id="4" name="Content Placeholder 3"/>
          <p:cNvPicPr>
            <a:picLocks noGrp="1" noChangeAspect="1"/>
          </p:cNvPicPr>
          <p:nvPr>
            <p:ph idx="1"/>
          </p:nvPr>
        </p:nvPicPr>
        <p:blipFill>
          <a:blip r:embed="rId3"/>
          <a:stretch>
            <a:fillRect/>
          </a:stretch>
        </p:blipFill>
        <p:spPr>
          <a:xfrm>
            <a:off x="1761711" y="1169108"/>
            <a:ext cx="5583372" cy="4469668"/>
          </a:xfrm>
          <a:prstGeom prst="rect">
            <a:avLst/>
          </a:prstGeom>
        </p:spPr>
      </p:pic>
    </p:spTree>
    <p:extLst>
      <p:ext uri="{BB962C8B-B14F-4D97-AF65-F5344CB8AC3E}">
        <p14:creationId xmlns:p14="http://schemas.microsoft.com/office/powerpoint/2010/main" val="56868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Conclusions and Future Work</a:t>
            </a:r>
          </a:p>
        </p:txBody>
      </p:sp>
      <p:sp>
        <p:nvSpPr>
          <p:cNvPr id="3" name="Content Placeholder 2"/>
          <p:cNvSpPr>
            <a:spLocks noGrp="1"/>
          </p:cNvSpPr>
          <p:nvPr>
            <p:ph idx="1"/>
          </p:nvPr>
        </p:nvSpPr>
        <p:spPr/>
        <p:txBody>
          <a:bodyPr/>
          <a:lstStyle/>
          <a:p>
            <a:r>
              <a:rPr lang="en-US" dirty="0"/>
              <a:t>Minimal uptake of Zirconium-89 labeled H3E7-4M seen in kidneys</a:t>
            </a:r>
          </a:p>
          <a:p>
            <a:r>
              <a:rPr lang="en-US" dirty="0"/>
              <a:t>Significant tumor uptake of Zirconium-89 labeled H3E7-4M</a:t>
            </a:r>
          </a:p>
          <a:p>
            <a:r>
              <a:rPr lang="en-US" dirty="0"/>
              <a:t>SKOV3+ cells are actively internalizing Zirconium-89 labeled H3E7-4M</a:t>
            </a:r>
          </a:p>
          <a:p>
            <a:r>
              <a:rPr lang="en-US" dirty="0"/>
              <a:t>Zirconium-89 labeled H3E7-4M is about 80% immunoreactive</a:t>
            </a:r>
          </a:p>
          <a:p>
            <a:endParaRPr lang="en-US" dirty="0"/>
          </a:p>
          <a:p>
            <a:endParaRPr lang="en-US" dirty="0"/>
          </a:p>
          <a:p>
            <a:r>
              <a:rPr lang="en-US" dirty="0"/>
              <a:t>Future Work:</a:t>
            </a:r>
          </a:p>
          <a:p>
            <a:r>
              <a:rPr lang="en-US" dirty="0"/>
              <a:t>Images with higher specific activity and </a:t>
            </a:r>
            <a:r>
              <a:rPr lang="en-US" dirty="0" err="1"/>
              <a:t>biodistribution</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3690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Techniques I’ve Learned</a:t>
            </a:r>
          </a:p>
        </p:txBody>
      </p:sp>
      <p:sp>
        <p:nvSpPr>
          <p:cNvPr id="3" name="Content Placeholder 2"/>
          <p:cNvSpPr>
            <a:spLocks noGrp="1"/>
          </p:cNvSpPr>
          <p:nvPr>
            <p:ph idx="1"/>
          </p:nvPr>
        </p:nvSpPr>
        <p:spPr/>
        <p:txBody>
          <a:bodyPr>
            <a:normAutofit fontScale="92500" lnSpcReduction="10000"/>
          </a:bodyPr>
          <a:lstStyle/>
          <a:p>
            <a:r>
              <a:rPr lang="en-US" dirty="0"/>
              <a:t>Cell Culture</a:t>
            </a:r>
          </a:p>
          <a:p>
            <a:r>
              <a:rPr lang="en-US" dirty="0"/>
              <a:t>Pipetting</a:t>
            </a:r>
          </a:p>
          <a:p>
            <a:r>
              <a:rPr lang="en-US" dirty="0"/>
              <a:t>PET/CT Imaging</a:t>
            </a:r>
          </a:p>
          <a:p>
            <a:r>
              <a:rPr lang="en-US" dirty="0"/>
              <a:t>HPLC</a:t>
            </a:r>
          </a:p>
          <a:p>
            <a:r>
              <a:rPr lang="en-US" dirty="0"/>
              <a:t>Western Blotting</a:t>
            </a:r>
          </a:p>
          <a:p>
            <a:r>
              <a:rPr lang="en-US" dirty="0"/>
              <a:t>Antibody Conjugation</a:t>
            </a:r>
          </a:p>
          <a:p>
            <a:r>
              <a:rPr lang="en-US" dirty="0"/>
              <a:t>Radiolabeling</a:t>
            </a:r>
          </a:p>
          <a:p>
            <a:r>
              <a:rPr lang="en-US" dirty="0"/>
              <a:t>Biodistribution</a:t>
            </a:r>
          </a:p>
          <a:p>
            <a:r>
              <a:rPr lang="en-US" dirty="0"/>
              <a:t>RARC Certified</a:t>
            </a:r>
          </a:p>
          <a:p>
            <a:r>
              <a:rPr lang="en-US" dirty="0"/>
              <a:t>Tube Weighing</a:t>
            </a:r>
          </a:p>
          <a:p>
            <a:r>
              <a:rPr lang="en-US" dirty="0"/>
              <a:t>Mouse Subcutaneous  </a:t>
            </a:r>
            <a:r>
              <a:rPr lang="en-US" dirty="0" err="1"/>
              <a:t>Xenografting</a:t>
            </a:r>
            <a:endParaRPr lang="en-US" dirty="0"/>
          </a:p>
          <a:p>
            <a:r>
              <a:rPr lang="en-US" dirty="0"/>
              <a:t>Mouse Intravenous Tail Injections</a:t>
            </a:r>
          </a:p>
          <a:p>
            <a:r>
              <a:rPr lang="en-US" dirty="0"/>
              <a:t>Immunoreactivity Cell Assay</a:t>
            </a:r>
          </a:p>
          <a:p>
            <a:r>
              <a:rPr lang="en-US" dirty="0"/>
              <a:t>Internalization Cell Assay</a:t>
            </a:r>
          </a:p>
          <a:p>
            <a:r>
              <a:rPr lang="en-US" dirty="0"/>
              <a:t>Zirconium-89 Preparation</a:t>
            </a:r>
          </a:p>
          <a:p>
            <a:r>
              <a:rPr lang="en-US" dirty="0"/>
              <a:t>Orthotopic (Mouse) Surgery</a:t>
            </a:r>
          </a:p>
          <a:p>
            <a:pPr marL="0" indent="0">
              <a:buNone/>
            </a:pPr>
            <a:endParaRPr lang="en-US" dirty="0"/>
          </a:p>
        </p:txBody>
      </p:sp>
    </p:spTree>
    <p:extLst>
      <p:ext uri="{BB962C8B-B14F-4D97-AF65-F5344CB8AC3E}">
        <p14:creationId xmlns:p14="http://schemas.microsoft.com/office/powerpoint/2010/main" val="379764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Acknowledgements</a:t>
            </a:r>
          </a:p>
        </p:txBody>
      </p:sp>
      <p:sp>
        <p:nvSpPr>
          <p:cNvPr id="3" name="Content Placeholder 2"/>
          <p:cNvSpPr>
            <a:spLocks noGrp="1"/>
          </p:cNvSpPr>
          <p:nvPr>
            <p:ph idx="1"/>
          </p:nvPr>
        </p:nvSpPr>
        <p:spPr>
          <a:xfrm>
            <a:off x="628650" y="1169108"/>
            <a:ext cx="7886700" cy="3263504"/>
          </a:xfrm>
        </p:spPr>
        <p:txBody>
          <a:bodyPr/>
          <a:lstStyle/>
          <a:p>
            <a:r>
              <a:rPr lang="en-US" dirty="0"/>
              <a:t>Brandon </a:t>
            </a:r>
            <a:r>
              <a:rPr lang="en-US" dirty="0" err="1"/>
              <a:t>Nemieboka</a:t>
            </a:r>
            <a:endParaRPr lang="en-US" dirty="0"/>
          </a:p>
          <a:p>
            <a:r>
              <a:rPr lang="en-US" dirty="0"/>
              <a:t>Dr. Jason Lewis</a:t>
            </a:r>
          </a:p>
          <a:p>
            <a:r>
              <a:rPr lang="en-US" dirty="0"/>
              <a:t>The Lewis Lab</a:t>
            </a:r>
          </a:p>
        </p:txBody>
      </p:sp>
    </p:spTree>
    <p:extLst>
      <p:ext uri="{BB962C8B-B14F-4D97-AF65-F5344CB8AC3E}">
        <p14:creationId xmlns:p14="http://schemas.microsoft.com/office/powerpoint/2010/main" val="185563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3496"/>
            <a:ext cx="7886700" cy="994172"/>
          </a:xfrm>
        </p:spPr>
        <p:txBody>
          <a:bodyPr/>
          <a:lstStyle/>
          <a:p>
            <a:pPr algn="ctr"/>
            <a:r>
              <a:rPr lang="en-US" dirty="0"/>
              <a:t>Background Information</a:t>
            </a:r>
          </a:p>
        </p:txBody>
      </p:sp>
      <p:sp>
        <p:nvSpPr>
          <p:cNvPr id="3" name="Content Placeholder 2"/>
          <p:cNvSpPr>
            <a:spLocks noGrp="1"/>
          </p:cNvSpPr>
          <p:nvPr>
            <p:ph idx="1"/>
          </p:nvPr>
        </p:nvSpPr>
        <p:spPr>
          <a:xfrm>
            <a:off x="628650" y="1438583"/>
            <a:ext cx="7886700" cy="3263504"/>
          </a:xfrm>
        </p:spPr>
        <p:txBody>
          <a:bodyPr/>
          <a:lstStyle/>
          <a:p>
            <a:r>
              <a:rPr lang="en-US" dirty="0"/>
              <a:t>Symptoms: very subtle and non-specific</a:t>
            </a:r>
          </a:p>
          <a:p>
            <a:r>
              <a:rPr lang="en-US" dirty="0"/>
              <a:t>Most fatal gynecologic malignancy</a:t>
            </a:r>
          </a:p>
          <a:p>
            <a:r>
              <a:rPr lang="en-US" dirty="0"/>
              <a:t>Molecular signature of L1CAM antigen</a:t>
            </a:r>
          </a:p>
          <a:p>
            <a:r>
              <a:rPr lang="en-US" dirty="0"/>
              <a:t>Sought to noninvasively perceive L1CAM in SKOV3 cell lines via PET/CT</a:t>
            </a:r>
          </a:p>
          <a:p>
            <a:endParaRPr lang="en-US" dirty="0"/>
          </a:p>
          <a:p>
            <a:endParaRPr lang="en-US" dirty="0"/>
          </a:p>
        </p:txBody>
      </p:sp>
      <p:pic>
        <p:nvPicPr>
          <p:cNvPr id="4" name="Picture 3"/>
          <p:cNvPicPr>
            <a:picLocks noChangeAspect="1"/>
          </p:cNvPicPr>
          <p:nvPr/>
        </p:nvPicPr>
        <p:blipFill>
          <a:blip r:embed="rId3"/>
          <a:stretch>
            <a:fillRect/>
          </a:stretch>
        </p:blipFill>
        <p:spPr>
          <a:xfrm>
            <a:off x="367283" y="3618310"/>
            <a:ext cx="4493419" cy="1871663"/>
          </a:xfrm>
          <a:prstGeom prst="rect">
            <a:avLst/>
          </a:prstGeom>
        </p:spPr>
      </p:pic>
      <p:pic>
        <p:nvPicPr>
          <p:cNvPr id="5" name="Picture 4"/>
          <p:cNvPicPr>
            <a:picLocks noChangeAspect="1"/>
          </p:cNvPicPr>
          <p:nvPr/>
        </p:nvPicPr>
        <p:blipFill>
          <a:blip r:embed="rId4"/>
          <a:stretch>
            <a:fillRect/>
          </a:stretch>
        </p:blipFill>
        <p:spPr>
          <a:xfrm>
            <a:off x="5913782" y="3345952"/>
            <a:ext cx="2862936" cy="2144021"/>
          </a:xfrm>
          <a:prstGeom prst="rect">
            <a:avLst/>
          </a:prstGeom>
        </p:spPr>
      </p:pic>
      <p:sp>
        <p:nvSpPr>
          <p:cNvPr id="6" name="TextBox 5"/>
          <p:cNvSpPr txBox="1"/>
          <p:nvPr/>
        </p:nvSpPr>
        <p:spPr>
          <a:xfrm>
            <a:off x="6152322" y="5591175"/>
            <a:ext cx="2703909" cy="369332"/>
          </a:xfrm>
          <a:prstGeom prst="rect">
            <a:avLst/>
          </a:prstGeom>
          <a:noFill/>
        </p:spPr>
        <p:txBody>
          <a:bodyPr wrap="square" rtlCol="0">
            <a:spAutoFit/>
          </a:bodyPr>
          <a:lstStyle/>
          <a:p>
            <a:r>
              <a:rPr lang="en-US" sz="900" dirty="0"/>
              <a:t>http://www.dallas-obgyn.com/gynecology/ovarian-cancer/</a:t>
            </a:r>
          </a:p>
        </p:txBody>
      </p:sp>
      <p:sp>
        <p:nvSpPr>
          <p:cNvPr id="7" name="TextBox 6"/>
          <p:cNvSpPr txBox="1"/>
          <p:nvPr/>
        </p:nvSpPr>
        <p:spPr>
          <a:xfrm>
            <a:off x="1311965" y="5677728"/>
            <a:ext cx="3110948" cy="230832"/>
          </a:xfrm>
          <a:prstGeom prst="rect">
            <a:avLst/>
          </a:prstGeom>
          <a:noFill/>
        </p:spPr>
        <p:txBody>
          <a:bodyPr wrap="square" rtlCol="0">
            <a:spAutoFit/>
          </a:bodyPr>
          <a:lstStyle/>
          <a:p>
            <a:r>
              <a:rPr lang="en-US" sz="900" dirty="0"/>
              <a:t>http://ovariancancerday.org/about-ovarian/</a:t>
            </a:r>
          </a:p>
        </p:txBody>
      </p:sp>
    </p:spTree>
    <p:extLst>
      <p:ext uri="{BB962C8B-B14F-4D97-AF65-F5344CB8AC3E}">
        <p14:creationId xmlns:p14="http://schemas.microsoft.com/office/powerpoint/2010/main" val="129681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321438" y="2985162"/>
            <a:ext cx="3520745" cy="2501101"/>
          </a:xfrm>
          <a:prstGeom prst="rect">
            <a:avLst/>
          </a:prstGeom>
        </p:spPr>
      </p:pic>
      <p:sp>
        <p:nvSpPr>
          <p:cNvPr id="2" name="Title 1"/>
          <p:cNvSpPr>
            <a:spLocks noGrp="1"/>
          </p:cNvSpPr>
          <p:nvPr>
            <p:ph type="title"/>
          </p:nvPr>
        </p:nvSpPr>
        <p:spPr>
          <a:xfrm>
            <a:off x="628650" y="21667"/>
            <a:ext cx="7886700" cy="994172"/>
          </a:xfrm>
        </p:spPr>
        <p:txBody>
          <a:bodyPr/>
          <a:lstStyle/>
          <a:p>
            <a:pPr algn="ctr"/>
            <a:r>
              <a:rPr lang="en-US" dirty="0"/>
              <a:t>Background Information</a:t>
            </a:r>
          </a:p>
        </p:txBody>
      </p:sp>
      <p:sp>
        <p:nvSpPr>
          <p:cNvPr id="3" name="Content Placeholder 2"/>
          <p:cNvSpPr>
            <a:spLocks noGrp="1"/>
          </p:cNvSpPr>
          <p:nvPr>
            <p:ph idx="1"/>
          </p:nvPr>
        </p:nvSpPr>
        <p:spPr>
          <a:xfrm>
            <a:off x="628650" y="1031402"/>
            <a:ext cx="7886700" cy="3263504"/>
          </a:xfrm>
        </p:spPr>
        <p:txBody>
          <a:bodyPr/>
          <a:lstStyle/>
          <a:p>
            <a:r>
              <a:rPr lang="en-US" dirty="0"/>
              <a:t>Positron emission tomography is at forefront of cancer “</a:t>
            </a:r>
            <a:r>
              <a:rPr lang="en-US" dirty="0" err="1"/>
              <a:t>theranostics</a:t>
            </a:r>
            <a:r>
              <a:rPr lang="en-US" dirty="0"/>
              <a:t>”</a:t>
            </a:r>
          </a:p>
          <a:p>
            <a:r>
              <a:rPr lang="en-US" dirty="0"/>
              <a:t>Detects gamma rays emitted by isotopes to visualize radioactivity</a:t>
            </a:r>
          </a:p>
          <a:p>
            <a:r>
              <a:rPr lang="en-US" dirty="0"/>
              <a:t>PET radiopharmaceuticals consist of:</a:t>
            </a:r>
          </a:p>
          <a:p>
            <a:pPr lvl="1"/>
            <a:r>
              <a:rPr lang="en-US" sz="1600" dirty="0"/>
              <a:t>A molecular structure</a:t>
            </a:r>
          </a:p>
          <a:p>
            <a:pPr lvl="1"/>
            <a:r>
              <a:rPr lang="en-US" sz="1600" dirty="0"/>
              <a:t>A positron emitting radionuclide</a:t>
            </a:r>
          </a:p>
          <a:p>
            <a:r>
              <a:rPr lang="en-US" dirty="0"/>
              <a:t>Zirconium-89 labeling is favorable for PET</a:t>
            </a:r>
          </a:p>
          <a:p>
            <a:r>
              <a:rPr lang="en-US" dirty="0"/>
              <a:t>Use of desferrioxamine (DFO) is very effective</a:t>
            </a:r>
          </a:p>
          <a:p>
            <a:pPr marL="457200" lvl="1" indent="0">
              <a:buNone/>
            </a:pPr>
            <a:endParaRPr lang="en-US" sz="1600" dirty="0"/>
          </a:p>
          <a:p>
            <a:endParaRPr lang="en-US" dirty="0"/>
          </a:p>
        </p:txBody>
      </p:sp>
      <p:pic>
        <p:nvPicPr>
          <p:cNvPr id="4" name="Picture 3"/>
          <p:cNvPicPr>
            <a:picLocks noChangeAspect="1"/>
          </p:cNvPicPr>
          <p:nvPr/>
        </p:nvPicPr>
        <p:blipFill>
          <a:blip r:embed="rId4"/>
          <a:stretch>
            <a:fillRect/>
          </a:stretch>
        </p:blipFill>
        <p:spPr>
          <a:xfrm>
            <a:off x="282123" y="3842574"/>
            <a:ext cx="4854949" cy="1381594"/>
          </a:xfrm>
          <a:prstGeom prst="rect">
            <a:avLst/>
          </a:prstGeom>
        </p:spPr>
      </p:pic>
      <p:sp>
        <p:nvSpPr>
          <p:cNvPr id="7" name="TextBox 6"/>
          <p:cNvSpPr txBox="1"/>
          <p:nvPr/>
        </p:nvSpPr>
        <p:spPr>
          <a:xfrm>
            <a:off x="527210" y="5908508"/>
            <a:ext cx="3931118" cy="230832"/>
          </a:xfrm>
          <a:prstGeom prst="rect">
            <a:avLst/>
          </a:prstGeom>
          <a:noFill/>
        </p:spPr>
        <p:txBody>
          <a:bodyPr wrap="square" rtlCol="0">
            <a:spAutoFit/>
          </a:bodyPr>
          <a:lstStyle/>
          <a:p>
            <a:r>
              <a:rPr lang="en-US" sz="900" dirty="0"/>
              <a:t>http://www.sciencedirect.com/science/article/pii/S0720048X09006913</a:t>
            </a:r>
          </a:p>
        </p:txBody>
      </p:sp>
      <p:pic>
        <p:nvPicPr>
          <p:cNvPr id="11" name="Picture 10"/>
          <p:cNvPicPr>
            <a:picLocks noChangeAspect="1"/>
          </p:cNvPicPr>
          <p:nvPr/>
        </p:nvPicPr>
        <p:blipFill>
          <a:blip r:embed="rId5"/>
          <a:stretch>
            <a:fillRect/>
          </a:stretch>
        </p:blipFill>
        <p:spPr>
          <a:xfrm>
            <a:off x="5828959" y="5486263"/>
            <a:ext cx="2514818" cy="695004"/>
          </a:xfrm>
          <a:prstGeom prst="rect">
            <a:avLst/>
          </a:prstGeom>
        </p:spPr>
      </p:pic>
    </p:spTree>
    <p:extLst>
      <p:ext uri="{BB962C8B-B14F-4D97-AF65-F5344CB8AC3E}">
        <p14:creationId xmlns:p14="http://schemas.microsoft.com/office/powerpoint/2010/main" val="251886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447"/>
          <p:cNvSpPr/>
          <p:nvPr/>
        </p:nvSpPr>
        <p:spPr>
          <a:xfrm rot="16200000">
            <a:off x="-21668" y="1938113"/>
            <a:ext cx="849189" cy="331098"/>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400"/>
            </a:lvl1pPr>
          </a:lstStyle>
          <a:p>
            <a:r>
              <a:rPr lang="en-US" sz="1800" kern="0" dirty="0">
                <a:solidFill>
                  <a:sysClr val="windowText" lastClr="000000"/>
                </a:solidFill>
              </a:rPr>
              <a:t>Mouse 1</a:t>
            </a:r>
            <a:endParaRPr sz="1800" kern="0" dirty="0">
              <a:solidFill>
                <a:sysClr val="windowText" lastClr="000000"/>
              </a:solidFill>
            </a:endParaRPr>
          </a:p>
        </p:txBody>
      </p:sp>
      <p:grpSp>
        <p:nvGrpSpPr>
          <p:cNvPr id="8" name="Group 452"/>
          <p:cNvGrpSpPr/>
          <p:nvPr/>
        </p:nvGrpSpPr>
        <p:grpSpPr>
          <a:xfrm>
            <a:off x="8495557" y="1082418"/>
            <a:ext cx="493178" cy="1809501"/>
            <a:chOff x="0" y="0"/>
            <a:chExt cx="935206" cy="3431347"/>
          </a:xfrm>
        </p:grpSpPr>
        <p:pic>
          <p:nvPicPr>
            <p:cNvPr id="9" name="pasted-image.pdf"/>
            <p:cNvPicPr>
              <a:picLocks noChangeAspect="1"/>
            </p:cNvPicPr>
            <p:nvPr/>
          </p:nvPicPr>
          <p:blipFill>
            <a:blip r:embed="rId3">
              <a:extLst/>
            </a:blip>
            <a:stretch>
              <a:fillRect/>
            </a:stretch>
          </p:blipFill>
          <p:spPr>
            <a:xfrm>
              <a:off x="127393" y="374843"/>
              <a:ext cx="367920" cy="2621421"/>
            </a:xfrm>
            <a:prstGeom prst="rect">
              <a:avLst/>
            </a:prstGeom>
            <a:ln w="12700" cap="flat">
              <a:noFill/>
              <a:miter lim="400000"/>
            </a:ln>
            <a:effectLst/>
          </p:spPr>
        </p:pic>
        <p:sp>
          <p:nvSpPr>
            <p:cNvPr id="10" name="Shape 450"/>
            <p:cNvSpPr/>
            <p:nvPr/>
          </p:nvSpPr>
          <p:spPr>
            <a:xfrm>
              <a:off x="202313" y="3104676"/>
              <a:ext cx="261467" cy="3266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noAutofit/>
            </a:bodyPr>
            <a:lstStyle>
              <a:lvl1pPr>
                <a:defRPr sz="1800"/>
              </a:lvl1pPr>
            </a:lstStyle>
            <a:p>
              <a:r>
                <a:rPr sz="1350" kern="0" dirty="0">
                  <a:solidFill>
                    <a:sysClr val="windowText" lastClr="000000"/>
                  </a:solidFill>
                </a:rPr>
                <a:t>0 </a:t>
              </a:r>
            </a:p>
          </p:txBody>
        </p:sp>
        <p:sp>
          <p:nvSpPr>
            <p:cNvPr id="11" name="Shape 451"/>
            <p:cNvSpPr/>
            <p:nvPr/>
          </p:nvSpPr>
          <p:spPr>
            <a:xfrm>
              <a:off x="0" y="0"/>
              <a:ext cx="935206" cy="3266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noAutofit/>
            </a:bodyPr>
            <a:lstStyle>
              <a:lvl1pPr>
                <a:defRPr sz="1800"/>
              </a:lvl1pPr>
            </a:lstStyle>
            <a:p>
              <a:r>
                <a:rPr sz="1350" kern="0" dirty="0">
                  <a:solidFill>
                    <a:sysClr val="windowText" lastClr="000000"/>
                  </a:solidFill>
                </a:rPr>
                <a:t>Max </a:t>
              </a:r>
            </a:p>
          </p:txBody>
        </p:sp>
      </p:grpSp>
      <p:sp>
        <p:nvSpPr>
          <p:cNvPr id="12" name="Shape 453"/>
          <p:cNvSpPr/>
          <p:nvPr/>
        </p:nvSpPr>
        <p:spPr>
          <a:xfrm rot="16200000">
            <a:off x="7472956" y="1873515"/>
            <a:ext cx="366679" cy="93617"/>
          </a:xfrm>
          <a:prstGeom prst="rect">
            <a:avLst/>
          </a:prstGeom>
          <a:ln w="12700">
            <a:miter lim="400000"/>
          </a:ln>
          <a:extLst>
            <a:ext uri="{C572A759-6A51-4108-AA02-DFA0A04FC94B}">
              <ma14:wrappingTextBoxFlag xmlns:ma14="http://schemas.microsoft.com/office/mac/drawingml/2011/main" xmlns="" val="1"/>
            </a:ext>
          </a:extLst>
        </p:spPr>
        <p:txBody>
          <a:bodyPr lIns="26788" tIns="26788" rIns="26788" bIns="26788" anchor="ctr"/>
          <a:lstStyle>
            <a:lvl1pPr>
              <a:defRPr sz="1600"/>
            </a:lvl1pPr>
          </a:lstStyle>
          <a:p>
            <a:endParaRPr sz="1200" kern="0" dirty="0">
              <a:solidFill>
                <a:sysClr val="windowText" lastClr="000000"/>
              </a:solidFill>
            </a:endParaRPr>
          </a:p>
        </p:txBody>
      </p:sp>
      <p:pic>
        <p:nvPicPr>
          <p:cNvPr id="13" name="M1_H3E7-4M_24h_PET_Zr89_50mil_or_15min_em_v1.pet.img_f0_ax20_az0_prj.png"/>
          <p:cNvPicPr>
            <a:picLocks noChangeAspect="1"/>
          </p:cNvPicPr>
          <p:nvPr/>
        </p:nvPicPr>
        <p:blipFill>
          <a:blip r:embed="rId4">
            <a:extLst/>
          </a:blip>
          <a:stretch>
            <a:fillRect/>
          </a:stretch>
        </p:blipFill>
        <p:spPr>
          <a:xfrm>
            <a:off x="755946" y="1020957"/>
            <a:ext cx="1459827" cy="1856065"/>
          </a:xfrm>
          <a:prstGeom prst="rect">
            <a:avLst/>
          </a:prstGeom>
          <a:ln w="12700">
            <a:miter lim="400000"/>
          </a:ln>
        </p:spPr>
      </p:pic>
      <p:pic>
        <p:nvPicPr>
          <p:cNvPr id="14" name="M1_H3E7-4M_48h_PET_Zr89_50mil_or_15min_em_v1.pet.img_f0_ax20_az0_prj.png"/>
          <p:cNvPicPr>
            <a:picLocks noChangeAspect="1"/>
          </p:cNvPicPr>
          <p:nvPr/>
        </p:nvPicPr>
        <p:blipFill>
          <a:blip r:embed="rId5">
            <a:extLst/>
          </a:blip>
          <a:stretch>
            <a:fillRect/>
          </a:stretch>
        </p:blipFill>
        <p:spPr>
          <a:xfrm>
            <a:off x="2321569" y="1027448"/>
            <a:ext cx="1459826" cy="1856065"/>
          </a:xfrm>
          <a:prstGeom prst="rect">
            <a:avLst/>
          </a:prstGeom>
          <a:ln w="12700">
            <a:miter lim="400000"/>
          </a:ln>
        </p:spPr>
      </p:pic>
      <p:pic>
        <p:nvPicPr>
          <p:cNvPr id="15" name="M1_H3E7-4M_72h_PET_Zr89_60mil_or_20min_em_v1.pet.img_f0_ax20_az0_prj.png"/>
          <p:cNvPicPr>
            <a:picLocks noChangeAspect="1"/>
          </p:cNvPicPr>
          <p:nvPr/>
        </p:nvPicPr>
        <p:blipFill>
          <a:blip r:embed="rId6">
            <a:extLst/>
          </a:blip>
          <a:stretch>
            <a:fillRect/>
          </a:stretch>
        </p:blipFill>
        <p:spPr>
          <a:xfrm>
            <a:off x="3860164" y="1014466"/>
            <a:ext cx="1459826" cy="1856065"/>
          </a:xfrm>
          <a:prstGeom prst="rect">
            <a:avLst/>
          </a:prstGeom>
          <a:ln w="12700">
            <a:miter lim="400000"/>
          </a:ln>
        </p:spPr>
      </p:pic>
      <p:pic>
        <p:nvPicPr>
          <p:cNvPr id="16" name="M1_H3E7-4M_96h_PET_Zr89_60mil_or_20min_em_v1.pet.img_f0_ax20_az0_prj.png"/>
          <p:cNvPicPr>
            <a:picLocks noChangeAspect="1"/>
          </p:cNvPicPr>
          <p:nvPr/>
        </p:nvPicPr>
        <p:blipFill>
          <a:blip r:embed="rId7">
            <a:extLst/>
          </a:blip>
          <a:stretch>
            <a:fillRect/>
          </a:stretch>
        </p:blipFill>
        <p:spPr>
          <a:xfrm>
            <a:off x="5346861" y="1035854"/>
            <a:ext cx="1459826" cy="1856065"/>
          </a:xfrm>
          <a:prstGeom prst="rect">
            <a:avLst/>
          </a:prstGeom>
          <a:ln w="12700">
            <a:miter lim="400000"/>
          </a:ln>
        </p:spPr>
      </p:pic>
      <p:pic>
        <p:nvPicPr>
          <p:cNvPr id="17" name="M1_H3E7-4M_120h_PET_Zr89_50mil_or_25min_em_v1.pet.img_f0_ax20_az0_prj.png"/>
          <p:cNvPicPr>
            <a:picLocks noChangeAspect="1"/>
          </p:cNvPicPr>
          <p:nvPr/>
        </p:nvPicPr>
        <p:blipFill>
          <a:blip r:embed="rId8">
            <a:extLst/>
          </a:blip>
          <a:stretch>
            <a:fillRect/>
          </a:stretch>
        </p:blipFill>
        <p:spPr>
          <a:xfrm>
            <a:off x="6973191" y="1014466"/>
            <a:ext cx="1459826" cy="1856065"/>
          </a:xfrm>
          <a:prstGeom prst="rect">
            <a:avLst/>
          </a:prstGeom>
          <a:ln w="12700">
            <a:miter lim="400000"/>
          </a:ln>
        </p:spPr>
      </p:pic>
      <p:sp>
        <p:nvSpPr>
          <p:cNvPr id="18" name="Shape 476"/>
          <p:cNvSpPr/>
          <p:nvPr/>
        </p:nvSpPr>
        <p:spPr>
          <a:xfrm rot="16200000">
            <a:off x="-26387" y="3828505"/>
            <a:ext cx="858631" cy="331098"/>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400"/>
            </a:lvl1pPr>
          </a:lstStyle>
          <a:p>
            <a:r>
              <a:rPr lang="en-US" sz="1800" kern="0" dirty="0">
                <a:solidFill>
                  <a:sysClr val="windowText" lastClr="000000"/>
                </a:solidFill>
              </a:rPr>
              <a:t>Mouse 2</a:t>
            </a:r>
            <a:endParaRPr sz="1800" kern="0" dirty="0">
              <a:solidFill>
                <a:sysClr val="windowText" lastClr="000000"/>
              </a:solidFill>
            </a:endParaRPr>
          </a:p>
        </p:txBody>
      </p:sp>
      <p:pic>
        <p:nvPicPr>
          <p:cNvPr id="20" name="M2_H3E7-4M_24h_PET_Zr89_50mil_or_15min_em_v1.pet.img_f0_ax20_az0_prj.png"/>
          <p:cNvPicPr>
            <a:picLocks noChangeAspect="1"/>
          </p:cNvPicPr>
          <p:nvPr/>
        </p:nvPicPr>
        <p:blipFill>
          <a:blip r:embed="rId9">
            <a:extLst/>
          </a:blip>
          <a:stretch>
            <a:fillRect/>
          </a:stretch>
        </p:blipFill>
        <p:spPr>
          <a:xfrm>
            <a:off x="755946" y="3093061"/>
            <a:ext cx="1461423" cy="1858094"/>
          </a:xfrm>
          <a:prstGeom prst="rect">
            <a:avLst/>
          </a:prstGeom>
          <a:ln w="12700">
            <a:miter lim="400000"/>
          </a:ln>
        </p:spPr>
      </p:pic>
      <p:pic>
        <p:nvPicPr>
          <p:cNvPr id="21" name="M2_H3E7-4M_48h_PET_Zr89_50mil_or_15min_em_v1.pet.img_f0_ax20_az0_prj.png"/>
          <p:cNvPicPr>
            <a:picLocks noChangeAspect="1"/>
          </p:cNvPicPr>
          <p:nvPr/>
        </p:nvPicPr>
        <p:blipFill>
          <a:blip r:embed="rId10">
            <a:extLst/>
          </a:blip>
          <a:stretch>
            <a:fillRect/>
          </a:stretch>
        </p:blipFill>
        <p:spPr>
          <a:xfrm>
            <a:off x="2319974" y="3093061"/>
            <a:ext cx="1461421" cy="1858092"/>
          </a:xfrm>
          <a:prstGeom prst="rect">
            <a:avLst/>
          </a:prstGeom>
          <a:ln w="12700">
            <a:miter lim="400000"/>
          </a:ln>
        </p:spPr>
      </p:pic>
      <p:pic>
        <p:nvPicPr>
          <p:cNvPr id="22" name="M2_H3E7-4M_96h_PET_Zr89_60mil_or_20min_em_v1.pet.img_f0_ax20_az0_prj.png"/>
          <p:cNvPicPr>
            <a:picLocks noChangeAspect="1"/>
          </p:cNvPicPr>
          <p:nvPr/>
        </p:nvPicPr>
        <p:blipFill>
          <a:blip r:embed="rId11">
            <a:extLst/>
          </a:blip>
          <a:stretch>
            <a:fillRect/>
          </a:stretch>
        </p:blipFill>
        <p:spPr>
          <a:xfrm>
            <a:off x="3781395" y="3093061"/>
            <a:ext cx="1461423" cy="1858094"/>
          </a:xfrm>
          <a:prstGeom prst="rect">
            <a:avLst/>
          </a:prstGeom>
          <a:ln w="12700">
            <a:miter lim="400000"/>
          </a:ln>
        </p:spPr>
      </p:pic>
      <p:pic>
        <p:nvPicPr>
          <p:cNvPr id="23" name="M2_H3E7-4M_96h_PET_Zr89_60mil_or_20min_em_v1.pet.img_f0_ax20_az0_prj.png"/>
          <p:cNvPicPr>
            <a:picLocks noChangeAspect="1"/>
          </p:cNvPicPr>
          <p:nvPr/>
        </p:nvPicPr>
        <p:blipFill>
          <a:blip r:embed="rId11">
            <a:extLst/>
          </a:blip>
          <a:stretch>
            <a:fillRect/>
          </a:stretch>
        </p:blipFill>
        <p:spPr>
          <a:xfrm>
            <a:off x="5345264" y="3089854"/>
            <a:ext cx="1461423" cy="1858093"/>
          </a:xfrm>
          <a:prstGeom prst="rect">
            <a:avLst/>
          </a:prstGeom>
          <a:ln w="12700">
            <a:miter lim="400000"/>
          </a:ln>
        </p:spPr>
      </p:pic>
      <p:pic>
        <p:nvPicPr>
          <p:cNvPr id="24" name="M2_H3E7-4M_120h_PET_Zr89_50mil_or_25min_em_v1.pet.img_f0_ax20_az0_prj.png"/>
          <p:cNvPicPr>
            <a:picLocks noChangeAspect="1"/>
          </p:cNvPicPr>
          <p:nvPr/>
        </p:nvPicPr>
        <p:blipFill>
          <a:blip r:embed="rId12">
            <a:extLst/>
          </a:blip>
          <a:stretch>
            <a:fillRect/>
          </a:stretch>
        </p:blipFill>
        <p:spPr>
          <a:xfrm>
            <a:off x="6960656" y="3089854"/>
            <a:ext cx="1461421" cy="1858092"/>
          </a:xfrm>
          <a:prstGeom prst="rect">
            <a:avLst/>
          </a:prstGeom>
          <a:ln w="12700">
            <a:miter lim="400000"/>
          </a:ln>
        </p:spPr>
      </p:pic>
      <p:grpSp>
        <p:nvGrpSpPr>
          <p:cNvPr id="25" name="Group 452"/>
          <p:cNvGrpSpPr/>
          <p:nvPr/>
        </p:nvGrpSpPr>
        <p:grpSpPr>
          <a:xfrm>
            <a:off x="8495557" y="3089854"/>
            <a:ext cx="493178" cy="1809501"/>
            <a:chOff x="0" y="0"/>
            <a:chExt cx="935206" cy="3431347"/>
          </a:xfrm>
        </p:grpSpPr>
        <p:pic>
          <p:nvPicPr>
            <p:cNvPr id="26" name="pasted-image.pdf"/>
            <p:cNvPicPr>
              <a:picLocks noChangeAspect="1"/>
            </p:cNvPicPr>
            <p:nvPr/>
          </p:nvPicPr>
          <p:blipFill>
            <a:blip r:embed="rId3">
              <a:extLst/>
            </a:blip>
            <a:stretch>
              <a:fillRect/>
            </a:stretch>
          </p:blipFill>
          <p:spPr>
            <a:xfrm>
              <a:off x="127393" y="374843"/>
              <a:ext cx="367920" cy="2621421"/>
            </a:xfrm>
            <a:prstGeom prst="rect">
              <a:avLst/>
            </a:prstGeom>
            <a:ln w="12700" cap="flat">
              <a:noFill/>
              <a:miter lim="400000"/>
            </a:ln>
            <a:effectLst/>
          </p:spPr>
        </p:pic>
        <p:sp>
          <p:nvSpPr>
            <p:cNvPr id="27" name="Shape 450"/>
            <p:cNvSpPr/>
            <p:nvPr/>
          </p:nvSpPr>
          <p:spPr>
            <a:xfrm>
              <a:off x="202313" y="3104676"/>
              <a:ext cx="261467" cy="3266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noAutofit/>
            </a:bodyPr>
            <a:lstStyle>
              <a:lvl1pPr>
                <a:defRPr sz="1800"/>
              </a:lvl1pPr>
            </a:lstStyle>
            <a:p>
              <a:r>
                <a:rPr sz="1350" kern="0" dirty="0">
                  <a:solidFill>
                    <a:sysClr val="windowText" lastClr="000000"/>
                  </a:solidFill>
                </a:rPr>
                <a:t>0 </a:t>
              </a:r>
            </a:p>
          </p:txBody>
        </p:sp>
        <p:sp>
          <p:nvSpPr>
            <p:cNvPr id="28" name="Shape 451"/>
            <p:cNvSpPr/>
            <p:nvPr/>
          </p:nvSpPr>
          <p:spPr>
            <a:xfrm>
              <a:off x="0" y="0"/>
              <a:ext cx="935206" cy="3266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noAutofit/>
            </a:bodyPr>
            <a:lstStyle>
              <a:lvl1pPr>
                <a:defRPr sz="1800"/>
              </a:lvl1pPr>
            </a:lstStyle>
            <a:p>
              <a:r>
                <a:rPr sz="1350" kern="0" dirty="0">
                  <a:solidFill>
                    <a:sysClr val="windowText" lastClr="000000"/>
                  </a:solidFill>
                </a:rPr>
                <a:t>Max </a:t>
              </a:r>
            </a:p>
          </p:txBody>
        </p:sp>
      </p:grpSp>
      <p:sp>
        <p:nvSpPr>
          <p:cNvPr id="29" name="Shape 448"/>
          <p:cNvSpPr/>
          <p:nvPr/>
        </p:nvSpPr>
        <p:spPr>
          <a:xfrm>
            <a:off x="2800747" y="216744"/>
            <a:ext cx="2987385" cy="331098"/>
          </a:xfrm>
          <a:prstGeom prst="rect">
            <a:avLst/>
          </a:prstGeom>
          <a:ln w="12700">
            <a:miter lim="400000"/>
          </a:ln>
          <a:extLst>
            <a:ext uri="{C572A759-6A51-4108-AA02-DFA0A04FC94B}">
              <ma14:wrappingTextBoxFlag xmlns:ma14="http://schemas.microsoft.com/office/mac/drawingml/2011/main" xmlns="" val="1"/>
            </a:ext>
          </a:extLst>
        </p:spPr>
        <p:txBody>
          <a:bodyPr wrap="square" lIns="26788" tIns="26788" rIns="26788" bIns="26788" anchor="ctr">
            <a:spAutoFit/>
          </a:bodyPr>
          <a:lstStyle/>
          <a:p>
            <a:r>
              <a:rPr kern="0" baseline="31999" dirty="0">
                <a:solidFill>
                  <a:sysClr val="windowText" lastClr="000000"/>
                </a:solidFill>
                <a:latin typeface="Calibri"/>
                <a:cs typeface="Calibri"/>
              </a:rPr>
              <a:t>89</a:t>
            </a:r>
            <a:r>
              <a:rPr kern="0" dirty="0">
                <a:solidFill>
                  <a:sysClr val="windowText" lastClr="000000"/>
                </a:solidFill>
                <a:latin typeface="Calibri"/>
                <a:cs typeface="Calibri"/>
              </a:rPr>
              <a:t>Zr-DFO-H3E7 </a:t>
            </a:r>
            <a:r>
              <a:rPr b="1" kern="0" dirty="0">
                <a:solidFill>
                  <a:srgbClr val="FF6600"/>
                </a:solidFill>
                <a:latin typeface="Calibri"/>
                <a:ea typeface="Helvetica"/>
                <a:cs typeface="Calibri"/>
                <a:sym typeface="Helvetica"/>
              </a:rPr>
              <a:t>IgG4 </a:t>
            </a:r>
            <a:r>
              <a:rPr b="1" u="sng" kern="0" dirty="0">
                <a:solidFill>
                  <a:srgbClr val="FF6600"/>
                </a:solidFill>
                <a:latin typeface="Calibri"/>
                <a:ea typeface="Helvetica"/>
                <a:cs typeface="Calibri"/>
                <a:sym typeface="Helvetica"/>
              </a:rPr>
              <a:t>Mutated</a:t>
            </a:r>
          </a:p>
        </p:txBody>
      </p:sp>
      <p:sp>
        <p:nvSpPr>
          <p:cNvPr id="30" name="Shape 464"/>
          <p:cNvSpPr/>
          <p:nvPr/>
        </p:nvSpPr>
        <p:spPr>
          <a:xfrm>
            <a:off x="1217576" y="547842"/>
            <a:ext cx="414775" cy="331098"/>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400"/>
            </a:lvl1pPr>
          </a:lstStyle>
          <a:p>
            <a:r>
              <a:rPr sz="1800" kern="0" dirty="0">
                <a:solidFill>
                  <a:sysClr val="windowText" lastClr="000000"/>
                </a:solidFill>
              </a:rPr>
              <a:t>24h</a:t>
            </a:r>
          </a:p>
        </p:txBody>
      </p:sp>
      <p:sp>
        <p:nvSpPr>
          <p:cNvPr id="31" name="Shape 465"/>
          <p:cNvSpPr/>
          <p:nvPr/>
        </p:nvSpPr>
        <p:spPr>
          <a:xfrm>
            <a:off x="5629515" y="578604"/>
            <a:ext cx="421187" cy="331098"/>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400"/>
            </a:lvl1pPr>
          </a:lstStyle>
          <a:p>
            <a:r>
              <a:rPr sz="1800" kern="0" dirty="0">
                <a:solidFill>
                  <a:sysClr val="windowText" lastClr="000000"/>
                </a:solidFill>
              </a:rPr>
              <a:t>96h</a:t>
            </a:r>
          </a:p>
        </p:txBody>
      </p:sp>
      <p:sp>
        <p:nvSpPr>
          <p:cNvPr id="32" name="Shape 466"/>
          <p:cNvSpPr/>
          <p:nvPr/>
        </p:nvSpPr>
        <p:spPr>
          <a:xfrm>
            <a:off x="2875799" y="558097"/>
            <a:ext cx="414775" cy="331098"/>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400"/>
            </a:lvl1pPr>
          </a:lstStyle>
          <a:p>
            <a:r>
              <a:rPr sz="1800" kern="0" dirty="0">
                <a:solidFill>
                  <a:sysClr val="windowText" lastClr="000000"/>
                </a:solidFill>
              </a:rPr>
              <a:t>48h</a:t>
            </a:r>
          </a:p>
        </p:txBody>
      </p:sp>
      <p:sp>
        <p:nvSpPr>
          <p:cNvPr id="33" name="Shape 467"/>
          <p:cNvSpPr/>
          <p:nvPr/>
        </p:nvSpPr>
        <p:spPr>
          <a:xfrm>
            <a:off x="4173612" y="578604"/>
            <a:ext cx="395539" cy="331098"/>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400"/>
            </a:lvl1pPr>
          </a:lstStyle>
          <a:p>
            <a:r>
              <a:rPr sz="1800" kern="0" dirty="0">
                <a:solidFill>
                  <a:sysClr val="windowText" lastClr="000000"/>
                </a:solidFill>
              </a:rPr>
              <a:t>72h</a:t>
            </a:r>
          </a:p>
        </p:txBody>
      </p:sp>
      <p:sp>
        <p:nvSpPr>
          <p:cNvPr id="34" name="Shape 468"/>
          <p:cNvSpPr/>
          <p:nvPr/>
        </p:nvSpPr>
        <p:spPr>
          <a:xfrm>
            <a:off x="7184134" y="510540"/>
            <a:ext cx="518970" cy="331098"/>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400"/>
            </a:lvl1pPr>
          </a:lstStyle>
          <a:p>
            <a:r>
              <a:rPr sz="1800" kern="0" dirty="0">
                <a:solidFill>
                  <a:sysClr val="windowText" lastClr="000000"/>
                </a:solidFill>
              </a:rPr>
              <a:t>120h</a:t>
            </a:r>
          </a:p>
        </p:txBody>
      </p:sp>
    </p:spTree>
    <p:extLst>
      <p:ext uri="{BB962C8B-B14F-4D97-AF65-F5344CB8AC3E}">
        <p14:creationId xmlns:p14="http://schemas.microsoft.com/office/powerpoint/2010/main" val="97880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98623" y="785052"/>
            <a:ext cx="8197131" cy="4888044"/>
          </a:xfrm>
          <a:prstGeom prst="rect">
            <a:avLst/>
          </a:prstGeom>
        </p:spPr>
      </p:pic>
    </p:spTree>
    <p:extLst>
      <p:ext uri="{BB962C8B-B14F-4D97-AF65-F5344CB8AC3E}">
        <p14:creationId xmlns:p14="http://schemas.microsoft.com/office/powerpoint/2010/main" val="113235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 2.pdf"/>
          <p:cNvPicPr>
            <a:picLocks noChangeAspect="1"/>
          </p:cNvPicPr>
          <p:nvPr/>
        </p:nvPicPr>
        <p:blipFill>
          <a:blip>
            <a:extLst>
              <a:ext uri="{28A0092B-C50C-407E-A947-70E740481C1C}">
                <a14:useLocalDpi xmlns:a14="http://schemas.microsoft.com/office/drawing/2010/main" val="0"/>
              </a:ext>
            </a:extLst>
          </a:blip>
          <a:stretch>
            <a:fillRect/>
          </a:stretch>
        </p:blipFill>
        <p:spPr>
          <a:xfrm>
            <a:off x="4791641" y="769751"/>
            <a:ext cx="3608354" cy="5330525"/>
          </a:xfrm>
          <a:prstGeom prst="rect">
            <a:avLst/>
          </a:prstGeom>
        </p:spPr>
      </p:pic>
      <p:sp>
        <p:nvSpPr>
          <p:cNvPr id="2" name="Title 1"/>
          <p:cNvSpPr>
            <a:spLocks noGrp="1"/>
          </p:cNvSpPr>
          <p:nvPr>
            <p:ph type="title"/>
          </p:nvPr>
        </p:nvSpPr>
        <p:spPr/>
        <p:txBody>
          <a:bodyPr/>
          <a:lstStyle/>
          <a:p>
            <a:pPr algn="ctr"/>
            <a:r>
              <a:rPr lang="en-US" dirty="0"/>
              <a:t>Conjugation/Labeling Conditions</a:t>
            </a:r>
          </a:p>
        </p:txBody>
      </p:sp>
      <p:sp>
        <p:nvSpPr>
          <p:cNvPr id="6" name="TextBox 5"/>
          <p:cNvSpPr txBox="1"/>
          <p:nvPr/>
        </p:nvSpPr>
        <p:spPr>
          <a:xfrm>
            <a:off x="479142" y="1975211"/>
            <a:ext cx="5131107" cy="2831545"/>
          </a:xfrm>
          <a:prstGeom prst="rect">
            <a:avLst/>
          </a:prstGeom>
          <a:noFill/>
        </p:spPr>
        <p:txBody>
          <a:bodyPr wrap="square" rtlCol="0">
            <a:spAutoFit/>
          </a:bodyPr>
          <a:lstStyle/>
          <a:p>
            <a:r>
              <a:rPr lang="en-US" u="sng" dirty="0">
                <a:latin typeface="Calibri"/>
                <a:cs typeface="Calibri"/>
              </a:rPr>
              <a:t>H3E7-4M DFO Conjugation</a:t>
            </a:r>
          </a:p>
          <a:p>
            <a:pPr marL="285750" indent="-285750">
              <a:buFont typeface="Arial"/>
              <a:buChar char="•"/>
            </a:pPr>
            <a:r>
              <a:rPr lang="en-US" dirty="0">
                <a:latin typeface="Calibri"/>
                <a:cs typeface="Calibri"/>
              </a:rPr>
              <a:t>500 ug antibody</a:t>
            </a:r>
          </a:p>
          <a:p>
            <a:pPr marL="285750" indent="-285750">
              <a:buFont typeface="Arial"/>
              <a:buChar char="•"/>
            </a:pPr>
            <a:r>
              <a:rPr lang="en-US" dirty="0">
                <a:latin typeface="Calibri"/>
                <a:cs typeface="Calibri"/>
              </a:rPr>
              <a:t>DFO-antibody molar ratio – 20:1</a:t>
            </a:r>
          </a:p>
          <a:p>
            <a:pPr marL="285750" indent="-285750">
              <a:buFont typeface="Arial"/>
              <a:buChar char="•"/>
            </a:pPr>
            <a:r>
              <a:rPr lang="en-US" dirty="0">
                <a:latin typeface="Calibri"/>
                <a:cs typeface="Calibri"/>
              </a:rPr>
              <a:t>pH 9, 37 °C for 60 minutes in 1 mL</a:t>
            </a:r>
          </a:p>
          <a:p>
            <a:pPr marL="285750" indent="-285750">
              <a:buFont typeface="Arial"/>
              <a:buChar char="•"/>
            </a:pPr>
            <a:endParaRPr lang="en-US" dirty="0">
              <a:latin typeface="Calibri"/>
              <a:cs typeface="Calibri"/>
            </a:endParaRPr>
          </a:p>
          <a:p>
            <a:r>
              <a:rPr lang="en-US" u="sng" baseline="30000" dirty="0">
                <a:latin typeface="Calibri"/>
                <a:cs typeface="Calibri"/>
              </a:rPr>
              <a:t>89</a:t>
            </a:r>
            <a:r>
              <a:rPr lang="en-US" u="sng" dirty="0">
                <a:latin typeface="Calibri"/>
                <a:cs typeface="Calibri"/>
              </a:rPr>
              <a:t>ZrDFO-H3E7-4M Labeling</a:t>
            </a:r>
          </a:p>
          <a:p>
            <a:pPr marL="285750" indent="-285750">
              <a:buFont typeface="Arial"/>
              <a:buChar char="•"/>
            </a:pPr>
            <a:r>
              <a:rPr lang="en-US" dirty="0">
                <a:latin typeface="Calibri"/>
                <a:cs typeface="Calibri"/>
              </a:rPr>
              <a:t>236 ug antibody, 650 uCi Zr </a:t>
            </a:r>
          </a:p>
          <a:p>
            <a:pPr marL="285750" indent="-285750">
              <a:buFont typeface="Arial"/>
              <a:buChar char="•"/>
            </a:pPr>
            <a:r>
              <a:rPr lang="en-US" dirty="0">
                <a:latin typeface="Calibri"/>
                <a:cs typeface="Calibri"/>
              </a:rPr>
              <a:t>pH 7.4, RT for 60 minutes</a:t>
            </a:r>
          </a:p>
          <a:p>
            <a:pPr marL="285750" indent="-285750">
              <a:buFont typeface="Arial"/>
              <a:buChar char="•"/>
            </a:pPr>
            <a:r>
              <a:rPr lang="en-US" b="1" dirty="0">
                <a:latin typeface="Calibri"/>
                <a:cs typeface="Calibri"/>
              </a:rPr>
              <a:t>Crude RCY: 95%   RCP: 99%  SA: 2.75 uCi/ug</a:t>
            </a:r>
          </a:p>
          <a:p>
            <a:endParaRPr lang="en-US" sz="1600" dirty="0"/>
          </a:p>
        </p:txBody>
      </p:sp>
    </p:spTree>
    <p:extLst>
      <p:ext uri="{BB962C8B-B14F-4D97-AF65-F5344CB8AC3E}">
        <p14:creationId xmlns:p14="http://schemas.microsoft.com/office/powerpoint/2010/main" val="259559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Serum Stability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3296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Immunoreactivity</a:t>
            </a:r>
          </a:p>
        </p:txBody>
      </p:sp>
      <p:pic>
        <p:nvPicPr>
          <p:cNvPr id="4" name="Content Placeholder 3"/>
          <p:cNvPicPr>
            <a:picLocks noGrp="1" noChangeAspect="1"/>
          </p:cNvPicPr>
          <p:nvPr>
            <p:ph idx="1"/>
          </p:nvPr>
        </p:nvPicPr>
        <p:blipFill>
          <a:blip r:embed="rId3"/>
          <a:stretch>
            <a:fillRect/>
          </a:stretch>
        </p:blipFill>
        <p:spPr>
          <a:xfrm>
            <a:off x="728259" y="1169108"/>
            <a:ext cx="7797085" cy="4831571"/>
          </a:xfrm>
          <a:prstGeom prst="rect">
            <a:avLst/>
          </a:prstGeom>
        </p:spPr>
      </p:pic>
    </p:spTree>
    <p:extLst>
      <p:ext uri="{BB962C8B-B14F-4D97-AF65-F5344CB8AC3E}">
        <p14:creationId xmlns:p14="http://schemas.microsoft.com/office/powerpoint/2010/main" val="114863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610943" y="450712"/>
            <a:ext cx="7890340" cy="5599966"/>
          </a:xfrm>
          <a:prstGeom prst="rect">
            <a:avLst/>
          </a:prstGeom>
          <a:noFill/>
          <a:ln w="9525">
            <a:noFill/>
            <a:miter lim="800000"/>
            <a:headEnd/>
            <a:tailEnd/>
          </a:ln>
          <a:effectLst/>
        </p:spPr>
      </p:pic>
    </p:spTree>
    <p:extLst>
      <p:ext uri="{BB962C8B-B14F-4D97-AF65-F5344CB8AC3E}">
        <p14:creationId xmlns:p14="http://schemas.microsoft.com/office/powerpoint/2010/main" val="2543820670"/>
      </p:ext>
    </p:extLst>
  </p:cSld>
  <p:clrMapOvr>
    <a:masterClrMapping/>
  </p:clrMapOvr>
</p:sld>
</file>

<file path=ppt/theme/theme1.xml><?xml version="1.0" encoding="utf-8"?>
<a:theme xmlns:a="http://schemas.openxmlformats.org/drawingml/2006/main" name="MSKCC-Slide Template 3">
  <a:themeElements>
    <a:clrScheme name="MSK Color Palet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MSKCC-Slide Template 3</Template>
  <TotalTime>0</TotalTime>
  <Words>1838</Words>
  <Application>Microsoft Office PowerPoint</Application>
  <PresentationFormat>On-screen Show (4:3)</PresentationFormat>
  <Paragraphs>127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Helvetica</vt:lpstr>
      <vt:lpstr>MSKCC-Slide Template 3</vt:lpstr>
      <vt:lpstr>Molecular Imaging of Ovarian Cancer</vt:lpstr>
      <vt:lpstr>Background Information</vt:lpstr>
      <vt:lpstr>Background Information</vt:lpstr>
      <vt:lpstr>PowerPoint Presentation</vt:lpstr>
      <vt:lpstr>PowerPoint Presentation</vt:lpstr>
      <vt:lpstr>Conjugation/Labeling Conditions</vt:lpstr>
      <vt:lpstr>Serum Stability</vt:lpstr>
      <vt:lpstr>Immunoreactivity</vt:lpstr>
      <vt:lpstr>PowerPoint Presentation</vt:lpstr>
      <vt:lpstr>Zirconium-89 Labeled H3E7-4M Internalization Assay</vt:lpstr>
      <vt:lpstr>Conclusions and Future Work</vt:lpstr>
      <vt:lpstr>Techniques I’ve Learned</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2016-08-01T18:21:54Z</dcterms:created>
  <dcterms:modified xsi:type="dcterms:W3CDTF">2016-08-26T02:37:21Z</dcterms:modified>
</cp:coreProperties>
</file>