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54" r:id="rId2"/>
    <p:sldId id="347" r:id="rId3"/>
    <p:sldId id="342" r:id="rId4"/>
    <p:sldId id="330" r:id="rId5"/>
    <p:sldId id="331" r:id="rId6"/>
    <p:sldId id="332" r:id="rId7"/>
    <p:sldId id="333" r:id="rId8"/>
    <p:sldId id="348" r:id="rId9"/>
    <p:sldId id="349" r:id="rId10"/>
    <p:sldId id="350" r:id="rId11"/>
    <p:sldId id="338" r:id="rId12"/>
    <p:sldId id="351" r:id="rId13"/>
    <p:sldId id="341" r:id="rId14"/>
    <p:sldId id="352" r:id="rId15"/>
    <p:sldId id="339" r:id="rId16"/>
    <p:sldId id="353" r:id="rId17"/>
    <p:sldId id="343" r:id="rId18"/>
    <p:sldId id="344" r:id="rId19"/>
    <p:sldId id="345" r:id="rId20"/>
    <p:sldId id="346" r:id="rId21"/>
    <p:sldId id="261" r:id="rId2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15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59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827" y="0"/>
            <a:ext cx="297259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297259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827" y="8829675"/>
            <a:ext cx="297259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60420298-802C-44F6-A156-3FB47FBC04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59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827" y="0"/>
            <a:ext cx="297259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591" y="4416426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7259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827" y="8829675"/>
            <a:ext cx="297259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E3813266-C6C8-4E05-A1CE-8C20198F04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B15-A97F-4509-8B61-C405E91244C8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8D1E-2DE5-40E1-A869-9D6A5376E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772D-46DB-4E49-A7F3-9CB0D10A4F94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2CF4-1452-4B52-BCAE-85D5D558D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2AA-BF03-429B-BEDA-9F9F163F99D3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DF1-4188-4BAC-974D-4B092C954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4D2A-433D-4784-9AE4-380ECF1A7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7B67-0444-4369-AF24-C50A4B0DC6C6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6EEA-F9A3-43D1-9A35-A99CFB0E63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209-3C51-4546-9317-00FF2714C0E7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73B1-30D4-44D8-AC6E-494032A41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3CB-21BA-437A-9D9D-4486DC0988B6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68AD-088D-4787-A362-19DCD8575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E19-972C-425C-862D-A09C0171CEC8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9E25-3691-4DAA-A073-8EFF80B2A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F91-0ACB-4829-9CA8-3EAB21E616A3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829-9765-4445-8CDA-0738F55231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DCC-C295-48FF-B6E4-0E9B2CE4EAE8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9079-4E8D-4AA4-8058-E3C565C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3EE4-476D-4D98-8D77-05D5262F748C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0E53-AE6F-42A0-8B33-63B1978B82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8FCDED-5AB3-4313-98F9-8E28469682F1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3483F7A-CC5B-42FD-A918-5A553FA3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844C-EE31-4E9E-AACE-69728C89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0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Android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96E19-7AF2-4FBB-8A71-7AB7B471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813E14-E76A-4FD7-86CC-4B46FB428DC5}"/>
              </a:ext>
            </a:extLst>
          </p:cNvPr>
          <p:cNvSpPr txBox="1">
            <a:spLocks/>
          </p:cNvSpPr>
          <p:nvPr/>
        </p:nvSpPr>
        <p:spPr>
          <a:xfrm>
            <a:off x="1828800" y="1371600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Mobile Programming</a:t>
            </a:r>
          </a:p>
        </p:txBody>
      </p:sp>
    </p:spTree>
    <p:extLst>
      <p:ext uri="{BB962C8B-B14F-4D97-AF65-F5344CB8AC3E}">
        <p14:creationId xmlns:p14="http://schemas.microsoft.com/office/powerpoint/2010/main" val="283479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D29C-CC67-44F2-8CEE-938F8834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– Environment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2FB6-511B-4412-9B03-D84D20BAA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Operating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Microsoft Windows XP or later 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Mac OS X 10.5.8 or later version with Intel chip.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Linux including GNU C Library 2.7 or later.</a:t>
            </a:r>
          </a:p>
          <a:p>
            <a:r>
              <a:rPr lang="en-US" sz="2400" b="1" dirty="0"/>
              <a:t>Required tools </a:t>
            </a:r>
            <a:r>
              <a:rPr lang="en-US" sz="2400" dirty="0"/>
              <a:t>– all freely available and can be downloaded from the Web. </a:t>
            </a:r>
          </a:p>
          <a:p>
            <a:pPr lvl="1"/>
            <a:r>
              <a:rPr lang="en-US" sz="2000" dirty="0"/>
              <a:t>Java JDK5 or later version</a:t>
            </a:r>
          </a:p>
          <a:p>
            <a:pPr lvl="1"/>
            <a:r>
              <a:rPr lang="en-US" sz="2000" dirty="0"/>
              <a:t>Android Studio</a:t>
            </a:r>
          </a:p>
          <a:p>
            <a:r>
              <a:rPr lang="en-US" sz="2400" b="1" dirty="0"/>
              <a:t>Set up JDK</a:t>
            </a:r>
          </a:p>
          <a:p>
            <a:r>
              <a:rPr lang="en-US" sz="2400" dirty="0"/>
              <a:t>Right-click “My Computer” then “Select Properties”, then “Advanced”, then “Environment Variables”, then update the JAVE_HOME Path value and press OK</a:t>
            </a:r>
          </a:p>
          <a:p>
            <a:r>
              <a:rPr lang="en-US" sz="2400" dirty="0"/>
              <a:t>Example: “</a:t>
            </a:r>
            <a:r>
              <a:rPr lang="pt-BR" sz="2400" dirty="0"/>
              <a:t>C:\Program Files\Java\jdk1.8.0_73”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779E-6FBE-48DE-B983-1D700473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7E82-4CE3-4950-B3D8-054D6EE0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Android Architecture and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67A3-EEF4-4934-8A5E-ED3627B2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6489192" cy="609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Developing Android apps involves interfacing with the Android platform and framework.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F51CD-274E-4312-8A0B-AB3B0A5F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FBAFA5-D47E-4BC2-8016-D6C00F4C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86" y="2219836"/>
            <a:ext cx="588571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6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7404-046E-4A84-9A77-027FF031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30EA-0209-45DC-8024-44B10C73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Applications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You will write apps to be installed on this layer only</a:t>
            </a:r>
          </a:p>
          <a:p>
            <a:pPr lvl="1"/>
            <a:r>
              <a:rPr lang="en-US" dirty="0"/>
              <a:t>Camera, Alarm, calculator, email, calendar….</a:t>
            </a:r>
          </a:p>
          <a:p>
            <a:r>
              <a:rPr lang="en-US" b="1" dirty="0"/>
              <a:t>Application Framework</a:t>
            </a:r>
          </a:p>
          <a:p>
            <a:pPr lvl="1"/>
            <a:r>
              <a:rPr lang="en-US" dirty="0"/>
              <a:t>Provides high level services to applications in the form of Java classes</a:t>
            </a:r>
          </a:p>
          <a:p>
            <a:pPr lvl="1"/>
            <a:r>
              <a:rPr lang="en-US" dirty="0"/>
              <a:t>Activity manager, window manager, content provider, notification manager, location manager, …..</a:t>
            </a:r>
          </a:p>
          <a:p>
            <a:r>
              <a:rPr lang="en-US" b="1" dirty="0"/>
              <a:t>Libraries &amp; Android Runtime</a:t>
            </a:r>
          </a:p>
          <a:p>
            <a:pPr lvl="1"/>
            <a:r>
              <a:rPr lang="en-US" dirty="0"/>
              <a:t>Java-based libraries, application frame work libraries</a:t>
            </a:r>
          </a:p>
          <a:p>
            <a:pPr lvl="1"/>
            <a:r>
              <a:rPr lang="en-US" dirty="0"/>
              <a:t>SQLite, SSL, …..</a:t>
            </a:r>
          </a:p>
          <a:p>
            <a:r>
              <a:rPr lang="en-US" b="1" dirty="0"/>
              <a:t>Linux Kernel</a:t>
            </a:r>
          </a:p>
          <a:p>
            <a:pPr lvl="1"/>
            <a:r>
              <a:rPr lang="en-US" dirty="0"/>
              <a:t>Provides level of abstraction between the device hardware and contains all essential H/W drivers.</a:t>
            </a:r>
          </a:p>
          <a:p>
            <a:pPr lvl="1"/>
            <a:r>
              <a:rPr lang="en-US" dirty="0"/>
              <a:t>Display drivers, camera drivers, …..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16D9-94BB-4037-A297-29A3919A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F00F-5F5C-4953-9780-4856BCBD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of the Android core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F541-BBE3-47B6-9C29-96D9274A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b="1" dirty="0" err="1"/>
              <a:t>android.app</a:t>
            </a:r>
            <a:r>
              <a:rPr lang="en-US" sz="1400" dirty="0"/>
              <a:t> </a:t>
            </a:r>
          </a:p>
          <a:p>
            <a:pPr lvl="1"/>
            <a:r>
              <a:rPr lang="en-US" sz="1200" dirty="0"/>
              <a:t>Provides access to the application model and is the cornerstone of all Android applications.</a:t>
            </a:r>
          </a:p>
          <a:p>
            <a:r>
              <a:rPr lang="en-US" sz="1400" b="1" dirty="0" err="1"/>
              <a:t>android.content</a:t>
            </a:r>
            <a:r>
              <a:rPr lang="en-US" sz="1400" dirty="0"/>
              <a:t> </a:t>
            </a:r>
          </a:p>
          <a:p>
            <a:pPr lvl="1"/>
            <a:r>
              <a:rPr lang="en-US" sz="1200" dirty="0"/>
              <a:t>Facilitates content access, publishing and messaging between applications and application components.</a:t>
            </a:r>
          </a:p>
          <a:p>
            <a:r>
              <a:rPr lang="en-US" sz="1400" b="1" dirty="0" err="1"/>
              <a:t>android.database</a:t>
            </a:r>
            <a:endParaRPr lang="en-US" sz="1400" b="1" dirty="0"/>
          </a:p>
          <a:p>
            <a:pPr lvl="1"/>
            <a:r>
              <a:rPr lang="en-US" sz="1200" dirty="0"/>
              <a:t>Used to access data published by content providers and includes SQLite database management classes.</a:t>
            </a:r>
          </a:p>
          <a:p>
            <a:r>
              <a:rPr lang="en-US" sz="1400" b="1" dirty="0" err="1"/>
              <a:t>android.opengl</a:t>
            </a:r>
            <a:endParaRPr lang="en-US" sz="1400" b="1" dirty="0"/>
          </a:p>
          <a:p>
            <a:pPr lvl="1"/>
            <a:r>
              <a:rPr lang="en-US" sz="1200" dirty="0"/>
              <a:t> A Java interface to the OpenGL ES 3D graphics rendering API.</a:t>
            </a:r>
          </a:p>
          <a:p>
            <a:r>
              <a:rPr lang="en-US" sz="1400" b="1" dirty="0" err="1"/>
              <a:t>android.os</a:t>
            </a:r>
            <a:r>
              <a:rPr lang="en-US" sz="1400" dirty="0"/>
              <a:t> </a:t>
            </a:r>
          </a:p>
          <a:p>
            <a:pPr lvl="1"/>
            <a:r>
              <a:rPr lang="en-US" sz="1200" dirty="0"/>
              <a:t>Provides applications with access to standard operating system services including messages, system services and inter-process communication.</a:t>
            </a:r>
          </a:p>
          <a:p>
            <a:r>
              <a:rPr lang="en-US" sz="1400" b="1" dirty="0" err="1"/>
              <a:t>android.text</a:t>
            </a:r>
            <a:r>
              <a:rPr lang="en-US" sz="1400" dirty="0"/>
              <a:t> </a:t>
            </a:r>
          </a:p>
          <a:p>
            <a:pPr lvl="1"/>
            <a:r>
              <a:rPr lang="en-US" sz="1200" dirty="0"/>
              <a:t>Used to render and manipulate text on a device display.</a:t>
            </a:r>
          </a:p>
          <a:p>
            <a:r>
              <a:rPr lang="en-US" sz="1400" b="1" dirty="0" err="1"/>
              <a:t>android.view</a:t>
            </a:r>
            <a:r>
              <a:rPr lang="en-US" sz="1400" dirty="0"/>
              <a:t> </a:t>
            </a:r>
          </a:p>
          <a:p>
            <a:pPr lvl="1"/>
            <a:r>
              <a:rPr lang="en-US" sz="1200" dirty="0"/>
              <a:t>The fundamental building blocks of application user interfaces.</a:t>
            </a:r>
          </a:p>
          <a:p>
            <a:r>
              <a:rPr lang="en-US" sz="1400" b="1" dirty="0" err="1"/>
              <a:t>android.widget</a:t>
            </a:r>
            <a:r>
              <a:rPr lang="en-US" sz="1400" dirty="0"/>
              <a:t> </a:t>
            </a:r>
          </a:p>
          <a:p>
            <a:pPr lvl="1"/>
            <a:r>
              <a:rPr lang="en-US" sz="1200" dirty="0"/>
              <a:t>A rich collection of pre-built user interface components such as buttons, labels, list views, layout managers, radio buttons etc.</a:t>
            </a:r>
          </a:p>
          <a:p>
            <a:r>
              <a:rPr lang="en-US" sz="1400" b="1" dirty="0" err="1"/>
              <a:t>android.webkit</a:t>
            </a:r>
            <a:r>
              <a:rPr lang="en-US" sz="1400" dirty="0"/>
              <a:t> </a:t>
            </a:r>
          </a:p>
          <a:p>
            <a:pPr lvl="1"/>
            <a:r>
              <a:rPr lang="en-US" sz="1200" dirty="0"/>
              <a:t>A set of classes intended to allow web-browsing capabilities to be built into applications.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936F-C86F-47E2-B617-E309C4DD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9247-D3FA-4C5D-A877-7E4401D4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6899-821D-4214-A92F-DAC7A29D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Activity manager </a:t>
            </a:r>
          </a:p>
          <a:p>
            <a:pPr lvl="1"/>
            <a:r>
              <a:rPr lang="en-US" dirty="0"/>
              <a:t>controls all aspects of the app lifecycle and activity stack</a:t>
            </a:r>
          </a:p>
          <a:p>
            <a:r>
              <a:rPr lang="en-US" dirty="0"/>
              <a:t>Content provider  </a:t>
            </a:r>
          </a:p>
          <a:p>
            <a:pPr lvl="1"/>
            <a:r>
              <a:rPr lang="en-US" dirty="0"/>
              <a:t>allows apps to publish and share data with other apps</a:t>
            </a:r>
          </a:p>
          <a:p>
            <a:r>
              <a:rPr lang="en-US" dirty="0"/>
              <a:t>Resource manager </a:t>
            </a:r>
          </a:p>
          <a:p>
            <a:pPr lvl="1"/>
            <a:r>
              <a:rPr lang="en-US" dirty="0"/>
              <a:t> provides access to non-code embedded resources such as strings, color settings and UI layouts</a:t>
            </a:r>
          </a:p>
          <a:p>
            <a:r>
              <a:rPr lang="en-US" dirty="0"/>
              <a:t>Notification manager  </a:t>
            </a:r>
          </a:p>
          <a:p>
            <a:pPr lvl="1"/>
            <a:r>
              <a:rPr lang="en-US" dirty="0"/>
              <a:t>allows apps to display alerts and notifications to the user</a:t>
            </a:r>
          </a:p>
          <a:p>
            <a:r>
              <a:rPr lang="en-US" dirty="0"/>
              <a:t>View system</a:t>
            </a:r>
          </a:p>
          <a:p>
            <a:pPr lvl="1"/>
            <a:r>
              <a:rPr lang="en-US" dirty="0"/>
              <a:t> an extensible set of views used to create app UIs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6D0EB-6F82-4B34-B216-EBF90AC3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4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1F09-0329-4FBC-8A98-6F056064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EAE1-32EB-4936-BE62-4FEAD809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Java</a:t>
            </a:r>
            <a:endParaRPr lang="en-US" dirty="0"/>
          </a:p>
          <a:p>
            <a:pPr lvl="1"/>
            <a:r>
              <a:rPr lang="en-US" dirty="0"/>
              <a:t>Android code (program control and logic, as well as data storage and manipulation) is written in Java.</a:t>
            </a:r>
          </a:p>
          <a:p>
            <a:pPr lvl="1"/>
            <a:r>
              <a:rPr lang="en-US" dirty="0"/>
              <a:t>You create classes, define methods, instantiate objects, and call methods on those objects. </a:t>
            </a:r>
          </a:p>
          <a:p>
            <a:r>
              <a:rPr lang="en-US" b="1" dirty="0"/>
              <a:t>XML</a:t>
            </a:r>
          </a:p>
          <a:p>
            <a:pPr lvl="1"/>
            <a:r>
              <a:rPr lang="en-US" dirty="0"/>
              <a:t>Android UI’s and resources are specified in XML (</a:t>
            </a:r>
            <a:r>
              <a:rPr lang="en-US" dirty="0" err="1"/>
              <a:t>EXtensible</a:t>
            </a:r>
            <a:r>
              <a:rPr lang="en-US" dirty="0"/>
              <a:t> Markup Language). </a:t>
            </a:r>
          </a:p>
          <a:p>
            <a:pPr lvl="1"/>
            <a:r>
              <a:rPr lang="en-US" dirty="0"/>
              <a:t>To compare to web programming: the XML contains what would normally go in the HTML/CSS, while the Java code will contain what would normally go in the JavaScript.</a:t>
            </a:r>
          </a:p>
          <a:p>
            <a:pPr lvl="1"/>
            <a:r>
              <a:rPr lang="en-US" dirty="0"/>
              <a:t>XML is just like HTML, but you get to make up your own tags. Except we’ll be using the ones that Android made up; so it’s like defining web pages, except with a new set of elements. </a:t>
            </a:r>
          </a:p>
          <a:p>
            <a:pPr lvl="1"/>
            <a:r>
              <a:rPr lang="en-US" dirty="0"/>
              <a:t>This course expects you to have some familiarity with HTML or XML, but if not you should be able to infer what you need from the examples.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5407-B542-4CA4-9520-A57DC724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2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902A-19AB-4AAF-919B-5F8EE9D7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E943-4DD9-477E-94FF-51C6D19A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essential building blocs of Android apps</a:t>
            </a:r>
          </a:p>
          <a:p>
            <a:r>
              <a:rPr lang="en-US" dirty="0"/>
              <a:t>Four main components can be used here;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Activities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Services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Broadcast receiver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Content providers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1ED4-1003-4F61-8EB1-23CCCC1B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2B78-2369-4E93-8B9F-506A56B8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1C8-CBD0-46B6-BB23-64E1E427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505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are some necessary building blocks that an Android application consists of. </a:t>
            </a:r>
          </a:p>
          <a:p>
            <a:pPr marL="82296" indent="0">
              <a:buNone/>
            </a:pPr>
            <a:r>
              <a:rPr lang="en-US" b="1" dirty="0"/>
              <a:t>1. Activities</a:t>
            </a:r>
          </a:p>
          <a:p>
            <a:r>
              <a:rPr lang="en-US" dirty="0"/>
              <a:t>These are said to be the presentation layer of our applications. </a:t>
            </a:r>
          </a:p>
          <a:p>
            <a:r>
              <a:rPr lang="en-US" dirty="0"/>
              <a:t>The UI of our application is built around one or more extensions of the Activity class. </a:t>
            </a:r>
          </a:p>
          <a:p>
            <a:r>
              <a:rPr lang="en-US" dirty="0"/>
              <a:t>By using Fragments and Views, activities set the layout and display the output and also respond to the user’s actions. </a:t>
            </a:r>
          </a:p>
          <a:p>
            <a:r>
              <a:rPr lang="en-US" dirty="0"/>
              <a:t>An activity is implemented as a subclass of class Activity.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034D-D18C-4807-924E-FC88C7FC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F181E-2A68-494F-A2B4-0DB6F193D54C}"/>
              </a:ext>
            </a:extLst>
          </p:cNvPr>
          <p:cNvSpPr txBox="1"/>
          <p:nvPr/>
        </p:nvSpPr>
        <p:spPr>
          <a:xfrm>
            <a:off x="2362200" y="479546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Activity {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24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1309-207B-4136-941F-2B7F49C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326F-BDBF-4585-B58E-27BEA6E6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91" y="1185746"/>
            <a:ext cx="7498080" cy="22098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b="1" dirty="0"/>
              <a:t>2. Services</a:t>
            </a:r>
          </a:p>
          <a:p>
            <a:r>
              <a:rPr lang="en-US" dirty="0"/>
              <a:t>Services are like invisible workers of our app. </a:t>
            </a:r>
          </a:p>
          <a:p>
            <a:r>
              <a:rPr lang="en-US" dirty="0"/>
              <a:t>These components run at the backend, updating your data sources and Activities, triggering Notification, and also broadcast Intents. </a:t>
            </a:r>
          </a:p>
          <a:p>
            <a:r>
              <a:rPr lang="en-US" dirty="0"/>
              <a:t>They also perform some tasks when applications are not active. A service can be used as a subclass of class Service: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5B98B-EB76-484E-BC6C-1B936037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73830-A2BD-4A62-8DF0-193527EBFBBA}"/>
              </a:ext>
            </a:extLst>
          </p:cNvPr>
          <p:cNvSpPr txBox="1"/>
          <p:nvPr/>
        </p:nvSpPr>
        <p:spPr>
          <a:xfrm>
            <a:off x="2286000" y="3350477"/>
            <a:ext cx="487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ServiceName</a:t>
            </a:r>
            <a:r>
              <a:rPr lang="en-US" dirty="0"/>
              <a:t> extends Service{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9577BA-4C1A-41C9-9A3E-4047BD8DEAB0}"/>
              </a:ext>
            </a:extLst>
          </p:cNvPr>
          <p:cNvSpPr txBox="1">
            <a:spLocks/>
          </p:cNvSpPr>
          <p:nvPr/>
        </p:nvSpPr>
        <p:spPr>
          <a:xfrm>
            <a:off x="1431891" y="3996808"/>
            <a:ext cx="7498080" cy="248019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Font typeface="Wingdings 2"/>
              <a:buNone/>
            </a:pPr>
            <a:r>
              <a:rPr lang="en-US" b="1" dirty="0"/>
              <a:t>3. Content Providers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It is used to manage and persist the application data also typically interacts with the SQL database.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They are also responsible for sharing the data beyond the application boundaries.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The Content Providers of a particular application can be configured to allow access from other applications, and the Content Providers exposed by other applications can also be configured. </a:t>
            </a:r>
            <a:br>
              <a:rPr lang="en-US" dirty="0"/>
            </a:br>
            <a:r>
              <a:rPr lang="en-US" dirty="0"/>
              <a:t>A content provider should be a sub-class of the class </a:t>
            </a:r>
            <a:r>
              <a:rPr lang="en-US" dirty="0" err="1"/>
              <a:t>ContentProvider</a:t>
            </a:r>
            <a:r>
              <a:rPr lang="en-US" dirty="0"/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386535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E6F4-B234-4BAE-A6F7-B3E53449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5D8F-9678-40C4-B89F-86DA2738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 algn="just">
              <a:buNone/>
            </a:pPr>
            <a:r>
              <a:rPr lang="en-US" b="1" dirty="0">
                <a:effectLst/>
              </a:rPr>
              <a:t>4. Broadcast Receivers</a:t>
            </a:r>
          </a:p>
          <a:p>
            <a:pPr algn="just"/>
            <a:r>
              <a:rPr lang="en-US" dirty="0">
                <a:effectLst/>
              </a:rPr>
              <a:t>They are known to be intent listeners as they enable your application to listen to the Intents that satisfy the matching criteria specified by us. </a:t>
            </a:r>
          </a:p>
          <a:p>
            <a:pPr algn="just"/>
            <a:r>
              <a:rPr lang="en-US" dirty="0">
                <a:effectLst/>
              </a:rPr>
              <a:t>Broadcast Receivers make our application react to any received Intent thereby making them perfect for creating event-driven applications.</a:t>
            </a:r>
          </a:p>
          <a:p>
            <a:pPr marL="82296" indent="0" algn="just">
              <a:buNone/>
            </a:pPr>
            <a:r>
              <a:rPr lang="en-US" b="1" dirty="0">
                <a:effectLst/>
              </a:rPr>
              <a:t>5. Intents</a:t>
            </a:r>
          </a:p>
          <a:p>
            <a:pPr algn="just"/>
            <a:r>
              <a:rPr lang="en-US" dirty="0">
                <a:effectLst/>
              </a:rPr>
              <a:t>It is a powerful inter-application message-passing framework. </a:t>
            </a:r>
          </a:p>
          <a:p>
            <a:pPr algn="just"/>
            <a:r>
              <a:rPr lang="en-US" dirty="0">
                <a:effectLst/>
              </a:rPr>
              <a:t>They are extensively used throughout Android. </a:t>
            </a:r>
          </a:p>
          <a:p>
            <a:pPr algn="just"/>
            <a:r>
              <a:rPr lang="en-US" dirty="0">
                <a:effectLst/>
              </a:rPr>
              <a:t>Intents can be used to start and stop Activities and Services, to broadcast messages system-wide or to an explicit Activity, Service or Broadcast Receiver or to request action be performed on a particular piece of data.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94A1-C901-40BC-93DB-7A07D634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B926-F87E-4B7A-9B72-09742730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F183-8C6B-4E1C-99F7-F74BAB6C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involves a careful examination of mobile device programming. </a:t>
            </a:r>
          </a:p>
          <a:p>
            <a:r>
              <a:rPr lang="en-US" dirty="0"/>
              <a:t>Emphasis is on developing applications that run on the Android platform. </a:t>
            </a:r>
          </a:p>
          <a:p>
            <a:r>
              <a:rPr lang="en-US" dirty="0"/>
              <a:t>Students planning to enroll in this course should have background in computing and be familiar with Java. </a:t>
            </a:r>
          </a:p>
          <a:p>
            <a:r>
              <a:rPr lang="en-US" dirty="0"/>
              <a:t>The course introduces mobile application development for the Android platform.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4A1A-12DD-4E17-91DA-139219DA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35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4596-F238-4AB8-A2C9-8EC2750E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C5DD-386D-4617-854D-074725E1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 algn="just">
              <a:buNone/>
            </a:pPr>
            <a:r>
              <a:rPr lang="en-US" b="1" dirty="0">
                <a:effectLst/>
              </a:rPr>
              <a:t>6. Widgets</a:t>
            </a:r>
          </a:p>
          <a:p>
            <a:pPr algn="just"/>
            <a:r>
              <a:rPr lang="en-US" dirty="0">
                <a:effectLst/>
              </a:rPr>
              <a:t>These are the small visual application components that you can find on the home screen of the devices. </a:t>
            </a:r>
          </a:p>
          <a:p>
            <a:pPr algn="just"/>
            <a:r>
              <a:rPr lang="en-US" dirty="0">
                <a:effectLst/>
              </a:rPr>
              <a:t>They are a special variation of Broadcast Receivers that allow us to create dynamic, interactive application components for users to embed on their Home Screen.</a:t>
            </a:r>
          </a:p>
          <a:p>
            <a:pPr marL="82296" indent="0" algn="just">
              <a:buNone/>
            </a:pPr>
            <a:r>
              <a:rPr lang="en-US" b="1" dirty="0">
                <a:effectLst/>
              </a:rPr>
              <a:t>7. Notifications</a:t>
            </a:r>
          </a:p>
          <a:p>
            <a:pPr algn="just"/>
            <a:r>
              <a:rPr lang="en-US" dirty="0">
                <a:effectLst/>
              </a:rPr>
              <a:t>Notifications are the application alerts that are used to draw the user’s attention to some particular app event without stealing focus or interrupting the current activity of the user. </a:t>
            </a:r>
          </a:p>
          <a:p>
            <a:pPr algn="just"/>
            <a:r>
              <a:rPr lang="en-US" dirty="0">
                <a:effectLst/>
              </a:rPr>
              <a:t>They are generally used to grab user’s attention when the application is not visible or active, particularly from within a Service or Broadcast Receiver. </a:t>
            </a:r>
          </a:p>
          <a:p>
            <a:pPr algn="just"/>
            <a:r>
              <a:rPr lang="en-US" dirty="0">
                <a:effectLst/>
              </a:rPr>
              <a:t>Examples: E-mail popups, Messenger popups, etc.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0D02-DCA3-4C47-8415-3AC421FD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20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3AF5-D7EA-4A66-B3E2-9AB723D5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5339-CA78-4477-A673-1A895059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8229600" cy="4525963"/>
          </a:xfrm>
          <a:solidFill>
            <a:srgbClr val="92D050"/>
          </a:solidFill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sz="4000" dirty="0"/>
          </a:p>
          <a:p>
            <a:pPr marL="0" indent="0"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sz="4000" dirty="0"/>
          </a:p>
          <a:p>
            <a:pPr marL="0" indent="0"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sz="4000" dirty="0"/>
          </a:p>
          <a:p>
            <a:pPr marL="0" indent="0"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4000" dirty="0"/>
              <a:t>Thanks for listening</a:t>
            </a:r>
          </a:p>
          <a:p>
            <a:pPr marL="365760" indent="-256032" algn="ctr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4000" dirty="0"/>
          </a:p>
          <a:p>
            <a:pPr marL="0" indent="0"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85A8-EC80-4002-85A4-A2092595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B591-54E3-4797-BFE3-C61610E2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Lecture1: Introduction</a:t>
            </a:r>
          </a:p>
          <a:p>
            <a:r>
              <a:rPr lang="en-US" dirty="0"/>
              <a:t>What is android?</a:t>
            </a:r>
          </a:p>
          <a:p>
            <a:r>
              <a:rPr lang="en-US" dirty="0"/>
              <a:t>Why Android?</a:t>
            </a:r>
          </a:p>
          <a:p>
            <a:r>
              <a:rPr lang="en-US" dirty="0"/>
              <a:t>Features of Android</a:t>
            </a:r>
          </a:p>
          <a:p>
            <a:r>
              <a:rPr lang="en-US" dirty="0"/>
              <a:t>Android Application</a:t>
            </a:r>
          </a:p>
          <a:p>
            <a:r>
              <a:rPr lang="en-US" dirty="0"/>
              <a:t>Android </a:t>
            </a:r>
            <a:r>
              <a:rPr lang="en-US" dirty="0" err="1"/>
              <a:t>env’t</a:t>
            </a:r>
            <a:r>
              <a:rPr lang="en-US" dirty="0"/>
              <a:t> setup</a:t>
            </a:r>
          </a:p>
          <a:p>
            <a:r>
              <a:rPr lang="en-US" dirty="0"/>
              <a:t>Android Architecture and code</a:t>
            </a:r>
          </a:p>
          <a:p>
            <a:r>
              <a:rPr lang="en-US" dirty="0"/>
              <a:t>Programming Languages for Android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EF6E-6A56-4071-9CD2-DF36FEE8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7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8A19-C178-479B-B5B1-B7CB796C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8FC7-080F-4F8B-B742-5D9E9BAA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open source and Linux-based Operating System for mobile devices such as smartphones and tablet computers</a:t>
            </a:r>
          </a:p>
          <a:p>
            <a:r>
              <a:rPr lang="en-US" dirty="0"/>
              <a:t>Android offers a unified approach to application development for mobile devices which means developers need only develop for Android, and their applications should be able to run on different devices powered by Android.</a:t>
            </a:r>
          </a:p>
          <a:p>
            <a:r>
              <a:rPr lang="en-US" dirty="0"/>
              <a:t>The source code for Android is available under free and open source software licenses.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3E62-53F1-4E64-9E97-FFC4D161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ABB4-48D4-41D6-ACC0-6100E0D0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Android?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EFA0-3DF9-4701-9A31-A30DE08E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4FE60-0950-4D3D-9B85-61C905DD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141585"/>
            <a:ext cx="5514975" cy="51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5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E61D-2063-482B-AF0B-10E6A0FB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162E-E8B3-4492-BC0C-887F8410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Beautiful UI</a:t>
            </a:r>
          </a:p>
          <a:p>
            <a:pPr lvl="1"/>
            <a:r>
              <a:rPr lang="en-US" dirty="0"/>
              <a:t>Android OS basic screen provides a beautiful and intuitive user interface</a:t>
            </a:r>
          </a:p>
          <a:p>
            <a:r>
              <a:rPr lang="en-US" dirty="0"/>
              <a:t>Connectivity</a:t>
            </a:r>
          </a:p>
          <a:p>
            <a:pPr lvl="1"/>
            <a:r>
              <a:rPr lang="en-US" dirty="0"/>
              <a:t>GSM/EDGE, IDEN, CDMA, EV-DO, UMTS, Bluetooth, Wi-Fi, LTE, NFC and WiMAX.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SQLite, a lightweight relational database, is used for data storage purposes.</a:t>
            </a:r>
          </a:p>
          <a:p>
            <a:r>
              <a:rPr lang="en-US" dirty="0"/>
              <a:t>Media support</a:t>
            </a:r>
          </a:p>
          <a:p>
            <a:r>
              <a:rPr lang="en-US" dirty="0"/>
              <a:t>Others: Messaging, Multi-tasking, Resizable widgets,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848F-103C-4738-BEFA-0270D28E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C34E-21AE-48A0-848E-0D7D4D16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3B1D-B238-4127-B0B1-A56FC7A8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143000"/>
            <a:ext cx="7022592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Android apps are usually developed in the Java language using the Android Software Development Kit.</a:t>
            </a:r>
          </a:p>
          <a:p>
            <a:r>
              <a:rPr lang="en-US" dirty="0"/>
              <a:t>Android apps can be packaged easily and sold out either through a store such as Google Play, </a:t>
            </a:r>
            <a:r>
              <a:rPr lang="en-US" dirty="0" err="1"/>
              <a:t>SlideME</a:t>
            </a:r>
            <a:r>
              <a:rPr lang="en-US" dirty="0"/>
              <a:t>, Opera Mobile Store, </a:t>
            </a:r>
            <a:r>
              <a:rPr lang="en-US" dirty="0" err="1"/>
              <a:t>Mobango</a:t>
            </a:r>
            <a:r>
              <a:rPr lang="en-US" dirty="0"/>
              <a:t>, F-droid and the Amazon Appstore</a:t>
            </a:r>
          </a:p>
          <a:p>
            <a:r>
              <a:rPr lang="en-US" b="1" dirty="0"/>
              <a:t>Some of the categories of Android apps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6C98-62E1-40DD-94E5-26EB250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8B05E-2499-4E75-8F7E-E641B953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04" y="3463848"/>
            <a:ext cx="6172200" cy="29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4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AA27-D1F2-47F7-ACA2-BC420818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Android </a:t>
            </a:r>
          </a:p>
        </p:txBody>
      </p:sp>
      <p:pic>
        <p:nvPicPr>
          <p:cNvPr id="6" name="Content Placeholder 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F1B8BEEC-2325-48D9-8EAF-B6EDFC6F4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717035"/>
            <a:ext cx="7499350" cy="42621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943B-599A-47BD-98AD-93806D94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A02A-1519-47A5-93D7-3719F333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03592" cy="868362"/>
          </a:xfrm>
        </p:spPr>
        <p:txBody>
          <a:bodyPr>
            <a:normAutofit/>
          </a:bodyPr>
          <a:lstStyle/>
          <a:p>
            <a:r>
              <a:rPr lang="en-US" b="1" dirty="0"/>
              <a:t>What is API level?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4DBC-97D2-4855-B2B5-E05E1165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173162"/>
            <a:ext cx="7498080" cy="1143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API Level is an integer value that uniquely identifies the framework API revision offered by a version of the Android platform.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CE3B-514C-460F-94A5-DC6193DE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1E5-BD6D-47E2-BA65-177CB6CFE784}" type="datetime1">
              <a:rPr lang="en-US" smtClean="0"/>
              <a:pPr/>
              <a:t>3/8/2022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951F7-EC6C-4C17-91FC-F98701B4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35893"/>
            <a:ext cx="4400456" cy="4214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657128-CA91-4195-A7A3-31FB5A304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68978"/>
            <a:ext cx="3429000" cy="47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24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1429</Words>
  <Application>Microsoft Office PowerPoint</Application>
  <PresentationFormat>On-screen Show (4:3)</PresentationFormat>
  <Paragraphs>172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Gill Sans MT</vt:lpstr>
      <vt:lpstr>Verdana</vt:lpstr>
      <vt:lpstr>Wingdings 2</vt:lpstr>
      <vt:lpstr>Wingdings 3</vt:lpstr>
      <vt:lpstr>Solstice</vt:lpstr>
      <vt:lpstr>Introduction to Android Programming</vt:lpstr>
      <vt:lpstr>Mobile Programming</vt:lpstr>
      <vt:lpstr>Mobile Programming</vt:lpstr>
      <vt:lpstr>What is Android?</vt:lpstr>
      <vt:lpstr>Why Android?</vt:lpstr>
      <vt:lpstr>Features of Android</vt:lpstr>
      <vt:lpstr>Android Applications</vt:lpstr>
      <vt:lpstr>History of Android </vt:lpstr>
      <vt:lpstr>What is API level?</vt:lpstr>
      <vt:lpstr>Android – Environment Set up</vt:lpstr>
      <vt:lpstr>Android Architecture and Code</vt:lpstr>
      <vt:lpstr>Cont…</vt:lpstr>
      <vt:lpstr>Some of the Android core Libraries</vt:lpstr>
      <vt:lpstr>Android Framework</vt:lpstr>
      <vt:lpstr>Programming Languages</vt:lpstr>
      <vt:lpstr>Android App components</vt:lpstr>
      <vt:lpstr>Cont…</vt:lpstr>
      <vt:lpstr>Cont…</vt:lpstr>
      <vt:lpstr>Cont…</vt:lpstr>
      <vt:lpstr>Cont…</vt:lpstr>
      <vt:lpstr>THE END</vt:lpstr>
    </vt:vector>
  </TitlesOfParts>
  <Company>CSU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Organizational Information Systems</dc:title>
  <dc:creator>Sanchita Mal-Sarkar</dc:creator>
  <cp:lastModifiedBy>Rodgers Kimera</cp:lastModifiedBy>
  <cp:revision>118</cp:revision>
  <dcterms:created xsi:type="dcterms:W3CDTF">2004-03-25T20:47:59Z</dcterms:created>
  <dcterms:modified xsi:type="dcterms:W3CDTF">2022-03-08T10:34:24Z</dcterms:modified>
</cp:coreProperties>
</file>