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4242" y="2928619"/>
            <a:ext cx="138795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9FB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333500" y="2545587"/>
            <a:ext cx="5136515" cy="656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994" y="754380"/>
            <a:ext cx="469201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4803" y="2139188"/>
            <a:ext cx="7744459" cy="620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A9FB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1714480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85">
                <a:latin typeface="Tahoma"/>
                <a:cs typeface="Tahoma"/>
              </a:rPr>
              <a:t>Deploying</a:t>
            </a:r>
            <a:r>
              <a:rPr dirty="0" sz="6800" spc="-500">
                <a:latin typeface="Tahoma"/>
                <a:cs typeface="Tahoma"/>
              </a:rPr>
              <a:t> </a:t>
            </a:r>
            <a:r>
              <a:rPr dirty="0" sz="6800" spc="5">
                <a:latin typeface="Tahoma"/>
                <a:cs typeface="Tahoma"/>
              </a:rPr>
              <a:t>a</a:t>
            </a:r>
            <a:r>
              <a:rPr dirty="0" sz="6800" spc="-495">
                <a:latin typeface="Tahoma"/>
                <a:cs typeface="Tahoma"/>
              </a:rPr>
              <a:t> </a:t>
            </a:r>
            <a:r>
              <a:rPr dirty="0" sz="6800" spc="180">
                <a:latin typeface="Tahoma"/>
                <a:cs typeface="Tahoma"/>
              </a:rPr>
              <a:t>Basic</a:t>
            </a:r>
            <a:r>
              <a:rPr dirty="0" sz="6800" spc="-500">
                <a:latin typeface="Tahoma"/>
                <a:cs typeface="Tahoma"/>
              </a:rPr>
              <a:t> </a:t>
            </a:r>
            <a:r>
              <a:rPr dirty="0" sz="6800" spc="65">
                <a:latin typeface="Tahoma"/>
                <a:cs typeface="Tahoma"/>
              </a:rPr>
              <a:t>Vault</a:t>
            </a:r>
            <a:r>
              <a:rPr dirty="0" sz="6800" spc="-490">
                <a:latin typeface="Tahoma"/>
                <a:cs typeface="Tahoma"/>
              </a:rPr>
              <a:t> </a:t>
            </a:r>
            <a:r>
              <a:rPr dirty="0" sz="6800" spc="55">
                <a:latin typeface="Tahoma"/>
                <a:cs typeface="Tahoma"/>
              </a:rPr>
              <a:t>Server</a:t>
            </a:r>
            <a:endParaRPr sz="6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-65" b="1">
                <a:solidFill>
                  <a:srgbClr val="F15B2A"/>
                </a:solidFill>
                <a:latin typeface="Tahoma"/>
                <a:cs typeface="Tahoma"/>
              </a:rPr>
              <a:t>Ned</a:t>
            </a:r>
            <a:r>
              <a:rPr dirty="0" sz="3600" spc="-145" b="1">
                <a:solidFill>
                  <a:srgbClr val="F15B2A"/>
                </a:solidFill>
                <a:latin typeface="Tahoma"/>
                <a:cs typeface="Tahoma"/>
              </a:rPr>
              <a:t> </a:t>
            </a:r>
            <a:r>
              <a:rPr dirty="0" sz="3600" spc="-95" b="1">
                <a:solidFill>
                  <a:srgbClr val="F15B2A"/>
                </a:solidFill>
                <a:latin typeface="Tahoma"/>
                <a:cs typeface="Tahoma"/>
              </a:rPr>
              <a:t>Bellavance</a:t>
            </a:r>
            <a:endParaRPr sz="36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9010015" cy="69805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380365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Vault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">
                <a:solidFill>
                  <a:srgbClr val="F15B2A"/>
                </a:solidFill>
                <a:latin typeface="Microsoft Sans Serif"/>
                <a:cs typeface="Microsoft Sans Serif"/>
              </a:rPr>
              <a:t>services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need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highly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available</a:t>
            </a:r>
            <a:endParaRPr sz="3500">
              <a:latin typeface="Microsoft Sans Serif"/>
              <a:cs typeface="Microsoft Sans Serif"/>
            </a:endParaRPr>
          </a:p>
          <a:p>
            <a:pPr marL="584200" marR="97536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Storage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backend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must</a:t>
            </a:r>
            <a:r>
              <a:rPr dirty="0" sz="3500" spc="-6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15B2A"/>
                </a:solidFill>
                <a:latin typeface="Microsoft Sans Serif"/>
                <a:cs typeface="Microsoft Sans Serif"/>
              </a:rPr>
              <a:t>HashiCorp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supported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Minimize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external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dependencies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F15B2A"/>
              </a:buClr>
              <a:buFont typeface="Arial MT"/>
              <a:buChar char="•"/>
            </a:pPr>
            <a:endParaRPr sz="4800">
              <a:latin typeface="Microsoft Sans Serif"/>
              <a:cs typeface="Microsoft Sans Serif"/>
            </a:endParaRPr>
          </a:p>
          <a:p>
            <a:pPr algn="ctr" marL="379730">
              <a:lnSpc>
                <a:spcPct val="100000"/>
              </a:lnSpc>
              <a:spcBef>
                <a:spcPts val="4180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Select</a:t>
            </a:r>
            <a:r>
              <a:rPr dirty="0" sz="3500" spc="-6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Integrated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Storage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10">
                <a:solidFill>
                  <a:srgbClr val="F15B2A"/>
                </a:solidFill>
                <a:latin typeface="Microsoft Sans Serif"/>
                <a:cs typeface="Microsoft Sans Serif"/>
              </a:rPr>
              <a:t>as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backend</a:t>
            </a:r>
            <a:endParaRPr sz="3500">
              <a:latin typeface="Microsoft Sans Serif"/>
              <a:cs typeface="Microsoft Sans Serif"/>
            </a:endParaRPr>
          </a:p>
          <a:p>
            <a:pPr marL="584200" marR="1181735" indent="-571500">
              <a:lnSpc>
                <a:spcPts val="36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Deploy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at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0">
                <a:solidFill>
                  <a:srgbClr val="F15B2A"/>
                </a:solidFill>
                <a:latin typeface="Microsoft Sans Serif"/>
                <a:cs typeface="Microsoft Sans Serif"/>
              </a:rPr>
              <a:t>least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three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0">
                <a:solidFill>
                  <a:srgbClr val="F15B2A"/>
                </a:solidFill>
                <a:latin typeface="Microsoft Sans Serif"/>
                <a:cs typeface="Microsoft Sans Serif"/>
              </a:rPr>
              <a:t>nodes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high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availability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1513331"/>
            <a:ext cx="7701280" cy="78651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storage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raft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path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/path/to/data/directory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  <a:p>
            <a:pPr marL="196850" marR="2359025">
              <a:lnSpc>
                <a:spcPct val="185400"/>
              </a:lnSpc>
              <a:spcBef>
                <a:spcPts val="12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node_id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unique_node_identifier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 </a:t>
            </a:r>
            <a:r>
              <a:rPr dirty="0" sz="2600" spc="-7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retry_join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380365" marR="5080">
              <a:lnSpc>
                <a:spcPts val="31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leader_api_addr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https://node1.vault.local:8200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 </a:t>
            </a:r>
            <a:r>
              <a:rPr dirty="0" sz="2600" spc="-7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leader_ca_cert_file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/path/to/cert/file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2585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retry_join</a:t>
            </a:r>
            <a:r>
              <a:rPr dirty="0" sz="2600" spc="-3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380365" marR="508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leader_api_addr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https://node2.vault.local:8200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 </a:t>
            </a:r>
            <a:r>
              <a:rPr dirty="0" sz="2600" spc="-7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leader_ca_cert_file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/path/to/cert/file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27755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Vault-Config.hcl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57531" y="4059428"/>
            <a:ext cx="84855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/>
              <a:t>Vault</a:t>
            </a:r>
            <a:r>
              <a:rPr dirty="0" sz="6000" spc="-165"/>
              <a:t> </a:t>
            </a:r>
            <a:r>
              <a:rPr dirty="0" sz="6000" spc="-65"/>
              <a:t>Server</a:t>
            </a:r>
            <a:r>
              <a:rPr dirty="0" sz="6000" spc="-165"/>
              <a:t> </a:t>
            </a:r>
            <a:r>
              <a:rPr dirty="0" sz="6000" spc="55"/>
              <a:t>Deployment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7736" y="754380"/>
            <a:ext cx="4192904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190"/>
              <a:t> </a:t>
            </a:r>
            <a:r>
              <a:rPr dirty="0" spc="75"/>
              <a:t>Startup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1172" y="3030537"/>
            <a:ext cx="3630655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6163" y="7013955"/>
            <a:ext cx="10210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3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400" spc="17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400" spc="85" b="1">
                <a:solidFill>
                  <a:srgbClr val="404040"/>
                </a:solidFill>
                <a:latin typeface="Arial"/>
                <a:cs typeface="Arial"/>
              </a:rPr>
              <a:t>rt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53529" y="3030537"/>
            <a:ext cx="2375941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836840" y="7013955"/>
            <a:ext cx="140970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0" b="1">
                <a:solidFill>
                  <a:srgbClr val="404040"/>
                </a:solidFill>
                <a:latin typeface="Arial"/>
                <a:cs typeface="Arial"/>
              </a:rPr>
              <a:t>Un</a:t>
            </a:r>
            <a:r>
              <a:rPr dirty="0" sz="3400" spc="-90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400" spc="10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00" y="3030537"/>
            <a:ext cx="3657600" cy="3657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78020" y="7013955"/>
            <a:ext cx="1732914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Initialize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dirty="0" sz="5400" spc="-10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5400" spc="5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44803" y="1587500"/>
            <a:ext cx="1301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4" b="1">
                <a:solidFill>
                  <a:srgbClr val="2A9FBC"/>
                </a:solidFill>
                <a:latin typeface="Tahoma"/>
                <a:cs typeface="Tahoma"/>
              </a:rPr>
              <a:t>Tasks: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1920" rIns="0" bIns="0" rtlCol="0" vert="horz">
            <a:spAutoFit/>
          </a:bodyPr>
          <a:lstStyle/>
          <a:p>
            <a:pPr marL="797560" indent="-433705">
              <a:lnSpc>
                <a:spcPct val="100000"/>
              </a:lnSpc>
              <a:spcBef>
                <a:spcPts val="96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-130"/>
              <a:t>Inspect</a:t>
            </a:r>
            <a:r>
              <a:rPr dirty="0" spc="-114"/>
              <a:t> </a:t>
            </a:r>
            <a:r>
              <a:rPr dirty="0" spc="-135"/>
              <a:t>Vault</a:t>
            </a:r>
            <a:r>
              <a:rPr dirty="0" spc="-114"/>
              <a:t> </a:t>
            </a:r>
            <a:r>
              <a:rPr dirty="0" spc="-120"/>
              <a:t>server </a:t>
            </a:r>
            <a:r>
              <a:rPr dirty="0" spc="-60"/>
              <a:t>config</a:t>
            </a: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-215"/>
              <a:t>D</a:t>
            </a:r>
            <a:r>
              <a:rPr dirty="0" spc="-20"/>
              <a:t>e</a:t>
            </a:r>
            <a:r>
              <a:rPr dirty="0" spc="-45"/>
              <a:t>p</a:t>
            </a:r>
            <a:r>
              <a:rPr dirty="0" spc="-155"/>
              <a:t>l</a:t>
            </a:r>
            <a:r>
              <a:rPr dirty="0" spc="-65"/>
              <a:t>o</a:t>
            </a:r>
            <a:r>
              <a:rPr dirty="0" spc="-120"/>
              <a:t>y</a:t>
            </a:r>
            <a:r>
              <a:rPr dirty="0" spc="-125"/>
              <a:t> </a:t>
            </a:r>
            <a:r>
              <a:rPr dirty="0" spc="-150"/>
              <a:t>V</a:t>
            </a:r>
            <a:r>
              <a:rPr dirty="0" spc="-185"/>
              <a:t>a</a:t>
            </a:r>
            <a:r>
              <a:rPr dirty="0" spc="-110"/>
              <a:t>u</a:t>
            </a:r>
            <a:r>
              <a:rPr dirty="0" spc="-155"/>
              <a:t>l</a:t>
            </a:r>
            <a:r>
              <a:rPr dirty="0" spc="-65"/>
              <a:t>t</a:t>
            </a:r>
            <a:r>
              <a:rPr dirty="0" spc="-114"/>
              <a:t> </a:t>
            </a:r>
            <a:r>
              <a:rPr dirty="0" spc="-110"/>
              <a:t>s</a:t>
            </a:r>
            <a:r>
              <a:rPr dirty="0" spc="-20"/>
              <a:t>e</a:t>
            </a:r>
            <a:r>
              <a:rPr dirty="0" spc="-150"/>
              <a:t>r</a:t>
            </a:r>
            <a:r>
              <a:rPr dirty="0" spc="-200"/>
              <a:t>v</a:t>
            </a:r>
            <a:r>
              <a:rPr dirty="0" spc="-20"/>
              <a:t>e</a:t>
            </a:r>
            <a:r>
              <a:rPr dirty="0" spc="-215"/>
              <a:t>r</a:t>
            </a:r>
            <a:r>
              <a:rPr dirty="0" spc="-120"/>
              <a:t> </a:t>
            </a:r>
            <a:r>
              <a:rPr dirty="0" spc="-385"/>
              <a:t>w</a:t>
            </a:r>
            <a:r>
              <a:rPr dirty="0" spc="-155"/>
              <a:t>i</a:t>
            </a:r>
            <a:r>
              <a:rPr dirty="0" spc="-65"/>
              <a:t>t</a:t>
            </a:r>
            <a:r>
              <a:rPr dirty="0" spc="-125"/>
              <a:t>h</a:t>
            </a:r>
            <a:r>
              <a:rPr dirty="0" spc="-114"/>
              <a:t> </a:t>
            </a:r>
            <a:r>
              <a:rPr dirty="0" spc="-215"/>
              <a:t>D</a:t>
            </a:r>
            <a:r>
              <a:rPr dirty="0" spc="-65"/>
              <a:t>o</a:t>
            </a:r>
            <a:r>
              <a:rPr dirty="0" spc="170"/>
              <a:t>c</a:t>
            </a:r>
            <a:r>
              <a:rPr dirty="0" spc="-340"/>
              <a:t>k</a:t>
            </a:r>
            <a:r>
              <a:rPr dirty="0" spc="-20"/>
              <a:t>e</a:t>
            </a:r>
            <a:r>
              <a:rPr dirty="0" spc="-215"/>
              <a:t>r</a:t>
            </a: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-360"/>
              <a:t>I</a:t>
            </a:r>
            <a:r>
              <a:rPr dirty="0" spc="-470"/>
              <a:t>n</a:t>
            </a:r>
            <a:r>
              <a:rPr dirty="0" spc="-155"/>
              <a:t>i</a:t>
            </a:r>
            <a:r>
              <a:rPr dirty="0" spc="-65"/>
              <a:t>t</a:t>
            </a:r>
            <a:r>
              <a:rPr dirty="0" spc="-155"/>
              <a:t>i</a:t>
            </a:r>
            <a:r>
              <a:rPr dirty="0" spc="-225"/>
              <a:t>a</a:t>
            </a:r>
            <a:r>
              <a:rPr dirty="0" spc="-114"/>
              <a:t>l</a:t>
            </a:r>
            <a:r>
              <a:rPr dirty="0" spc="-155"/>
              <a:t>i</a:t>
            </a:r>
            <a:r>
              <a:rPr dirty="0" spc="-170"/>
              <a:t>z</a:t>
            </a:r>
            <a:r>
              <a:rPr dirty="0" spc="-20"/>
              <a:t>e</a:t>
            </a:r>
            <a:r>
              <a:rPr dirty="0" spc="-114"/>
              <a:t> </a:t>
            </a:r>
            <a:r>
              <a:rPr dirty="0" spc="-155"/>
              <a:t>a</a:t>
            </a:r>
            <a:r>
              <a:rPr dirty="0" spc="-160"/>
              <a:t>n</a:t>
            </a:r>
            <a:r>
              <a:rPr dirty="0" spc="-45"/>
              <a:t>d</a:t>
            </a:r>
            <a:r>
              <a:rPr dirty="0" spc="-120"/>
              <a:t> </a:t>
            </a:r>
            <a:r>
              <a:rPr dirty="0" spc="-120"/>
              <a:t>u</a:t>
            </a:r>
            <a:r>
              <a:rPr dirty="0" spc="-114"/>
              <a:t>n</a:t>
            </a:r>
            <a:r>
              <a:rPr dirty="0" spc="-110"/>
              <a:t>s</a:t>
            </a:r>
            <a:r>
              <a:rPr dirty="0" spc="-20"/>
              <a:t>e</a:t>
            </a:r>
            <a:r>
              <a:rPr dirty="0" spc="-225"/>
              <a:t>a</a:t>
            </a:r>
            <a:r>
              <a:rPr dirty="0" spc="-114"/>
              <a:t>l</a:t>
            </a:r>
            <a:r>
              <a:rPr dirty="0" spc="-120"/>
              <a:t> </a:t>
            </a:r>
            <a:r>
              <a:rPr dirty="0" spc="-150"/>
              <a:t>V</a:t>
            </a:r>
            <a:r>
              <a:rPr dirty="0" spc="-180"/>
              <a:t>au</a:t>
            </a:r>
            <a:r>
              <a:rPr dirty="0" spc="-85"/>
              <a:t>l</a:t>
            </a:r>
            <a:r>
              <a:rPr dirty="0" spc="-65"/>
              <a:t>t</a:t>
            </a: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-290"/>
              <a:t>R</a:t>
            </a:r>
            <a:r>
              <a:rPr dirty="0" spc="-65"/>
              <a:t>o</a:t>
            </a:r>
            <a:r>
              <a:rPr dirty="0" spc="-105"/>
              <a:t>t</a:t>
            </a:r>
            <a:r>
              <a:rPr dirty="0" spc="-225"/>
              <a:t>a</a:t>
            </a:r>
            <a:r>
              <a:rPr dirty="0" spc="-105"/>
              <a:t>t</a:t>
            </a:r>
            <a:r>
              <a:rPr dirty="0" spc="-20"/>
              <a:t>e</a:t>
            </a:r>
            <a:r>
              <a:rPr dirty="0" spc="-114"/>
              <a:t> </a:t>
            </a:r>
            <a:r>
              <a:rPr dirty="0" spc="-185"/>
              <a:t>a</a:t>
            </a:r>
            <a:r>
              <a:rPr dirty="0" spc="-120"/>
              <a:t>n</a:t>
            </a:r>
            <a:r>
              <a:rPr dirty="0" spc="-45"/>
              <a:t>d</a:t>
            </a:r>
            <a:r>
              <a:rPr dirty="0" spc="-120"/>
              <a:t> </a:t>
            </a:r>
            <a:r>
              <a:rPr dirty="0" spc="-114"/>
              <a:t>re</a:t>
            </a:r>
            <a:r>
              <a:rPr dirty="0" spc="-340"/>
              <a:t>k</a:t>
            </a:r>
            <a:r>
              <a:rPr dirty="0" spc="-20"/>
              <a:t>e</a:t>
            </a:r>
            <a:r>
              <a:rPr dirty="0" spc="-120"/>
              <a:t>y</a:t>
            </a:r>
            <a:r>
              <a:rPr dirty="0" spc="-125"/>
              <a:t> </a:t>
            </a:r>
            <a:r>
              <a:rPr dirty="0" spc="-150"/>
              <a:t>V</a:t>
            </a:r>
            <a:r>
              <a:rPr dirty="0" spc="-185"/>
              <a:t>a</a:t>
            </a:r>
            <a:r>
              <a:rPr dirty="0" spc="-110"/>
              <a:t>u</a:t>
            </a:r>
            <a:r>
              <a:rPr dirty="0" spc="-155"/>
              <a:t>l</a:t>
            </a:r>
            <a:r>
              <a:rPr dirty="0" spc="-65"/>
              <a:t>t</a:t>
            </a: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dirty="0" spc="-125"/>
              <a:t>Pre-requisites:</a:t>
            </a: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-80"/>
              <a:t>Exercise</a:t>
            </a:r>
            <a:r>
              <a:rPr dirty="0" spc="-150"/>
              <a:t> </a:t>
            </a:r>
            <a:r>
              <a:rPr dirty="0" spc="-110"/>
              <a:t>files</a:t>
            </a: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-705"/>
              <a:t>I</a:t>
            </a:r>
            <a:r>
              <a:rPr dirty="0" spc="-120"/>
              <a:t>n</a:t>
            </a:r>
            <a:r>
              <a:rPr dirty="0" spc="-105"/>
              <a:t>t</a:t>
            </a:r>
            <a:r>
              <a:rPr dirty="0" spc="-20"/>
              <a:t>e</a:t>
            </a:r>
            <a:r>
              <a:rPr dirty="0" spc="-135"/>
              <a:t>r</a:t>
            </a:r>
            <a:r>
              <a:rPr dirty="0" spc="-195"/>
              <a:t>n</a:t>
            </a:r>
            <a:r>
              <a:rPr dirty="0" spc="-20"/>
              <a:t>e</a:t>
            </a:r>
            <a:r>
              <a:rPr dirty="0" spc="-65"/>
              <a:t>t</a:t>
            </a:r>
            <a:r>
              <a:rPr dirty="0" spc="-114"/>
              <a:t> </a:t>
            </a:r>
            <a:r>
              <a:rPr dirty="0" spc="170"/>
              <a:t>c</a:t>
            </a:r>
            <a:r>
              <a:rPr dirty="0" spc="-65"/>
              <a:t>o</a:t>
            </a:r>
            <a:r>
              <a:rPr dirty="0" spc="-120"/>
              <a:t>nn</a:t>
            </a:r>
            <a:r>
              <a:rPr dirty="0" spc="-20"/>
              <a:t>e</a:t>
            </a:r>
            <a:r>
              <a:rPr dirty="0" spc="170"/>
              <a:t>c</a:t>
            </a:r>
            <a:r>
              <a:rPr dirty="0" spc="-65"/>
              <a:t>t</a:t>
            </a:r>
            <a:r>
              <a:rPr dirty="0" spc="-155"/>
              <a:t>i</a:t>
            </a:r>
            <a:r>
              <a:rPr dirty="0" spc="-65"/>
              <a:t>o</a:t>
            </a:r>
            <a:r>
              <a:rPr dirty="0" spc="-125"/>
              <a:t>n</a:t>
            </a: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40"/>
              <a:t>Code</a:t>
            </a:r>
            <a:r>
              <a:rPr dirty="0" spc="-150"/>
              <a:t> </a:t>
            </a:r>
            <a:r>
              <a:rPr dirty="0" spc="-100"/>
              <a:t>editor</a:t>
            </a: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-114"/>
              <a:t>Docker</a:t>
            </a:r>
            <a:r>
              <a:rPr dirty="0" spc="-145"/>
              <a:t> </a:t>
            </a:r>
            <a:r>
              <a:rPr dirty="0" spc="-125"/>
              <a:t>Desktop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75182" y="629412"/>
            <a:ext cx="493966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FFFFFF"/>
                </a:solidFill>
              </a:rPr>
              <a:t>Initializing</a:t>
            </a:r>
            <a:r>
              <a:rPr dirty="0" spc="-155">
                <a:solidFill>
                  <a:srgbClr val="FFFFFF"/>
                </a:solidFill>
              </a:rPr>
              <a:t> </a:t>
            </a:r>
            <a:r>
              <a:rPr dirty="0" spc="5">
                <a:solidFill>
                  <a:srgbClr val="FFFFFF"/>
                </a:solidFill>
              </a:rPr>
              <a:t>Vault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3641090" cy="115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Get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40">
                <a:solidFill>
                  <a:srgbClr val="9BC850"/>
                </a:solidFill>
                <a:latin typeface="Arial MT"/>
                <a:cs typeface="Arial MT"/>
              </a:rPr>
              <a:t>Vault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server</a:t>
            </a:r>
            <a:r>
              <a:rPr dirty="0" sz="2600" spc="-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status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status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5716523"/>
            <a:ext cx="8972550" cy="2631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Initialize </a:t>
            </a:r>
            <a:r>
              <a:rPr dirty="0" sz="2600" spc="-40">
                <a:solidFill>
                  <a:srgbClr val="9BC850"/>
                </a:solidFill>
                <a:latin typeface="Arial MT"/>
                <a:cs typeface="Arial MT"/>
              </a:rPr>
              <a:t>Vault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server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operator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init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operator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init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–key-shares=5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–key-threshold=3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operator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init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–recovery-shares=5</a:t>
            </a:r>
            <a:r>
              <a:rPr dirty="0" sz="2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–recovery-threshold=3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53813" y="629412"/>
            <a:ext cx="398081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>
                <a:solidFill>
                  <a:srgbClr val="FFFFFF"/>
                </a:solidFill>
              </a:rPr>
              <a:t>Unseal</a:t>
            </a:r>
            <a:r>
              <a:rPr dirty="0" spc="-180">
                <a:solidFill>
                  <a:srgbClr val="FFFFFF"/>
                </a:solidFill>
              </a:rPr>
              <a:t> </a:t>
            </a:r>
            <a:r>
              <a:rPr dirty="0" spc="5">
                <a:solidFill>
                  <a:srgbClr val="FFFFFF"/>
                </a:solidFill>
              </a:rPr>
              <a:t>Vault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4232147"/>
            <a:ext cx="5395595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Start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unseal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process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operator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unseal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[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KEY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454140"/>
            <a:ext cx="4691380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Seal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unsealed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40">
                <a:solidFill>
                  <a:srgbClr val="9BC850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server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operator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seal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285" y="754380"/>
            <a:ext cx="558863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180"/>
              <a:t>M</a:t>
            </a:r>
            <a:r>
              <a:rPr dirty="0" spc="-165"/>
              <a:t>a</a:t>
            </a:r>
            <a:r>
              <a:rPr dirty="0" spc="105"/>
              <a:t>n</a:t>
            </a:r>
            <a:r>
              <a:rPr dirty="0" spc="-165"/>
              <a:t>a</a:t>
            </a:r>
            <a:r>
              <a:rPr dirty="0" spc="150"/>
              <a:t>g</a:t>
            </a:r>
            <a:r>
              <a:rPr dirty="0" spc="20"/>
              <a:t>e</a:t>
            </a:r>
            <a:r>
              <a:rPr dirty="0" spc="-5"/>
              <a:t>m</a:t>
            </a:r>
            <a:r>
              <a:rPr dirty="0" spc="20"/>
              <a:t>e</a:t>
            </a:r>
            <a:r>
              <a:rPr dirty="0" spc="105"/>
              <a:t>n</a:t>
            </a:r>
            <a:r>
              <a:rPr dirty="0" spc="44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0278" y="6590283"/>
            <a:ext cx="6449695" cy="2021839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dirty="0" sz="3400" spc="-55" b="1">
                <a:solidFill>
                  <a:srgbClr val="2A9FBC"/>
                </a:solidFill>
                <a:latin typeface="Arial"/>
                <a:cs typeface="Arial"/>
              </a:rPr>
              <a:t>Rekey</a:t>
            </a:r>
            <a:endParaRPr sz="3400">
              <a:latin typeface="Arial"/>
              <a:cs typeface="Arial"/>
            </a:endParaRPr>
          </a:p>
          <a:p>
            <a:pPr algn="ctr" marL="12700" marR="5080">
              <a:lnSpc>
                <a:spcPts val="5300"/>
              </a:lnSpc>
              <a:spcBef>
                <a:spcPts val="90"/>
              </a:spcBef>
            </a:pPr>
            <a:r>
              <a:rPr dirty="0" sz="3400" spc="35" b="1">
                <a:solidFill>
                  <a:srgbClr val="404040"/>
                </a:solidFill>
                <a:latin typeface="Arial"/>
                <a:cs typeface="Arial"/>
              </a:rPr>
              <a:t>Update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404040"/>
                </a:solidFill>
                <a:latin typeface="Arial"/>
                <a:cs typeface="Arial"/>
              </a:rPr>
              <a:t>Unseal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25" b="1">
                <a:solidFill>
                  <a:srgbClr val="404040"/>
                </a:solidFill>
                <a:latin typeface="Arial"/>
                <a:cs typeface="Arial"/>
              </a:rPr>
              <a:t>Master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90" b="1">
                <a:solidFill>
                  <a:srgbClr val="404040"/>
                </a:solidFill>
                <a:latin typeface="Arial"/>
                <a:cs typeface="Arial"/>
              </a:rPr>
              <a:t>keys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404040"/>
                </a:solidFill>
                <a:latin typeface="Arial"/>
                <a:cs typeface="Arial"/>
              </a:rPr>
              <a:t>Change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seal</a:t>
            </a:r>
            <a:r>
              <a:rPr dirty="0" sz="34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settings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5068" y="2560638"/>
            <a:ext cx="3814756" cy="38147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00757" y="6590283"/>
            <a:ext cx="5504815" cy="2021839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dirty="0" sz="3400" spc="15" b="1">
                <a:solidFill>
                  <a:srgbClr val="675BA7"/>
                </a:solidFill>
                <a:latin typeface="Arial"/>
                <a:cs typeface="Arial"/>
              </a:rPr>
              <a:t>Rotate</a:t>
            </a:r>
            <a:endParaRPr sz="3400">
              <a:latin typeface="Arial"/>
              <a:cs typeface="Arial"/>
            </a:endParaRPr>
          </a:p>
          <a:p>
            <a:pPr algn="ctr" marL="12065" marR="5080">
              <a:lnSpc>
                <a:spcPts val="5300"/>
              </a:lnSpc>
              <a:spcBef>
                <a:spcPts val="90"/>
              </a:spcBef>
            </a:pPr>
            <a:r>
              <a:rPr dirty="0" sz="3400" spc="35" b="1">
                <a:solidFill>
                  <a:srgbClr val="404040"/>
                </a:solidFill>
                <a:latin typeface="Arial"/>
                <a:cs typeface="Arial"/>
              </a:rPr>
              <a:t>Update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Encryption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404040"/>
                </a:solidFill>
                <a:latin typeface="Arial"/>
                <a:cs typeface="Arial"/>
              </a:rPr>
              <a:t>keyring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Previous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versions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saved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6136" y="3301746"/>
            <a:ext cx="2710233" cy="2710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7558" y="3301746"/>
            <a:ext cx="2710233" cy="27102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15446" y="629412"/>
            <a:ext cx="425831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>
                <a:solidFill>
                  <a:srgbClr val="FFFFFF"/>
                </a:solidFill>
              </a:rPr>
              <a:t>Manage</a:t>
            </a:r>
            <a:r>
              <a:rPr dirty="0" spc="-200">
                <a:solidFill>
                  <a:srgbClr val="FFFFFF"/>
                </a:solidFill>
              </a:rPr>
              <a:t> </a:t>
            </a:r>
            <a:r>
              <a:rPr dirty="0" spc="-220">
                <a:solidFill>
                  <a:srgbClr val="FFFFFF"/>
                </a:solidFill>
              </a:rPr>
              <a:t>Keys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753868"/>
            <a:ext cx="8551545" cy="1909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Rekey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unseal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and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master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keys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operator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rekey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[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KEY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operator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rekey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–init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–key-shares=7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–key-threshold=5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5713476"/>
            <a:ext cx="4989830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Check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the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encryption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key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status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operator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key-status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7935468"/>
            <a:ext cx="4328795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Rotate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the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encryption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key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operator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rotate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144713"/>
            <a:ext cx="1217611" cy="1217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20016" y="2241804"/>
            <a:ext cx="12895580" cy="67100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47370">
              <a:lnSpc>
                <a:spcPts val="3790"/>
              </a:lnSpc>
              <a:spcBef>
                <a:spcPts val="265"/>
              </a:spcBef>
            </a:pP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server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404040"/>
                </a:solidFill>
                <a:latin typeface="Arial"/>
                <a:cs typeface="Arial"/>
              </a:rPr>
              <a:t>configuration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4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30" b="1">
                <a:solidFill>
                  <a:srgbClr val="404040"/>
                </a:solidFill>
                <a:latin typeface="Arial"/>
                <a:cs typeface="Arial"/>
              </a:rPr>
              <a:t>defined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5" b="1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HCL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JSON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dirty="0" sz="32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3200" spc="-8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environment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variables.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ts val="3790"/>
              </a:lnSpc>
            </a:pP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Storage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backends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60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HashiCorp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Community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5" b="1">
                <a:solidFill>
                  <a:srgbClr val="404040"/>
                </a:solidFill>
                <a:latin typeface="Arial"/>
                <a:cs typeface="Arial"/>
              </a:rPr>
              <a:t>supported,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3200" spc="-8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may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support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high-availability.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"/>
              <a:cs typeface="Arial"/>
            </a:endParaRPr>
          </a:p>
          <a:p>
            <a:pPr marL="12700" marR="276860">
              <a:lnSpc>
                <a:spcPts val="3790"/>
              </a:lnSpc>
            </a:pP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server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60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initialized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5" b="1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startup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5" b="1">
                <a:solidFill>
                  <a:srgbClr val="404040"/>
                </a:solidFill>
                <a:latin typeface="Arial"/>
                <a:cs typeface="Arial"/>
              </a:rPr>
              <a:t>unsealed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404040"/>
                </a:solidFill>
                <a:latin typeface="Arial"/>
                <a:cs typeface="Arial"/>
              </a:rPr>
              <a:t>after </a:t>
            </a:r>
            <a:r>
              <a:rPr dirty="0" sz="3200" spc="-8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every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startup.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"/>
              <a:cs typeface="Arial"/>
            </a:endParaRPr>
          </a:p>
          <a:p>
            <a:pPr marL="12700" marR="1294765">
              <a:lnSpc>
                <a:spcPts val="3790"/>
              </a:lnSpc>
              <a:spcBef>
                <a:spcPts val="5"/>
              </a:spcBef>
            </a:pP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5" b="1">
                <a:solidFill>
                  <a:srgbClr val="404040"/>
                </a:solidFill>
                <a:latin typeface="Arial"/>
                <a:cs typeface="Arial"/>
              </a:rPr>
              <a:t>Master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Unseal </a:t>
            </a:r>
            <a:r>
              <a:rPr dirty="0" sz="3200" spc="-85" b="1">
                <a:solidFill>
                  <a:srgbClr val="404040"/>
                </a:solidFill>
                <a:latin typeface="Arial"/>
                <a:cs typeface="Arial"/>
              </a:rPr>
              <a:t>keys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60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35" b="1">
                <a:solidFill>
                  <a:srgbClr val="404040"/>
                </a:solidFill>
                <a:latin typeface="Arial"/>
                <a:cs typeface="Arial"/>
              </a:rPr>
              <a:t>updated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rekey </a:t>
            </a:r>
            <a:r>
              <a:rPr dirty="0" sz="3200" spc="-8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operation.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Encryption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85" b="1">
                <a:solidFill>
                  <a:srgbClr val="404040"/>
                </a:solidFill>
                <a:latin typeface="Arial"/>
                <a:cs typeface="Arial"/>
              </a:rPr>
              <a:t>keys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60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changed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404040"/>
                </a:solidFill>
                <a:latin typeface="Arial"/>
                <a:cs typeface="Arial"/>
              </a:rPr>
              <a:t>rotate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operation.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3624262"/>
            <a:ext cx="1216025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6580187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349244"/>
            <a:ext cx="5662930" cy="324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0" b="1">
                <a:solidFill>
                  <a:srgbClr val="F15B2A"/>
                </a:solidFill>
                <a:latin typeface="Tahoma"/>
                <a:cs typeface="Tahoma"/>
              </a:rPr>
              <a:t>V</a:t>
            </a:r>
            <a:r>
              <a:rPr dirty="0" sz="3600" spc="-185" b="1">
                <a:solidFill>
                  <a:srgbClr val="F15B2A"/>
                </a:solidFill>
                <a:latin typeface="Tahoma"/>
                <a:cs typeface="Tahoma"/>
              </a:rPr>
              <a:t>a</a:t>
            </a:r>
            <a:r>
              <a:rPr dirty="0" sz="3600" spc="-110" b="1">
                <a:solidFill>
                  <a:srgbClr val="F15B2A"/>
                </a:solidFill>
                <a:latin typeface="Tahoma"/>
                <a:cs typeface="Tahoma"/>
              </a:rPr>
              <a:t>u</a:t>
            </a:r>
            <a:r>
              <a:rPr dirty="0" sz="3600" spc="-155" b="1">
                <a:solidFill>
                  <a:srgbClr val="F15B2A"/>
                </a:solidFill>
                <a:latin typeface="Tahoma"/>
                <a:cs typeface="Tahoma"/>
              </a:rPr>
              <a:t>l</a:t>
            </a:r>
            <a:r>
              <a:rPr dirty="0" sz="3600" spc="-65" b="1">
                <a:solidFill>
                  <a:srgbClr val="F15B2A"/>
                </a:solidFill>
                <a:latin typeface="Tahoma"/>
                <a:cs typeface="Tahoma"/>
              </a:rPr>
              <a:t>t</a:t>
            </a:r>
            <a:r>
              <a:rPr dirty="0" sz="3600" spc="-114" b="1">
                <a:solidFill>
                  <a:srgbClr val="F15B2A"/>
                </a:solidFill>
                <a:latin typeface="Tahoma"/>
                <a:cs typeface="Tahoma"/>
              </a:rPr>
              <a:t> </a:t>
            </a:r>
            <a:r>
              <a:rPr dirty="0" sz="3600" spc="-110" b="1">
                <a:solidFill>
                  <a:srgbClr val="F15B2A"/>
                </a:solidFill>
                <a:latin typeface="Tahoma"/>
                <a:cs typeface="Tahoma"/>
              </a:rPr>
              <a:t>s</a:t>
            </a:r>
            <a:r>
              <a:rPr dirty="0" sz="3600" spc="-20" b="1">
                <a:solidFill>
                  <a:srgbClr val="F15B2A"/>
                </a:solidFill>
                <a:latin typeface="Tahoma"/>
                <a:cs typeface="Tahoma"/>
              </a:rPr>
              <a:t>e</a:t>
            </a:r>
            <a:r>
              <a:rPr dirty="0" sz="3600" spc="-150" b="1">
                <a:solidFill>
                  <a:srgbClr val="F15B2A"/>
                </a:solidFill>
                <a:latin typeface="Tahoma"/>
                <a:cs typeface="Tahoma"/>
              </a:rPr>
              <a:t>r</a:t>
            </a:r>
            <a:r>
              <a:rPr dirty="0" sz="3600" spc="-200" b="1">
                <a:solidFill>
                  <a:srgbClr val="F15B2A"/>
                </a:solidFill>
                <a:latin typeface="Tahoma"/>
                <a:cs typeface="Tahoma"/>
              </a:rPr>
              <a:t>v</a:t>
            </a:r>
            <a:r>
              <a:rPr dirty="0" sz="3600" spc="-20" b="1">
                <a:solidFill>
                  <a:srgbClr val="F15B2A"/>
                </a:solidFill>
                <a:latin typeface="Tahoma"/>
                <a:cs typeface="Tahoma"/>
              </a:rPr>
              <a:t>e</a:t>
            </a:r>
            <a:r>
              <a:rPr dirty="0" sz="3600" spc="-215" b="1">
                <a:solidFill>
                  <a:srgbClr val="F15B2A"/>
                </a:solidFill>
                <a:latin typeface="Tahoma"/>
                <a:cs typeface="Tahoma"/>
              </a:rPr>
              <a:t>r</a:t>
            </a:r>
            <a:r>
              <a:rPr dirty="0" sz="3600" spc="-120" b="1">
                <a:solidFill>
                  <a:srgbClr val="F15B2A"/>
                </a:solidFill>
                <a:latin typeface="Tahoma"/>
                <a:cs typeface="Tahoma"/>
              </a:rPr>
              <a:t> </a:t>
            </a:r>
            <a:r>
              <a:rPr dirty="0" sz="3600" spc="170" b="1">
                <a:solidFill>
                  <a:srgbClr val="F15B2A"/>
                </a:solidFill>
                <a:latin typeface="Tahoma"/>
                <a:cs typeface="Tahoma"/>
              </a:rPr>
              <a:t>c</a:t>
            </a:r>
            <a:r>
              <a:rPr dirty="0" sz="3600" spc="-65" b="1">
                <a:solidFill>
                  <a:srgbClr val="F15B2A"/>
                </a:solidFill>
                <a:latin typeface="Tahoma"/>
                <a:cs typeface="Tahoma"/>
              </a:rPr>
              <a:t>o</a:t>
            </a:r>
            <a:r>
              <a:rPr dirty="0" sz="3600" spc="-120" b="1">
                <a:solidFill>
                  <a:srgbClr val="F15B2A"/>
                </a:solidFill>
                <a:latin typeface="Tahoma"/>
                <a:cs typeface="Tahoma"/>
              </a:rPr>
              <a:t>n</a:t>
            </a:r>
            <a:r>
              <a:rPr dirty="0" sz="3600" spc="-114" b="1">
                <a:solidFill>
                  <a:srgbClr val="F15B2A"/>
                </a:solidFill>
                <a:latin typeface="Tahoma"/>
                <a:cs typeface="Tahoma"/>
              </a:rPr>
              <a:t>f</a:t>
            </a:r>
            <a:r>
              <a:rPr dirty="0" sz="3600" spc="-155" b="1">
                <a:solidFill>
                  <a:srgbClr val="F15B2A"/>
                </a:solidFill>
                <a:latin typeface="Tahoma"/>
                <a:cs typeface="Tahoma"/>
              </a:rPr>
              <a:t>i</a:t>
            </a:r>
            <a:r>
              <a:rPr dirty="0" sz="3600" spc="-70" b="1">
                <a:solidFill>
                  <a:srgbClr val="F15B2A"/>
                </a:solidFill>
                <a:latin typeface="Tahoma"/>
                <a:cs typeface="Tahoma"/>
              </a:rPr>
              <a:t>g</a:t>
            </a:r>
            <a:r>
              <a:rPr dirty="0" sz="3600" spc="-110" b="1">
                <a:solidFill>
                  <a:srgbClr val="F15B2A"/>
                </a:solidFill>
                <a:latin typeface="Tahoma"/>
                <a:cs typeface="Tahoma"/>
              </a:rPr>
              <a:t>u</a:t>
            </a:r>
            <a:r>
              <a:rPr dirty="0" sz="3600" spc="-165" b="1">
                <a:solidFill>
                  <a:srgbClr val="F15B2A"/>
                </a:solidFill>
                <a:latin typeface="Tahoma"/>
                <a:cs typeface="Tahoma"/>
              </a:rPr>
              <a:t>r</a:t>
            </a:r>
            <a:r>
              <a:rPr dirty="0" sz="3600" spc="-275" b="1">
                <a:solidFill>
                  <a:srgbClr val="F15B2A"/>
                </a:solidFill>
                <a:latin typeface="Tahoma"/>
                <a:cs typeface="Tahoma"/>
              </a:rPr>
              <a:t>a</a:t>
            </a:r>
            <a:r>
              <a:rPr dirty="0" sz="3600" spc="-65" b="1">
                <a:solidFill>
                  <a:srgbClr val="F15B2A"/>
                </a:solidFill>
                <a:latin typeface="Tahoma"/>
                <a:cs typeface="Tahoma"/>
              </a:rPr>
              <a:t>t</a:t>
            </a:r>
            <a:r>
              <a:rPr dirty="0" sz="3600" spc="-155" b="1">
                <a:solidFill>
                  <a:srgbClr val="F15B2A"/>
                </a:solidFill>
                <a:latin typeface="Tahoma"/>
                <a:cs typeface="Tahoma"/>
              </a:rPr>
              <a:t>i</a:t>
            </a:r>
            <a:r>
              <a:rPr dirty="0" sz="3600" spc="-65" b="1">
                <a:solidFill>
                  <a:srgbClr val="F15B2A"/>
                </a:solidFill>
                <a:latin typeface="Tahoma"/>
                <a:cs typeface="Tahoma"/>
              </a:rPr>
              <a:t>o</a:t>
            </a:r>
            <a:r>
              <a:rPr dirty="0" sz="3600" spc="-125" b="1">
                <a:solidFill>
                  <a:srgbClr val="F15B2A"/>
                </a:solidFill>
                <a:latin typeface="Tahoma"/>
                <a:cs typeface="Tahoma"/>
              </a:rPr>
              <a:t>n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dirty="0" sz="3600" spc="-110" b="1">
                <a:solidFill>
                  <a:srgbClr val="F15B2A"/>
                </a:solidFill>
                <a:latin typeface="Tahoma"/>
                <a:cs typeface="Tahoma"/>
              </a:rPr>
              <a:t>Storage</a:t>
            </a:r>
            <a:r>
              <a:rPr dirty="0" sz="3600" spc="-150" b="1">
                <a:solidFill>
                  <a:srgbClr val="F15B2A"/>
                </a:solidFill>
                <a:latin typeface="Tahoma"/>
                <a:cs typeface="Tahoma"/>
              </a:rPr>
              <a:t> </a:t>
            </a:r>
            <a:r>
              <a:rPr dirty="0" sz="3600" spc="-85" b="1">
                <a:solidFill>
                  <a:srgbClr val="F15B2A"/>
                </a:solidFill>
                <a:latin typeface="Tahoma"/>
                <a:cs typeface="Tahoma"/>
              </a:rPr>
              <a:t>backend</a:t>
            </a:r>
            <a:endParaRPr sz="3600">
              <a:latin typeface="Tahoma"/>
              <a:cs typeface="Tahoma"/>
            </a:endParaRPr>
          </a:p>
          <a:p>
            <a:pPr marL="12700" marR="304800">
              <a:lnSpc>
                <a:spcPct val="162200"/>
              </a:lnSpc>
              <a:spcBef>
                <a:spcPts val="5"/>
              </a:spcBef>
            </a:pPr>
            <a:r>
              <a:rPr dirty="0" sz="3600" spc="-135" b="1">
                <a:solidFill>
                  <a:srgbClr val="F15B2A"/>
                </a:solidFill>
                <a:latin typeface="Tahoma"/>
                <a:cs typeface="Tahoma"/>
              </a:rPr>
              <a:t>Vault</a:t>
            </a:r>
            <a:r>
              <a:rPr dirty="0" sz="3600" spc="-114" b="1">
                <a:solidFill>
                  <a:srgbClr val="F15B2A"/>
                </a:solidFill>
                <a:latin typeface="Tahoma"/>
                <a:cs typeface="Tahoma"/>
              </a:rPr>
              <a:t> </a:t>
            </a:r>
            <a:r>
              <a:rPr dirty="0" sz="3600" spc="-120" b="1">
                <a:solidFill>
                  <a:srgbClr val="F15B2A"/>
                </a:solidFill>
                <a:latin typeface="Tahoma"/>
                <a:cs typeface="Tahoma"/>
              </a:rPr>
              <a:t>server </a:t>
            </a:r>
            <a:r>
              <a:rPr dirty="0" sz="3600" spc="-140" b="1">
                <a:solidFill>
                  <a:srgbClr val="F15B2A"/>
                </a:solidFill>
                <a:latin typeface="Tahoma"/>
                <a:cs typeface="Tahoma"/>
              </a:rPr>
              <a:t>initialization </a:t>
            </a:r>
            <a:r>
              <a:rPr dirty="0" sz="3600" spc="-1040" b="1">
                <a:solidFill>
                  <a:srgbClr val="F15B2A"/>
                </a:solidFill>
                <a:latin typeface="Tahoma"/>
                <a:cs typeface="Tahoma"/>
              </a:rPr>
              <a:t> </a:t>
            </a:r>
            <a:r>
              <a:rPr dirty="0" sz="3600" spc="-190" b="1">
                <a:solidFill>
                  <a:srgbClr val="F15B2A"/>
                </a:solidFill>
                <a:latin typeface="Tahoma"/>
                <a:cs typeface="Tahoma"/>
              </a:rPr>
              <a:t>K</a:t>
            </a:r>
            <a:r>
              <a:rPr dirty="0" sz="3600" spc="-130" b="1">
                <a:solidFill>
                  <a:srgbClr val="F15B2A"/>
                </a:solidFill>
                <a:latin typeface="Tahoma"/>
                <a:cs typeface="Tahoma"/>
              </a:rPr>
              <a:t>e</a:t>
            </a:r>
            <a:r>
              <a:rPr dirty="0" sz="3600" spc="-120" b="1">
                <a:solidFill>
                  <a:srgbClr val="F15B2A"/>
                </a:solidFill>
                <a:latin typeface="Tahoma"/>
                <a:cs typeface="Tahoma"/>
              </a:rPr>
              <a:t>y</a:t>
            </a:r>
            <a:r>
              <a:rPr dirty="0" sz="3600" spc="-125" b="1">
                <a:solidFill>
                  <a:srgbClr val="F15B2A"/>
                </a:solidFill>
                <a:latin typeface="Tahoma"/>
                <a:cs typeface="Tahoma"/>
              </a:rPr>
              <a:t> </a:t>
            </a:r>
            <a:r>
              <a:rPr dirty="0" sz="3600" spc="-325" b="1">
                <a:solidFill>
                  <a:srgbClr val="F15B2A"/>
                </a:solidFill>
                <a:latin typeface="Tahoma"/>
                <a:cs typeface="Tahoma"/>
              </a:rPr>
              <a:t>m</a:t>
            </a:r>
            <a:r>
              <a:rPr dirty="0" sz="3600" spc="-180" b="1">
                <a:solidFill>
                  <a:srgbClr val="F15B2A"/>
                </a:solidFill>
                <a:latin typeface="Tahoma"/>
                <a:cs typeface="Tahoma"/>
              </a:rPr>
              <a:t>a</a:t>
            </a:r>
            <a:r>
              <a:rPr dirty="0" sz="3600" spc="-120" b="1">
                <a:solidFill>
                  <a:srgbClr val="F15B2A"/>
                </a:solidFill>
                <a:latin typeface="Tahoma"/>
                <a:cs typeface="Tahoma"/>
              </a:rPr>
              <a:t>n</a:t>
            </a:r>
            <a:r>
              <a:rPr dirty="0" sz="3600" spc="-180" b="1">
                <a:solidFill>
                  <a:srgbClr val="F15B2A"/>
                </a:solidFill>
                <a:latin typeface="Tahoma"/>
                <a:cs typeface="Tahoma"/>
              </a:rPr>
              <a:t>a</a:t>
            </a:r>
            <a:r>
              <a:rPr dirty="0" sz="3600" spc="-70" b="1">
                <a:solidFill>
                  <a:srgbClr val="F15B2A"/>
                </a:solidFill>
                <a:latin typeface="Tahoma"/>
                <a:cs typeface="Tahoma"/>
              </a:rPr>
              <a:t>g</a:t>
            </a:r>
            <a:r>
              <a:rPr dirty="0" sz="3600" spc="-20" b="1">
                <a:solidFill>
                  <a:srgbClr val="F15B2A"/>
                </a:solidFill>
                <a:latin typeface="Tahoma"/>
                <a:cs typeface="Tahoma"/>
              </a:rPr>
              <a:t>e</a:t>
            </a:r>
            <a:r>
              <a:rPr dirty="0" sz="3600" spc="-325" b="1">
                <a:solidFill>
                  <a:srgbClr val="F15B2A"/>
                </a:solidFill>
                <a:latin typeface="Tahoma"/>
                <a:cs typeface="Tahoma"/>
              </a:rPr>
              <a:t>m</a:t>
            </a:r>
            <a:r>
              <a:rPr dirty="0" sz="3600" spc="-20" b="1">
                <a:solidFill>
                  <a:srgbClr val="F15B2A"/>
                </a:solidFill>
                <a:latin typeface="Tahoma"/>
                <a:cs typeface="Tahoma"/>
              </a:rPr>
              <a:t>e</a:t>
            </a:r>
            <a:r>
              <a:rPr dirty="0" sz="3600" spc="-120" b="1">
                <a:solidFill>
                  <a:srgbClr val="F15B2A"/>
                </a:solidFill>
                <a:latin typeface="Tahoma"/>
                <a:cs typeface="Tahoma"/>
              </a:rPr>
              <a:t>n</a:t>
            </a:r>
            <a:r>
              <a:rPr dirty="0" sz="3600" spc="-65" b="1">
                <a:solidFill>
                  <a:srgbClr val="F15B2A"/>
                </a:solidFill>
                <a:latin typeface="Tahoma"/>
                <a:cs typeface="Tahoma"/>
              </a:rPr>
              <a:t>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  <a:latin typeface="Microsoft Sans Serif"/>
                <a:cs typeface="Microsoft Sans Serif"/>
              </a:rPr>
              <a:t>Overview</a:t>
            </a:r>
            <a:endParaRPr sz="4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126758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Up</a:t>
            </a:r>
            <a:r>
              <a:rPr dirty="0" sz="6000" spc="-135"/>
              <a:t> </a:t>
            </a:r>
            <a:r>
              <a:rPr dirty="0" sz="6000" spc="-110"/>
              <a:t>Next:</a:t>
            </a:r>
            <a:r>
              <a:rPr dirty="0" sz="6000" spc="-135"/>
              <a:t> </a:t>
            </a:r>
            <a:r>
              <a:rPr dirty="0" sz="6000" spc="-35"/>
              <a:t>Planning</a:t>
            </a:r>
            <a:r>
              <a:rPr dirty="0" sz="6000" spc="-140"/>
              <a:t> </a:t>
            </a:r>
            <a:r>
              <a:rPr dirty="0" sz="6000" spc="135"/>
              <a:t>for</a:t>
            </a:r>
            <a:r>
              <a:rPr dirty="0" sz="6000" spc="-140"/>
              <a:t> </a:t>
            </a:r>
            <a:r>
              <a:rPr dirty="0" sz="6000" spc="20"/>
              <a:t>High</a:t>
            </a:r>
            <a:r>
              <a:rPr dirty="0" sz="6000" spc="-140"/>
              <a:t> </a:t>
            </a:r>
            <a:r>
              <a:rPr dirty="0" sz="6000" spc="-50"/>
              <a:t>Availability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2638" y="4059428"/>
            <a:ext cx="90290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/>
              <a:t>Vault</a:t>
            </a:r>
            <a:r>
              <a:rPr dirty="0" sz="6000" spc="-165"/>
              <a:t> </a:t>
            </a:r>
            <a:r>
              <a:rPr dirty="0" sz="6000" spc="-65"/>
              <a:t>Server</a:t>
            </a:r>
            <a:r>
              <a:rPr dirty="0" sz="6000" spc="-165"/>
              <a:t> </a:t>
            </a:r>
            <a:r>
              <a:rPr dirty="0" sz="6000" spc="85"/>
              <a:t>Configuration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6958" y="6063778"/>
            <a:ext cx="5143500" cy="2465705"/>
          </a:xfrm>
          <a:prstGeom prst="rect">
            <a:avLst/>
          </a:prstGeom>
          <a:solidFill>
            <a:srgbClr val="72727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-110" b="1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479" y="6063778"/>
            <a:ext cx="5143500" cy="2465705"/>
          </a:xfrm>
          <a:prstGeom prst="rect">
            <a:avLst/>
          </a:prstGeom>
          <a:solidFill>
            <a:srgbClr val="675BA7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4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3600" spc="-135" b="1">
                <a:solidFill>
                  <a:srgbClr val="FFFFFF"/>
                </a:solidFill>
                <a:latin typeface="Tahoma"/>
                <a:cs typeface="Tahoma"/>
              </a:rPr>
              <a:t>Telemetry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002" y="6063778"/>
            <a:ext cx="5143500" cy="2465705"/>
          </a:xfrm>
          <a:prstGeom prst="rect">
            <a:avLst/>
          </a:prstGeom>
          <a:solidFill>
            <a:srgbClr val="9BC850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-120" b="1">
                <a:solidFill>
                  <a:srgbClr val="FFFFFF"/>
                </a:solidFill>
                <a:latin typeface="Tahoma"/>
                <a:cs typeface="Tahoma"/>
              </a:rPr>
              <a:t>Seal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6958" y="3246120"/>
            <a:ext cx="5143500" cy="2465705"/>
          </a:xfrm>
          <a:prstGeom prst="rect">
            <a:avLst/>
          </a:prstGeom>
          <a:solidFill>
            <a:srgbClr val="A62E5C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-95" b="1">
                <a:solidFill>
                  <a:srgbClr val="FFFFFF"/>
                </a:solidFill>
                <a:latin typeface="Tahoma"/>
                <a:cs typeface="Tahoma"/>
              </a:rPr>
              <a:t>Listener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4479" y="3246120"/>
            <a:ext cx="5143500" cy="2465705"/>
          </a:xfrm>
          <a:prstGeom prst="rect">
            <a:avLst/>
          </a:prstGeom>
          <a:solidFill>
            <a:srgbClr val="2A9FBC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4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3600" spc="-114" b="1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dirty="0" sz="3600" spc="-1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-140" b="1">
                <a:solidFill>
                  <a:srgbClr val="FFFFFF"/>
                </a:solidFill>
                <a:latin typeface="Tahoma"/>
                <a:cs typeface="Tahoma"/>
              </a:rPr>
              <a:t>Availability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2002" y="3246120"/>
            <a:ext cx="5143500" cy="2465705"/>
          </a:xfrm>
          <a:prstGeom prst="rect">
            <a:avLst/>
          </a:prstGeom>
          <a:solidFill>
            <a:srgbClr val="F15B2A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-80" b="1">
                <a:solidFill>
                  <a:srgbClr val="FFFFFF"/>
                </a:solidFill>
                <a:latin typeface="Tahoma"/>
                <a:cs typeface="Tahoma"/>
              </a:rPr>
              <a:t>General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22151" y="800100"/>
            <a:ext cx="6957059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Parameter</a:t>
            </a:r>
            <a:r>
              <a:rPr dirty="0" spc="-190"/>
              <a:t> </a:t>
            </a:r>
            <a:r>
              <a:rPr dirty="0" spc="15"/>
              <a:t>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2281428"/>
            <a:ext cx="5288280" cy="6337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listener</a:t>
            </a:r>
            <a:r>
              <a:rPr dirty="0" sz="26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tcp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 marL="12700" marR="1887855">
              <a:lnSpc>
                <a:spcPts val="5900"/>
              </a:lnSpc>
              <a:spcBef>
                <a:spcPts val="540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seal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type_name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 {}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storage 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type_name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 marL="12700" marR="1137285">
              <a:lnSpc>
                <a:spcPts val="5780"/>
              </a:lnSpc>
              <a:spcBef>
                <a:spcPts val="1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service_registration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type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{} </a:t>
            </a:r>
            <a:r>
              <a:rPr dirty="0" sz="2600" spc="-7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telemetry {}</a:t>
            </a:r>
            <a:endParaRPr sz="2600">
              <a:latin typeface="Arial MT"/>
              <a:cs typeface="Arial MT"/>
            </a:endParaRPr>
          </a:p>
          <a:p>
            <a:pPr marL="12700" marR="1075055">
              <a:lnSpc>
                <a:spcPts val="5810"/>
              </a:lnSpc>
              <a:spcBef>
                <a:spcPts val="10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ui =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true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false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]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disable_mlock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 [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true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false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78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cluster_addr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https://address:port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 </a:t>
            </a:r>
            <a:r>
              <a:rPr dirty="0" sz="2600" spc="-7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api_addr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=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https://address:port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27755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Vault-Config.hcl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3387852"/>
            <a:ext cx="5894705" cy="411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listener</a:t>
            </a:r>
            <a:r>
              <a:rPr dirty="0" sz="26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tcp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address</a:t>
            </a:r>
            <a:r>
              <a:rPr dirty="0" sz="2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"127.0.0.1:8200"</a:t>
            </a:r>
            <a:endParaRPr sz="2600">
              <a:latin typeface="Arial MT"/>
              <a:cs typeface="Arial MT"/>
            </a:endParaRPr>
          </a:p>
          <a:p>
            <a:pPr marL="196850" marR="5080">
              <a:lnSpc>
                <a:spcPct val="185800"/>
              </a:lnSpc>
              <a:spcBef>
                <a:spcPts val="110"/>
              </a:spcBef>
              <a:tabLst>
                <a:tab pos="2015489" algn="l"/>
              </a:tabLst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cluster_address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 "127.0.0.1:8201" 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tls_cert_file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"path/to/public/cert.crt"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tls_key_file	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"path/to/private/cert.key"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27755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Vault-Config.hcl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17950" y="4059428"/>
            <a:ext cx="462280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/>
              <a:t>Vault</a:t>
            </a:r>
            <a:r>
              <a:rPr dirty="0" sz="6000" spc="-200"/>
              <a:t> </a:t>
            </a:r>
            <a:r>
              <a:rPr dirty="0" sz="6000" spc="-10"/>
              <a:t>Storage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881" y="754380"/>
            <a:ext cx="824357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140"/>
              <a:t> </a:t>
            </a:r>
            <a:r>
              <a:rPr dirty="0"/>
              <a:t>Logical</a:t>
            </a:r>
            <a:r>
              <a:rPr dirty="0" spc="-135"/>
              <a:t> </a:t>
            </a:r>
            <a:r>
              <a:rPr dirty="0" spc="11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12556" y="2746043"/>
            <a:ext cx="12098020" cy="6204585"/>
            <a:chOff x="3212556" y="2746043"/>
            <a:chExt cx="12098020" cy="6204585"/>
          </a:xfrm>
        </p:grpSpPr>
        <p:sp>
          <p:nvSpPr>
            <p:cNvPr id="4" name="object 4"/>
            <p:cNvSpPr/>
            <p:nvPr/>
          </p:nvSpPr>
          <p:spPr>
            <a:xfrm>
              <a:off x="7135297" y="3833780"/>
              <a:ext cx="4017645" cy="4017645"/>
            </a:xfrm>
            <a:custGeom>
              <a:avLst/>
              <a:gdLst/>
              <a:ahLst/>
              <a:cxnLst/>
              <a:rect l="l" t="t" r="r" b="b"/>
              <a:pathLst>
                <a:path w="4017645" h="4017645">
                  <a:moveTo>
                    <a:pt x="0" y="2008702"/>
                  </a:moveTo>
                  <a:lnTo>
                    <a:pt x="564" y="1960602"/>
                  </a:lnTo>
                  <a:lnTo>
                    <a:pt x="2249" y="1912780"/>
                  </a:lnTo>
                  <a:lnTo>
                    <a:pt x="5043" y="1865248"/>
                  </a:lnTo>
                  <a:lnTo>
                    <a:pt x="8932" y="1818019"/>
                  </a:lnTo>
                  <a:lnTo>
                    <a:pt x="13904" y="1771104"/>
                  </a:lnTo>
                  <a:lnTo>
                    <a:pt x="19947" y="1724517"/>
                  </a:lnTo>
                  <a:lnTo>
                    <a:pt x="27047" y="1678271"/>
                  </a:lnTo>
                  <a:lnTo>
                    <a:pt x="35193" y="1632377"/>
                  </a:lnTo>
                  <a:lnTo>
                    <a:pt x="44371" y="1586848"/>
                  </a:lnTo>
                  <a:lnTo>
                    <a:pt x="54570" y="1541698"/>
                  </a:lnTo>
                  <a:lnTo>
                    <a:pt x="65775" y="1496938"/>
                  </a:lnTo>
                  <a:lnTo>
                    <a:pt x="77976" y="1452582"/>
                  </a:lnTo>
                  <a:lnTo>
                    <a:pt x="91159" y="1408641"/>
                  </a:lnTo>
                  <a:lnTo>
                    <a:pt x="105312" y="1365129"/>
                  </a:lnTo>
                  <a:lnTo>
                    <a:pt x="120422" y="1322057"/>
                  </a:lnTo>
                  <a:lnTo>
                    <a:pt x="136476" y="1279439"/>
                  </a:lnTo>
                  <a:lnTo>
                    <a:pt x="153463" y="1237288"/>
                  </a:lnTo>
                  <a:lnTo>
                    <a:pt x="171368" y="1195615"/>
                  </a:lnTo>
                  <a:lnTo>
                    <a:pt x="190181" y="1154433"/>
                  </a:lnTo>
                  <a:lnTo>
                    <a:pt x="209887" y="1113755"/>
                  </a:lnTo>
                  <a:lnTo>
                    <a:pt x="230475" y="1073594"/>
                  </a:lnTo>
                  <a:lnTo>
                    <a:pt x="251933" y="1033962"/>
                  </a:lnTo>
                  <a:lnTo>
                    <a:pt x="274246" y="994871"/>
                  </a:lnTo>
                  <a:lnTo>
                    <a:pt x="297404" y="956335"/>
                  </a:lnTo>
                  <a:lnTo>
                    <a:pt x="321392" y="918365"/>
                  </a:lnTo>
                  <a:lnTo>
                    <a:pt x="346199" y="880975"/>
                  </a:lnTo>
                  <a:lnTo>
                    <a:pt x="371813" y="844177"/>
                  </a:lnTo>
                  <a:lnTo>
                    <a:pt x="398220" y="807984"/>
                  </a:lnTo>
                  <a:lnTo>
                    <a:pt x="425407" y="772408"/>
                  </a:lnTo>
                  <a:lnTo>
                    <a:pt x="453363" y="737462"/>
                  </a:lnTo>
                  <a:lnTo>
                    <a:pt x="482075" y="703158"/>
                  </a:lnTo>
                  <a:lnTo>
                    <a:pt x="511529" y="669509"/>
                  </a:lnTo>
                  <a:lnTo>
                    <a:pt x="541715" y="636527"/>
                  </a:lnTo>
                  <a:lnTo>
                    <a:pt x="572618" y="604226"/>
                  </a:lnTo>
                  <a:lnTo>
                    <a:pt x="604226" y="572618"/>
                  </a:lnTo>
                  <a:lnTo>
                    <a:pt x="636527" y="541715"/>
                  </a:lnTo>
                  <a:lnTo>
                    <a:pt x="669509" y="511529"/>
                  </a:lnTo>
                  <a:lnTo>
                    <a:pt x="703158" y="482075"/>
                  </a:lnTo>
                  <a:lnTo>
                    <a:pt x="737462" y="453363"/>
                  </a:lnTo>
                  <a:lnTo>
                    <a:pt x="772408" y="425407"/>
                  </a:lnTo>
                  <a:lnTo>
                    <a:pt x="807984" y="398220"/>
                  </a:lnTo>
                  <a:lnTo>
                    <a:pt x="844177" y="371813"/>
                  </a:lnTo>
                  <a:lnTo>
                    <a:pt x="880975" y="346199"/>
                  </a:lnTo>
                  <a:lnTo>
                    <a:pt x="918365" y="321392"/>
                  </a:lnTo>
                  <a:lnTo>
                    <a:pt x="956335" y="297404"/>
                  </a:lnTo>
                  <a:lnTo>
                    <a:pt x="994871" y="274246"/>
                  </a:lnTo>
                  <a:lnTo>
                    <a:pt x="1033962" y="251933"/>
                  </a:lnTo>
                  <a:lnTo>
                    <a:pt x="1073594" y="230475"/>
                  </a:lnTo>
                  <a:lnTo>
                    <a:pt x="1113755" y="209887"/>
                  </a:lnTo>
                  <a:lnTo>
                    <a:pt x="1154433" y="190181"/>
                  </a:lnTo>
                  <a:lnTo>
                    <a:pt x="1195615" y="171368"/>
                  </a:lnTo>
                  <a:lnTo>
                    <a:pt x="1237288" y="153463"/>
                  </a:lnTo>
                  <a:lnTo>
                    <a:pt x="1279439" y="136476"/>
                  </a:lnTo>
                  <a:lnTo>
                    <a:pt x="1322057" y="120422"/>
                  </a:lnTo>
                  <a:lnTo>
                    <a:pt x="1365129" y="105312"/>
                  </a:lnTo>
                  <a:lnTo>
                    <a:pt x="1408641" y="91159"/>
                  </a:lnTo>
                  <a:lnTo>
                    <a:pt x="1452582" y="77976"/>
                  </a:lnTo>
                  <a:lnTo>
                    <a:pt x="1496938" y="65775"/>
                  </a:lnTo>
                  <a:lnTo>
                    <a:pt x="1541698" y="54570"/>
                  </a:lnTo>
                  <a:lnTo>
                    <a:pt x="1586848" y="44371"/>
                  </a:lnTo>
                  <a:lnTo>
                    <a:pt x="1632377" y="35193"/>
                  </a:lnTo>
                  <a:lnTo>
                    <a:pt x="1678271" y="27047"/>
                  </a:lnTo>
                  <a:lnTo>
                    <a:pt x="1724517" y="19947"/>
                  </a:lnTo>
                  <a:lnTo>
                    <a:pt x="1771104" y="13904"/>
                  </a:lnTo>
                  <a:lnTo>
                    <a:pt x="1818019" y="8932"/>
                  </a:lnTo>
                  <a:lnTo>
                    <a:pt x="1865248" y="5043"/>
                  </a:lnTo>
                  <a:lnTo>
                    <a:pt x="1912780" y="2249"/>
                  </a:lnTo>
                  <a:lnTo>
                    <a:pt x="1960602" y="564"/>
                  </a:lnTo>
                  <a:lnTo>
                    <a:pt x="2008702" y="0"/>
                  </a:lnTo>
                  <a:lnTo>
                    <a:pt x="2056801" y="564"/>
                  </a:lnTo>
                  <a:lnTo>
                    <a:pt x="2104623" y="2249"/>
                  </a:lnTo>
                  <a:lnTo>
                    <a:pt x="2152155" y="5043"/>
                  </a:lnTo>
                  <a:lnTo>
                    <a:pt x="2199384" y="8932"/>
                  </a:lnTo>
                  <a:lnTo>
                    <a:pt x="2246299" y="13904"/>
                  </a:lnTo>
                  <a:lnTo>
                    <a:pt x="2292886" y="19947"/>
                  </a:lnTo>
                  <a:lnTo>
                    <a:pt x="2339132" y="27047"/>
                  </a:lnTo>
                  <a:lnTo>
                    <a:pt x="2385026" y="35193"/>
                  </a:lnTo>
                  <a:lnTo>
                    <a:pt x="2430554" y="44371"/>
                  </a:lnTo>
                  <a:lnTo>
                    <a:pt x="2475705" y="54570"/>
                  </a:lnTo>
                  <a:lnTo>
                    <a:pt x="2520464" y="65775"/>
                  </a:lnTo>
                  <a:lnTo>
                    <a:pt x="2564821" y="77976"/>
                  </a:lnTo>
                  <a:lnTo>
                    <a:pt x="2608762" y="91159"/>
                  </a:lnTo>
                  <a:lnTo>
                    <a:pt x="2652274" y="105312"/>
                  </a:lnTo>
                  <a:lnTo>
                    <a:pt x="2695345" y="120422"/>
                  </a:lnTo>
                  <a:lnTo>
                    <a:pt x="2737963" y="136476"/>
                  </a:lnTo>
                  <a:lnTo>
                    <a:pt x="2780115" y="153463"/>
                  </a:lnTo>
                  <a:lnTo>
                    <a:pt x="2821788" y="171368"/>
                  </a:lnTo>
                  <a:lnTo>
                    <a:pt x="2862970" y="190181"/>
                  </a:lnTo>
                  <a:lnTo>
                    <a:pt x="2903647" y="209887"/>
                  </a:lnTo>
                  <a:lnTo>
                    <a:pt x="2943809" y="230475"/>
                  </a:lnTo>
                  <a:lnTo>
                    <a:pt x="2983441" y="251933"/>
                  </a:lnTo>
                  <a:lnTo>
                    <a:pt x="3022531" y="274246"/>
                  </a:lnTo>
                  <a:lnTo>
                    <a:pt x="3061068" y="297404"/>
                  </a:lnTo>
                  <a:lnTo>
                    <a:pt x="3099037" y="321392"/>
                  </a:lnTo>
                  <a:lnTo>
                    <a:pt x="3136427" y="346199"/>
                  </a:lnTo>
                  <a:lnTo>
                    <a:pt x="3173225" y="371813"/>
                  </a:lnTo>
                  <a:lnTo>
                    <a:pt x="3209418" y="398220"/>
                  </a:lnTo>
                  <a:lnTo>
                    <a:pt x="3244994" y="425407"/>
                  </a:lnTo>
                  <a:lnTo>
                    <a:pt x="3279941" y="453363"/>
                  </a:lnTo>
                  <a:lnTo>
                    <a:pt x="3314245" y="482075"/>
                  </a:lnTo>
                  <a:lnTo>
                    <a:pt x="3347893" y="511529"/>
                  </a:lnTo>
                  <a:lnTo>
                    <a:pt x="3380875" y="541715"/>
                  </a:lnTo>
                  <a:lnTo>
                    <a:pt x="3413176" y="572618"/>
                  </a:lnTo>
                  <a:lnTo>
                    <a:pt x="3444785" y="604226"/>
                  </a:lnTo>
                  <a:lnTo>
                    <a:pt x="3475688" y="636527"/>
                  </a:lnTo>
                  <a:lnTo>
                    <a:pt x="3505873" y="669509"/>
                  </a:lnTo>
                  <a:lnTo>
                    <a:pt x="3535328" y="703158"/>
                  </a:lnTo>
                  <a:lnTo>
                    <a:pt x="3564039" y="737462"/>
                  </a:lnTo>
                  <a:lnTo>
                    <a:pt x="3591995" y="772408"/>
                  </a:lnTo>
                  <a:lnTo>
                    <a:pt x="3619183" y="807984"/>
                  </a:lnTo>
                  <a:lnTo>
                    <a:pt x="3645589" y="844177"/>
                  </a:lnTo>
                  <a:lnTo>
                    <a:pt x="3671203" y="880975"/>
                  </a:lnTo>
                  <a:lnTo>
                    <a:pt x="3696010" y="918365"/>
                  </a:lnTo>
                  <a:lnTo>
                    <a:pt x="3719999" y="956335"/>
                  </a:lnTo>
                  <a:lnTo>
                    <a:pt x="3743156" y="994871"/>
                  </a:lnTo>
                  <a:lnTo>
                    <a:pt x="3765470" y="1033962"/>
                  </a:lnTo>
                  <a:lnTo>
                    <a:pt x="3786927" y="1073594"/>
                  </a:lnTo>
                  <a:lnTo>
                    <a:pt x="3807515" y="1113755"/>
                  </a:lnTo>
                  <a:lnTo>
                    <a:pt x="3827222" y="1154433"/>
                  </a:lnTo>
                  <a:lnTo>
                    <a:pt x="3846034" y="1195615"/>
                  </a:lnTo>
                  <a:lnTo>
                    <a:pt x="3863940" y="1237288"/>
                  </a:lnTo>
                  <a:lnTo>
                    <a:pt x="3880926" y="1279439"/>
                  </a:lnTo>
                  <a:lnTo>
                    <a:pt x="3896980" y="1322057"/>
                  </a:lnTo>
                  <a:lnTo>
                    <a:pt x="3912090" y="1365129"/>
                  </a:lnTo>
                  <a:lnTo>
                    <a:pt x="3926243" y="1408641"/>
                  </a:lnTo>
                  <a:lnTo>
                    <a:pt x="3939426" y="1452582"/>
                  </a:lnTo>
                  <a:lnTo>
                    <a:pt x="3951627" y="1496938"/>
                  </a:lnTo>
                  <a:lnTo>
                    <a:pt x="3962832" y="1541698"/>
                  </a:lnTo>
                  <a:lnTo>
                    <a:pt x="3973031" y="1586848"/>
                  </a:lnTo>
                  <a:lnTo>
                    <a:pt x="3982209" y="1632377"/>
                  </a:lnTo>
                  <a:lnTo>
                    <a:pt x="3990355" y="1678271"/>
                  </a:lnTo>
                  <a:lnTo>
                    <a:pt x="3997455" y="1724517"/>
                  </a:lnTo>
                  <a:lnTo>
                    <a:pt x="4003498" y="1771104"/>
                  </a:lnTo>
                  <a:lnTo>
                    <a:pt x="4008470" y="1818019"/>
                  </a:lnTo>
                  <a:lnTo>
                    <a:pt x="4012359" y="1865248"/>
                  </a:lnTo>
                  <a:lnTo>
                    <a:pt x="4015153" y="1912780"/>
                  </a:lnTo>
                  <a:lnTo>
                    <a:pt x="4016838" y="1960602"/>
                  </a:lnTo>
                  <a:lnTo>
                    <a:pt x="4017403" y="2008702"/>
                  </a:lnTo>
                  <a:lnTo>
                    <a:pt x="4016838" y="2056801"/>
                  </a:lnTo>
                  <a:lnTo>
                    <a:pt x="4015153" y="2104623"/>
                  </a:lnTo>
                  <a:lnTo>
                    <a:pt x="4012359" y="2152155"/>
                  </a:lnTo>
                  <a:lnTo>
                    <a:pt x="4008470" y="2199384"/>
                  </a:lnTo>
                  <a:lnTo>
                    <a:pt x="4003498" y="2246299"/>
                  </a:lnTo>
                  <a:lnTo>
                    <a:pt x="3997455" y="2292886"/>
                  </a:lnTo>
                  <a:lnTo>
                    <a:pt x="3990355" y="2339132"/>
                  </a:lnTo>
                  <a:lnTo>
                    <a:pt x="3982209" y="2385026"/>
                  </a:lnTo>
                  <a:lnTo>
                    <a:pt x="3973031" y="2430554"/>
                  </a:lnTo>
                  <a:lnTo>
                    <a:pt x="3962832" y="2475705"/>
                  </a:lnTo>
                  <a:lnTo>
                    <a:pt x="3951627" y="2520464"/>
                  </a:lnTo>
                  <a:lnTo>
                    <a:pt x="3939426" y="2564821"/>
                  </a:lnTo>
                  <a:lnTo>
                    <a:pt x="3926243" y="2608762"/>
                  </a:lnTo>
                  <a:lnTo>
                    <a:pt x="3912090" y="2652274"/>
                  </a:lnTo>
                  <a:lnTo>
                    <a:pt x="3896980" y="2695345"/>
                  </a:lnTo>
                  <a:lnTo>
                    <a:pt x="3880926" y="2737963"/>
                  </a:lnTo>
                  <a:lnTo>
                    <a:pt x="3863940" y="2780115"/>
                  </a:lnTo>
                  <a:lnTo>
                    <a:pt x="3846034" y="2821788"/>
                  </a:lnTo>
                  <a:lnTo>
                    <a:pt x="3827222" y="2862970"/>
                  </a:lnTo>
                  <a:lnTo>
                    <a:pt x="3807515" y="2903647"/>
                  </a:lnTo>
                  <a:lnTo>
                    <a:pt x="3786927" y="2943809"/>
                  </a:lnTo>
                  <a:lnTo>
                    <a:pt x="3765470" y="2983441"/>
                  </a:lnTo>
                  <a:lnTo>
                    <a:pt x="3743156" y="3022531"/>
                  </a:lnTo>
                  <a:lnTo>
                    <a:pt x="3719999" y="3061068"/>
                  </a:lnTo>
                  <a:lnTo>
                    <a:pt x="3696010" y="3099037"/>
                  </a:lnTo>
                  <a:lnTo>
                    <a:pt x="3671203" y="3136427"/>
                  </a:lnTo>
                  <a:lnTo>
                    <a:pt x="3645589" y="3173225"/>
                  </a:lnTo>
                  <a:lnTo>
                    <a:pt x="3619183" y="3209418"/>
                  </a:lnTo>
                  <a:lnTo>
                    <a:pt x="3591995" y="3244994"/>
                  </a:lnTo>
                  <a:lnTo>
                    <a:pt x="3564039" y="3279941"/>
                  </a:lnTo>
                  <a:lnTo>
                    <a:pt x="3535328" y="3314245"/>
                  </a:lnTo>
                  <a:lnTo>
                    <a:pt x="3505873" y="3347893"/>
                  </a:lnTo>
                  <a:lnTo>
                    <a:pt x="3475688" y="3380875"/>
                  </a:lnTo>
                  <a:lnTo>
                    <a:pt x="3444785" y="3413176"/>
                  </a:lnTo>
                  <a:lnTo>
                    <a:pt x="3413176" y="3444785"/>
                  </a:lnTo>
                  <a:lnTo>
                    <a:pt x="3380875" y="3475688"/>
                  </a:lnTo>
                  <a:lnTo>
                    <a:pt x="3347893" y="3505873"/>
                  </a:lnTo>
                  <a:lnTo>
                    <a:pt x="3314245" y="3535328"/>
                  </a:lnTo>
                  <a:lnTo>
                    <a:pt x="3279941" y="3564039"/>
                  </a:lnTo>
                  <a:lnTo>
                    <a:pt x="3244994" y="3591995"/>
                  </a:lnTo>
                  <a:lnTo>
                    <a:pt x="3209418" y="3619183"/>
                  </a:lnTo>
                  <a:lnTo>
                    <a:pt x="3173225" y="3645589"/>
                  </a:lnTo>
                  <a:lnTo>
                    <a:pt x="3136427" y="3671203"/>
                  </a:lnTo>
                  <a:lnTo>
                    <a:pt x="3099037" y="3696010"/>
                  </a:lnTo>
                  <a:lnTo>
                    <a:pt x="3061068" y="3719999"/>
                  </a:lnTo>
                  <a:lnTo>
                    <a:pt x="3022531" y="3743156"/>
                  </a:lnTo>
                  <a:lnTo>
                    <a:pt x="2983441" y="3765470"/>
                  </a:lnTo>
                  <a:lnTo>
                    <a:pt x="2943809" y="3786927"/>
                  </a:lnTo>
                  <a:lnTo>
                    <a:pt x="2903647" y="3807515"/>
                  </a:lnTo>
                  <a:lnTo>
                    <a:pt x="2862970" y="3827222"/>
                  </a:lnTo>
                  <a:lnTo>
                    <a:pt x="2821788" y="3846034"/>
                  </a:lnTo>
                  <a:lnTo>
                    <a:pt x="2780115" y="3863940"/>
                  </a:lnTo>
                  <a:lnTo>
                    <a:pt x="2737963" y="3880926"/>
                  </a:lnTo>
                  <a:lnTo>
                    <a:pt x="2695345" y="3896980"/>
                  </a:lnTo>
                  <a:lnTo>
                    <a:pt x="2652274" y="3912090"/>
                  </a:lnTo>
                  <a:lnTo>
                    <a:pt x="2608762" y="3926243"/>
                  </a:lnTo>
                  <a:lnTo>
                    <a:pt x="2564821" y="3939426"/>
                  </a:lnTo>
                  <a:lnTo>
                    <a:pt x="2520464" y="3951627"/>
                  </a:lnTo>
                  <a:lnTo>
                    <a:pt x="2475705" y="3962832"/>
                  </a:lnTo>
                  <a:lnTo>
                    <a:pt x="2430554" y="3973031"/>
                  </a:lnTo>
                  <a:lnTo>
                    <a:pt x="2385026" y="3982209"/>
                  </a:lnTo>
                  <a:lnTo>
                    <a:pt x="2339132" y="3990355"/>
                  </a:lnTo>
                  <a:lnTo>
                    <a:pt x="2292886" y="3997455"/>
                  </a:lnTo>
                  <a:lnTo>
                    <a:pt x="2246299" y="4003498"/>
                  </a:lnTo>
                  <a:lnTo>
                    <a:pt x="2199384" y="4008470"/>
                  </a:lnTo>
                  <a:lnTo>
                    <a:pt x="2152155" y="4012359"/>
                  </a:lnTo>
                  <a:lnTo>
                    <a:pt x="2104623" y="4015153"/>
                  </a:lnTo>
                  <a:lnTo>
                    <a:pt x="2056801" y="4016838"/>
                  </a:lnTo>
                  <a:lnTo>
                    <a:pt x="2008702" y="4017403"/>
                  </a:lnTo>
                  <a:lnTo>
                    <a:pt x="1960602" y="4016838"/>
                  </a:lnTo>
                  <a:lnTo>
                    <a:pt x="1912780" y="4015153"/>
                  </a:lnTo>
                  <a:lnTo>
                    <a:pt x="1865248" y="4012359"/>
                  </a:lnTo>
                  <a:lnTo>
                    <a:pt x="1818019" y="4008470"/>
                  </a:lnTo>
                  <a:lnTo>
                    <a:pt x="1771104" y="4003498"/>
                  </a:lnTo>
                  <a:lnTo>
                    <a:pt x="1724517" y="3997455"/>
                  </a:lnTo>
                  <a:lnTo>
                    <a:pt x="1678271" y="3990355"/>
                  </a:lnTo>
                  <a:lnTo>
                    <a:pt x="1632377" y="3982209"/>
                  </a:lnTo>
                  <a:lnTo>
                    <a:pt x="1586848" y="3973031"/>
                  </a:lnTo>
                  <a:lnTo>
                    <a:pt x="1541698" y="3962832"/>
                  </a:lnTo>
                  <a:lnTo>
                    <a:pt x="1496938" y="3951627"/>
                  </a:lnTo>
                  <a:lnTo>
                    <a:pt x="1452582" y="3939426"/>
                  </a:lnTo>
                  <a:lnTo>
                    <a:pt x="1408641" y="3926243"/>
                  </a:lnTo>
                  <a:lnTo>
                    <a:pt x="1365129" y="3912090"/>
                  </a:lnTo>
                  <a:lnTo>
                    <a:pt x="1322057" y="3896980"/>
                  </a:lnTo>
                  <a:lnTo>
                    <a:pt x="1279439" y="3880926"/>
                  </a:lnTo>
                  <a:lnTo>
                    <a:pt x="1237288" y="3863940"/>
                  </a:lnTo>
                  <a:lnTo>
                    <a:pt x="1195615" y="3846034"/>
                  </a:lnTo>
                  <a:lnTo>
                    <a:pt x="1154433" y="3827222"/>
                  </a:lnTo>
                  <a:lnTo>
                    <a:pt x="1113755" y="3807515"/>
                  </a:lnTo>
                  <a:lnTo>
                    <a:pt x="1073594" y="3786927"/>
                  </a:lnTo>
                  <a:lnTo>
                    <a:pt x="1033962" y="3765470"/>
                  </a:lnTo>
                  <a:lnTo>
                    <a:pt x="994871" y="3743156"/>
                  </a:lnTo>
                  <a:lnTo>
                    <a:pt x="956335" y="3719999"/>
                  </a:lnTo>
                  <a:lnTo>
                    <a:pt x="918365" y="3696010"/>
                  </a:lnTo>
                  <a:lnTo>
                    <a:pt x="880975" y="3671203"/>
                  </a:lnTo>
                  <a:lnTo>
                    <a:pt x="844177" y="3645589"/>
                  </a:lnTo>
                  <a:lnTo>
                    <a:pt x="807984" y="3619183"/>
                  </a:lnTo>
                  <a:lnTo>
                    <a:pt x="772408" y="3591995"/>
                  </a:lnTo>
                  <a:lnTo>
                    <a:pt x="737462" y="3564039"/>
                  </a:lnTo>
                  <a:lnTo>
                    <a:pt x="703158" y="3535328"/>
                  </a:lnTo>
                  <a:lnTo>
                    <a:pt x="669509" y="3505873"/>
                  </a:lnTo>
                  <a:lnTo>
                    <a:pt x="636527" y="3475688"/>
                  </a:lnTo>
                  <a:lnTo>
                    <a:pt x="604226" y="3444785"/>
                  </a:lnTo>
                  <a:lnTo>
                    <a:pt x="572618" y="3413176"/>
                  </a:lnTo>
                  <a:lnTo>
                    <a:pt x="541715" y="3380875"/>
                  </a:lnTo>
                  <a:lnTo>
                    <a:pt x="511529" y="3347893"/>
                  </a:lnTo>
                  <a:lnTo>
                    <a:pt x="482075" y="3314245"/>
                  </a:lnTo>
                  <a:lnTo>
                    <a:pt x="453363" y="3279941"/>
                  </a:lnTo>
                  <a:lnTo>
                    <a:pt x="425407" y="3244994"/>
                  </a:lnTo>
                  <a:lnTo>
                    <a:pt x="398220" y="3209418"/>
                  </a:lnTo>
                  <a:lnTo>
                    <a:pt x="371813" y="3173225"/>
                  </a:lnTo>
                  <a:lnTo>
                    <a:pt x="346199" y="3136427"/>
                  </a:lnTo>
                  <a:lnTo>
                    <a:pt x="321392" y="3099037"/>
                  </a:lnTo>
                  <a:lnTo>
                    <a:pt x="297404" y="3061068"/>
                  </a:lnTo>
                  <a:lnTo>
                    <a:pt x="274246" y="3022531"/>
                  </a:lnTo>
                  <a:lnTo>
                    <a:pt x="251933" y="2983441"/>
                  </a:lnTo>
                  <a:lnTo>
                    <a:pt x="230475" y="2943809"/>
                  </a:lnTo>
                  <a:lnTo>
                    <a:pt x="209887" y="2903647"/>
                  </a:lnTo>
                  <a:lnTo>
                    <a:pt x="190181" y="2862970"/>
                  </a:lnTo>
                  <a:lnTo>
                    <a:pt x="171368" y="2821788"/>
                  </a:lnTo>
                  <a:lnTo>
                    <a:pt x="153463" y="2780115"/>
                  </a:lnTo>
                  <a:lnTo>
                    <a:pt x="136476" y="2737963"/>
                  </a:lnTo>
                  <a:lnTo>
                    <a:pt x="120422" y="2695345"/>
                  </a:lnTo>
                  <a:lnTo>
                    <a:pt x="105312" y="2652274"/>
                  </a:lnTo>
                  <a:lnTo>
                    <a:pt x="91159" y="2608762"/>
                  </a:lnTo>
                  <a:lnTo>
                    <a:pt x="77976" y="2564821"/>
                  </a:lnTo>
                  <a:lnTo>
                    <a:pt x="65775" y="2520464"/>
                  </a:lnTo>
                  <a:lnTo>
                    <a:pt x="54570" y="2475705"/>
                  </a:lnTo>
                  <a:lnTo>
                    <a:pt x="44371" y="2430554"/>
                  </a:lnTo>
                  <a:lnTo>
                    <a:pt x="35193" y="2385026"/>
                  </a:lnTo>
                  <a:lnTo>
                    <a:pt x="27047" y="2339132"/>
                  </a:lnTo>
                  <a:lnTo>
                    <a:pt x="19947" y="2292886"/>
                  </a:lnTo>
                  <a:lnTo>
                    <a:pt x="13904" y="2246299"/>
                  </a:lnTo>
                  <a:lnTo>
                    <a:pt x="8932" y="2199384"/>
                  </a:lnTo>
                  <a:lnTo>
                    <a:pt x="5043" y="2152155"/>
                  </a:lnTo>
                  <a:lnTo>
                    <a:pt x="2249" y="2104623"/>
                  </a:lnTo>
                  <a:lnTo>
                    <a:pt x="564" y="2056801"/>
                  </a:lnTo>
                  <a:lnTo>
                    <a:pt x="0" y="2008702"/>
                  </a:lnTo>
                  <a:close/>
                </a:path>
              </a:pathLst>
            </a:custGeom>
            <a:ln w="381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5783" y="4504944"/>
              <a:ext cx="3547872" cy="35448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54058" y="2784143"/>
              <a:ext cx="7292975" cy="6128385"/>
            </a:xfrm>
            <a:custGeom>
              <a:avLst/>
              <a:gdLst/>
              <a:ahLst/>
              <a:cxnLst/>
              <a:rect l="l" t="t" r="r" b="b"/>
              <a:pathLst>
                <a:path w="7292975" h="6128384">
                  <a:moveTo>
                    <a:pt x="0" y="0"/>
                  </a:moveTo>
                  <a:lnTo>
                    <a:pt x="7292951" y="0"/>
                  </a:lnTo>
                  <a:lnTo>
                    <a:pt x="7292951" y="6127845"/>
                  </a:lnTo>
                  <a:lnTo>
                    <a:pt x="0" y="6127845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58577" y="5529384"/>
              <a:ext cx="983615" cy="983615"/>
            </a:xfrm>
            <a:custGeom>
              <a:avLst/>
              <a:gdLst/>
              <a:ahLst/>
              <a:cxnLst/>
              <a:rect l="l" t="t" r="r" b="b"/>
              <a:pathLst>
                <a:path w="983614" h="983615">
                  <a:moveTo>
                    <a:pt x="491642" y="0"/>
                  </a:moveTo>
                  <a:lnTo>
                    <a:pt x="444293" y="2250"/>
                  </a:lnTo>
                  <a:lnTo>
                    <a:pt x="398218" y="8865"/>
                  </a:lnTo>
                  <a:lnTo>
                    <a:pt x="353623" y="19637"/>
                  </a:lnTo>
                  <a:lnTo>
                    <a:pt x="310712" y="34361"/>
                  </a:lnTo>
                  <a:lnTo>
                    <a:pt x="269694" y="52831"/>
                  </a:lnTo>
                  <a:lnTo>
                    <a:pt x="230772" y="74840"/>
                  </a:lnTo>
                  <a:lnTo>
                    <a:pt x="194155" y="100183"/>
                  </a:lnTo>
                  <a:lnTo>
                    <a:pt x="160047" y="128654"/>
                  </a:lnTo>
                  <a:lnTo>
                    <a:pt x="128654" y="160046"/>
                  </a:lnTo>
                  <a:lnTo>
                    <a:pt x="100183" y="194154"/>
                  </a:lnTo>
                  <a:lnTo>
                    <a:pt x="74840" y="230772"/>
                  </a:lnTo>
                  <a:lnTo>
                    <a:pt x="52831" y="269693"/>
                  </a:lnTo>
                  <a:lnTo>
                    <a:pt x="34361" y="310712"/>
                  </a:lnTo>
                  <a:lnTo>
                    <a:pt x="19637" y="353622"/>
                  </a:lnTo>
                  <a:lnTo>
                    <a:pt x="8865" y="398217"/>
                  </a:lnTo>
                  <a:lnTo>
                    <a:pt x="2250" y="444292"/>
                  </a:lnTo>
                  <a:lnTo>
                    <a:pt x="0" y="491641"/>
                  </a:lnTo>
                  <a:lnTo>
                    <a:pt x="2250" y="538989"/>
                  </a:lnTo>
                  <a:lnTo>
                    <a:pt x="8865" y="585064"/>
                  </a:lnTo>
                  <a:lnTo>
                    <a:pt x="19637" y="629660"/>
                  </a:lnTo>
                  <a:lnTo>
                    <a:pt x="34361" y="672570"/>
                  </a:lnTo>
                  <a:lnTo>
                    <a:pt x="52831" y="713589"/>
                  </a:lnTo>
                  <a:lnTo>
                    <a:pt x="74840" y="752510"/>
                  </a:lnTo>
                  <a:lnTo>
                    <a:pt x="100183" y="789128"/>
                  </a:lnTo>
                  <a:lnTo>
                    <a:pt x="128654" y="823236"/>
                  </a:lnTo>
                  <a:lnTo>
                    <a:pt x="160047" y="854628"/>
                  </a:lnTo>
                  <a:lnTo>
                    <a:pt x="194155" y="883099"/>
                  </a:lnTo>
                  <a:lnTo>
                    <a:pt x="230772" y="908442"/>
                  </a:lnTo>
                  <a:lnTo>
                    <a:pt x="269694" y="930452"/>
                  </a:lnTo>
                  <a:lnTo>
                    <a:pt x="310712" y="948922"/>
                  </a:lnTo>
                  <a:lnTo>
                    <a:pt x="353623" y="963646"/>
                  </a:lnTo>
                  <a:lnTo>
                    <a:pt x="398218" y="974418"/>
                  </a:lnTo>
                  <a:lnTo>
                    <a:pt x="444293" y="981032"/>
                  </a:lnTo>
                  <a:lnTo>
                    <a:pt x="491642" y="983283"/>
                  </a:lnTo>
                  <a:lnTo>
                    <a:pt x="538990" y="981032"/>
                  </a:lnTo>
                  <a:lnTo>
                    <a:pt x="585065" y="974418"/>
                  </a:lnTo>
                  <a:lnTo>
                    <a:pt x="629661" y="963646"/>
                  </a:lnTo>
                  <a:lnTo>
                    <a:pt x="672571" y="948922"/>
                  </a:lnTo>
                  <a:lnTo>
                    <a:pt x="713589" y="930452"/>
                  </a:lnTo>
                  <a:lnTo>
                    <a:pt x="752511" y="908442"/>
                  </a:lnTo>
                  <a:lnTo>
                    <a:pt x="789128" y="883099"/>
                  </a:lnTo>
                  <a:lnTo>
                    <a:pt x="823236" y="854628"/>
                  </a:lnTo>
                  <a:lnTo>
                    <a:pt x="854629" y="823236"/>
                  </a:lnTo>
                  <a:lnTo>
                    <a:pt x="883099" y="789128"/>
                  </a:lnTo>
                  <a:lnTo>
                    <a:pt x="908443" y="752510"/>
                  </a:lnTo>
                  <a:lnTo>
                    <a:pt x="930452" y="713589"/>
                  </a:lnTo>
                  <a:lnTo>
                    <a:pt x="948922" y="672570"/>
                  </a:lnTo>
                  <a:lnTo>
                    <a:pt x="963646" y="629660"/>
                  </a:lnTo>
                  <a:lnTo>
                    <a:pt x="974418" y="585064"/>
                  </a:lnTo>
                  <a:lnTo>
                    <a:pt x="981032" y="538989"/>
                  </a:lnTo>
                  <a:lnTo>
                    <a:pt x="983283" y="491641"/>
                  </a:lnTo>
                  <a:lnTo>
                    <a:pt x="981032" y="444292"/>
                  </a:lnTo>
                  <a:lnTo>
                    <a:pt x="974418" y="398217"/>
                  </a:lnTo>
                  <a:lnTo>
                    <a:pt x="963646" y="353622"/>
                  </a:lnTo>
                  <a:lnTo>
                    <a:pt x="948922" y="310712"/>
                  </a:lnTo>
                  <a:lnTo>
                    <a:pt x="930452" y="269693"/>
                  </a:lnTo>
                  <a:lnTo>
                    <a:pt x="908443" y="230772"/>
                  </a:lnTo>
                  <a:lnTo>
                    <a:pt x="883099" y="194154"/>
                  </a:lnTo>
                  <a:lnTo>
                    <a:pt x="854629" y="160046"/>
                  </a:lnTo>
                  <a:lnTo>
                    <a:pt x="823236" y="128654"/>
                  </a:lnTo>
                  <a:lnTo>
                    <a:pt x="789128" y="100183"/>
                  </a:lnTo>
                  <a:lnTo>
                    <a:pt x="752511" y="74840"/>
                  </a:lnTo>
                  <a:lnTo>
                    <a:pt x="713589" y="52831"/>
                  </a:lnTo>
                  <a:lnTo>
                    <a:pt x="672571" y="34361"/>
                  </a:lnTo>
                  <a:lnTo>
                    <a:pt x="629661" y="19637"/>
                  </a:lnTo>
                  <a:lnTo>
                    <a:pt x="585065" y="8865"/>
                  </a:lnTo>
                  <a:lnTo>
                    <a:pt x="538990" y="2250"/>
                  </a:lnTo>
                  <a:lnTo>
                    <a:pt x="491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2556" y="5415932"/>
              <a:ext cx="1291885" cy="12161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9235" y="5500386"/>
              <a:ext cx="1951495" cy="10508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274034" y="5527363"/>
              <a:ext cx="983615" cy="983615"/>
            </a:xfrm>
            <a:custGeom>
              <a:avLst/>
              <a:gdLst/>
              <a:ahLst/>
              <a:cxnLst/>
              <a:rect l="l" t="t" r="r" b="b"/>
              <a:pathLst>
                <a:path w="983615" h="983615">
                  <a:moveTo>
                    <a:pt x="491637" y="0"/>
                  </a:moveTo>
                  <a:lnTo>
                    <a:pt x="444289" y="2250"/>
                  </a:lnTo>
                  <a:lnTo>
                    <a:pt x="398215" y="8865"/>
                  </a:lnTo>
                  <a:lnTo>
                    <a:pt x="353620" y="19637"/>
                  </a:lnTo>
                  <a:lnTo>
                    <a:pt x="310710" y="34361"/>
                  </a:lnTo>
                  <a:lnTo>
                    <a:pt x="269692" y="52831"/>
                  </a:lnTo>
                  <a:lnTo>
                    <a:pt x="230771" y="74840"/>
                  </a:lnTo>
                  <a:lnTo>
                    <a:pt x="194154" y="100183"/>
                  </a:lnTo>
                  <a:lnTo>
                    <a:pt x="160046" y="128654"/>
                  </a:lnTo>
                  <a:lnTo>
                    <a:pt x="128654" y="160047"/>
                  </a:lnTo>
                  <a:lnTo>
                    <a:pt x="100183" y="194155"/>
                  </a:lnTo>
                  <a:lnTo>
                    <a:pt x="74840" y="230772"/>
                  </a:lnTo>
                  <a:lnTo>
                    <a:pt x="52830" y="269694"/>
                  </a:lnTo>
                  <a:lnTo>
                    <a:pt x="34361" y="310712"/>
                  </a:lnTo>
                  <a:lnTo>
                    <a:pt x="19637" y="353623"/>
                  </a:lnTo>
                  <a:lnTo>
                    <a:pt x="8865" y="398218"/>
                  </a:lnTo>
                  <a:lnTo>
                    <a:pt x="2250" y="444293"/>
                  </a:lnTo>
                  <a:lnTo>
                    <a:pt x="0" y="491642"/>
                  </a:lnTo>
                  <a:lnTo>
                    <a:pt x="2250" y="538990"/>
                  </a:lnTo>
                  <a:lnTo>
                    <a:pt x="8865" y="585065"/>
                  </a:lnTo>
                  <a:lnTo>
                    <a:pt x="19637" y="629661"/>
                  </a:lnTo>
                  <a:lnTo>
                    <a:pt x="34361" y="672571"/>
                  </a:lnTo>
                  <a:lnTo>
                    <a:pt x="52830" y="713589"/>
                  </a:lnTo>
                  <a:lnTo>
                    <a:pt x="74840" y="752511"/>
                  </a:lnTo>
                  <a:lnTo>
                    <a:pt x="100183" y="789128"/>
                  </a:lnTo>
                  <a:lnTo>
                    <a:pt x="128654" y="823236"/>
                  </a:lnTo>
                  <a:lnTo>
                    <a:pt x="160046" y="854629"/>
                  </a:lnTo>
                  <a:lnTo>
                    <a:pt x="194154" y="883099"/>
                  </a:lnTo>
                  <a:lnTo>
                    <a:pt x="230771" y="908443"/>
                  </a:lnTo>
                  <a:lnTo>
                    <a:pt x="269692" y="930452"/>
                  </a:lnTo>
                  <a:lnTo>
                    <a:pt x="310710" y="948922"/>
                  </a:lnTo>
                  <a:lnTo>
                    <a:pt x="353620" y="963646"/>
                  </a:lnTo>
                  <a:lnTo>
                    <a:pt x="398215" y="974418"/>
                  </a:lnTo>
                  <a:lnTo>
                    <a:pt x="444289" y="981032"/>
                  </a:lnTo>
                  <a:lnTo>
                    <a:pt x="491637" y="983283"/>
                  </a:lnTo>
                  <a:lnTo>
                    <a:pt x="538985" y="981032"/>
                  </a:lnTo>
                  <a:lnTo>
                    <a:pt x="585060" y="974418"/>
                  </a:lnTo>
                  <a:lnTo>
                    <a:pt x="629656" y="963646"/>
                  </a:lnTo>
                  <a:lnTo>
                    <a:pt x="672566" y="948922"/>
                  </a:lnTo>
                  <a:lnTo>
                    <a:pt x="713585" y="930452"/>
                  </a:lnTo>
                  <a:lnTo>
                    <a:pt x="752506" y="908443"/>
                  </a:lnTo>
                  <a:lnTo>
                    <a:pt x="789124" y="883099"/>
                  </a:lnTo>
                  <a:lnTo>
                    <a:pt x="823232" y="854629"/>
                  </a:lnTo>
                  <a:lnTo>
                    <a:pt x="854624" y="823236"/>
                  </a:lnTo>
                  <a:lnTo>
                    <a:pt x="883095" y="789128"/>
                  </a:lnTo>
                  <a:lnTo>
                    <a:pt x="908438" y="752511"/>
                  </a:lnTo>
                  <a:lnTo>
                    <a:pt x="930448" y="713589"/>
                  </a:lnTo>
                  <a:lnTo>
                    <a:pt x="948918" y="672571"/>
                  </a:lnTo>
                  <a:lnTo>
                    <a:pt x="963642" y="629661"/>
                  </a:lnTo>
                  <a:lnTo>
                    <a:pt x="974414" y="585065"/>
                  </a:lnTo>
                  <a:lnTo>
                    <a:pt x="981029" y="538990"/>
                  </a:lnTo>
                  <a:lnTo>
                    <a:pt x="983279" y="491642"/>
                  </a:lnTo>
                  <a:lnTo>
                    <a:pt x="981029" y="444293"/>
                  </a:lnTo>
                  <a:lnTo>
                    <a:pt x="974414" y="398218"/>
                  </a:lnTo>
                  <a:lnTo>
                    <a:pt x="963642" y="353623"/>
                  </a:lnTo>
                  <a:lnTo>
                    <a:pt x="948918" y="310712"/>
                  </a:lnTo>
                  <a:lnTo>
                    <a:pt x="930448" y="269694"/>
                  </a:lnTo>
                  <a:lnTo>
                    <a:pt x="908438" y="230772"/>
                  </a:lnTo>
                  <a:lnTo>
                    <a:pt x="883095" y="194155"/>
                  </a:lnTo>
                  <a:lnTo>
                    <a:pt x="854624" y="160047"/>
                  </a:lnTo>
                  <a:lnTo>
                    <a:pt x="823232" y="128654"/>
                  </a:lnTo>
                  <a:lnTo>
                    <a:pt x="789124" y="100183"/>
                  </a:lnTo>
                  <a:lnTo>
                    <a:pt x="752506" y="74840"/>
                  </a:lnTo>
                  <a:lnTo>
                    <a:pt x="713585" y="52831"/>
                  </a:lnTo>
                  <a:lnTo>
                    <a:pt x="672566" y="34361"/>
                  </a:lnTo>
                  <a:lnTo>
                    <a:pt x="629656" y="19637"/>
                  </a:lnTo>
                  <a:lnTo>
                    <a:pt x="585060" y="8865"/>
                  </a:lnTo>
                  <a:lnTo>
                    <a:pt x="538985" y="2250"/>
                  </a:lnTo>
                  <a:lnTo>
                    <a:pt x="491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7943" y="5192966"/>
              <a:ext cx="1592452" cy="16520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94692" y="5498366"/>
              <a:ext cx="1951495" cy="10508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4058" y="2808179"/>
              <a:ext cx="7292944" cy="8609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9251" y="8051443"/>
              <a:ext cx="7292950" cy="8609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28856" y="6865008"/>
              <a:ext cx="2438400" cy="866775"/>
            </a:xfrm>
            <a:custGeom>
              <a:avLst/>
              <a:gdLst/>
              <a:ahLst/>
              <a:cxnLst/>
              <a:rect l="l" t="t" r="r" b="b"/>
              <a:pathLst>
                <a:path w="2438400" h="866775">
                  <a:moveTo>
                    <a:pt x="2293378" y="0"/>
                  </a:moveTo>
                  <a:lnTo>
                    <a:pt x="144432" y="0"/>
                  </a:lnTo>
                  <a:lnTo>
                    <a:pt x="98780" y="7363"/>
                  </a:lnTo>
                  <a:lnTo>
                    <a:pt x="59132" y="27867"/>
                  </a:lnTo>
                  <a:lnTo>
                    <a:pt x="27867" y="59132"/>
                  </a:lnTo>
                  <a:lnTo>
                    <a:pt x="7363" y="98780"/>
                  </a:lnTo>
                  <a:lnTo>
                    <a:pt x="0" y="144432"/>
                  </a:lnTo>
                  <a:lnTo>
                    <a:pt x="0" y="722149"/>
                  </a:lnTo>
                  <a:lnTo>
                    <a:pt x="7363" y="767801"/>
                  </a:lnTo>
                  <a:lnTo>
                    <a:pt x="27867" y="807449"/>
                  </a:lnTo>
                  <a:lnTo>
                    <a:pt x="59132" y="838714"/>
                  </a:lnTo>
                  <a:lnTo>
                    <a:pt x="98780" y="859217"/>
                  </a:lnTo>
                  <a:lnTo>
                    <a:pt x="144432" y="866580"/>
                  </a:lnTo>
                  <a:lnTo>
                    <a:pt x="2293378" y="866580"/>
                  </a:lnTo>
                  <a:lnTo>
                    <a:pt x="2339030" y="859217"/>
                  </a:lnTo>
                  <a:lnTo>
                    <a:pt x="2378678" y="838714"/>
                  </a:lnTo>
                  <a:lnTo>
                    <a:pt x="2409943" y="807449"/>
                  </a:lnTo>
                  <a:lnTo>
                    <a:pt x="2430447" y="767801"/>
                  </a:lnTo>
                  <a:lnTo>
                    <a:pt x="2437810" y="722149"/>
                  </a:lnTo>
                  <a:lnTo>
                    <a:pt x="2437810" y="144432"/>
                  </a:lnTo>
                  <a:lnTo>
                    <a:pt x="2430447" y="98780"/>
                  </a:lnTo>
                  <a:lnTo>
                    <a:pt x="2409943" y="59132"/>
                  </a:lnTo>
                  <a:lnTo>
                    <a:pt x="2378678" y="27867"/>
                  </a:lnTo>
                  <a:lnTo>
                    <a:pt x="2339030" y="7363"/>
                  </a:lnTo>
                  <a:lnTo>
                    <a:pt x="2293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8856" y="6865008"/>
              <a:ext cx="2438400" cy="866775"/>
            </a:xfrm>
            <a:custGeom>
              <a:avLst/>
              <a:gdLst/>
              <a:ahLst/>
              <a:cxnLst/>
              <a:rect l="l" t="t" r="r" b="b"/>
              <a:pathLst>
                <a:path w="2438400" h="866775">
                  <a:moveTo>
                    <a:pt x="0" y="144431"/>
                  </a:moveTo>
                  <a:lnTo>
                    <a:pt x="7363" y="98780"/>
                  </a:lnTo>
                  <a:lnTo>
                    <a:pt x="27866" y="59132"/>
                  </a:lnTo>
                  <a:lnTo>
                    <a:pt x="59132" y="27866"/>
                  </a:lnTo>
                  <a:lnTo>
                    <a:pt x="98780" y="7363"/>
                  </a:lnTo>
                  <a:lnTo>
                    <a:pt x="144431" y="0"/>
                  </a:lnTo>
                  <a:lnTo>
                    <a:pt x="2293379" y="0"/>
                  </a:lnTo>
                  <a:lnTo>
                    <a:pt x="2339030" y="7363"/>
                  </a:lnTo>
                  <a:lnTo>
                    <a:pt x="2378678" y="27866"/>
                  </a:lnTo>
                  <a:lnTo>
                    <a:pt x="2409944" y="59132"/>
                  </a:lnTo>
                  <a:lnTo>
                    <a:pt x="2430447" y="98780"/>
                  </a:lnTo>
                  <a:lnTo>
                    <a:pt x="2437811" y="144431"/>
                  </a:lnTo>
                  <a:lnTo>
                    <a:pt x="2437811" y="722149"/>
                  </a:lnTo>
                  <a:lnTo>
                    <a:pt x="2430447" y="767800"/>
                  </a:lnTo>
                  <a:lnTo>
                    <a:pt x="2409944" y="807448"/>
                  </a:lnTo>
                  <a:lnTo>
                    <a:pt x="2378678" y="838714"/>
                  </a:lnTo>
                  <a:lnTo>
                    <a:pt x="2339030" y="859217"/>
                  </a:lnTo>
                  <a:lnTo>
                    <a:pt x="2293379" y="866581"/>
                  </a:lnTo>
                  <a:lnTo>
                    <a:pt x="144431" y="866581"/>
                  </a:lnTo>
                  <a:lnTo>
                    <a:pt x="98780" y="859217"/>
                  </a:lnTo>
                  <a:lnTo>
                    <a:pt x="59132" y="838714"/>
                  </a:lnTo>
                  <a:lnTo>
                    <a:pt x="27866" y="807448"/>
                  </a:lnTo>
                  <a:lnTo>
                    <a:pt x="7363" y="767800"/>
                  </a:lnTo>
                  <a:lnTo>
                    <a:pt x="0" y="722149"/>
                  </a:lnTo>
                  <a:lnTo>
                    <a:pt x="0" y="144431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566063" y="6862064"/>
            <a:ext cx="1764030" cy="842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215"/>
              </a:lnSpc>
              <a:spcBef>
                <a:spcPts val="100"/>
              </a:spcBef>
            </a:pPr>
            <a:r>
              <a:rPr dirty="0" sz="2700" spc="-105" b="1">
                <a:solidFill>
                  <a:srgbClr val="2A9FBC"/>
                </a:solidFill>
                <a:latin typeface="Arial"/>
                <a:cs typeface="Arial"/>
              </a:rPr>
              <a:t>TLS</a:t>
            </a:r>
            <a:endParaRPr sz="2700">
              <a:latin typeface="Arial"/>
              <a:cs typeface="Arial"/>
            </a:endParaRPr>
          </a:p>
          <a:p>
            <a:pPr algn="ctr">
              <a:lnSpc>
                <a:spcPts val="3215"/>
              </a:lnSpc>
            </a:pPr>
            <a:r>
              <a:rPr dirty="0" sz="2700" spc="40" b="1">
                <a:solidFill>
                  <a:srgbClr val="2A9FBC"/>
                </a:solidFill>
                <a:latin typeface="Arial"/>
                <a:cs typeface="Arial"/>
              </a:rPr>
              <a:t>Certificate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509052" y="6854992"/>
            <a:ext cx="2476500" cy="924560"/>
            <a:chOff x="11509052" y="6854992"/>
            <a:chExt cx="2476500" cy="924560"/>
          </a:xfrm>
        </p:grpSpPr>
        <p:sp>
          <p:nvSpPr>
            <p:cNvPr id="19" name="object 19"/>
            <p:cNvSpPr/>
            <p:nvPr/>
          </p:nvSpPr>
          <p:spPr>
            <a:xfrm>
              <a:off x="11528102" y="6874042"/>
              <a:ext cx="2438400" cy="886460"/>
            </a:xfrm>
            <a:custGeom>
              <a:avLst/>
              <a:gdLst/>
              <a:ahLst/>
              <a:cxnLst/>
              <a:rect l="l" t="t" r="r" b="b"/>
              <a:pathLst>
                <a:path w="2438400" h="886459">
                  <a:moveTo>
                    <a:pt x="2290170" y="0"/>
                  </a:moveTo>
                  <a:lnTo>
                    <a:pt x="147642" y="0"/>
                  </a:lnTo>
                  <a:lnTo>
                    <a:pt x="100976" y="7526"/>
                  </a:lnTo>
                  <a:lnTo>
                    <a:pt x="60446" y="28486"/>
                  </a:lnTo>
                  <a:lnTo>
                    <a:pt x="28486" y="60446"/>
                  </a:lnTo>
                  <a:lnTo>
                    <a:pt x="7526" y="100975"/>
                  </a:lnTo>
                  <a:lnTo>
                    <a:pt x="0" y="147641"/>
                  </a:lnTo>
                  <a:lnTo>
                    <a:pt x="0" y="738195"/>
                  </a:lnTo>
                  <a:lnTo>
                    <a:pt x="7526" y="784861"/>
                  </a:lnTo>
                  <a:lnTo>
                    <a:pt x="28486" y="825390"/>
                  </a:lnTo>
                  <a:lnTo>
                    <a:pt x="60446" y="857351"/>
                  </a:lnTo>
                  <a:lnTo>
                    <a:pt x="100976" y="878310"/>
                  </a:lnTo>
                  <a:lnTo>
                    <a:pt x="147642" y="885837"/>
                  </a:lnTo>
                  <a:lnTo>
                    <a:pt x="2290170" y="885837"/>
                  </a:lnTo>
                  <a:lnTo>
                    <a:pt x="2336834" y="878310"/>
                  </a:lnTo>
                  <a:lnTo>
                    <a:pt x="2377361" y="857351"/>
                  </a:lnTo>
                  <a:lnTo>
                    <a:pt x="2409321" y="825390"/>
                  </a:lnTo>
                  <a:lnTo>
                    <a:pt x="2430281" y="784861"/>
                  </a:lnTo>
                  <a:lnTo>
                    <a:pt x="2437808" y="738195"/>
                  </a:lnTo>
                  <a:lnTo>
                    <a:pt x="2437808" y="147641"/>
                  </a:lnTo>
                  <a:lnTo>
                    <a:pt x="2430281" y="100975"/>
                  </a:lnTo>
                  <a:lnTo>
                    <a:pt x="2409321" y="60446"/>
                  </a:lnTo>
                  <a:lnTo>
                    <a:pt x="2377361" y="28486"/>
                  </a:lnTo>
                  <a:lnTo>
                    <a:pt x="2336834" y="7526"/>
                  </a:lnTo>
                  <a:lnTo>
                    <a:pt x="2290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528102" y="6874042"/>
              <a:ext cx="2438400" cy="886460"/>
            </a:xfrm>
            <a:custGeom>
              <a:avLst/>
              <a:gdLst/>
              <a:ahLst/>
              <a:cxnLst/>
              <a:rect l="l" t="t" r="r" b="b"/>
              <a:pathLst>
                <a:path w="2438400" h="886459">
                  <a:moveTo>
                    <a:pt x="0" y="147641"/>
                  </a:moveTo>
                  <a:lnTo>
                    <a:pt x="7526" y="100975"/>
                  </a:lnTo>
                  <a:lnTo>
                    <a:pt x="28486" y="60446"/>
                  </a:lnTo>
                  <a:lnTo>
                    <a:pt x="60446" y="28486"/>
                  </a:lnTo>
                  <a:lnTo>
                    <a:pt x="100975" y="7526"/>
                  </a:lnTo>
                  <a:lnTo>
                    <a:pt x="147641" y="0"/>
                  </a:lnTo>
                  <a:lnTo>
                    <a:pt x="2290169" y="0"/>
                  </a:lnTo>
                  <a:lnTo>
                    <a:pt x="2336835" y="7526"/>
                  </a:lnTo>
                  <a:lnTo>
                    <a:pt x="2377364" y="28486"/>
                  </a:lnTo>
                  <a:lnTo>
                    <a:pt x="2409324" y="60446"/>
                  </a:lnTo>
                  <a:lnTo>
                    <a:pt x="2430284" y="100975"/>
                  </a:lnTo>
                  <a:lnTo>
                    <a:pt x="2437811" y="147641"/>
                  </a:lnTo>
                  <a:lnTo>
                    <a:pt x="2437811" y="738196"/>
                  </a:lnTo>
                  <a:lnTo>
                    <a:pt x="2430284" y="784862"/>
                  </a:lnTo>
                  <a:lnTo>
                    <a:pt x="2409324" y="825391"/>
                  </a:lnTo>
                  <a:lnTo>
                    <a:pt x="2377364" y="857351"/>
                  </a:lnTo>
                  <a:lnTo>
                    <a:pt x="2336835" y="878311"/>
                  </a:lnTo>
                  <a:lnTo>
                    <a:pt x="2290169" y="885838"/>
                  </a:lnTo>
                  <a:lnTo>
                    <a:pt x="147641" y="885838"/>
                  </a:lnTo>
                  <a:lnTo>
                    <a:pt x="100975" y="878311"/>
                  </a:lnTo>
                  <a:lnTo>
                    <a:pt x="60446" y="857351"/>
                  </a:lnTo>
                  <a:lnTo>
                    <a:pt x="28486" y="825391"/>
                  </a:lnTo>
                  <a:lnTo>
                    <a:pt x="7526" y="784862"/>
                  </a:lnTo>
                  <a:lnTo>
                    <a:pt x="0" y="738196"/>
                  </a:lnTo>
                  <a:lnTo>
                    <a:pt x="0" y="147641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1840545" y="6880352"/>
            <a:ext cx="1812925" cy="842644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523875" marR="5080" indent="-511809">
              <a:lnSpc>
                <a:spcPts val="3190"/>
              </a:lnSpc>
              <a:spcBef>
                <a:spcPts val="245"/>
              </a:spcBef>
            </a:pPr>
            <a:r>
              <a:rPr dirty="0" sz="2700" spc="-105" b="1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dirty="0" sz="2700" spc="-15" b="1">
                <a:solidFill>
                  <a:srgbClr val="9BC850"/>
                </a:solidFill>
                <a:latin typeface="Arial"/>
                <a:cs typeface="Arial"/>
              </a:rPr>
              <a:t>n</a:t>
            </a:r>
            <a:r>
              <a:rPr dirty="0" sz="2700" spc="55" b="1">
                <a:solidFill>
                  <a:srgbClr val="9BC850"/>
                </a:solidFill>
                <a:latin typeface="Arial"/>
                <a:cs typeface="Arial"/>
              </a:rPr>
              <a:t>c</a:t>
            </a:r>
            <a:r>
              <a:rPr dirty="0" sz="2700" spc="-35" b="1">
                <a:solidFill>
                  <a:srgbClr val="9BC850"/>
                </a:solidFill>
                <a:latin typeface="Arial"/>
                <a:cs typeface="Arial"/>
              </a:rPr>
              <a:t>r</a:t>
            </a:r>
            <a:r>
              <a:rPr dirty="0" sz="2700" spc="-50" b="1">
                <a:solidFill>
                  <a:srgbClr val="9BC850"/>
                </a:solidFill>
                <a:latin typeface="Arial"/>
                <a:cs typeface="Arial"/>
              </a:rPr>
              <a:t>y</a:t>
            </a:r>
            <a:r>
              <a:rPr dirty="0" sz="2700" spc="5" b="1">
                <a:solidFill>
                  <a:srgbClr val="9BC850"/>
                </a:solidFill>
                <a:latin typeface="Arial"/>
                <a:cs typeface="Arial"/>
              </a:rPr>
              <a:t>p</a:t>
            </a:r>
            <a:r>
              <a:rPr dirty="0" sz="2700" spc="175" b="1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dirty="0" sz="2700" spc="-55" b="1">
                <a:solidFill>
                  <a:srgbClr val="9BC850"/>
                </a:solidFill>
                <a:latin typeface="Arial"/>
                <a:cs typeface="Arial"/>
              </a:rPr>
              <a:t>i</a:t>
            </a:r>
            <a:r>
              <a:rPr dirty="0" sz="2700" spc="-30" b="1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dirty="0" sz="2700" spc="-10" b="1">
                <a:solidFill>
                  <a:srgbClr val="9BC850"/>
                </a:solidFill>
                <a:latin typeface="Arial"/>
                <a:cs typeface="Arial"/>
              </a:rPr>
              <a:t>n  </a:t>
            </a:r>
            <a:r>
              <a:rPr dirty="0" sz="2700" spc="-114" b="1">
                <a:solidFill>
                  <a:srgbClr val="9BC850"/>
                </a:solidFill>
                <a:latin typeface="Arial"/>
                <a:cs typeface="Arial"/>
              </a:rPr>
              <a:t>Keys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7245" y="754380"/>
            <a:ext cx="545211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Storage</a:t>
            </a:r>
            <a:r>
              <a:rPr dirty="0" spc="-210"/>
              <a:t> </a:t>
            </a:r>
            <a:r>
              <a:rPr dirty="0" spc="-5"/>
              <a:t>Backend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4828" y="3295395"/>
            <a:ext cx="167386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5" b="1">
                <a:solidFill>
                  <a:srgbClr val="404040"/>
                </a:solidFill>
                <a:latin typeface="Arial"/>
                <a:cs typeface="Arial"/>
              </a:rPr>
              <a:t>Support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4828" y="5602732"/>
            <a:ext cx="3265804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5" b="1">
                <a:solidFill>
                  <a:srgbClr val="404040"/>
                </a:solidFill>
                <a:latin typeface="Arial"/>
                <a:cs typeface="Arial"/>
              </a:rPr>
              <a:t>High</a:t>
            </a:r>
            <a:r>
              <a:rPr dirty="0" sz="3400" spc="-1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availability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828" y="7934452"/>
            <a:ext cx="44983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5" b="1">
                <a:solidFill>
                  <a:srgbClr val="404040"/>
                </a:solidFill>
                <a:latin typeface="Arial"/>
                <a:cs typeface="Arial"/>
              </a:rPr>
              <a:t>Storage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configuration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42" y="2762342"/>
            <a:ext cx="1639934" cy="16399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8242" y="5079089"/>
            <a:ext cx="1639934" cy="16399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8875" y="7452719"/>
            <a:ext cx="1639887" cy="15331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pc="-15"/>
              <a:t>Storage</a:t>
            </a:r>
            <a:r>
              <a:rPr dirty="0" spc="-90"/>
              <a:t> </a:t>
            </a:r>
            <a:r>
              <a:rPr dirty="0" spc="10"/>
              <a:t>types</a:t>
            </a:r>
          </a:p>
          <a:p>
            <a:pPr marL="802640" indent="-433705">
              <a:lnSpc>
                <a:spcPct val="100000"/>
              </a:lnSpc>
              <a:spcBef>
                <a:spcPts val="8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pc="55"/>
              <a:t>Object</a:t>
            </a:r>
          </a:p>
          <a:p>
            <a:pPr marL="802640" indent="-433705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pc="-25"/>
              <a:t>Database</a:t>
            </a: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pc="10"/>
              <a:t>Key/Value</a:t>
            </a: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pc="-25"/>
              <a:t>File</a:t>
            </a:r>
          </a:p>
          <a:p>
            <a:pPr marL="802640" indent="-433705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pc="10"/>
              <a:t>Memory</a:t>
            </a: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pc="45"/>
              <a:t>Integrated</a:t>
            </a:r>
            <a:r>
              <a:rPr dirty="0" spc="-70"/>
              <a:t> </a:t>
            </a:r>
            <a:r>
              <a:rPr dirty="0" spc="-15"/>
              <a:t>Storage</a:t>
            </a:r>
            <a:r>
              <a:rPr dirty="0" spc="-65"/>
              <a:t> </a:t>
            </a:r>
            <a:r>
              <a:rPr dirty="0" spc="5"/>
              <a:t>(Raft)</a:t>
            </a: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pc="-40"/>
              <a:t>Local</a:t>
            </a:r>
            <a:r>
              <a:rPr dirty="0" spc="-85"/>
              <a:t> </a:t>
            </a:r>
            <a:r>
              <a:rPr dirty="0" spc="-15"/>
              <a:t>storage</a:t>
            </a: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pc="-30"/>
              <a:t>Highly</a:t>
            </a:r>
            <a:r>
              <a:rPr dirty="0" spc="-90"/>
              <a:t> </a:t>
            </a:r>
            <a:r>
              <a:rPr dirty="0" spc="-25"/>
              <a:t>available</a:t>
            </a:r>
          </a:p>
          <a:p>
            <a:pPr marL="802640" indent="-433705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pc="5"/>
              <a:t>Replicated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2022-11-30T01:55:08Z</dcterms:created>
  <dcterms:modified xsi:type="dcterms:W3CDTF">2022-11-30T01:55:08Z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2021-04-09T00:00:00Z</vt:filetime>
  </property>
  <property fmtid="{D5CDD505-2E9C-101B-9397-08002B2CF9AE}" pid="3" name="LastSaved">
    <vt:filetime>2022-11-30T00:00:00Z</vt:filetime>
  </property>
</Properties>
</file>