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4242" y="2928619"/>
            <a:ext cx="13879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4803" y="2797555"/>
            <a:ext cx="7956550" cy="489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233409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25"/>
              <a:t>Interacting</a:t>
            </a:r>
            <a:r>
              <a:rPr dirty="0" sz="6800" spc="-190"/>
              <a:t> </a:t>
            </a:r>
            <a:r>
              <a:rPr dirty="0" sz="6800" spc="95"/>
              <a:t>with</a:t>
            </a:r>
            <a:r>
              <a:rPr dirty="0" sz="6800" spc="-190"/>
              <a:t> </a:t>
            </a:r>
            <a:r>
              <a:rPr dirty="0" sz="6800" spc="5"/>
              <a:t>Vault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8802" y="629412"/>
            <a:ext cx="29108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FFFFFF"/>
                </a:solidFill>
              </a:rPr>
              <a:t>Vault</a:t>
            </a:r>
            <a:r>
              <a:rPr dirty="0" spc="-204">
                <a:solidFill>
                  <a:srgbClr val="FFFFFF"/>
                </a:solidFill>
              </a:rPr>
              <a:t> </a:t>
            </a:r>
            <a:r>
              <a:rPr dirty="0" spc="-70">
                <a:solidFill>
                  <a:srgbClr val="FFFFFF"/>
                </a:solidFill>
              </a:rPr>
              <a:t>CLI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589020"/>
            <a:ext cx="10859135" cy="466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32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Basic</a:t>
            </a:r>
            <a:r>
              <a:rPr dirty="0" sz="32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32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command</a:t>
            </a:r>
            <a:r>
              <a:rPr dirty="0" sz="32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structure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3200" spc="-5">
                <a:solidFill>
                  <a:srgbClr val="2A9FBC"/>
                </a:solidFill>
                <a:latin typeface="Arial MT"/>
                <a:cs typeface="Arial MT"/>
              </a:rPr>
              <a:t>&lt;command&gt;</a:t>
            </a:r>
            <a:r>
              <a:rPr dirty="0" sz="32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2A9FBC"/>
                </a:solidFill>
                <a:latin typeface="Arial MT"/>
                <a:cs typeface="Arial MT"/>
              </a:rPr>
              <a:t>&lt;subcommand&gt;</a:t>
            </a:r>
            <a:r>
              <a:rPr dirty="0" sz="32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15B2A"/>
                </a:solidFill>
                <a:latin typeface="Arial MT"/>
                <a:cs typeface="Arial MT"/>
              </a:rPr>
              <a:t>[options] [ARGUMENTS]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0">
              <a:latin typeface="Arial MT"/>
              <a:cs typeface="Arial MT"/>
            </a:endParaRPr>
          </a:p>
          <a:p>
            <a:pPr algn="just" marL="12700" marR="6506845">
              <a:lnSpc>
                <a:spcPct val="170300"/>
              </a:lnSpc>
              <a:spcBef>
                <a:spcPts val="2440"/>
              </a:spcBef>
            </a:pPr>
            <a:r>
              <a:rPr dirty="0" sz="32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32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Getting</a:t>
            </a:r>
            <a:r>
              <a:rPr dirty="0" sz="32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help</a:t>
            </a:r>
            <a:r>
              <a:rPr dirty="0" sz="32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with</a:t>
            </a:r>
            <a:r>
              <a:rPr dirty="0" sz="32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BC850"/>
                </a:solidFill>
                <a:latin typeface="Arial MT"/>
                <a:cs typeface="Arial MT"/>
              </a:rPr>
              <a:t>vault </a:t>
            </a:r>
            <a:r>
              <a:rPr dirty="0" sz="3200" spc="-88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3200" spc="-5">
                <a:solidFill>
                  <a:srgbClr val="2A9FBC"/>
                </a:solidFill>
                <a:latin typeface="Arial MT"/>
                <a:cs typeface="Arial MT"/>
              </a:rPr>
              <a:t>&lt;command&gt; </a:t>
            </a:r>
            <a:r>
              <a:rPr dirty="0" sz="3200" spc="-5">
                <a:solidFill>
                  <a:srgbClr val="F15B2A"/>
                </a:solidFill>
                <a:latin typeface="Arial MT"/>
                <a:cs typeface="Arial MT"/>
              </a:rPr>
              <a:t>-help </a:t>
            </a:r>
            <a:r>
              <a:rPr dirty="0" sz="3200" spc="-87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2A9FBC"/>
                </a:solidFill>
                <a:latin typeface="Arial MT"/>
                <a:cs typeface="Arial MT"/>
              </a:rPr>
              <a:t>path-help</a:t>
            </a:r>
            <a:r>
              <a:rPr dirty="0" sz="3200" spc="-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3200" spc="-120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6148" y="4281932"/>
            <a:ext cx="3941445" cy="167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52525" marR="5080" indent="-1140460">
              <a:lnSpc>
                <a:spcPct val="100400"/>
              </a:lnSpc>
              <a:spcBef>
                <a:spcPts val="75"/>
              </a:spcBef>
            </a:pPr>
            <a:r>
              <a:rPr dirty="0" sz="5400" spc="-12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10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5400" spc="-65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5400" spc="-4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7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5400" spc="5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5400" spc="10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5400" spc="-2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5400" spc="6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6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5400" spc="420">
                <a:solidFill>
                  <a:srgbClr val="404040"/>
                </a:solidFill>
                <a:latin typeface="Microsoft Sans Serif"/>
                <a:cs typeface="Microsoft Sans Serif"/>
              </a:rPr>
              <a:t>t  </a:t>
            </a:r>
            <a:r>
              <a:rPr dirty="0" sz="5400" spc="-335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5400" spc="-13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7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5400" spc="-8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-17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204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dirty="0" sz="5400" spc="-8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5400" spc="2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24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566667"/>
            <a:ext cx="8674100" cy="3122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0" b="1">
                <a:solidFill>
                  <a:srgbClr val="2A9FBC"/>
                </a:solidFill>
                <a:latin typeface="Arial"/>
                <a:cs typeface="Arial"/>
              </a:rPr>
              <a:t>V</a:t>
            </a:r>
            <a:r>
              <a:rPr dirty="0" sz="3400" spc="-19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2A9FBC"/>
                </a:solidFill>
                <a:latin typeface="Arial"/>
                <a:cs typeface="Arial"/>
              </a:rPr>
              <a:t>U</a:t>
            </a:r>
            <a:r>
              <a:rPr dirty="0" sz="3400" spc="-290" b="1">
                <a:solidFill>
                  <a:srgbClr val="2A9FBC"/>
                </a:solidFill>
                <a:latin typeface="Arial"/>
                <a:cs typeface="Arial"/>
              </a:rPr>
              <a:t>L</a:t>
            </a:r>
            <a:r>
              <a:rPr dirty="0" sz="3400" spc="-45" b="1">
                <a:solidFill>
                  <a:srgbClr val="2A9FBC"/>
                </a:solidFill>
                <a:latin typeface="Arial"/>
                <a:cs typeface="Arial"/>
              </a:rPr>
              <a:t>T</a:t>
            </a:r>
            <a:r>
              <a:rPr dirty="0" sz="3400" spc="-785" b="1">
                <a:solidFill>
                  <a:srgbClr val="2A9FBC"/>
                </a:solidFill>
                <a:latin typeface="Arial"/>
                <a:cs typeface="Arial"/>
              </a:rPr>
              <a:t>_</a:t>
            </a:r>
            <a:r>
              <a:rPr dirty="0" sz="3400" spc="-22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400" spc="-85" b="1">
                <a:solidFill>
                  <a:srgbClr val="2A9FBC"/>
                </a:solidFill>
                <a:latin typeface="Arial"/>
                <a:cs typeface="Arial"/>
              </a:rPr>
              <a:t>DD</a:t>
            </a:r>
            <a:r>
              <a:rPr dirty="0" sz="3400" spc="-260" b="1">
                <a:solidFill>
                  <a:srgbClr val="2A9FBC"/>
                </a:solidFill>
                <a:latin typeface="Arial"/>
                <a:cs typeface="Arial"/>
              </a:rPr>
              <a:t>R</a:t>
            </a:r>
            <a:r>
              <a:rPr dirty="0" sz="34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2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dd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r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f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1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h</a:t>
            </a:r>
            <a:r>
              <a:rPr dirty="0" sz="3400" spc="110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rv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200" b="1">
                <a:solidFill>
                  <a:srgbClr val="2A9FBC"/>
                </a:solidFill>
                <a:latin typeface="Arial"/>
                <a:cs typeface="Arial"/>
              </a:rPr>
              <a:t>VAULT_TOKEN</a:t>
            </a:r>
            <a:r>
              <a:rPr dirty="0" sz="34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value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requests</a:t>
            </a:r>
            <a:endParaRPr sz="3400">
              <a:latin typeface="Arial"/>
              <a:cs typeface="Arial"/>
            </a:endParaRPr>
          </a:p>
          <a:p>
            <a:pPr marL="12700" marR="441959">
              <a:lnSpc>
                <a:spcPct val="166500"/>
              </a:lnSpc>
              <a:spcBef>
                <a:spcPts val="20"/>
              </a:spcBef>
            </a:pPr>
            <a:r>
              <a:rPr dirty="0" sz="3400" spc="-300" b="1">
                <a:solidFill>
                  <a:srgbClr val="2A9FBC"/>
                </a:solidFill>
                <a:latin typeface="Arial"/>
                <a:cs typeface="Arial"/>
              </a:rPr>
              <a:t>V</a:t>
            </a:r>
            <a:r>
              <a:rPr dirty="0" sz="3400" spc="-19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2A9FBC"/>
                </a:solidFill>
                <a:latin typeface="Arial"/>
                <a:cs typeface="Arial"/>
              </a:rPr>
              <a:t>U</a:t>
            </a:r>
            <a:r>
              <a:rPr dirty="0" sz="3400" spc="-290" b="1">
                <a:solidFill>
                  <a:srgbClr val="2A9FBC"/>
                </a:solidFill>
                <a:latin typeface="Arial"/>
                <a:cs typeface="Arial"/>
              </a:rPr>
              <a:t>L</a:t>
            </a:r>
            <a:r>
              <a:rPr dirty="0" sz="3400" spc="-45" b="1">
                <a:solidFill>
                  <a:srgbClr val="2A9FBC"/>
                </a:solidFill>
                <a:latin typeface="Arial"/>
                <a:cs typeface="Arial"/>
              </a:rPr>
              <a:t>T</a:t>
            </a:r>
            <a:r>
              <a:rPr dirty="0" sz="3400" spc="-785" b="1">
                <a:solidFill>
                  <a:srgbClr val="2A9FBC"/>
                </a:solidFill>
                <a:latin typeface="Arial"/>
                <a:cs typeface="Arial"/>
              </a:rPr>
              <a:t>_</a:t>
            </a:r>
            <a:r>
              <a:rPr dirty="0" sz="3400" spc="-235" b="1">
                <a:solidFill>
                  <a:srgbClr val="2A9FBC"/>
                </a:solidFill>
                <a:latin typeface="Arial"/>
                <a:cs typeface="Arial"/>
              </a:rPr>
              <a:t>S</a:t>
            </a:r>
            <a:r>
              <a:rPr dirty="0" sz="3400" spc="-335" b="1">
                <a:solidFill>
                  <a:srgbClr val="2A9FBC"/>
                </a:solidFill>
                <a:latin typeface="Arial"/>
                <a:cs typeface="Arial"/>
              </a:rPr>
              <a:t>K</a:t>
            </a:r>
            <a:r>
              <a:rPr dirty="0" sz="3400" spc="35" b="1">
                <a:solidFill>
                  <a:srgbClr val="2A9FBC"/>
                </a:solidFill>
                <a:latin typeface="Arial"/>
                <a:cs typeface="Arial"/>
              </a:rPr>
              <a:t>I</a:t>
            </a:r>
            <a:r>
              <a:rPr dirty="0" sz="3400" spc="-130" b="1">
                <a:solidFill>
                  <a:srgbClr val="2A9FBC"/>
                </a:solidFill>
                <a:latin typeface="Arial"/>
                <a:cs typeface="Arial"/>
              </a:rPr>
              <a:t>P</a:t>
            </a:r>
            <a:r>
              <a:rPr dirty="0" sz="3400" spc="-785" b="1">
                <a:solidFill>
                  <a:srgbClr val="2A9FBC"/>
                </a:solidFill>
                <a:latin typeface="Arial"/>
                <a:cs typeface="Arial"/>
              </a:rPr>
              <a:t>_</a:t>
            </a:r>
            <a:r>
              <a:rPr dirty="0" sz="3400" spc="5" b="1">
                <a:solidFill>
                  <a:srgbClr val="2A9FBC"/>
                </a:solidFill>
                <a:latin typeface="Arial"/>
                <a:cs typeface="Arial"/>
              </a:rPr>
              <a:t>V</a:t>
            </a:r>
            <a:r>
              <a:rPr dirty="0" sz="3400" spc="-130" b="1">
                <a:solidFill>
                  <a:srgbClr val="2A9FBC"/>
                </a:solidFill>
                <a:latin typeface="Arial"/>
                <a:cs typeface="Arial"/>
              </a:rPr>
              <a:t>E</a:t>
            </a:r>
            <a:r>
              <a:rPr dirty="0" sz="3400" spc="-260" b="1">
                <a:solidFill>
                  <a:srgbClr val="2A9FBC"/>
                </a:solidFill>
                <a:latin typeface="Arial"/>
                <a:cs typeface="Arial"/>
              </a:rPr>
              <a:t>R</a:t>
            </a:r>
            <a:r>
              <a:rPr dirty="0" sz="3400" spc="35" b="1">
                <a:solidFill>
                  <a:srgbClr val="2A9FBC"/>
                </a:solidFill>
                <a:latin typeface="Arial"/>
                <a:cs typeface="Arial"/>
              </a:rPr>
              <a:t>I</a:t>
            </a:r>
            <a:r>
              <a:rPr dirty="0" sz="3400" spc="-80" b="1">
                <a:solidFill>
                  <a:srgbClr val="2A9FBC"/>
                </a:solidFill>
                <a:latin typeface="Arial"/>
                <a:cs typeface="Arial"/>
              </a:rPr>
              <a:t>F</a:t>
            </a:r>
            <a:r>
              <a:rPr dirty="0" sz="3400" spc="-150" b="1">
                <a:solidFill>
                  <a:srgbClr val="2A9FBC"/>
                </a:solidFill>
                <a:latin typeface="Arial"/>
                <a:cs typeface="Arial"/>
              </a:rPr>
              <a:t>Y</a:t>
            </a:r>
            <a:r>
              <a:rPr dirty="0" sz="34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ri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f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y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130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-22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75" b="1">
                <a:solidFill>
                  <a:srgbClr val="F15B2A"/>
                </a:solidFill>
                <a:latin typeface="Arial"/>
                <a:cs typeface="Arial"/>
              </a:rPr>
              <a:t>rt  </a:t>
            </a:r>
            <a:r>
              <a:rPr dirty="0" sz="3400" spc="-300" b="1">
                <a:solidFill>
                  <a:srgbClr val="2A9FBC"/>
                </a:solidFill>
                <a:latin typeface="Arial"/>
                <a:cs typeface="Arial"/>
              </a:rPr>
              <a:t>V</a:t>
            </a:r>
            <a:r>
              <a:rPr dirty="0" sz="3400" spc="-19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2A9FBC"/>
                </a:solidFill>
                <a:latin typeface="Arial"/>
                <a:cs typeface="Arial"/>
              </a:rPr>
              <a:t>U</a:t>
            </a:r>
            <a:r>
              <a:rPr dirty="0" sz="3400" spc="-290" b="1">
                <a:solidFill>
                  <a:srgbClr val="2A9FBC"/>
                </a:solidFill>
                <a:latin typeface="Arial"/>
                <a:cs typeface="Arial"/>
              </a:rPr>
              <a:t>L</a:t>
            </a:r>
            <a:r>
              <a:rPr dirty="0" sz="3400" spc="-45" b="1">
                <a:solidFill>
                  <a:srgbClr val="2A9FBC"/>
                </a:solidFill>
                <a:latin typeface="Arial"/>
                <a:cs typeface="Arial"/>
              </a:rPr>
              <a:t>T</a:t>
            </a:r>
            <a:r>
              <a:rPr dirty="0" sz="3400" spc="-785" b="1">
                <a:solidFill>
                  <a:srgbClr val="2A9FBC"/>
                </a:solidFill>
                <a:latin typeface="Arial"/>
                <a:cs typeface="Arial"/>
              </a:rPr>
              <a:t>_</a:t>
            </a:r>
            <a:r>
              <a:rPr dirty="0" sz="3400" spc="-160" b="1">
                <a:solidFill>
                  <a:srgbClr val="2A9FBC"/>
                </a:solidFill>
                <a:latin typeface="Arial"/>
                <a:cs typeface="Arial"/>
              </a:rPr>
              <a:t>F</a:t>
            </a:r>
            <a:r>
              <a:rPr dirty="0" sz="3400" spc="-10" b="1">
                <a:solidFill>
                  <a:srgbClr val="2A9FBC"/>
                </a:solidFill>
                <a:latin typeface="Arial"/>
                <a:cs typeface="Arial"/>
              </a:rPr>
              <a:t>O</a:t>
            </a:r>
            <a:r>
              <a:rPr dirty="0" sz="3400" spc="-260" b="1">
                <a:solidFill>
                  <a:srgbClr val="2A9FBC"/>
                </a:solidFill>
                <a:latin typeface="Arial"/>
                <a:cs typeface="Arial"/>
              </a:rPr>
              <a:t>R</a:t>
            </a:r>
            <a:r>
              <a:rPr dirty="0" sz="3400" spc="190" b="1">
                <a:solidFill>
                  <a:srgbClr val="2A9FBC"/>
                </a:solidFill>
                <a:latin typeface="Arial"/>
                <a:cs typeface="Arial"/>
              </a:rPr>
              <a:t>M</a:t>
            </a:r>
            <a:r>
              <a:rPr dirty="0" sz="3400" spc="-38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400" spc="-35" b="1">
                <a:solidFill>
                  <a:srgbClr val="2A9FBC"/>
                </a:solidFill>
                <a:latin typeface="Arial"/>
                <a:cs typeface="Arial"/>
              </a:rPr>
              <a:t>T</a:t>
            </a:r>
            <a:r>
              <a:rPr dirty="0" sz="34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3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i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f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y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21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f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r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m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1508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2794" y="754380"/>
            <a:ext cx="25031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200"/>
              <a:t> </a:t>
            </a:r>
            <a:r>
              <a:rPr dirty="0" spc="-155"/>
              <a:t>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9387" y="4276852"/>
            <a:ext cx="4975860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5695">
              <a:lnSpc>
                <a:spcPct val="100000"/>
              </a:lnSpc>
              <a:spcBef>
                <a:spcPts val="100"/>
              </a:spcBef>
            </a:pP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Uses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0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  <a:p>
            <a:pPr algn="r" marL="12700" marR="5080" indent="254000">
              <a:lnSpc>
                <a:spcPts val="6790"/>
              </a:lnSpc>
              <a:spcBef>
                <a:spcPts val="580"/>
              </a:spcBef>
            </a:pP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Not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default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Run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same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port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065"/>
              </a:spcBef>
            </a:pP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Basic</a:t>
            </a:r>
            <a:r>
              <a:rPr dirty="0" sz="3400" spc="-12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console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36" y="2438400"/>
            <a:ext cx="5767663" cy="68278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7852" y="754380"/>
            <a:ext cx="287210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204"/>
              <a:t> </a:t>
            </a:r>
            <a:r>
              <a:rPr dirty="0" spc="-275"/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3844035"/>
            <a:ext cx="6328410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RESTful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Used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UI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CLI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Only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way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interact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curl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X-Vault-Token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header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403908"/>
            <a:ext cx="5245100" cy="48968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9853930" cy="646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single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binary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  <a:p>
            <a:pPr marL="12700" marR="339090">
              <a:lnSpc>
                <a:spcPct val="303100"/>
              </a:lnSpc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started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dev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mode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local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testing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10" b="1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communication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goes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11950"/>
              </a:lnSpc>
              <a:spcBef>
                <a:spcPts val="1240"/>
              </a:spcBef>
            </a:pPr>
            <a:r>
              <a:rPr dirty="0" sz="3200" spc="-120" b="1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interact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CLI,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UI,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Arial"/>
                <a:cs typeface="Arial"/>
              </a:rPr>
              <a:t>API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30" b="1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dirty="0" sz="3200" spc="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75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200" spc="-29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200" spc="-28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200" spc="-415" b="1">
                <a:solidFill>
                  <a:srgbClr val="404040"/>
                </a:solidFill>
                <a:latin typeface="Arial"/>
                <a:cs typeface="Arial"/>
              </a:rPr>
              <a:t>_</a:t>
            </a:r>
            <a:r>
              <a:rPr dirty="0" sz="3200" spc="-54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80" b="1">
                <a:solidFill>
                  <a:srgbClr val="404040"/>
                </a:solidFill>
                <a:latin typeface="Arial"/>
                <a:cs typeface="Arial"/>
              </a:rPr>
              <a:t>DD</a:t>
            </a:r>
            <a:r>
              <a:rPr dirty="0" sz="3200" spc="-24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75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200" spc="-29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200" spc="-28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200" spc="-370" b="1">
                <a:solidFill>
                  <a:srgbClr val="404040"/>
                </a:solidFill>
                <a:latin typeface="Arial"/>
                <a:cs typeface="Arial"/>
              </a:rPr>
              <a:t>_</a:t>
            </a:r>
            <a:r>
              <a:rPr dirty="0" sz="3200" spc="-47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200" spc="-315" b="1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3200" spc="-13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200" spc="3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200" spc="204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4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3200" spc="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7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200" spc="-1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3200" spc="3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09594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45"/>
              <a:t> </a:t>
            </a:r>
            <a:r>
              <a:rPr dirty="0" sz="6000" spc="-110"/>
              <a:t>Next:</a:t>
            </a:r>
            <a:r>
              <a:rPr dirty="0" sz="6000" spc="-140"/>
              <a:t> </a:t>
            </a:r>
            <a:r>
              <a:rPr dirty="0" sz="6000" spc="114"/>
              <a:t>Authenticating</a:t>
            </a:r>
            <a:r>
              <a:rPr dirty="0" sz="6000" spc="-150"/>
              <a:t> </a:t>
            </a:r>
            <a:r>
              <a:rPr dirty="0" sz="6000" spc="229"/>
              <a:t>to</a:t>
            </a:r>
            <a:r>
              <a:rPr dirty="0" sz="6000" spc="-140"/>
              <a:t> </a:t>
            </a:r>
            <a:r>
              <a:rPr dirty="0" sz="6000" spc="5"/>
              <a:t>Vault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794252"/>
            <a:ext cx="7134225" cy="235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Run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45" b="1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15B2A"/>
                </a:solidFill>
                <a:latin typeface="Arial"/>
                <a:cs typeface="Arial"/>
              </a:rPr>
              <a:t>dev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mode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dirty="0" sz="3600" spc="-55" b="1">
                <a:solidFill>
                  <a:srgbClr val="F15B2A"/>
                </a:solidFill>
                <a:latin typeface="Arial"/>
                <a:cs typeface="Arial"/>
              </a:rPr>
              <a:t>Use </a:t>
            </a:r>
            <a:r>
              <a:rPr dirty="0" sz="3600" spc="11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600" spc="-50" b="1">
                <a:solidFill>
                  <a:srgbClr val="F15B2A"/>
                </a:solidFill>
                <a:latin typeface="Arial"/>
                <a:cs typeface="Arial"/>
              </a:rPr>
              <a:t>CLI, </a:t>
            </a:r>
            <a:r>
              <a:rPr dirty="0" sz="3600" spc="-55" b="1">
                <a:solidFill>
                  <a:srgbClr val="F15B2A"/>
                </a:solidFill>
                <a:latin typeface="Arial"/>
                <a:cs typeface="Arial"/>
              </a:rPr>
              <a:t>UI,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and </a:t>
            </a:r>
            <a:r>
              <a:rPr dirty="0" sz="3600" spc="-114" b="1">
                <a:solidFill>
                  <a:srgbClr val="F15B2A"/>
                </a:solidFill>
                <a:latin typeface="Arial"/>
                <a:cs typeface="Arial"/>
              </a:rPr>
              <a:t>API 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Configure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environment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45" b="1">
                <a:solidFill>
                  <a:srgbClr val="F15B2A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6869" y="4059428"/>
            <a:ext cx="125152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Running</a:t>
            </a:r>
            <a:r>
              <a:rPr dirty="0" sz="6000" spc="-140"/>
              <a:t> </a:t>
            </a:r>
            <a:r>
              <a:rPr dirty="0" sz="6000" spc="5"/>
              <a:t>Vault</a:t>
            </a:r>
            <a:r>
              <a:rPr dirty="0" sz="6000" spc="-145"/>
              <a:t> </a:t>
            </a:r>
            <a:r>
              <a:rPr dirty="0" sz="6000" spc="20"/>
              <a:t>in</a:t>
            </a:r>
            <a:r>
              <a:rPr dirty="0" sz="6000" spc="-140"/>
              <a:t> </a:t>
            </a:r>
            <a:r>
              <a:rPr dirty="0" sz="6000" spc="50"/>
              <a:t>Development</a:t>
            </a:r>
            <a:r>
              <a:rPr dirty="0" sz="6000" spc="-135"/>
              <a:t> </a:t>
            </a:r>
            <a:r>
              <a:rPr dirty="0" sz="6000" spc="125"/>
              <a:t>Mode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0607" y="754380"/>
            <a:ext cx="44875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dirty="0" spc="-195"/>
              <a:t> </a:t>
            </a:r>
            <a:r>
              <a:rPr dirty="0" spc="5"/>
              <a:t>Vault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4342" y="3030537"/>
            <a:ext cx="2624312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29866" y="7013955"/>
            <a:ext cx="323405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Download</a:t>
            </a:r>
            <a:r>
              <a:rPr dirty="0" sz="34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2300" y="3899104"/>
            <a:ext cx="4978400" cy="19204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15734" y="7013955"/>
            <a:ext cx="26523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3400" spc="-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672" y="3030537"/>
            <a:ext cx="3630655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48467" y="7013955"/>
            <a:ext cx="21920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dirty="0" sz="3400" spc="-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226564"/>
            <a:ext cx="15175230" cy="644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Windows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– use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Chocolatey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choco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install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vault</a:t>
            </a:r>
            <a:endParaRPr sz="2600">
              <a:latin typeface="Arial MT"/>
              <a:cs typeface="Arial MT"/>
            </a:endParaRPr>
          </a:p>
          <a:p>
            <a:pPr marL="12700" marR="11663680">
              <a:lnSpc>
                <a:spcPct val="185400"/>
              </a:lnSpc>
              <a:spcBef>
                <a:spcPts val="12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Mac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–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use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Homebrew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brew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tap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hashicorp/tap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brew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install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hashicorp/tap/vault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Linux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–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use your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package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manager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curl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-fsSL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https://apt.releases.hashicorp.com/gpg</a:t>
            </a:r>
            <a:r>
              <a:rPr dirty="0" sz="2600" spc="2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sudo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apt-key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add</a:t>
            </a:r>
            <a:r>
              <a:rPr dirty="0" sz="2600" spc="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98500"/>
              </a:lnSpc>
              <a:spcBef>
                <a:spcPts val="12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sudo</a:t>
            </a:r>
            <a:r>
              <a:rPr dirty="0" sz="2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apt-add-repository</a:t>
            </a:r>
            <a:r>
              <a:rPr dirty="0" sz="2600" spc="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deb</a:t>
            </a:r>
            <a:r>
              <a:rPr dirty="0" sz="2600" spc="3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[arch=amd64]</a:t>
            </a:r>
            <a:r>
              <a:rPr dirty="0" sz="2600" spc="4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https://apt.releases.hashicorp.com</a:t>
            </a:r>
            <a:r>
              <a:rPr dirty="0" sz="2600" spc="2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$(lsb_release</a:t>
            </a:r>
            <a:r>
              <a:rPr dirty="0" sz="2600" spc="3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-cs)</a:t>
            </a:r>
            <a:r>
              <a:rPr dirty="0" sz="2600" spc="2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main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sudo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apt-get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update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&amp;&amp;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sudo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apt-get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install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vault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188848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 b="1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91225" y="754380"/>
            <a:ext cx="63074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Development</a:t>
            </a:r>
            <a:r>
              <a:rPr dirty="0" spc="-210"/>
              <a:t> </a:t>
            </a:r>
            <a:r>
              <a:rPr dirty="0" spc="120"/>
              <a:t>Mode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802" y="2144713"/>
            <a:ext cx="823033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6607809" cy="646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Running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localhost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5" b="1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85" b="1">
                <a:solidFill>
                  <a:srgbClr val="404040"/>
                </a:solidFill>
                <a:latin typeface="Arial"/>
                <a:cs typeface="Arial"/>
              </a:rPr>
              <a:t>SSL</a:t>
            </a:r>
            <a:endParaRPr sz="3200">
              <a:latin typeface="Arial"/>
              <a:cs typeface="Arial"/>
            </a:endParaRPr>
          </a:p>
          <a:p>
            <a:pPr marL="12700" marR="2918460">
              <a:lnSpc>
                <a:spcPct val="303100"/>
              </a:lnSpc>
            </a:pP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In-memory</a:t>
            </a:r>
            <a:r>
              <a:rPr dirty="0" sz="3200" spc="-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storage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Starts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unsealed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UI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enabled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Key/Value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secrets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engine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enabled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3901642"/>
            <a:ext cx="1570037" cy="6612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358" y="5102225"/>
            <a:ext cx="78991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8714" y="6580187"/>
            <a:ext cx="102720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7300" y="8138025"/>
            <a:ext cx="1570037" cy="114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540764"/>
            <a:ext cx="546354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Launch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development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mode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server</a:t>
            </a:r>
            <a:r>
              <a:rPr dirty="0" sz="2600" spc="-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–dev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3762755"/>
            <a:ext cx="7701915" cy="338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Store</a:t>
            </a:r>
            <a:r>
              <a:rPr dirty="0" sz="2600" spc="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server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address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</a:t>
            </a:r>
            <a:r>
              <a:rPr dirty="0" sz="2600" spc="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environment</a:t>
            </a:r>
            <a:r>
              <a:rPr dirty="0" sz="2600" spc="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variable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#Linux</a:t>
            </a:r>
            <a:r>
              <a:rPr dirty="0" sz="26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and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macOS</a:t>
            </a:r>
            <a:endParaRPr sz="2600">
              <a:latin typeface="Arial MT"/>
              <a:cs typeface="Arial MT"/>
            </a:endParaRPr>
          </a:p>
          <a:p>
            <a:pPr marL="12700" marR="1304925">
              <a:lnSpc>
                <a:spcPct val="185400"/>
              </a:lnSpc>
              <a:spcBef>
                <a:spcPts val="2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export 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VAULT_ADDR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http://127.0.0.1:8200 </a:t>
            </a:r>
            <a:r>
              <a:rPr dirty="0" sz="2600" spc="-7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Windows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PowerShell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$env:VAULT_ADDR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http://127.0.0.1:8200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8194547"/>
            <a:ext cx="229997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Log</a:t>
            </a:r>
            <a:r>
              <a:rPr dirty="0" sz="26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into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login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18637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5400" spc="-10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5400" spc="5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4803" y="2251964"/>
            <a:ext cx="1301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85" b="1">
                <a:solidFill>
                  <a:srgbClr val="2A9FBC"/>
                </a:solidFill>
                <a:latin typeface="Arial"/>
                <a:cs typeface="Arial"/>
              </a:rPr>
              <a:t>T</a:t>
            </a:r>
            <a:r>
              <a:rPr dirty="0" sz="3600" spc="-35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260" b="1">
                <a:solidFill>
                  <a:srgbClr val="2A9FBC"/>
                </a:solidFill>
                <a:latin typeface="Arial"/>
                <a:cs typeface="Arial"/>
              </a:rPr>
              <a:t>s</a:t>
            </a:r>
            <a:r>
              <a:rPr dirty="0" sz="3600" spc="-180" b="1">
                <a:solidFill>
                  <a:srgbClr val="2A9FBC"/>
                </a:solidFill>
                <a:latin typeface="Arial"/>
                <a:cs typeface="Arial"/>
              </a:rPr>
              <a:t>k</a:t>
            </a:r>
            <a:r>
              <a:rPr dirty="0" sz="3600" spc="-260" b="1">
                <a:solidFill>
                  <a:srgbClr val="2A9FBC"/>
                </a:solidFill>
                <a:latin typeface="Arial"/>
                <a:cs typeface="Arial"/>
              </a:rPr>
              <a:t>s</a:t>
            </a:r>
            <a:r>
              <a:rPr dirty="0" sz="3600" spc="-370" b="1">
                <a:solidFill>
                  <a:srgbClr val="2A9FBC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5095" rIns="0" bIns="0" rtlCol="0" vert="horz">
            <a:spAutoFit/>
          </a:bodyPr>
          <a:lstStyle/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30"/>
              <a:t>Download</a:t>
            </a:r>
            <a:r>
              <a:rPr dirty="0" spc="-100"/>
              <a:t> </a:t>
            </a:r>
            <a:r>
              <a:rPr dirty="0"/>
              <a:t>Vault</a:t>
            </a: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20"/>
              <a:t>Start</a:t>
            </a:r>
            <a:r>
              <a:rPr dirty="0" spc="-65"/>
              <a:t> </a:t>
            </a:r>
            <a:r>
              <a:rPr dirty="0"/>
              <a:t>Vault</a:t>
            </a:r>
            <a:r>
              <a:rPr dirty="0" spc="-60"/>
              <a:t> </a:t>
            </a:r>
            <a:r>
              <a:rPr dirty="0" spc="-45"/>
              <a:t>in</a:t>
            </a:r>
            <a:r>
              <a:rPr dirty="0" spc="-60"/>
              <a:t> </a:t>
            </a:r>
            <a:r>
              <a:rPr dirty="0" spc="30"/>
              <a:t>development</a:t>
            </a:r>
            <a:r>
              <a:rPr dirty="0" spc="-60"/>
              <a:t> </a:t>
            </a:r>
            <a:r>
              <a:rPr dirty="0"/>
              <a:t>mode</a:t>
            </a: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80"/>
              <a:t>Access</a:t>
            </a:r>
            <a:r>
              <a:rPr dirty="0" spc="-75"/>
              <a:t> </a:t>
            </a:r>
            <a:r>
              <a:rPr dirty="0"/>
              <a:t>Vault</a:t>
            </a:r>
            <a:r>
              <a:rPr dirty="0" spc="-70"/>
              <a:t> </a:t>
            </a:r>
            <a:r>
              <a:rPr dirty="0" spc="40"/>
              <a:t>with</a:t>
            </a:r>
            <a:r>
              <a:rPr dirty="0" spc="-70"/>
              <a:t> </a:t>
            </a:r>
            <a:r>
              <a:rPr dirty="0" spc="25"/>
              <a:t>root</a:t>
            </a:r>
            <a:r>
              <a:rPr dirty="0" spc="-70"/>
              <a:t> </a:t>
            </a:r>
            <a:r>
              <a:rPr dirty="0" spc="15"/>
              <a:t>token</a:t>
            </a: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dirty="0" spc="-25"/>
              <a:t>Pre-requisites:</a:t>
            </a: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-50"/>
              <a:t>Exercise</a:t>
            </a:r>
            <a:r>
              <a:rPr dirty="0" spc="-85"/>
              <a:t> </a:t>
            </a:r>
            <a:r>
              <a:rPr dirty="0" spc="-45"/>
              <a:t>files</a:t>
            </a: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75"/>
              <a:t>Internet</a:t>
            </a:r>
            <a:r>
              <a:rPr dirty="0" spc="-95"/>
              <a:t> </a:t>
            </a:r>
            <a:r>
              <a:rPr dirty="0" spc="30"/>
              <a:t>connection</a:t>
            </a: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pc="45"/>
              <a:t>Code</a:t>
            </a:r>
            <a:r>
              <a:rPr dirty="0" spc="-100"/>
              <a:t> </a:t>
            </a:r>
            <a:r>
              <a:rPr dirty="0" spc="30"/>
              <a:t>editor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2338" y="754380"/>
            <a:ext cx="67849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Interacting</a:t>
            </a:r>
            <a:r>
              <a:rPr dirty="0" spc="-145"/>
              <a:t> </a:t>
            </a:r>
            <a:r>
              <a:rPr dirty="0" spc="75"/>
              <a:t>with</a:t>
            </a:r>
            <a:r>
              <a:rPr dirty="0" spc="-150"/>
              <a:t> </a:t>
            </a:r>
            <a:r>
              <a:rPr dirty="0" spc="5"/>
              <a:t>Vault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161" y="3030537"/>
            <a:ext cx="4750675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5958" y="7013955"/>
            <a:ext cx="7207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CLI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2628" y="3030537"/>
            <a:ext cx="3917741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188465" y="7013955"/>
            <a:ext cx="7061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3814" y="7013955"/>
            <a:ext cx="4603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UI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9161" y="3030537"/>
            <a:ext cx="3089676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2022-11-30T01:55:23Z</dcterms:created>
  <dcterms:modified xsi:type="dcterms:W3CDTF">2022-11-30T01:55:23Z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