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691508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4506" y="754380"/>
            <a:ext cx="713898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9188" y="2241804"/>
            <a:ext cx="14989622" cy="671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935085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30"/>
              <a:t>Authenticating</a:t>
            </a:r>
            <a:r>
              <a:rPr dirty="0" sz="6800" spc="-180"/>
              <a:t> </a:t>
            </a:r>
            <a:r>
              <a:rPr dirty="0" sz="6800" spc="260"/>
              <a:t>to</a:t>
            </a:r>
            <a:r>
              <a:rPr dirty="0" sz="6800" spc="-175"/>
              <a:t> </a:t>
            </a:r>
            <a:r>
              <a:rPr dirty="0" sz="6800" spc="5"/>
              <a:t>Vault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90684"/>
            <a:ext cx="9465310" cy="709485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715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669290" indent="-571500">
              <a:lnSpc>
                <a:spcPts val="3600"/>
              </a:lnSpc>
              <a:spcBef>
                <a:spcPts val="111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Servers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running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on-prem</a:t>
            </a:r>
            <a:r>
              <a:rPr dirty="0" sz="3500" spc="-3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Servers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are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members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4">
                <a:solidFill>
                  <a:srgbClr val="F15B2A"/>
                </a:solidFill>
                <a:latin typeface="Microsoft Sans Serif"/>
                <a:cs typeface="Microsoft Sans Serif"/>
              </a:rPr>
              <a:t>AD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domain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Authentication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must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require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prompts</a:t>
            </a:r>
            <a:endParaRPr sz="3500">
              <a:latin typeface="Microsoft Sans Serif"/>
              <a:cs typeface="Microsoft Sans Serif"/>
            </a:endParaRPr>
          </a:p>
          <a:p>
            <a:pPr marL="584200" marR="122555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servers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are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on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same </a:t>
            </a:r>
            <a:r>
              <a:rPr dirty="0" sz="3500" spc="-90">
                <a:solidFill>
                  <a:srgbClr val="F15B2A"/>
                </a:solidFill>
                <a:latin typeface="Microsoft Sans Serif"/>
                <a:cs typeface="Microsoft Sans Serif"/>
              </a:rPr>
              <a:t>IP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address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subnet</a:t>
            </a:r>
            <a:endParaRPr sz="3500">
              <a:latin typeface="Microsoft Sans Serif"/>
              <a:cs typeface="Microsoft Sans Serif"/>
            </a:endParaRPr>
          </a:p>
          <a:p>
            <a:pPr algn="ctr" marR="67945">
              <a:lnSpc>
                <a:spcPct val="100000"/>
              </a:lnSpc>
              <a:spcBef>
                <a:spcPts val="3325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AppRole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authentication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method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Generate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RoleID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each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group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servers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Constrain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SecretID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by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90">
                <a:solidFill>
                  <a:srgbClr val="F15B2A"/>
                </a:solidFill>
                <a:latin typeface="Microsoft Sans Serif"/>
                <a:cs typeface="Microsoft Sans Serif"/>
              </a:rPr>
              <a:t>CIDR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address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280" y="4059428"/>
            <a:ext cx="106197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10"/>
              <a:t>Authentication</a:t>
            </a:r>
            <a:r>
              <a:rPr dirty="0" sz="6000" spc="-165"/>
              <a:t> </a:t>
            </a:r>
            <a:r>
              <a:rPr dirty="0" sz="6000" spc="120"/>
              <a:t>Methods</a:t>
            </a:r>
            <a:r>
              <a:rPr dirty="0" sz="6000" spc="-160"/>
              <a:t> </a:t>
            </a:r>
            <a:r>
              <a:rPr dirty="0" sz="6000" spc="-90"/>
              <a:t>Usage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7875" y="754380"/>
            <a:ext cx="91122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Configuring</a:t>
            </a:r>
            <a:r>
              <a:rPr dirty="0" spc="-145"/>
              <a:t> </a:t>
            </a:r>
            <a:r>
              <a:rPr dirty="0" spc="-30"/>
              <a:t>an</a:t>
            </a:r>
            <a:r>
              <a:rPr dirty="0" spc="-150"/>
              <a:t> </a:t>
            </a:r>
            <a:r>
              <a:rPr dirty="0" spc="95"/>
              <a:t>Auth</a:t>
            </a:r>
            <a:r>
              <a:rPr dirty="0" spc="-150"/>
              <a:t> </a:t>
            </a:r>
            <a:r>
              <a:rPr dirty="0" spc="170"/>
              <a:t>Method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115621"/>
            <a:ext cx="5245100" cy="54733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807716"/>
            <a:ext cx="8787765" cy="605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All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/sys/auth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path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Defaults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method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name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cannot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moved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tuned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configured</a:t>
            </a:r>
            <a:endParaRPr sz="3400">
              <a:latin typeface="Arial"/>
              <a:cs typeface="Arial"/>
            </a:endParaRPr>
          </a:p>
          <a:p>
            <a:pPr marL="802005" marR="896619" indent="-433070">
              <a:lnSpc>
                <a:spcPts val="4010"/>
              </a:lnSpc>
              <a:spcBef>
                <a:spcPts val="110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Tuning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settings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common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all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802005" marR="5080" indent="-433070">
              <a:lnSpc>
                <a:spcPct val="100600"/>
              </a:lnSpc>
              <a:spcBef>
                <a:spcPts val="76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Configuration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settings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specific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method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540764"/>
            <a:ext cx="8265795" cy="781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List existing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auth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methods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Enable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auth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method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enable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TYPE</a:t>
            </a:r>
            <a:endParaRPr sz="2600">
              <a:latin typeface="Arial MT"/>
              <a:cs typeface="Arial MT"/>
            </a:endParaRPr>
          </a:p>
          <a:p>
            <a:pPr marL="12700" marR="1669414">
              <a:lnSpc>
                <a:spcPts val="5810"/>
              </a:lnSpc>
              <a:spcBef>
                <a:spcPts val="64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enable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–path=globopass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userpass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Tune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 auth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tune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6200"/>
              </a:lnSpc>
              <a:spcBef>
                <a:spcPts val="9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tune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–description="First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userpass"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globopass/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Disable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auth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  <a:p>
            <a:pPr marL="12700" marR="3402965">
              <a:lnSpc>
                <a:spcPts val="5810"/>
              </a:lnSpc>
              <a:spcBef>
                <a:spcPts val="41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disable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 </a:t>
            </a:r>
            <a:r>
              <a:rPr dirty="0" sz="2600" spc="-7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disable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globopass/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4231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Auth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2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3245612"/>
            <a:ext cx="7259955" cy="33299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Enable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A9FBC"/>
                </a:solidFill>
                <a:latin typeface="Arial"/>
                <a:cs typeface="Arial"/>
              </a:rPr>
              <a:t>Userpass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and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AppRole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10" b="1">
                <a:solidFill>
                  <a:srgbClr val="2A9FBC"/>
                </a:solidFill>
                <a:latin typeface="Arial"/>
                <a:cs typeface="Arial"/>
              </a:rPr>
              <a:t>Configure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50" b="1">
                <a:solidFill>
                  <a:srgbClr val="2A9FBC"/>
                </a:solidFill>
                <a:latin typeface="Arial"/>
                <a:cs typeface="Arial"/>
              </a:rPr>
              <a:t>both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2A9FBC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Log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45" b="1">
                <a:solidFill>
                  <a:srgbClr val="2A9FBC"/>
                </a:solidFill>
                <a:latin typeface="Arial"/>
                <a:cs typeface="Arial"/>
              </a:rPr>
              <a:t>in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40" b="1">
                <a:solidFill>
                  <a:srgbClr val="2A9FBC"/>
                </a:solidFill>
                <a:latin typeface="Arial"/>
                <a:cs typeface="Arial"/>
              </a:rPr>
              <a:t>with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2A9FBC"/>
                </a:solidFill>
                <a:latin typeface="Arial"/>
                <a:cs typeface="Arial"/>
              </a:rPr>
              <a:t>both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2A9FBC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55" b="1">
                <a:solidFill>
                  <a:srgbClr val="2A9FBC"/>
                </a:solidFill>
                <a:latin typeface="Arial"/>
                <a:cs typeface="Arial"/>
              </a:rPr>
              <a:t>Disable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2A9FBC"/>
                </a:solidFill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4506" y="754380"/>
            <a:ext cx="71386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5">
                <a:solidFill>
                  <a:srgbClr val="404040"/>
                </a:solidFill>
                <a:latin typeface="Microsoft Sans Serif"/>
                <a:cs typeface="Microsoft Sans Serif"/>
              </a:rPr>
              <a:t>Using</a:t>
            </a:r>
            <a:r>
              <a:rPr dirty="0" sz="5600" spc="-1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25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dirty="0" sz="5600" spc="-1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95">
                <a:solidFill>
                  <a:srgbClr val="404040"/>
                </a:solidFill>
                <a:latin typeface="Microsoft Sans Serif"/>
                <a:cs typeface="Microsoft Sans Serif"/>
              </a:rPr>
              <a:t>Auth</a:t>
            </a:r>
            <a:r>
              <a:rPr dirty="0" sz="5600" spc="-1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170">
                <a:solidFill>
                  <a:srgbClr val="404040"/>
                </a:solidFill>
                <a:latin typeface="Microsoft Sans Serif"/>
                <a:cs typeface="Microsoft Sans Serif"/>
              </a:rPr>
              <a:t>Method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8385" y="2438400"/>
            <a:ext cx="4343566" cy="68278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35262" y="4706620"/>
            <a:ext cx="7499350" cy="225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Auth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use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CLI,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UI,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710"/>
              </a:spcBef>
            </a:pPr>
            <a:r>
              <a:rPr dirty="0" sz="3400" spc="-60">
                <a:solidFill>
                  <a:srgbClr val="F15B2A"/>
                </a:solidFill>
                <a:latin typeface="Arial MT"/>
                <a:cs typeface="Arial MT"/>
              </a:rPr>
              <a:t>Vault</a:t>
            </a: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10">
                <a:solidFill>
                  <a:srgbClr val="F15B2A"/>
                </a:solidFill>
                <a:latin typeface="Arial MT"/>
                <a:cs typeface="Arial MT"/>
              </a:rPr>
              <a:t>login</a:t>
            </a:r>
            <a:r>
              <a:rPr dirty="0" sz="3400" spc="-6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interactive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615"/>
              </a:spcBef>
            </a:pPr>
            <a:r>
              <a:rPr dirty="0" sz="3400" spc="-60">
                <a:solidFill>
                  <a:srgbClr val="F15B2A"/>
                </a:solidFill>
                <a:latin typeface="Arial MT"/>
                <a:cs typeface="Arial MT"/>
              </a:rPr>
              <a:t>Vault</a:t>
            </a:r>
            <a:r>
              <a:rPr dirty="0" sz="3400" spc="-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write</a:t>
            </a:r>
            <a:r>
              <a:rPr dirty="0" sz="3400" spc="-7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other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650236"/>
            <a:ext cx="8764905" cy="560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Login using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login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Login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with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 auth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method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login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[AUTH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K=V…]</a:t>
            </a:r>
            <a:endParaRPr sz="2600">
              <a:latin typeface="Arial MT"/>
              <a:cs typeface="Arial MT"/>
            </a:endParaRPr>
          </a:p>
          <a:p>
            <a:pPr marL="12700" marR="2035175">
              <a:lnSpc>
                <a:spcPct val="185400"/>
              </a:lnSpc>
              <a:spcBef>
                <a:spcPts val="2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login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–method=userpass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username=ned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with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 auth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Arial MT"/>
                <a:cs typeface="Arial MT"/>
              </a:rPr>
              <a:t>PATH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F15B2A"/>
                </a:solidFill>
                <a:latin typeface="Arial MT"/>
                <a:cs typeface="Arial MT"/>
              </a:rPr>
              <a:t>[DATA</a:t>
            </a:r>
            <a:r>
              <a:rPr dirty="0" sz="2600" spc="-14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K=V…]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auth/userpass/login/ned</a:t>
            </a:r>
            <a:r>
              <a:rPr dirty="0" sz="2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password=globomantics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37890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Auth</a:t>
            </a:r>
            <a:r>
              <a:rPr dirty="0" sz="2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783080" marR="184150">
              <a:lnSpc>
                <a:spcPts val="3790"/>
              </a:lnSpc>
              <a:spcBef>
                <a:spcPts val="265"/>
              </a:spcBef>
            </a:pPr>
            <a:r>
              <a:rPr dirty="0" spc="-5"/>
              <a:t>Auth</a:t>
            </a:r>
            <a:r>
              <a:rPr dirty="0" spc="-50"/>
              <a:t> </a:t>
            </a:r>
            <a:r>
              <a:rPr dirty="0" spc="-5"/>
              <a:t>methods</a:t>
            </a:r>
            <a:r>
              <a:rPr dirty="0" spc="-50"/>
              <a:t> </a:t>
            </a:r>
            <a:r>
              <a:rPr dirty="0" spc="-45"/>
              <a:t>use</a:t>
            </a:r>
            <a:r>
              <a:rPr dirty="0" spc="-40"/>
              <a:t> </a:t>
            </a:r>
            <a:r>
              <a:rPr dirty="0" spc="5"/>
              <a:t>internal</a:t>
            </a:r>
            <a:r>
              <a:rPr dirty="0" spc="-45"/>
              <a:t> </a:t>
            </a:r>
            <a:r>
              <a:rPr dirty="0" spc="-40"/>
              <a:t>or</a:t>
            </a:r>
            <a:r>
              <a:rPr dirty="0" spc="-45"/>
              <a:t> </a:t>
            </a:r>
            <a:r>
              <a:rPr dirty="0" spc="10"/>
              <a:t>external</a:t>
            </a:r>
            <a:r>
              <a:rPr dirty="0" spc="-45"/>
              <a:t> </a:t>
            </a:r>
            <a:r>
              <a:rPr dirty="0" spc="-55"/>
              <a:t>sources</a:t>
            </a:r>
            <a:r>
              <a:rPr dirty="0" spc="-50"/>
              <a:t> </a:t>
            </a:r>
            <a:r>
              <a:rPr dirty="0" spc="-10"/>
              <a:t>for</a:t>
            </a:r>
            <a:r>
              <a:rPr dirty="0" spc="-45"/>
              <a:t> </a:t>
            </a:r>
            <a:r>
              <a:rPr dirty="0" spc="35"/>
              <a:t>authentication</a:t>
            </a:r>
            <a:r>
              <a:rPr dirty="0" spc="-50"/>
              <a:t> </a:t>
            </a:r>
            <a:r>
              <a:rPr dirty="0" spc="65"/>
              <a:t>to </a:t>
            </a:r>
            <a:r>
              <a:rPr dirty="0" spc="-875"/>
              <a:t> </a:t>
            </a:r>
            <a:r>
              <a:rPr dirty="0" spc="5"/>
              <a:t>Vault</a:t>
            </a:r>
          </a:p>
          <a:p>
            <a:pPr marL="1770380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783080" marR="234950">
              <a:lnSpc>
                <a:spcPts val="3790"/>
              </a:lnSpc>
            </a:pPr>
            <a:r>
              <a:rPr dirty="0" spc="45"/>
              <a:t>Multiple</a:t>
            </a:r>
            <a:r>
              <a:rPr dirty="0" spc="-50"/>
              <a:t> </a:t>
            </a:r>
            <a:r>
              <a:rPr dirty="0" spc="-30"/>
              <a:t>instances</a:t>
            </a:r>
            <a:r>
              <a:rPr dirty="0" spc="-55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 spc="-55"/>
              <a:t>same</a:t>
            </a:r>
            <a:r>
              <a:rPr dirty="0" spc="-50"/>
              <a:t> </a:t>
            </a:r>
            <a:r>
              <a:rPr dirty="0" spc="35"/>
              <a:t>method</a:t>
            </a:r>
            <a:r>
              <a:rPr dirty="0" spc="-55"/>
              <a:t> </a:t>
            </a:r>
            <a:r>
              <a:rPr dirty="0" spc="10"/>
              <a:t>can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45"/>
              <a:t> </a:t>
            </a:r>
            <a:r>
              <a:rPr dirty="0" spc="20"/>
              <a:t>enabled</a:t>
            </a:r>
            <a:r>
              <a:rPr dirty="0" spc="-55"/>
              <a:t> </a:t>
            </a:r>
            <a:r>
              <a:rPr dirty="0" spc="-25"/>
              <a:t>on</a:t>
            </a:r>
            <a:r>
              <a:rPr dirty="0" spc="-55"/>
              <a:t> </a:t>
            </a:r>
            <a:r>
              <a:rPr dirty="0" spc="45"/>
              <a:t>different </a:t>
            </a:r>
            <a:r>
              <a:rPr dirty="0" spc="-875"/>
              <a:t> </a:t>
            </a:r>
            <a:r>
              <a:rPr dirty="0" spc="-40"/>
              <a:t>paths,</a:t>
            </a:r>
            <a:r>
              <a:rPr dirty="0" spc="-60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45"/>
              <a:t>default</a:t>
            </a:r>
            <a:r>
              <a:rPr dirty="0" spc="-50"/>
              <a:t> </a:t>
            </a:r>
            <a:r>
              <a:rPr dirty="0" spc="35"/>
              <a:t>path</a:t>
            </a:r>
            <a:r>
              <a:rPr dirty="0" spc="-55"/>
              <a:t> </a:t>
            </a:r>
            <a:r>
              <a:rPr dirty="0" spc="-140"/>
              <a:t>is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-10"/>
              <a:t>method's</a:t>
            </a:r>
            <a:r>
              <a:rPr dirty="0" spc="-55"/>
              <a:t> </a:t>
            </a:r>
            <a:r>
              <a:rPr dirty="0" spc="-5"/>
              <a:t>name</a:t>
            </a:r>
          </a:p>
          <a:p>
            <a:pPr marL="1770380">
              <a:lnSpc>
                <a:spcPct val="100000"/>
              </a:lnSpc>
              <a:spcBef>
                <a:spcPts val="5"/>
              </a:spcBef>
            </a:pPr>
            <a:endParaRPr sz="5050"/>
          </a:p>
          <a:p>
            <a:pPr marL="1783080">
              <a:lnSpc>
                <a:spcPct val="100000"/>
              </a:lnSpc>
            </a:pPr>
            <a:r>
              <a:rPr dirty="0" spc="-60"/>
              <a:t>Pick</a:t>
            </a:r>
            <a:r>
              <a:rPr dirty="0" spc="-55"/>
              <a:t> </a:t>
            </a:r>
            <a:r>
              <a:rPr dirty="0" spc="-20"/>
              <a:t>an</a:t>
            </a:r>
            <a:r>
              <a:rPr dirty="0" spc="-50"/>
              <a:t> </a:t>
            </a:r>
            <a:r>
              <a:rPr dirty="0" spc="35"/>
              <a:t>authentication</a:t>
            </a:r>
            <a:r>
              <a:rPr dirty="0" spc="-55"/>
              <a:t> </a:t>
            </a:r>
            <a:r>
              <a:rPr dirty="0" spc="35"/>
              <a:t>method</a:t>
            </a:r>
            <a:r>
              <a:rPr dirty="0" spc="-50"/>
              <a:t> </a:t>
            </a:r>
            <a:r>
              <a:rPr dirty="0" spc="80"/>
              <a:t>that</a:t>
            </a:r>
            <a:r>
              <a:rPr dirty="0" spc="-55"/>
              <a:t> </a:t>
            </a:r>
            <a:r>
              <a:rPr dirty="0" spc="-70"/>
              <a:t>suits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 spc="40"/>
              <a:t>client</a:t>
            </a:r>
            <a:r>
              <a:rPr dirty="0" spc="-5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10"/>
              <a:t>environment</a:t>
            </a:r>
          </a:p>
          <a:p>
            <a:pPr marL="1770380">
              <a:lnSpc>
                <a:spcPct val="100000"/>
              </a:lnSpc>
            </a:pPr>
            <a:endParaRPr sz="4500"/>
          </a:p>
          <a:p>
            <a:pPr marL="1783080">
              <a:lnSpc>
                <a:spcPct val="100000"/>
              </a:lnSpc>
              <a:spcBef>
                <a:spcPts val="2625"/>
              </a:spcBef>
            </a:pPr>
            <a:r>
              <a:rPr dirty="0" spc="-5"/>
              <a:t>Auth</a:t>
            </a:r>
            <a:r>
              <a:rPr dirty="0" spc="-60"/>
              <a:t> </a:t>
            </a:r>
            <a:r>
              <a:rPr dirty="0" spc="-5"/>
              <a:t>methods</a:t>
            </a:r>
            <a:r>
              <a:rPr dirty="0" spc="-60"/>
              <a:t> </a:t>
            </a:r>
            <a:r>
              <a:rPr dirty="0" spc="10"/>
              <a:t>are</a:t>
            </a:r>
            <a:r>
              <a:rPr dirty="0" spc="-55"/>
              <a:t> </a:t>
            </a:r>
            <a:r>
              <a:rPr dirty="0"/>
              <a:t>managed</a:t>
            </a:r>
            <a:r>
              <a:rPr dirty="0" spc="-55"/>
              <a:t> </a:t>
            </a:r>
            <a:r>
              <a:rPr dirty="0" spc="-60"/>
              <a:t>using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5"/>
              <a:t> </a:t>
            </a:r>
            <a:r>
              <a:rPr dirty="0" spc="-5" b="0">
                <a:latin typeface="Arial MT"/>
                <a:cs typeface="Arial MT"/>
              </a:rPr>
              <a:t>vault auth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20"/>
              <a:t>command</a:t>
            </a:r>
          </a:p>
          <a:p>
            <a:pPr marL="1770380">
              <a:lnSpc>
                <a:spcPct val="100000"/>
              </a:lnSpc>
            </a:pPr>
            <a:endParaRPr sz="4500"/>
          </a:p>
          <a:p>
            <a:pPr marL="1783080">
              <a:lnSpc>
                <a:spcPct val="100000"/>
              </a:lnSpc>
              <a:spcBef>
                <a:spcPts val="2940"/>
              </a:spcBef>
            </a:pPr>
            <a:r>
              <a:rPr dirty="0" spc="-5"/>
              <a:t>Auth</a:t>
            </a:r>
            <a:r>
              <a:rPr dirty="0" spc="-55"/>
              <a:t> </a:t>
            </a:r>
            <a:r>
              <a:rPr dirty="0" spc="-5"/>
              <a:t>methods</a:t>
            </a:r>
            <a:r>
              <a:rPr dirty="0" spc="-50"/>
              <a:t> </a:t>
            </a:r>
            <a:r>
              <a:rPr dirty="0" spc="10"/>
              <a:t>are</a:t>
            </a:r>
            <a:r>
              <a:rPr dirty="0" spc="-45"/>
              <a:t> </a:t>
            </a:r>
            <a:r>
              <a:rPr dirty="0" spc="-30"/>
              <a:t>used</a:t>
            </a:r>
            <a:r>
              <a:rPr dirty="0" spc="-50"/>
              <a:t> </a:t>
            </a:r>
            <a:r>
              <a:rPr dirty="0" spc="40"/>
              <a:t>with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 spc="-5" b="0">
                <a:latin typeface="Arial MT"/>
                <a:cs typeface="Arial MT"/>
              </a:rPr>
              <a:t>vault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login </a:t>
            </a:r>
            <a:r>
              <a:rPr dirty="0" spc="-40"/>
              <a:t>or</a:t>
            </a:r>
            <a:r>
              <a:rPr dirty="0" spc="-50"/>
              <a:t> </a:t>
            </a:r>
            <a:r>
              <a:rPr dirty="0" spc="-5" b="0">
                <a:latin typeface="Arial MT"/>
                <a:cs typeface="Arial MT"/>
              </a:rPr>
              <a:t>vault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write </a:t>
            </a:r>
            <a:r>
              <a:rPr dirty="0" spc="-50"/>
              <a:t>commands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17995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30"/>
              <a:t> </a:t>
            </a:r>
            <a:r>
              <a:rPr dirty="0" sz="6000" spc="-110"/>
              <a:t>Next:</a:t>
            </a:r>
            <a:r>
              <a:rPr dirty="0" sz="6000" spc="-125"/>
              <a:t> </a:t>
            </a:r>
            <a:r>
              <a:rPr dirty="0" sz="6000" spc="85"/>
              <a:t>Configuring</a:t>
            </a:r>
            <a:r>
              <a:rPr dirty="0" sz="6000" spc="-135"/>
              <a:t> </a:t>
            </a:r>
            <a:r>
              <a:rPr dirty="0" sz="6000" spc="5"/>
              <a:t>Vault</a:t>
            </a:r>
            <a:r>
              <a:rPr dirty="0" sz="6000" spc="-130"/>
              <a:t> </a:t>
            </a:r>
            <a:r>
              <a:rPr dirty="0" sz="6000" spc="-95"/>
              <a:t>Policies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6164580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F15B2A"/>
                </a:solidFill>
                <a:latin typeface="Arial"/>
                <a:cs typeface="Arial"/>
              </a:rPr>
              <a:t>Authentication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009"/>
              </a:lnSpc>
              <a:spcBef>
                <a:spcPts val="455"/>
              </a:spcBef>
            </a:pPr>
            <a:r>
              <a:rPr dirty="0" sz="3600" spc="15" b="1">
                <a:solidFill>
                  <a:srgbClr val="F15B2A"/>
                </a:solidFill>
                <a:latin typeface="Arial"/>
                <a:cs typeface="Arial"/>
              </a:rPr>
              <a:t>Selecting </a:t>
            </a:r>
            <a:r>
              <a:rPr dirty="0" sz="3600" spc="11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right </a:t>
            </a:r>
            <a:r>
              <a:rPr dirty="0" sz="3600" spc="35" b="1">
                <a:solidFill>
                  <a:srgbClr val="F15B2A"/>
                </a:solidFill>
                <a:latin typeface="Arial"/>
                <a:cs typeface="Arial"/>
              </a:rPr>
              <a:t>method </a:t>
            </a:r>
            <a:r>
              <a:rPr dirty="0" sz="3600" spc="4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Configuring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an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F15B2A"/>
                </a:solidFill>
                <a:latin typeface="Arial"/>
                <a:cs typeface="Arial"/>
              </a:rPr>
              <a:t>auth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F15B2A"/>
                </a:solidFill>
                <a:latin typeface="Arial"/>
                <a:cs typeface="Arial"/>
              </a:rPr>
              <a:t>method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Using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an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F15B2A"/>
                </a:solidFill>
                <a:latin typeface="Arial"/>
                <a:cs typeface="Arial"/>
              </a:rPr>
              <a:t>auth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F15B2A"/>
                </a:solidFill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8980" y="4059428"/>
            <a:ext cx="116224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10"/>
              <a:t>Authentication</a:t>
            </a:r>
            <a:r>
              <a:rPr dirty="0" sz="6000" spc="-155"/>
              <a:t> </a:t>
            </a:r>
            <a:r>
              <a:rPr dirty="0" sz="6000" spc="120"/>
              <a:t>Methods</a:t>
            </a:r>
            <a:r>
              <a:rPr dirty="0" sz="6000" spc="-155"/>
              <a:t> </a:t>
            </a:r>
            <a:r>
              <a:rPr dirty="0" sz="6000" spc="-35"/>
              <a:t>Overview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1960371"/>
            <a:ext cx="5649595" cy="2256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Provided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plug-ins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384"/>
              </a:spcBef>
            </a:pP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Multiple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 allowed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Reference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external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sources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4310379"/>
            <a:ext cx="7260590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solidFill>
                  <a:srgbClr val="F15B2A"/>
                </a:solidFill>
                <a:latin typeface="Lucida Sans Unicode"/>
                <a:cs typeface="Lucida Sans Unicode"/>
              </a:rPr>
              <a:t>-</a:t>
            </a:r>
            <a:r>
              <a:rPr dirty="0" sz="3400" spc="365">
                <a:solidFill>
                  <a:srgbClr val="F15B2A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-195" b="1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dirty="0" sz="3400" spc="-22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35" b="1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G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i</a:t>
            </a:r>
            <a:r>
              <a:rPr dirty="0" sz="3400" spc="21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H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b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7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W</a:t>
            </a:r>
            <a:r>
              <a:rPr dirty="0" sz="3400" spc="-22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I</a:t>
            </a:r>
            <a:r>
              <a:rPr dirty="0" sz="3400" spc="-13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190" b="1">
                <a:solidFill>
                  <a:srgbClr val="F15B2A"/>
                </a:solidFill>
                <a:latin typeface="Arial"/>
                <a:cs typeface="Arial"/>
              </a:rPr>
              <a:t>M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17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Userpass</a:t>
            </a:r>
            <a:r>
              <a:rPr dirty="0" sz="3400" spc="-7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>
                <a:solidFill>
                  <a:srgbClr val="F15B2A"/>
                </a:solidFill>
                <a:latin typeface="Arial MT"/>
                <a:cs typeface="Arial MT"/>
              </a:rPr>
              <a:t>AppRole</a:t>
            </a:r>
            <a:r>
              <a:rPr dirty="0" sz="3400" spc="-7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internal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820"/>
              </a:lnSpc>
              <a:spcBef>
                <a:spcPts val="655"/>
              </a:spcBef>
            </a:pPr>
            <a:r>
              <a:rPr dirty="0" sz="3400" spc="-80">
                <a:solidFill>
                  <a:srgbClr val="F15B2A"/>
                </a:solidFill>
                <a:latin typeface="Arial MT"/>
                <a:cs typeface="Arial MT"/>
              </a:rPr>
              <a:t>Token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method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is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default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Mounted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path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/auth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Used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obtain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928" y="4281932"/>
            <a:ext cx="4559935" cy="167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9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-7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5400" spc="434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6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5400" spc="6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35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5400" spc="18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4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11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5400" spc="-23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434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-1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-1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5400" spc="11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endParaRPr sz="5400">
              <a:latin typeface="Microsoft Sans Serif"/>
              <a:cs typeface="Microsoft Sans Serif"/>
            </a:endParaRPr>
          </a:p>
          <a:p>
            <a:pPr algn="r" marR="6350">
              <a:lnSpc>
                <a:spcPct val="100000"/>
              </a:lnSpc>
              <a:spcBef>
                <a:spcPts val="25"/>
              </a:spcBef>
            </a:pPr>
            <a:r>
              <a:rPr dirty="0" sz="5400" spc="105">
                <a:solidFill>
                  <a:srgbClr val="404040"/>
                </a:solidFill>
                <a:latin typeface="Microsoft Sans Serif"/>
                <a:cs typeface="Microsoft Sans Serif"/>
              </a:rPr>
              <a:t>Methods</a:t>
            </a:r>
            <a:endParaRPr sz="5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2738" y="754380"/>
            <a:ext cx="110426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Authentication</a:t>
            </a:r>
            <a:r>
              <a:rPr dirty="0" spc="-170"/>
              <a:t> </a:t>
            </a:r>
            <a:r>
              <a:rPr dirty="0" spc="170"/>
              <a:t>Method</a:t>
            </a:r>
            <a:r>
              <a:rPr dirty="0" spc="-150"/>
              <a:t> </a:t>
            </a:r>
            <a:r>
              <a:rPr dirty="0" spc="15"/>
              <a:t>Categories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181" y="2274887"/>
            <a:ext cx="1530273" cy="139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016" y="2689860"/>
            <a:ext cx="65652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ro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200" spc="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200" spc="-114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200" spc="-170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200" spc="-330" b="1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6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dirty="0" sz="3200" spc="-21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200" spc="-150" b="1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2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dirty="0" sz="3200" spc="-150" b="1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3200" spc="7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200" spc="-12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4540082"/>
            <a:ext cx="1570037" cy="7988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4655820"/>
            <a:ext cx="105981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Cloud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native: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Kubernetes,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Cloud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Foundry,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GitHub,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JWT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171" y="6208712"/>
            <a:ext cx="1424296" cy="13985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6624828"/>
            <a:ext cx="689038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Traditional: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5" b="1">
                <a:solidFill>
                  <a:srgbClr val="404040"/>
                </a:solidFill>
                <a:latin typeface="Arial"/>
                <a:cs typeface="Arial"/>
              </a:rPr>
              <a:t>LDAP,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30" b="1">
                <a:solidFill>
                  <a:srgbClr val="404040"/>
                </a:solidFill>
                <a:latin typeface="Arial"/>
                <a:cs typeface="Arial"/>
              </a:rPr>
              <a:t>RADIUS,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Kerberos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7300" y="8575264"/>
            <a:ext cx="1570037" cy="6056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20016" y="8593835"/>
            <a:ext cx="74485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native: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85" b="1">
                <a:solidFill>
                  <a:srgbClr val="404040"/>
                </a:solidFill>
                <a:latin typeface="Arial"/>
                <a:cs typeface="Arial"/>
              </a:rPr>
              <a:t>Token,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95" b="1">
                <a:solidFill>
                  <a:srgbClr val="404040"/>
                </a:solidFill>
                <a:latin typeface="Arial"/>
                <a:cs typeface="Arial"/>
              </a:rPr>
              <a:t>Userpass,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AppRole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793" y="754380"/>
            <a:ext cx="837945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Choosing</a:t>
            </a:r>
            <a:r>
              <a:rPr dirty="0" spc="-150"/>
              <a:t> </a:t>
            </a:r>
            <a:r>
              <a:rPr dirty="0" spc="-30"/>
              <a:t>an</a:t>
            </a:r>
            <a:r>
              <a:rPr dirty="0" spc="-160"/>
              <a:t> </a:t>
            </a:r>
            <a:r>
              <a:rPr dirty="0" spc="95"/>
              <a:t>Auth</a:t>
            </a:r>
            <a:r>
              <a:rPr dirty="0" spc="-155"/>
              <a:t> </a:t>
            </a:r>
            <a:r>
              <a:rPr dirty="0" spc="17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811" y="3030537"/>
            <a:ext cx="3243375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3169" y="7013955"/>
            <a:ext cx="320675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1295" marR="5080" indent="-189230">
              <a:lnSpc>
                <a:spcPts val="4010"/>
              </a:lnSpc>
              <a:spcBef>
                <a:spcPts val="265"/>
              </a:spcBef>
            </a:pP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Who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5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ing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7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o 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Vault?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79081" y="3030537"/>
            <a:ext cx="3724835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32943" y="7013955"/>
            <a:ext cx="3618229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115060" marR="5080" indent="-1102995">
              <a:lnSpc>
                <a:spcPts val="4010"/>
              </a:lnSpc>
              <a:spcBef>
                <a:spcPts val="265"/>
              </a:spcBef>
            </a:pPr>
            <a:r>
              <a:rPr dirty="0" sz="3400" spc="45" b="1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today?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9125" y="3030537"/>
            <a:ext cx="3869747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8543" y="7013955"/>
            <a:ext cx="455168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60475" marR="5080" indent="-1248410">
              <a:lnSpc>
                <a:spcPts val="4010"/>
              </a:lnSpc>
              <a:spcBef>
                <a:spcPts val="265"/>
              </a:spcBef>
            </a:pP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going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it?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2385" y="754380"/>
            <a:ext cx="70415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Us</a:t>
            </a:r>
            <a:r>
              <a:rPr dirty="0" spc="-125"/>
              <a:t>e</a:t>
            </a:r>
            <a:r>
              <a:rPr dirty="0" spc="80"/>
              <a:t>r</a:t>
            </a:r>
            <a:r>
              <a:rPr dirty="0" spc="-40"/>
              <a:t>n</a:t>
            </a:r>
            <a:r>
              <a:rPr dirty="0" spc="-25"/>
              <a:t>a</a:t>
            </a:r>
            <a:r>
              <a:rPr dirty="0" spc="-5"/>
              <a:t>m</a:t>
            </a:r>
            <a:r>
              <a:rPr dirty="0" spc="20"/>
              <a:t>e</a:t>
            </a:r>
            <a:r>
              <a:rPr dirty="0" spc="-130"/>
              <a:t> </a:t>
            </a:r>
            <a:r>
              <a:rPr dirty="0" spc="-310"/>
              <a:t>&amp;</a:t>
            </a:r>
            <a:r>
              <a:rPr dirty="0" spc="-130"/>
              <a:t> </a:t>
            </a:r>
            <a:r>
              <a:rPr dirty="0" spc="-505"/>
              <a:t>P</a:t>
            </a:r>
            <a:r>
              <a:rPr dirty="0" spc="-165"/>
              <a:t>a</a:t>
            </a:r>
            <a:r>
              <a:rPr dirty="0" spc="-165"/>
              <a:t>ssw</a:t>
            </a:r>
            <a:r>
              <a:rPr dirty="0" spc="-145"/>
              <a:t>o</a:t>
            </a:r>
            <a:r>
              <a:rPr dirty="0" spc="80"/>
              <a:t>r</a:t>
            </a:r>
            <a:r>
              <a:rPr dirty="0" spc="215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933" y="6733540"/>
            <a:ext cx="56127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90" b="1">
                <a:solidFill>
                  <a:srgbClr val="404040"/>
                </a:solidFill>
                <a:latin typeface="Arial"/>
                <a:cs typeface="Arial"/>
              </a:rPr>
              <a:t>Meant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human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operators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4497" y="6733540"/>
            <a:ext cx="611695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83435" marR="5080" indent="-2071370">
              <a:lnSpc>
                <a:spcPts val="4010"/>
              </a:lnSpc>
              <a:spcBef>
                <a:spcPts val="265"/>
              </a:spcBef>
            </a:pP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Composed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username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password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179" y="2560638"/>
            <a:ext cx="3382738" cy="38147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4200" y="3010522"/>
            <a:ext cx="7556500" cy="29149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0011" y="754380"/>
            <a:ext cx="53879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AppRole</a:t>
            </a:r>
            <a:r>
              <a:rPr dirty="0" spc="-180"/>
              <a:t> </a:t>
            </a:r>
            <a:r>
              <a:rPr dirty="0" spc="17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081" y="3030537"/>
            <a:ext cx="3724835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4178" y="7013955"/>
            <a:ext cx="3824604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27965" marR="5080" indent="-215900">
              <a:lnSpc>
                <a:spcPts val="4010"/>
              </a:lnSpc>
              <a:spcBef>
                <a:spcPts val="265"/>
              </a:spcBef>
            </a:pP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machines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applications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2316" y="3030537"/>
            <a:ext cx="3918361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81965" y="7013955"/>
            <a:ext cx="311975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671195" marR="5080" indent="-659130">
              <a:lnSpc>
                <a:spcPts val="4010"/>
              </a:lnSpc>
              <a:spcBef>
                <a:spcPts val="265"/>
              </a:spcBef>
            </a:pPr>
            <a:r>
              <a:rPr dirty="0" sz="3400" spc="-100" b="1">
                <a:solidFill>
                  <a:srgbClr val="404040"/>
                </a:solidFill>
                <a:latin typeface="Arial"/>
                <a:cs typeface="Arial"/>
              </a:rPr>
              <a:t>Push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pull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SecretID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4800" y="3271984"/>
            <a:ext cx="4978398" cy="31747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32823" y="7013955"/>
            <a:ext cx="462280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422400" marR="5080" indent="-1410335">
              <a:lnSpc>
                <a:spcPts val="4010"/>
              </a:lnSpc>
              <a:spcBef>
                <a:spcPts val="265"/>
              </a:spcBef>
            </a:pP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Consists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RoleID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SecretID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33132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58419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225">
                <a:solidFill>
                  <a:srgbClr val="F15B2A"/>
                </a:solidFill>
                <a:latin typeface="Microsoft Sans Serif"/>
                <a:cs typeface="Microsoft Sans Serif"/>
              </a:rPr>
              <a:t>AWS</a:t>
            </a:r>
            <a:endParaRPr sz="3500">
              <a:latin typeface="Microsoft Sans Serif"/>
              <a:cs typeface="Microsoft Sans Serif"/>
            </a:endParaRPr>
          </a:p>
          <a:p>
            <a:pPr marL="584200" marR="484505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Globomantics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has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Active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Directory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all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internal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5">
                <a:solidFill>
                  <a:srgbClr val="F15B2A"/>
                </a:solidFill>
                <a:latin typeface="Microsoft Sans Serif"/>
                <a:cs typeface="Microsoft Sans Serif"/>
              </a:rPr>
              <a:t>users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All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have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GitHub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accounts</a:t>
            </a:r>
            <a:endParaRPr sz="3500">
              <a:latin typeface="Microsoft Sans Serif"/>
              <a:cs typeface="Microsoft Sans Serif"/>
            </a:endParaRPr>
          </a:p>
          <a:p>
            <a:pPr marL="584200" marR="1346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Contract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do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have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F15B2A"/>
                </a:solidFill>
                <a:latin typeface="Microsoft Sans Serif"/>
                <a:cs typeface="Microsoft Sans Serif"/>
              </a:rPr>
              <a:t>AD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accounts</a:t>
            </a:r>
            <a:endParaRPr sz="3500">
              <a:latin typeface="Microsoft Sans Serif"/>
              <a:cs typeface="Microsoft Sans Serif"/>
            </a:endParaRPr>
          </a:p>
          <a:p>
            <a:pPr algn="ctr" marL="57785">
              <a:lnSpc>
                <a:spcPct val="100000"/>
              </a:lnSpc>
              <a:spcBef>
                <a:spcPts val="15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GitHub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authentication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method</a:t>
            </a:r>
            <a:endParaRPr sz="3500">
              <a:latin typeface="Microsoft Sans Serif"/>
              <a:cs typeface="Microsoft Sans Serif"/>
            </a:endParaRPr>
          </a:p>
          <a:p>
            <a:pPr marL="584200" marR="119253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Have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generate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personal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authentication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2022-11-30T01:55:52Z</dcterms:created>
  <dcterms:modified xsi:type="dcterms:W3CDTF">2022-11-30T01:55:52Z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