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871651" y="2598419"/>
            <a:ext cx="5921375" cy="6469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0758" y="2241804"/>
            <a:ext cx="15266482" cy="6950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881235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00"/>
              <a:t>Configuring</a:t>
            </a:r>
            <a:r>
              <a:rPr dirty="0" sz="6800" spc="-190"/>
              <a:t> </a:t>
            </a:r>
            <a:r>
              <a:rPr dirty="0" sz="6800" spc="5"/>
              <a:t>Vault</a:t>
            </a:r>
            <a:r>
              <a:rPr dirty="0" sz="6800" spc="-180"/>
              <a:t> </a:t>
            </a:r>
            <a:r>
              <a:rPr dirty="0" sz="6800" spc="-110"/>
              <a:t>Policies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1909572"/>
            <a:ext cx="5465445" cy="264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5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 read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access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apikey</a:t>
            </a:r>
            <a:endParaRPr sz="2600">
              <a:latin typeface="Arial MT"/>
              <a:cs typeface="Arial MT"/>
            </a:endParaRPr>
          </a:p>
          <a:p>
            <a:pPr marL="196850" marR="5080" indent="-184150">
              <a:lnSpc>
                <a:spcPts val="5900"/>
              </a:lnSpc>
              <a:spcBef>
                <a:spcPts val="565"/>
              </a:spcBef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secrets/globo/webapp/apikey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2600" spc="-7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capabilities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 ["read"]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5606796"/>
            <a:ext cx="6442710" cy="264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 read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and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list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access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webapp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path</a:t>
            </a:r>
            <a:endParaRPr sz="2600">
              <a:latin typeface="Arial MT"/>
              <a:cs typeface="Arial MT"/>
            </a:endParaRPr>
          </a:p>
          <a:p>
            <a:pPr marL="196850" marR="1809114" indent="-184150">
              <a:lnSpc>
                <a:spcPts val="5900"/>
              </a:lnSpc>
              <a:spcBef>
                <a:spcPts val="540"/>
              </a:spcBef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secrets/globo/webapp/*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{ </a:t>
            </a:r>
            <a:r>
              <a:rPr dirty="0" sz="2600" spc="-7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capabilities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 ["read","list"]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342772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Capability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1540764"/>
            <a:ext cx="7847330" cy="781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full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access to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apikey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globo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paths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secrets/globo/+/apikey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capabilities</a:t>
            </a:r>
            <a:r>
              <a:rPr dirty="0" sz="26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["create","read","update","delete"]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 marR="1592580">
              <a:lnSpc>
                <a:spcPts val="5810"/>
              </a:lnSpc>
              <a:spcBef>
                <a:spcPts val="64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Deny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access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 the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globo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privileged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path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secrets/globo/webapp/*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02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capabilities</a:t>
            </a:r>
            <a:r>
              <a:rPr dirty="0" sz="26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["create","read","list","update","delete"]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96850" marR="1799589" indent="-184150">
              <a:lnSpc>
                <a:spcPct val="185400"/>
              </a:lnSpc>
              <a:spcBef>
                <a:spcPts val="25"/>
              </a:spcBef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secrets/globo/webapp/privileged*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2600" spc="-7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capabilities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["deny"]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43783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Capability</a:t>
            </a:r>
            <a:r>
              <a:rPr dirty="0" sz="2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2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89571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49403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61595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Junior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administrators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manage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engines</a:t>
            </a:r>
            <a:endParaRPr sz="3500">
              <a:latin typeface="Microsoft Sans Serif"/>
              <a:cs typeface="Microsoft Sans Serif"/>
            </a:endParaRPr>
          </a:p>
          <a:p>
            <a:pPr marL="584200" marR="610870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10">
                <a:solidFill>
                  <a:srgbClr val="F15B2A"/>
                </a:solidFill>
                <a:latin typeface="Microsoft Sans Serif"/>
                <a:cs typeface="Microsoft Sans Serif"/>
              </a:rPr>
              <a:t>Follow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principle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0">
                <a:solidFill>
                  <a:srgbClr val="F15B2A"/>
                </a:solidFill>
                <a:latin typeface="Microsoft Sans Serif"/>
                <a:cs typeface="Microsoft Sans Serif"/>
              </a:rPr>
              <a:t>least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privileged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No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contents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engines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15B2A"/>
              </a:buClr>
              <a:buFont typeface="Arial MT"/>
              <a:buChar char="•"/>
            </a:pPr>
            <a:endParaRPr sz="4750">
              <a:latin typeface="Microsoft Sans Serif"/>
              <a:cs typeface="Microsoft Sans Serif"/>
            </a:endParaRPr>
          </a:p>
          <a:p>
            <a:pPr algn="ctr" marL="493395">
              <a:lnSpc>
                <a:spcPct val="100000"/>
              </a:lnSpc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marR="704215" indent="-571500">
              <a:lnSpc>
                <a:spcPts val="3600"/>
              </a:lnSpc>
              <a:spcBef>
                <a:spcPts val="1664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engine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management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policy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20">
                <a:solidFill>
                  <a:srgbClr val="F15B2A"/>
                </a:solidFill>
                <a:latin typeface="Microsoft Sans Serif"/>
                <a:cs typeface="Microsoft Sans Serif"/>
              </a:rPr>
              <a:t>Assign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policy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junior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administrators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885555" cy="71329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50419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325755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Grant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accounting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engine</a:t>
            </a:r>
            <a:endParaRPr sz="3500">
              <a:latin typeface="Microsoft Sans Serif"/>
              <a:cs typeface="Microsoft Sans Serif"/>
            </a:endParaRPr>
          </a:p>
          <a:p>
            <a:pPr marL="584200" marR="5080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Deny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privileged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regular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0">
                <a:solidFill>
                  <a:srgbClr val="F15B2A"/>
                </a:solidFill>
                <a:latin typeface="Microsoft Sans Serif"/>
                <a:cs typeface="Microsoft Sans Serif"/>
              </a:rPr>
              <a:t>accountants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30">
                <a:solidFill>
                  <a:srgbClr val="F15B2A"/>
                </a:solidFill>
                <a:latin typeface="Microsoft Sans Serif"/>
                <a:cs typeface="Microsoft Sans Serif"/>
              </a:rPr>
              <a:t>Allow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metadata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15B2A"/>
              </a:buClr>
              <a:buFont typeface="Arial MT"/>
              <a:buChar char="•"/>
            </a:pPr>
            <a:endParaRPr sz="4750">
              <a:latin typeface="Microsoft Sans Serif"/>
              <a:cs typeface="Microsoft Sans Serif"/>
            </a:endParaRPr>
          </a:p>
          <a:p>
            <a:pPr algn="ctr" marL="503555">
              <a:lnSpc>
                <a:spcPct val="100000"/>
              </a:lnSpc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10">
                <a:solidFill>
                  <a:srgbClr val="F15B2A"/>
                </a:solidFill>
                <a:latin typeface="Microsoft Sans Serif"/>
                <a:cs typeface="Microsoft Sans Serif"/>
              </a:rPr>
              <a:t>accounting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policy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Add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deny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rule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privileged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path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Add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metadata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path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3688" y="4059428"/>
            <a:ext cx="107886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80"/>
              <a:t>Policy</a:t>
            </a:r>
            <a:r>
              <a:rPr dirty="0" sz="6000" spc="-140"/>
              <a:t> </a:t>
            </a:r>
            <a:r>
              <a:rPr dirty="0" sz="6000" spc="55"/>
              <a:t>Creation</a:t>
            </a:r>
            <a:r>
              <a:rPr dirty="0" sz="6000" spc="-140"/>
              <a:t> </a:t>
            </a:r>
            <a:r>
              <a:rPr dirty="0" sz="6000" spc="55"/>
              <a:t>and</a:t>
            </a:r>
            <a:r>
              <a:rPr dirty="0" sz="6000" spc="-140"/>
              <a:t> </a:t>
            </a:r>
            <a:r>
              <a:rPr dirty="0" sz="6000" spc="-5"/>
              <a:t>Assignment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63227" y="754380"/>
            <a:ext cx="57632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Policy</a:t>
            </a:r>
            <a:r>
              <a:rPr dirty="0" spc="-160"/>
              <a:t> </a:t>
            </a:r>
            <a:r>
              <a:rPr dirty="0" spc="-10"/>
              <a:t>Assignment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3214116"/>
            <a:ext cx="60864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Directly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token</a:t>
            </a:r>
            <a:r>
              <a:rPr dirty="0" sz="32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404040"/>
                </a:solidFill>
                <a:latin typeface="Arial"/>
                <a:cs typeface="Arial"/>
              </a:rPr>
              <a:t>created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670803"/>
            <a:ext cx="82854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Applied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35" b="1">
                <a:solidFill>
                  <a:srgbClr val="404040"/>
                </a:solidFill>
                <a:latin typeface="Arial"/>
                <a:cs typeface="Arial"/>
              </a:rPr>
              <a:t>authentication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35" b="1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512" y="7717549"/>
            <a:ext cx="1766887" cy="12495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7807" y="8072628"/>
            <a:ext cx="110724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0" b="1">
                <a:solidFill>
                  <a:srgbClr val="404040"/>
                </a:solidFill>
                <a:latin typeface="Arial"/>
                <a:cs typeface="Arial"/>
              </a:rPr>
              <a:t>Assigned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5" b="1">
                <a:solidFill>
                  <a:srgbClr val="404040"/>
                </a:solidFill>
                <a:latin typeface="Arial"/>
                <a:cs typeface="Arial"/>
              </a:rPr>
              <a:t>identity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secrets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engine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179" y="5080000"/>
            <a:ext cx="1647551" cy="17192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6918" y="629412"/>
            <a:ext cx="663320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016252"/>
            <a:ext cx="3223260" cy="115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List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existing policies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238244"/>
            <a:ext cx="4803140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Read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contents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of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policy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10"/>
              </a:lnSpc>
              <a:spcBef>
                <a:spcPts val="41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read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NAME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read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secrets-mgmt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197852"/>
            <a:ext cx="7148830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15">
                <a:solidFill>
                  <a:srgbClr val="9BC850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 new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policy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or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update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existing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policy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10"/>
              </a:lnSpc>
              <a:spcBef>
                <a:spcPts val="41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NAME</a:t>
            </a:r>
            <a:r>
              <a:rPr dirty="0" sz="2600" spc="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100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|</a:t>
            </a:r>
            <a:r>
              <a:rPr dirty="0" sz="2600" spc="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&lt;stdin&gt;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secrets-mgmt</a:t>
            </a:r>
            <a:r>
              <a:rPr dirty="0" sz="2600" spc="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secrets-mgmt.hcl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6918" y="629412"/>
            <a:ext cx="663320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504317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Delete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policy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900"/>
              </a:lnSpc>
              <a:spcBef>
                <a:spcPts val="34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delete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NAME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delete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secrets-mgmt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5452110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Format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policy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per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HCL</a:t>
            </a:r>
            <a:r>
              <a:rPr dirty="0" sz="2600" spc="-9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guidelines</a:t>
            </a:r>
            <a:endParaRPr sz="2600">
              <a:latin typeface="Arial MT"/>
              <a:cs typeface="Arial MT"/>
            </a:endParaRPr>
          </a:p>
          <a:p>
            <a:pPr marL="12700" marR="638175">
              <a:lnSpc>
                <a:spcPts val="5810"/>
              </a:lnSpc>
              <a:spcBef>
                <a:spcPts val="439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fmt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 </a:t>
            </a:r>
            <a:r>
              <a:rPr dirty="0" sz="2600" spc="-9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policy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fmt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secrets-mgmt.hcl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</a:rPr>
              <a:t>De</a:t>
            </a:r>
            <a:r>
              <a:rPr dirty="0" sz="5400" spc="-105">
                <a:solidFill>
                  <a:srgbClr val="FFFFFF"/>
                </a:solidFill>
              </a:rPr>
              <a:t>m</a:t>
            </a:r>
            <a:r>
              <a:rPr dirty="0" sz="5400" spc="50">
                <a:solidFill>
                  <a:srgbClr val="FFFFFF"/>
                </a:solidFill>
              </a:rPr>
              <a:t>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3" y="3245612"/>
            <a:ext cx="7419975" cy="33299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3600" spc="-229" b="1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65" b="1">
                <a:solidFill>
                  <a:srgbClr val="2A9FBC"/>
                </a:solidFill>
                <a:latin typeface="Arial"/>
                <a:cs typeface="Arial"/>
              </a:rPr>
              <a:t>Create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70" b="1">
                <a:solidFill>
                  <a:srgbClr val="2A9FBC"/>
                </a:solidFill>
                <a:latin typeface="Arial"/>
                <a:cs typeface="Arial"/>
              </a:rPr>
              <a:t>two</a:t>
            </a:r>
            <a:r>
              <a:rPr dirty="0" sz="3600" spc="-9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2A9FBC"/>
                </a:solidFill>
                <a:latin typeface="Arial"/>
                <a:cs typeface="Arial"/>
              </a:rPr>
              <a:t>policies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50" b="1">
                <a:solidFill>
                  <a:srgbClr val="2A9FBC"/>
                </a:solidFill>
                <a:latin typeface="Arial"/>
                <a:cs typeface="Arial"/>
              </a:rPr>
              <a:t>Generate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15" b="1">
                <a:solidFill>
                  <a:srgbClr val="2A9FBC"/>
                </a:solidFill>
                <a:latin typeface="Arial"/>
                <a:cs typeface="Arial"/>
              </a:rPr>
              <a:t>token</a:t>
            </a:r>
            <a:r>
              <a:rPr dirty="0" sz="3600" spc="-6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40" b="1">
                <a:solidFill>
                  <a:srgbClr val="2A9FBC"/>
                </a:solidFill>
                <a:latin typeface="Arial"/>
                <a:cs typeface="Arial"/>
              </a:rPr>
              <a:t>with</a:t>
            </a:r>
            <a:r>
              <a:rPr dirty="0" sz="3600" spc="-6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7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policy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40" b="1">
                <a:solidFill>
                  <a:srgbClr val="2A9FBC"/>
                </a:solidFill>
                <a:latin typeface="Arial"/>
                <a:cs typeface="Arial"/>
              </a:rPr>
              <a:t>Update</a:t>
            </a: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9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policy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65" b="1">
                <a:solidFill>
                  <a:srgbClr val="2A9FBC"/>
                </a:solidFill>
                <a:latin typeface="Arial"/>
                <a:cs typeface="Arial"/>
              </a:rPr>
              <a:t>Delete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a</a:t>
            </a:r>
            <a:r>
              <a:rPr dirty="0" sz="3600" spc="-9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2A9FBC"/>
                </a:solidFill>
                <a:latin typeface="Arial"/>
                <a:cs typeface="Arial"/>
              </a:rPr>
              <a:t>policy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28313" y="629412"/>
            <a:ext cx="56324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solidFill>
                  <a:srgbClr val="FFFFFF"/>
                </a:solidFill>
              </a:rPr>
              <a:t>Assigning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-170">
                <a:solidFill>
                  <a:srgbClr val="FFFFFF"/>
                </a:solidFill>
              </a:rPr>
              <a:t>a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Policy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122676"/>
            <a:ext cx="618490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Associate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directly with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token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create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–policy="secrets-mgmt"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5347715"/>
            <a:ext cx="9842500" cy="115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Assign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to a user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userpass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4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auth/userpass/users/ned</a:t>
            </a:r>
            <a:r>
              <a:rPr dirty="0" sz="2600" spc="4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token_policies="secrets-mgmt"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557516"/>
            <a:ext cx="872045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Assign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 an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entity in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identity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3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identity/entity/name/ned</a:t>
            </a:r>
            <a:r>
              <a:rPr dirty="0" sz="2600" spc="3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policies="secrets-mgmt"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3989704" cy="324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 b="1">
                <a:solidFill>
                  <a:srgbClr val="F15B2A"/>
                </a:solidFill>
                <a:latin typeface="Arial"/>
                <a:cs typeface="Arial"/>
              </a:rPr>
              <a:t>Policy</a:t>
            </a:r>
            <a:r>
              <a:rPr dirty="0" sz="36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7009"/>
              </a:lnSpc>
              <a:spcBef>
                <a:spcPts val="455"/>
              </a:spcBef>
            </a:pPr>
            <a:r>
              <a:rPr dirty="0" sz="3600" spc="-70" b="1">
                <a:solidFill>
                  <a:srgbClr val="F15B2A"/>
                </a:solidFill>
                <a:latin typeface="Arial"/>
                <a:cs typeface="Arial"/>
              </a:rPr>
              <a:t>Policy </a:t>
            </a:r>
            <a:r>
              <a:rPr dirty="0" sz="3600" spc="-50" b="1">
                <a:solidFill>
                  <a:srgbClr val="F15B2A"/>
                </a:solidFill>
                <a:latin typeface="Arial"/>
                <a:cs typeface="Arial"/>
              </a:rPr>
              <a:t>syntax </a:t>
            </a:r>
            <a:r>
              <a:rPr dirty="0" sz="3600" spc="-4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55" b="1">
                <a:solidFill>
                  <a:srgbClr val="F15B2A"/>
                </a:solidFill>
                <a:latin typeface="Arial"/>
                <a:cs typeface="Arial"/>
              </a:rPr>
              <a:t>Design </a:t>
            </a:r>
            <a:r>
              <a:rPr dirty="0" sz="3600" spc="-30" b="1">
                <a:solidFill>
                  <a:srgbClr val="F15B2A"/>
                </a:solidFill>
                <a:latin typeface="Arial"/>
                <a:cs typeface="Arial"/>
              </a:rPr>
              <a:t>a policy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10" b="1">
                <a:solidFill>
                  <a:srgbClr val="F15B2A"/>
                </a:solidFill>
                <a:latin typeface="Arial"/>
                <a:cs typeface="Arial"/>
              </a:rPr>
              <a:t>Configure</a:t>
            </a: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6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30" b="1">
                <a:solidFill>
                  <a:srgbClr val="F15B2A"/>
                </a:solidFill>
                <a:latin typeface="Arial"/>
                <a:cs typeface="Arial"/>
              </a:rPr>
              <a:t>policy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</a:rPr>
              <a:t>Overview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w="0"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2144713"/>
            <a:ext cx="1217611" cy="12176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921510" marR="64135">
              <a:lnSpc>
                <a:spcPts val="3790"/>
              </a:lnSpc>
              <a:spcBef>
                <a:spcPts val="265"/>
              </a:spcBef>
            </a:pPr>
            <a:r>
              <a:rPr dirty="0" spc="-55"/>
              <a:t>Policies</a:t>
            </a:r>
            <a:r>
              <a:rPr dirty="0" spc="-50"/>
              <a:t> </a:t>
            </a:r>
            <a:r>
              <a:rPr dirty="0" spc="10"/>
              <a:t>are</a:t>
            </a:r>
            <a:r>
              <a:rPr dirty="0" spc="-45"/>
              <a:t> </a:t>
            </a:r>
            <a:r>
              <a:rPr dirty="0" spc="-30"/>
              <a:t>associated</a:t>
            </a:r>
            <a:r>
              <a:rPr dirty="0" spc="-45"/>
              <a:t> </a:t>
            </a:r>
            <a:r>
              <a:rPr dirty="0" spc="40"/>
              <a:t>with</a:t>
            </a:r>
            <a:r>
              <a:rPr dirty="0" spc="-50"/>
              <a:t> </a:t>
            </a:r>
            <a:r>
              <a:rPr dirty="0" spc="-30"/>
              <a:t>tokens</a:t>
            </a:r>
            <a:r>
              <a:rPr dirty="0" spc="-45"/>
              <a:t> </a:t>
            </a:r>
            <a:r>
              <a:rPr dirty="0" spc="25"/>
              <a:t>directly</a:t>
            </a:r>
            <a:r>
              <a:rPr dirty="0" spc="-50"/>
              <a:t> </a:t>
            </a:r>
            <a:r>
              <a:rPr dirty="0" spc="-40"/>
              <a:t>or</a:t>
            </a:r>
            <a:r>
              <a:rPr dirty="0" spc="-50"/>
              <a:t> </a:t>
            </a:r>
            <a:r>
              <a:rPr dirty="0" spc="-5"/>
              <a:t>indirectly,</a:t>
            </a:r>
            <a:r>
              <a:rPr dirty="0" spc="-45"/>
              <a:t> </a:t>
            </a:r>
            <a:r>
              <a:rPr dirty="0"/>
              <a:t>defining</a:t>
            </a:r>
            <a:r>
              <a:rPr dirty="0" spc="-45"/>
              <a:t> </a:t>
            </a:r>
            <a:r>
              <a:rPr dirty="0" spc="95"/>
              <a:t>the </a:t>
            </a:r>
            <a:r>
              <a:rPr dirty="0" spc="-875"/>
              <a:t> </a:t>
            </a:r>
            <a:r>
              <a:rPr dirty="0" spc="-15"/>
              <a:t>actions</a:t>
            </a:r>
            <a:r>
              <a:rPr dirty="0" spc="-55"/>
              <a:t> </a:t>
            </a:r>
            <a:r>
              <a:rPr dirty="0" spc="-5"/>
              <a:t>allowed</a:t>
            </a:r>
            <a:r>
              <a:rPr dirty="0" spc="-60"/>
              <a:t> </a:t>
            </a:r>
            <a:r>
              <a:rPr dirty="0" spc="-15"/>
              <a:t>by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10"/>
              <a:t>token</a:t>
            </a:r>
          </a:p>
          <a:p>
            <a:pPr marL="1908810">
              <a:lnSpc>
                <a:spcPct val="100000"/>
              </a:lnSpc>
              <a:spcBef>
                <a:spcPts val="5"/>
              </a:spcBef>
            </a:pPr>
            <a:endParaRPr sz="5050"/>
          </a:p>
          <a:p>
            <a:pPr marL="1921510">
              <a:lnSpc>
                <a:spcPct val="100000"/>
              </a:lnSpc>
            </a:pPr>
            <a:r>
              <a:rPr dirty="0" spc="15"/>
              <a:t>The</a:t>
            </a:r>
            <a:r>
              <a:rPr dirty="0" spc="-45"/>
              <a:t> </a:t>
            </a:r>
            <a:r>
              <a:rPr dirty="0" spc="20"/>
              <a:t>root</a:t>
            </a:r>
            <a:r>
              <a:rPr dirty="0" spc="-50"/>
              <a:t> </a:t>
            </a:r>
            <a:r>
              <a:rPr dirty="0" spc="-25"/>
              <a:t>policy</a:t>
            </a:r>
            <a:r>
              <a:rPr dirty="0" spc="-50"/>
              <a:t> </a:t>
            </a:r>
            <a:r>
              <a:rPr dirty="0" spc="10"/>
              <a:t>can</a:t>
            </a:r>
            <a:r>
              <a:rPr dirty="0" spc="-50"/>
              <a:t> </a:t>
            </a:r>
            <a:r>
              <a:rPr dirty="0" spc="-10"/>
              <a:t>do</a:t>
            </a:r>
            <a:r>
              <a:rPr dirty="0" spc="-40"/>
              <a:t> </a:t>
            </a:r>
            <a:r>
              <a:rPr dirty="0" spc="-45"/>
              <a:t>ANYTHING.</a:t>
            </a:r>
            <a:r>
              <a:rPr dirty="0" spc="-50"/>
              <a:t> </a:t>
            </a:r>
            <a:r>
              <a:rPr dirty="0" spc="120"/>
              <a:t>It</a:t>
            </a:r>
            <a:r>
              <a:rPr dirty="0" spc="-50"/>
              <a:t> </a:t>
            </a:r>
            <a:r>
              <a:rPr dirty="0" spc="30"/>
              <a:t>cannot</a:t>
            </a:r>
            <a:r>
              <a:rPr dirty="0" spc="-50"/>
              <a:t> </a:t>
            </a:r>
            <a:r>
              <a:rPr dirty="0" spc="60"/>
              <a:t>be</a:t>
            </a:r>
            <a:r>
              <a:rPr dirty="0" spc="-40"/>
              <a:t> </a:t>
            </a:r>
            <a:r>
              <a:rPr dirty="0" spc="-5"/>
              <a:t>modified</a:t>
            </a:r>
            <a:r>
              <a:rPr dirty="0" spc="-50"/>
              <a:t> </a:t>
            </a:r>
            <a:r>
              <a:rPr dirty="0" spc="-40"/>
              <a:t>or</a:t>
            </a:r>
            <a:r>
              <a:rPr dirty="0" spc="-50"/>
              <a:t> </a:t>
            </a:r>
            <a:r>
              <a:rPr dirty="0" spc="35"/>
              <a:t>deleted.</a:t>
            </a:r>
          </a:p>
          <a:p>
            <a:pPr marL="1908810">
              <a:lnSpc>
                <a:spcPct val="100000"/>
              </a:lnSpc>
              <a:spcBef>
                <a:spcPts val="10"/>
              </a:spcBef>
            </a:pPr>
            <a:endParaRPr sz="5250"/>
          </a:p>
          <a:p>
            <a:pPr marL="1921510" marR="872490">
              <a:lnSpc>
                <a:spcPts val="3790"/>
              </a:lnSpc>
              <a:spcBef>
                <a:spcPts val="5"/>
              </a:spcBef>
            </a:pPr>
            <a:r>
              <a:rPr dirty="0" spc="15"/>
              <a:t>The</a:t>
            </a:r>
            <a:r>
              <a:rPr dirty="0" spc="-50"/>
              <a:t> </a:t>
            </a:r>
            <a:r>
              <a:rPr dirty="0" spc="45"/>
              <a:t>default</a:t>
            </a:r>
            <a:r>
              <a:rPr dirty="0" spc="-55"/>
              <a:t> </a:t>
            </a:r>
            <a:r>
              <a:rPr dirty="0" spc="-25"/>
              <a:t>policy</a:t>
            </a:r>
            <a:r>
              <a:rPr dirty="0" spc="-55"/>
              <a:t> </a:t>
            </a:r>
            <a:r>
              <a:rPr dirty="0" spc="-140"/>
              <a:t>is</a:t>
            </a:r>
            <a:r>
              <a:rPr dirty="0" spc="-55"/>
              <a:t> assigned </a:t>
            </a:r>
            <a:r>
              <a:rPr dirty="0" spc="65"/>
              <a:t>to</a:t>
            </a:r>
            <a:r>
              <a:rPr dirty="0" spc="-50"/>
              <a:t> </a:t>
            </a:r>
            <a:r>
              <a:rPr dirty="0" spc="35"/>
              <a:t>new</a:t>
            </a:r>
            <a:r>
              <a:rPr dirty="0" spc="-55"/>
              <a:t> </a:t>
            </a:r>
            <a:r>
              <a:rPr dirty="0" spc="-30"/>
              <a:t>tokens</a:t>
            </a:r>
            <a:r>
              <a:rPr dirty="0" spc="-55"/>
              <a:t> </a:t>
            </a:r>
            <a:r>
              <a:rPr dirty="0" spc="-15"/>
              <a:t>by</a:t>
            </a:r>
            <a:r>
              <a:rPr dirty="0" spc="-55"/>
              <a:t> </a:t>
            </a:r>
            <a:r>
              <a:rPr dirty="0" spc="20"/>
              <a:t>default.</a:t>
            </a:r>
            <a:r>
              <a:rPr dirty="0" spc="-55"/>
              <a:t> </a:t>
            </a:r>
            <a:r>
              <a:rPr dirty="0" spc="120"/>
              <a:t>It</a:t>
            </a:r>
            <a:r>
              <a:rPr dirty="0" spc="-55"/>
              <a:t> </a:t>
            </a:r>
            <a:r>
              <a:rPr dirty="0" spc="10"/>
              <a:t>can</a:t>
            </a:r>
            <a:r>
              <a:rPr dirty="0" spc="-50"/>
              <a:t> </a:t>
            </a:r>
            <a:r>
              <a:rPr dirty="0" spc="60"/>
              <a:t>be </a:t>
            </a:r>
            <a:r>
              <a:rPr dirty="0" spc="-875"/>
              <a:t> </a:t>
            </a:r>
            <a:r>
              <a:rPr dirty="0" spc="-20"/>
              <a:t>modified,</a:t>
            </a:r>
            <a:r>
              <a:rPr dirty="0" spc="-60"/>
              <a:t> </a:t>
            </a:r>
            <a:r>
              <a:rPr dirty="0" spc="75"/>
              <a:t>but</a:t>
            </a:r>
            <a:r>
              <a:rPr dirty="0" spc="-50"/>
              <a:t> </a:t>
            </a:r>
            <a:r>
              <a:rPr dirty="0" spc="50"/>
              <a:t>not</a:t>
            </a:r>
            <a:r>
              <a:rPr dirty="0" spc="-50"/>
              <a:t> </a:t>
            </a:r>
            <a:r>
              <a:rPr dirty="0" spc="35"/>
              <a:t>deleted.</a:t>
            </a:r>
          </a:p>
          <a:p>
            <a:pPr marL="1908810">
              <a:lnSpc>
                <a:spcPct val="100000"/>
              </a:lnSpc>
              <a:spcBef>
                <a:spcPts val="30"/>
              </a:spcBef>
            </a:pPr>
            <a:endParaRPr sz="3500"/>
          </a:p>
          <a:p>
            <a:pPr marL="1921510" marR="730885">
              <a:lnSpc>
                <a:spcPts val="3790"/>
              </a:lnSpc>
              <a:spcBef>
                <a:spcPts val="5"/>
              </a:spcBef>
            </a:pPr>
            <a:r>
              <a:rPr dirty="0" spc="-60"/>
              <a:t>Paths</a:t>
            </a:r>
            <a:r>
              <a:rPr dirty="0" spc="-55"/>
              <a:t> </a:t>
            </a:r>
            <a:r>
              <a:rPr dirty="0" spc="35"/>
              <a:t>define</a:t>
            </a:r>
            <a:r>
              <a:rPr dirty="0" spc="-50"/>
              <a:t> </a:t>
            </a:r>
            <a:r>
              <a:rPr dirty="0" spc="30"/>
              <a:t>where</a:t>
            </a:r>
            <a:r>
              <a:rPr dirty="0" spc="-50"/>
              <a:t> </a:t>
            </a:r>
            <a:r>
              <a:rPr dirty="0" spc="-15"/>
              <a:t>actions</a:t>
            </a:r>
            <a:r>
              <a:rPr dirty="0" spc="-55"/>
              <a:t> </a:t>
            </a:r>
            <a:r>
              <a:rPr dirty="0" spc="10"/>
              <a:t>can</a:t>
            </a:r>
            <a:r>
              <a:rPr dirty="0" spc="-55"/>
              <a:t> </a:t>
            </a:r>
            <a:r>
              <a:rPr dirty="0" spc="60"/>
              <a:t>be</a:t>
            </a:r>
            <a:r>
              <a:rPr dirty="0" spc="-50"/>
              <a:t> </a:t>
            </a:r>
            <a:r>
              <a:rPr dirty="0" spc="-45"/>
              <a:t>taken;</a:t>
            </a:r>
            <a:r>
              <a:rPr dirty="0" spc="-55"/>
              <a:t> </a:t>
            </a:r>
            <a:r>
              <a:rPr dirty="0" spc="-5"/>
              <a:t>capabilities</a:t>
            </a:r>
            <a:r>
              <a:rPr dirty="0" spc="-55"/>
              <a:t> </a:t>
            </a:r>
            <a:r>
              <a:rPr dirty="0" spc="35"/>
              <a:t>define</a:t>
            </a:r>
            <a:r>
              <a:rPr dirty="0" spc="-50"/>
              <a:t> </a:t>
            </a:r>
            <a:r>
              <a:rPr dirty="0" spc="35"/>
              <a:t>what </a:t>
            </a:r>
            <a:r>
              <a:rPr dirty="0" spc="-875"/>
              <a:t> </a:t>
            </a:r>
            <a:r>
              <a:rPr dirty="0" spc="-15"/>
              <a:t>actions</a:t>
            </a:r>
            <a:r>
              <a:rPr dirty="0" spc="-60"/>
              <a:t> </a:t>
            </a:r>
            <a:r>
              <a:rPr dirty="0" spc="10"/>
              <a:t>can</a:t>
            </a:r>
            <a:r>
              <a:rPr dirty="0" spc="-55"/>
              <a:t> </a:t>
            </a:r>
            <a:r>
              <a:rPr dirty="0" spc="60"/>
              <a:t>be</a:t>
            </a:r>
            <a:r>
              <a:rPr dirty="0" spc="-50"/>
              <a:t> </a:t>
            </a:r>
            <a:r>
              <a:rPr dirty="0" spc="-15"/>
              <a:t>taken.</a:t>
            </a:r>
          </a:p>
          <a:p>
            <a:pPr marL="1908810">
              <a:lnSpc>
                <a:spcPct val="100000"/>
              </a:lnSpc>
              <a:spcBef>
                <a:spcPts val="5"/>
              </a:spcBef>
            </a:pPr>
            <a:endParaRPr sz="3750"/>
          </a:p>
          <a:p>
            <a:pPr marL="1921510" marR="5080">
              <a:lnSpc>
                <a:spcPts val="3820"/>
              </a:lnSpc>
            </a:pPr>
            <a:r>
              <a:rPr dirty="0" spc="-55"/>
              <a:t>Policies </a:t>
            </a:r>
            <a:r>
              <a:rPr dirty="0" spc="10"/>
              <a:t>can</a:t>
            </a:r>
            <a:r>
              <a:rPr dirty="0" spc="-55"/>
              <a:t> </a:t>
            </a:r>
            <a:r>
              <a:rPr dirty="0" spc="60"/>
              <a:t>be</a:t>
            </a:r>
            <a:r>
              <a:rPr dirty="0" spc="-45"/>
              <a:t> </a:t>
            </a:r>
            <a:r>
              <a:rPr dirty="0" spc="-55"/>
              <a:t>assigned </a:t>
            </a:r>
            <a:r>
              <a:rPr dirty="0" spc="25"/>
              <a:t>directly</a:t>
            </a:r>
            <a:r>
              <a:rPr dirty="0" spc="-55"/>
              <a:t> </a:t>
            </a:r>
            <a:r>
              <a:rPr dirty="0" spc="65"/>
              <a:t>to</a:t>
            </a:r>
            <a:r>
              <a:rPr dirty="0" spc="-45"/>
              <a:t> </a:t>
            </a:r>
            <a:r>
              <a:rPr dirty="0" spc="-25"/>
              <a:t>a</a:t>
            </a:r>
            <a:r>
              <a:rPr dirty="0" spc="-50"/>
              <a:t> </a:t>
            </a:r>
            <a:r>
              <a:rPr dirty="0" spc="-15"/>
              <a:t>token,</a:t>
            </a:r>
            <a:r>
              <a:rPr dirty="0" spc="-55"/>
              <a:t> </a:t>
            </a:r>
            <a:r>
              <a:rPr dirty="0" spc="10"/>
              <a:t>through</a:t>
            </a:r>
            <a:r>
              <a:rPr dirty="0" spc="-50"/>
              <a:t> </a:t>
            </a:r>
            <a:r>
              <a:rPr dirty="0" spc="-20"/>
              <a:t>an</a:t>
            </a:r>
            <a:r>
              <a:rPr dirty="0" spc="-55"/>
              <a:t> </a:t>
            </a:r>
            <a:r>
              <a:rPr dirty="0" spc="40"/>
              <a:t>auth</a:t>
            </a:r>
            <a:r>
              <a:rPr dirty="0" spc="-55"/>
              <a:t> </a:t>
            </a:r>
            <a:r>
              <a:rPr dirty="0" spc="5"/>
              <a:t>method, </a:t>
            </a:r>
            <a:r>
              <a:rPr dirty="0" spc="-869"/>
              <a:t> </a:t>
            </a:r>
            <a:r>
              <a:rPr dirty="0" spc="-40"/>
              <a:t>or</a:t>
            </a:r>
            <a:r>
              <a:rPr dirty="0" spc="-60"/>
              <a:t> </a:t>
            </a:r>
            <a:r>
              <a:rPr dirty="0" spc="10"/>
              <a:t>through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50"/>
              <a:t> </a:t>
            </a:r>
            <a:r>
              <a:rPr dirty="0" spc="45"/>
              <a:t>identity</a:t>
            </a:r>
            <a:r>
              <a:rPr dirty="0" spc="-55"/>
              <a:t> </a:t>
            </a:r>
            <a:r>
              <a:rPr dirty="0" spc="-10"/>
              <a:t>secrets</a:t>
            </a:r>
            <a:r>
              <a:rPr dirty="0" spc="-55"/>
              <a:t> </a:t>
            </a:r>
            <a:r>
              <a:rPr dirty="0" spc="-5"/>
              <a:t>engine.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3624262"/>
            <a:ext cx="1216025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6580187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94888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45"/>
              <a:t> </a:t>
            </a:r>
            <a:r>
              <a:rPr dirty="0" sz="6000" spc="-110"/>
              <a:t>Next:</a:t>
            </a:r>
            <a:r>
              <a:rPr dirty="0" sz="6000" spc="-145"/>
              <a:t> </a:t>
            </a:r>
            <a:r>
              <a:rPr dirty="0" sz="6000" spc="-50"/>
              <a:t>Using</a:t>
            </a:r>
            <a:r>
              <a:rPr dirty="0" sz="6000" spc="-150"/>
              <a:t> </a:t>
            </a:r>
            <a:r>
              <a:rPr dirty="0" sz="6000" spc="5"/>
              <a:t>Vault</a:t>
            </a:r>
            <a:r>
              <a:rPr dirty="0" sz="6000" spc="-150"/>
              <a:t> </a:t>
            </a:r>
            <a:r>
              <a:rPr dirty="0" sz="6000" spc="-195"/>
              <a:t>Tokens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62126" y="4059428"/>
            <a:ext cx="728090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"/>
              <a:t>Vault</a:t>
            </a:r>
            <a:r>
              <a:rPr dirty="0" sz="6000" spc="-165"/>
              <a:t> </a:t>
            </a:r>
            <a:r>
              <a:rPr dirty="0" sz="6000" spc="-80"/>
              <a:t>Policy</a:t>
            </a:r>
            <a:r>
              <a:rPr dirty="0" sz="6000" spc="-150"/>
              <a:t> </a:t>
            </a:r>
            <a:r>
              <a:rPr dirty="0" sz="6000" spc="-30"/>
              <a:t>Overview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040" y="2390139"/>
            <a:ext cx="7214234" cy="1394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Policies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define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permissions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in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Multiple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options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assignment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3877564"/>
            <a:ext cx="6892290" cy="398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solidFill>
                  <a:srgbClr val="F15B2A"/>
                </a:solidFill>
                <a:latin typeface="Lucida Sans Unicode"/>
                <a:cs typeface="Lucida Sans Unicode"/>
              </a:rPr>
              <a:t>-</a:t>
            </a:r>
            <a:r>
              <a:rPr dirty="0" sz="3400" spc="355">
                <a:solidFill>
                  <a:srgbClr val="F15B2A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Token,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identity,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auth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methods</a:t>
            </a:r>
            <a:endParaRPr sz="3400">
              <a:latin typeface="Arial"/>
              <a:cs typeface="Arial"/>
            </a:endParaRPr>
          </a:p>
          <a:p>
            <a:pPr marL="12700" marR="3091815">
              <a:lnSpc>
                <a:spcPts val="6790"/>
              </a:lnSpc>
              <a:spcBef>
                <a:spcPts val="680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Most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specific</a:t>
            </a:r>
            <a:r>
              <a:rPr dirty="0" sz="34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wins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No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versioning</a:t>
            </a:r>
            <a:endParaRPr sz="3400">
              <a:latin typeface="Arial"/>
              <a:cs typeface="Arial"/>
            </a:endParaRPr>
          </a:p>
          <a:p>
            <a:pPr marL="12700" marR="4036060">
              <a:lnSpc>
                <a:spcPts val="6700"/>
              </a:lnSpc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Default</a:t>
            </a:r>
            <a:r>
              <a:rPr dirty="0" sz="3400" spc="-15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policy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Root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policy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8642" y="4693411"/>
            <a:ext cx="35496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5">
                <a:solidFill>
                  <a:srgbClr val="404040"/>
                </a:solidFill>
                <a:latin typeface="Microsoft Sans Serif"/>
                <a:cs typeface="Microsoft Sans Serif"/>
              </a:rPr>
              <a:t>Vault</a:t>
            </a:r>
            <a:r>
              <a:rPr dirty="0" sz="5400" spc="-1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75">
                <a:solidFill>
                  <a:srgbClr val="404040"/>
                </a:solidFill>
                <a:latin typeface="Microsoft Sans Serif"/>
                <a:cs typeface="Microsoft Sans Serif"/>
              </a:rPr>
              <a:t>Policy</a:t>
            </a:r>
            <a:endParaRPr sz="5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1909572"/>
            <a:ext cx="8098790" cy="707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tokens to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look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up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their own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properties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auth/token/lookup-self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{...</a:t>
            </a:r>
            <a:endParaRPr sz="2600">
              <a:latin typeface="Arial MT"/>
              <a:cs typeface="Arial MT"/>
            </a:endParaRPr>
          </a:p>
          <a:p>
            <a:pPr marL="12700" marR="2839720">
              <a:lnSpc>
                <a:spcPct val="185400"/>
              </a:lnSpc>
              <a:spcBef>
                <a:spcPts val="12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tokens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renew themselves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auth/token/renew-self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{...</a:t>
            </a:r>
            <a:endParaRPr sz="2600">
              <a:latin typeface="Arial MT"/>
              <a:cs typeface="Arial MT"/>
            </a:endParaRPr>
          </a:p>
          <a:p>
            <a:pPr marL="12700" marR="2747010">
              <a:lnSpc>
                <a:spcPts val="5810"/>
              </a:lnSpc>
              <a:spcBef>
                <a:spcPts val="64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tokens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revoke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themselves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auth/token/revoke-self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{...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4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token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look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up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its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own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capabilities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on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sys/capabilities-self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 {...</a:t>
            </a:r>
            <a:endParaRPr sz="2600">
              <a:latin typeface="Arial MT"/>
              <a:cs typeface="Arial MT"/>
            </a:endParaRPr>
          </a:p>
          <a:p>
            <a:pPr marL="12700" marR="227329">
              <a:lnSpc>
                <a:spcPts val="5810"/>
              </a:lnSpc>
              <a:spcBef>
                <a:spcPts val="44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 token to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look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up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its own entity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by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id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or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name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5">
                <a:solidFill>
                  <a:srgbClr val="F15B2A"/>
                </a:solidFill>
                <a:latin typeface="Arial MT"/>
                <a:cs typeface="Arial MT"/>
              </a:rPr>
              <a:t>identity/entity/id/{{identity.entity.id}}"</a:t>
            </a:r>
            <a:r>
              <a:rPr dirty="0" sz="2600" spc="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{...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18218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-1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800" spc="-1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800" spc="-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80" y="754380"/>
            <a:ext cx="41560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Policy</a:t>
            </a:r>
            <a:r>
              <a:rPr dirty="0" spc="-190"/>
              <a:t> </a:t>
            </a:r>
            <a:r>
              <a:rPr dirty="0" spc="-90"/>
              <a:t>Syntax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57" y="3030537"/>
            <a:ext cx="3069883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92183" y="7013955"/>
            <a:ext cx="27089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HCL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34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JSON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2700" y="3030537"/>
            <a:ext cx="3657600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21690" y="7013955"/>
            <a:ext cx="244030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Capabilities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4562" y="3030537"/>
            <a:ext cx="4658874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68163" y="7013955"/>
            <a:ext cx="95123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6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3400" spc="-12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21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38651" y="4550739"/>
              <a:ext cx="6929755" cy="3327400"/>
            </a:xfrm>
            <a:custGeom>
              <a:avLst/>
              <a:gdLst/>
              <a:ahLst/>
              <a:cxnLst/>
              <a:rect l="l" t="t" r="r" b="b"/>
              <a:pathLst>
                <a:path w="6929755" h="3327400">
                  <a:moveTo>
                    <a:pt x="790575" y="0"/>
                  </a:moveTo>
                  <a:lnTo>
                    <a:pt x="0" y="0"/>
                  </a:lnTo>
                  <a:lnTo>
                    <a:pt x="0" y="368300"/>
                  </a:lnTo>
                  <a:lnTo>
                    <a:pt x="790575" y="368300"/>
                  </a:lnTo>
                  <a:lnTo>
                    <a:pt x="790575" y="0"/>
                  </a:lnTo>
                  <a:close/>
                </a:path>
                <a:path w="6929755" h="3327400">
                  <a:moveTo>
                    <a:pt x="1343025" y="2959100"/>
                  </a:moveTo>
                  <a:lnTo>
                    <a:pt x="0" y="2959100"/>
                  </a:lnTo>
                  <a:lnTo>
                    <a:pt x="0" y="3327400"/>
                  </a:lnTo>
                  <a:lnTo>
                    <a:pt x="1343025" y="3327400"/>
                  </a:lnTo>
                  <a:lnTo>
                    <a:pt x="1343025" y="2959100"/>
                  </a:lnTo>
                  <a:close/>
                </a:path>
                <a:path w="6929755" h="3327400">
                  <a:moveTo>
                    <a:pt x="5072050" y="0"/>
                  </a:moveTo>
                  <a:lnTo>
                    <a:pt x="3913187" y="0"/>
                  </a:lnTo>
                  <a:lnTo>
                    <a:pt x="3913187" y="368300"/>
                  </a:lnTo>
                  <a:lnTo>
                    <a:pt x="5072050" y="368300"/>
                  </a:lnTo>
                  <a:lnTo>
                    <a:pt x="5072050" y="0"/>
                  </a:lnTo>
                  <a:close/>
                </a:path>
                <a:path w="6929755" h="3327400">
                  <a:moveTo>
                    <a:pt x="6929437" y="2959100"/>
                  </a:moveTo>
                  <a:lnTo>
                    <a:pt x="5586412" y="2959100"/>
                  </a:lnTo>
                  <a:lnTo>
                    <a:pt x="5586412" y="3327400"/>
                  </a:lnTo>
                  <a:lnTo>
                    <a:pt x="6929437" y="3327400"/>
                  </a:lnTo>
                  <a:lnTo>
                    <a:pt x="6929437" y="29591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1076" y="1540764"/>
            <a:ext cx="3589654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Basic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path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expression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somepath/in/vault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3762755"/>
            <a:ext cx="9872980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Using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the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glob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'*'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10"/>
              </a:lnSpc>
              <a:spcBef>
                <a:spcPts val="439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Match</a:t>
            </a:r>
            <a:r>
              <a:rPr dirty="0" sz="2600" spc="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"secrets/globo/web1/"</a:t>
            </a:r>
            <a:r>
              <a:rPr dirty="0" sz="2600" spc="1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and</a:t>
            </a:r>
            <a:r>
              <a:rPr dirty="0" sz="2600" spc="2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"secrets/globo/webapp/apikeys"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secrets/globo/web*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76" y="6722364"/>
            <a:ext cx="11730355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Using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the path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segment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match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'+'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5400"/>
              </a:lnSpc>
              <a:spcBef>
                <a:spcPts val="2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Match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"secrets/globo/webapp1/apikeys" and "secrets/globo/webapp2/apikeys"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secrets/globo/+/apikeys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24872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r>
              <a:rPr dirty="0" sz="2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5684" y="0"/>
            <a:ext cx="10292715" cy="898525"/>
          </a:xfrm>
          <a:custGeom>
            <a:avLst/>
            <a:gdLst/>
            <a:ahLst/>
            <a:cxnLst/>
            <a:rect l="l" t="t" r="r" b="b"/>
            <a:pathLst>
              <a:path w="10292715" h="898525">
                <a:moveTo>
                  <a:pt x="0" y="898428"/>
                </a:moveTo>
                <a:lnTo>
                  <a:pt x="10292316" y="898428"/>
                </a:lnTo>
                <a:lnTo>
                  <a:pt x="10292316" y="0"/>
                </a:lnTo>
                <a:lnTo>
                  <a:pt x="0" y="0"/>
                </a:lnTo>
                <a:lnTo>
                  <a:pt x="0" y="898428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"/>
            <a:ext cx="18288000" cy="10287000"/>
            <a:chOff x="-1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6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898423"/>
                  </a:moveTo>
                  <a:lnTo>
                    <a:pt x="7995679" y="898423"/>
                  </a:lnTo>
                  <a:lnTo>
                    <a:pt x="7995679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8288000" y="10286987"/>
                  </a:lnTo>
                  <a:lnTo>
                    <a:pt x="18288000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2650236"/>
            <a:ext cx="544830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Using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parameter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900"/>
              </a:lnSpc>
              <a:spcBef>
                <a:spcPts val="345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Resolve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the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name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of the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entity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-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5">
                <a:solidFill>
                  <a:srgbClr val="F15B2A"/>
                </a:solidFill>
                <a:latin typeface="Arial MT"/>
                <a:cs typeface="Arial MT"/>
              </a:rPr>
              <a:t>secret/{{identity.entity.name}}/*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5609844"/>
            <a:ext cx="7875905" cy="264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Used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in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the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default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policy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10"/>
              </a:lnSpc>
              <a:spcBef>
                <a:spcPts val="615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Allow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 token to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look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up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its own entity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by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id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or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name </a:t>
            </a:r>
            <a:r>
              <a:rPr dirty="0" sz="2600" spc="-7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5">
                <a:solidFill>
                  <a:srgbClr val="F15B2A"/>
                </a:solidFill>
                <a:latin typeface="Arial MT"/>
                <a:cs typeface="Arial MT"/>
              </a:rPr>
              <a:t>identity/entity/id/{{identity.entity.id}}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{…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path</a:t>
            </a:r>
            <a:r>
              <a:rPr dirty="0" sz="2600" spc="-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identity/entity/name/{{identity.entity.name}}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dirty="0" sz="2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{…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361" y="326643"/>
            <a:ext cx="34385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1067" y="754380"/>
            <a:ext cx="37274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Capabilities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pc="-55"/>
              <a:t>List</a:t>
            </a:r>
            <a:r>
              <a:rPr dirty="0" spc="-65"/>
              <a:t> </a:t>
            </a:r>
            <a:r>
              <a:rPr dirty="0" spc="300"/>
              <a:t>-</a:t>
            </a:r>
            <a:r>
              <a:rPr dirty="0" spc="-75"/>
              <a:t> </a:t>
            </a:r>
            <a:r>
              <a:rPr dirty="0" spc="30"/>
              <a:t>enumerate</a:t>
            </a:r>
            <a:r>
              <a:rPr dirty="0" spc="-60"/>
              <a:t> </a:t>
            </a:r>
            <a:r>
              <a:rPr dirty="0" spc="-85"/>
              <a:t>keys</a:t>
            </a:r>
          </a:p>
          <a:p>
            <a:pPr marL="805815" indent="-433705">
              <a:lnSpc>
                <a:spcPct val="100000"/>
              </a:lnSpc>
              <a:spcBef>
                <a:spcPts val="860"/>
              </a:spcBef>
              <a:buSzPct val="75000"/>
              <a:buFont typeface="Lucida Sans Unicode"/>
              <a:buChar char="-"/>
              <a:tabLst>
                <a:tab pos="805180" algn="l"/>
                <a:tab pos="805815" algn="l"/>
              </a:tabLst>
            </a:pPr>
            <a:r>
              <a:rPr dirty="0"/>
              <a:t>No</a:t>
            </a:r>
            <a:r>
              <a:rPr dirty="0" spc="-65"/>
              <a:t> </a:t>
            </a:r>
            <a:r>
              <a:rPr dirty="0" spc="-40"/>
              <a:t>access</a:t>
            </a:r>
            <a:r>
              <a:rPr dirty="0" spc="-70"/>
              <a:t> </a:t>
            </a:r>
            <a:r>
              <a:rPr dirty="0" spc="65"/>
              <a:t>to</a:t>
            </a:r>
            <a:r>
              <a:rPr dirty="0" spc="-65"/>
              <a:t> </a:t>
            </a:r>
            <a:r>
              <a:rPr dirty="0" spc="-35"/>
              <a:t>key</a:t>
            </a:r>
            <a:r>
              <a:rPr dirty="0" spc="-70"/>
              <a:t> </a:t>
            </a:r>
            <a:r>
              <a:rPr dirty="0" spc="25"/>
              <a:t>data</a:t>
            </a:r>
          </a:p>
          <a:p>
            <a:pPr marL="805815" indent="-433705">
              <a:lnSpc>
                <a:spcPct val="100000"/>
              </a:lnSpc>
              <a:spcBef>
                <a:spcPts val="960"/>
              </a:spcBef>
              <a:buSzPct val="75000"/>
              <a:buFont typeface="Lucida Sans Unicode"/>
              <a:buChar char="-"/>
              <a:tabLst>
                <a:tab pos="805180" algn="l"/>
                <a:tab pos="805815" algn="l"/>
              </a:tabLst>
            </a:pPr>
            <a:r>
              <a:rPr dirty="0" spc="70"/>
              <a:t>Not</a:t>
            </a:r>
            <a:r>
              <a:rPr dirty="0" spc="-70"/>
              <a:t> </a:t>
            </a:r>
            <a:r>
              <a:rPr dirty="0" spc="-15"/>
              <a:t>implied</a:t>
            </a:r>
            <a:r>
              <a:rPr dirty="0" spc="-65"/>
              <a:t> </a:t>
            </a:r>
            <a:r>
              <a:rPr dirty="0" spc="-15"/>
              <a:t>by</a:t>
            </a:r>
            <a:r>
              <a:rPr dirty="0" spc="-65"/>
              <a:t> </a:t>
            </a:r>
            <a:r>
              <a:rPr dirty="0" spc="95"/>
              <a:t>the</a:t>
            </a:r>
            <a:r>
              <a:rPr dirty="0" spc="-65"/>
              <a:t> </a:t>
            </a:r>
            <a:r>
              <a:rPr dirty="0" spc="15"/>
              <a:t>read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04040"/>
              </a:buClr>
              <a:buFont typeface="Lucida Sans Unicode"/>
              <a:buChar char="-"/>
            </a:pPr>
            <a:endParaRPr sz="4200"/>
          </a:p>
          <a:p>
            <a:pPr marL="12700">
              <a:lnSpc>
                <a:spcPct val="100000"/>
              </a:lnSpc>
            </a:pPr>
            <a:r>
              <a:rPr dirty="0" spc="-55"/>
              <a:t>Sudo</a:t>
            </a:r>
            <a:r>
              <a:rPr dirty="0" spc="-70"/>
              <a:t> </a:t>
            </a:r>
            <a:r>
              <a:rPr dirty="0" spc="30"/>
              <a:t>–</a:t>
            </a:r>
            <a:r>
              <a:rPr dirty="0" spc="-70"/>
              <a:t> </a:t>
            </a:r>
            <a:r>
              <a:rPr dirty="0" spc="-25"/>
              <a:t>special</a:t>
            </a:r>
            <a:r>
              <a:rPr dirty="0" spc="-60"/>
              <a:t> </a:t>
            </a:r>
            <a:r>
              <a:rPr dirty="0" spc="-80"/>
              <a:t>permissions</a:t>
            </a:r>
          </a:p>
          <a:p>
            <a:pPr marL="805815" indent="-433705">
              <a:lnSpc>
                <a:spcPct val="100000"/>
              </a:lnSpc>
              <a:spcBef>
                <a:spcPts val="840"/>
              </a:spcBef>
              <a:buSzPct val="75000"/>
              <a:buFont typeface="Lucida Sans Unicode"/>
              <a:buChar char="-"/>
              <a:tabLst>
                <a:tab pos="805180" algn="l"/>
                <a:tab pos="805815" algn="l"/>
              </a:tabLst>
            </a:pPr>
            <a:r>
              <a:rPr dirty="0" spc="55"/>
              <a:t>Root-protected</a:t>
            </a:r>
            <a:r>
              <a:rPr dirty="0" spc="-90"/>
              <a:t> </a:t>
            </a:r>
            <a:r>
              <a:rPr dirty="0" spc="-20"/>
              <a:t>paths</a:t>
            </a:r>
          </a:p>
          <a:p>
            <a:pPr marL="805815" indent="-433705">
              <a:lnSpc>
                <a:spcPct val="100000"/>
              </a:lnSpc>
              <a:spcBef>
                <a:spcPts val="960"/>
              </a:spcBef>
              <a:buSzPct val="75000"/>
              <a:buFont typeface="Lucida Sans Unicode"/>
              <a:buChar char="-"/>
              <a:tabLst>
                <a:tab pos="805180" algn="l"/>
                <a:tab pos="805815" algn="l"/>
              </a:tabLst>
            </a:pPr>
            <a:r>
              <a:rPr dirty="0" spc="-55"/>
              <a:t>Do</a:t>
            </a:r>
            <a:r>
              <a:rPr dirty="0" spc="-60"/>
              <a:t> </a:t>
            </a:r>
            <a:r>
              <a:rPr dirty="0" spc="50"/>
              <a:t>not</a:t>
            </a:r>
            <a:r>
              <a:rPr dirty="0" spc="-60"/>
              <a:t> </a:t>
            </a:r>
            <a:r>
              <a:rPr dirty="0" spc="-45"/>
              <a:t>imply</a:t>
            </a:r>
            <a:r>
              <a:rPr dirty="0" spc="-60"/>
              <a:t> </a:t>
            </a:r>
            <a:r>
              <a:rPr dirty="0" spc="40"/>
              <a:t>other</a:t>
            </a:r>
            <a:r>
              <a:rPr dirty="0" spc="-60"/>
              <a:t> </a:t>
            </a:r>
            <a:r>
              <a:rPr dirty="0" spc="-15"/>
              <a:t>actions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Lucida Sans Unicode"/>
              <a:buChar char="-"/>
            </a:pPr>
            <a:endParaRPr sz="4350"/>
          </a:p>
          <a:p>
            <a:pPr marL="12700">
              <a:lnSpc>
                <a:spcPct val="100000"/>
              </a:lnSpc>
            </a:pPr>
            <a:r>
              <a:rPr dirty="0" spc="-10"/>
              <a:t>Deny</a:t>
            </a:r>
            <a:r>
              <a:rPr dirty="0" spc="-65"/>
              <a:t> </a:t>
            </a:r>
            <a:r>
              <a:rPr dirty="0" spc="30"/>
              <a:t>–</a:t>
            </a:r>
            <a:r>
              <a:rPr dirty="0" spc="-65"/>
              <a:t> </a:t>
            </a:r>
            <a:r>
              <a:rPr dirty="0" spc="-35"/>
              <a:t>disable</a:t>
            </a:r>
            <a:r>
              <a:rPr dirty="0" spc="-55"/>
              <a:t> </a:t>
            </a:r>
            <a:r>
              <a:rPr dirty="0" spc="-45"/>
              <a:t>access</a:t>
            </a:r>
          </a:p>
          <a:p>
            <a:pPr marL="805815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805180" algn="l"/>
                <a:tab pos="805815" algn="l"/>
              </a:tabLst>
            </a:pPr>
            <a:r>
              <a:rPr dirty="0" spc="-25"/>
              <a:t>Overrides</a:t>
            </a:r>
            <a:r>
              <a:rPr dirty="0" spc="-65"/>
              <a:t> </a:t>
            </a:r>
            <a:r>
              <a:rPr dirty="0" spc="-45"/>
              <a:t>all</a:t>
            </a:r>
            <a:r>
              <a:rPr dirty="0" spc="-55"/>
              <a:t> </a:t>
            </a:r>
            <a:r>
              <a:rPr dirty="0" spc="40"/>
              <a:t>other</a:t>
            </a:r>
            <a:r>
              <a:rPr dirty="0" spc="-65"/>
              <a:t> </a:t>
            </a:r>
            <a:r>
              <a:rPr dirty="0" spc="-15"/>
              <a:t>actions</a:t>
            </a:r>
          </a:p>
          <a:p>
            <a:pPr marL="805815" indent="-433705">
              <a:lnSpc>
                <a:spcPct val="100000"/>
              </a:lnSpc>
              <a:spcBef>
                <a:spcPts val="960"/>
              </a:spcBef>
              <a:buSzPct val="75000"/>
              <a:buFont typeface="Lucida Sans Unicode"/>
              <a:buChar char="-"/>
              <a:tabLst>
                <a:tab pos="805180" algn="l"/>
                <a:tab pos="805815" algn="l"/>
              </a:tabLst>
            </a:pPr>
            <a:r>
              <a:rPr dirty="0" spc="-30"/>
              <a:t>Denies</a:t>
            </a:r>
            <a:r>
              <a:rPr dirty="0" spc="-70"/>
              <a:t> </a:t>
            </a:r>
            <a:r>
              <a:rPr dirty="0" spc="95"/>
              <a:t>the</a:t>
            </a:r>
            <a:r>
              <a:rPr dirty="0" spc="-65"/>
              <a:t> </a:t>
            </a:r>
            <a:r>
              <a:rPr dirty="0" spc="-15"/>
              <a:t>full</a:t>
            </a:r>
            <a:r>
              <a:rPr dirty="0" spc="-55"/>
              <a:t> </a:t>
            </a:r>
            <a:r>
              <a:rPr dirty="0" spc="35"/>
              <a:t>path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9042" y="2762250"/>
            <a:ext cx="1479552" cy="1639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875" y="5205751"/>
            <a:ext cx="1639887" cy="1385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8875" y="7400343"/>
            <a:ext cx="1639887" cy="1637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3500" y="3456940"/>
            <a:ext cx="5789930" cy="398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Standard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CRUD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capabilities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ts val="6790"/>
              </a:lnSpc>
              <a:spcBef>
                <a:spcPts val="580"/>
              </a:spcBef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 </a:t>
            </a: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new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Read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read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data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from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Update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5" b="1">
                <a:solidFill>
                  <a:srgbClr val="F15B2A"/>
                </a:solidFill>
                <a:latin typeface="Arial"/>
                <a:cs typeface="Arial"/>
              </a:rPr>
              <a:t>alter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Delete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–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remove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key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2022-11-30T01:56:17Z</dcterms:created>
  <dcterms:modified xsi:type="dcterms:W3CDTF">2022-11-30T01:56:17Z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2022-11-30T00:00:00Z</vt:filetime>
  </property>
</Properties>
</file>