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41203" y="2160841"/>
            <a:ext cx="6117590" cy="6754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626600" y="2160841"/>
            <a:ext cx="5572759" cy="6754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040" y="2618739"/>
            <a:ext cx="8745855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726948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60"/>
              <a:t>Using</a:t>
            </a:r>
            <a:r>
              <a:rPr dirty="0" sz="6800" spc="-195"/>
              <a:t> </a:t>
            </a:r>
            <a:r>
              <a:rPr dirty="0" sz="6800" spc="5"/>
              <a:t>Vault</a:t>
            </a:r>
            <a:r>
              <a:rPr dirty="0" sz="6800" spc="-185"/>
              <a:t> </a:t>
            </a:r>
            <a:r>
              <a:rPr dirty="0" sz="6800" spc="-220"/>
              <a:t>Tokens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2919476"/>
            <a:ext cx="8099425" cy="399732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2A9FBC"/>
                </a:solidFill>
                <a:latin typeface="Arial"/>
                <a:cs typeface="Arial"/>
              </a:rPr>
              <a:t>Vault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service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token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Obtain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tokens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from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2A9FBC"/>
                </a:solidFill>
                <a:latin typeface="Arial"/>
                <a:cs typeface="Arial"/>
              </a:rPr>
              <a:t>auth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2A9FBC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40" b="1">
                <a:solidFill>
                  <a:srgbClr val="2A9FBC"/>
                </a:solidFill>
                <a:latin typeface="Arial"/>
                <a:cs typeface="Arial"/>
              </a:rPr>
              <a:t>batch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token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Renew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and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2A9FBC"/>
                </a:solidFill>
                <a:latin typeface="Arial"/>
                <a:cs typeface="Arial"/>
              </a:rPr>
              <a:t>revoke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tokens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2A9FBC"/>
                </a:solidFill>
                <a:latin typeface="Arial"/>
                <a:cs typeface="Arial"/>
              </a:rPr>
              <a:t>periodic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token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6336" y="4059428"/>
            <a:ext cx="89071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80"/>
              <a:t>Token</a:t>
            </a:r>
            <a:r>
              <a:rPr dirty="0" sz="6000" spc="-140"/>
              <a:t> </a:t>
            </a:r>
            <a:r>
              <a:rPr dirty="0" sz="6000" spc="-145"/>
              <a:t>Types</a:t>
            </a:r>
            <a:r>
              <a:rPr dirty="0" sz="6000" spc="-140"/>
              <a:t> </a:t>
            </a:r>
            <a:r>
              <a:rPr dirty="0" sz="6000" spc="55"/>
              <a:t>and</a:t>
            </a:r>
            <a:r>
              <a:rPr dirty="0" sz="6000" spc="-135"/>
              <a:t> </a:t>
            </a:r>
            <a:r>
              <a:rPr dirty="0" sz="6000" spc="50"/>
              <a:t>Lifecycle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w="0"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9165" y="754380"/>
            <a:ext cx="52285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Service</a:t>
            </a:r>
            <a:r>
              <a:rPr dirty="0" spc="-165"/>
              <a:t> </a:t>
            </a:r>
            <a:r>
              <a:rPr dirty="0" spc="70"/>
              <a:t>or</a:t>
            </a:r>
            <a:r>
              <a:rPr dirty="0" spc="-170"/>
              <a:t> </a:t>
            </a:r>
            <a:r>
              <a:rPr dirty="0" spc="75"/>
              <a:t>Batch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algn="r" marL="527050" marR="5080" indent="4050665">
              <a:lnSpc>
                <a:spcPct val="151600"/>
              </a:lnSpc>
              <a:spcBef>
                <a:spcPts val="400"/>
              </a:spcBef>
            </a:pPr>
            <a:r>
              <a:rPr dirty="0" sz="3400" spc="295">
                <a:solidFill>
                  <a:srgbClr val="F15B2A"/>
                </a:solidFill>
                <a:latin typeface="Trebuchet MS"/>
                <a:cs typeface="Trebuchet MS"/>
              </a:rPr>
              <a:t>S</a:t>
            </a:r>
            <a:r>
              <a:rPr dirty="0" sz="3400" spc="40">
                <a:solidFill>
                  <a:srgbClr val="F15B2A"/>
                </a:solidFill>
                <a:latin typeface="Trebuchet MS"/>
                <a:cs typeface="Trebuchet MS"/>
              </a:rPr>
              <a:t>e</a:t>
            </a:r>
            <a:r>
              <a:rPr dirty="0" sz="3400" spc="-65">
                <a:solidFill>
                  <a:srgbClr val="F15B2A"/>
                </a:solidFill>
                <a:latin typeface="Trebuchet MS"/>
                <a:cs typeface="Trebuchet MS"/>
              </a:rPr>
              <a:t>rv</a:t>
            </a:r>
            <a:r>
              <a:rPr dirty="0" sz="3400" spc="-135">
                <a:solidFill>
                  <a:srgbClr val="F15B2A"/>
                </a:solidFill>
                <a:latin typeface="Trebuchet MS"/>
                <a:cs typeface="Trebuchet MS"/>
              </a:rPr>
              <a:t>i</a:t>
            </a:r>
            <a:r>
              <a:rPr dirty="0" sz="3400" spc="220">
                <a:solidFill>
                  <a:srgbClr val="F15B2A"/>
                </a:solidFill>
                <a:latin typeface="Trebuchet MS"/>
                <a:cs typeface="Trebuchet MS"/>
              </a:rPr>
              <a:t>c</a:t>
            </a:r>
            <a:r>
              <a:rPr dirty="0" sz="3400" spc="30">
                <a:solidFill>
                  <a:srgbClr val="F15B2A"/>
                </a:solidFill>
                <a:latin typeface="Trebuchet MS"/>
                <a:cs typeface="Trebuchet MS"/>
              </a:rPr>
              <a:t>e  </a:t>
            </a:r>
            <a:r>
              <a:rPr dirty="0" spc="-105"/>
              <a:t>Fully </a:t>
            </a:r>
            <a:r>
              <a:rPr dirty="0" spc="-110"/>
              <a:t>featured, </a:t>
            </a:r>
            <a:r>
              <a:rPr dirty="0" spc="-114"/>
              <a:t>heavyweight </a:t>
            </a:r>
            <a:r>
              <a:rPr dirty="0" spc="-110"/>
              <a:t> </a:t>
            </a:r>
            <a:r>
              <a:rPr dirty="0" spc="-80"/>
              <a:t>Managed by </a:t>
            </a:r>
            <a:r>
              <a:rPr dirty="0" spc="-40"/>
              <a:t>accessor </a:t>
            </a:r>
            <a:r>
              <a:rPr dirty="0" spc="-120"/>
              <a:t>or </a:t>
            </a:r>
            <a:r>
              <a:rPr dirty="0" spc="-405"/>
              <a:t>ID </a:t>
            </a:r>
            <a:r>
              <a:rPr dirty="0" spc="-400"/>
              <a:t> </a:t>
            </a:r>
            <a:r>
              <a:rPr dirty="0" spc="-295"/>
              <a:t>W</a:t>
            </a:r>
            <a:r>
              <a:rPr dirty="0" spc="-190"/>
              <a:t>r</a:t>
            </a:r>
            <a:r>
              <a:rPr dirty="0" spc="-130"/>
              <a:t>i</a:t>
            </a:r>
            <a:r>
              <a:rPr dirty="0" spc="-60"/>
              <a:t>t</a:t>
            </a:r>
            <a:r>
              <a:rPr dirty="0" spc="-100"/>
              <a:t>t</a:t>
            </a:r>
            <a:r>
              <a:rPr dirty="0" spc="-20"/>
              <a:t>e</a:t>
            </a:r>
            <a:r>
              <a:rPr dirty="0" spc="-110"/>
              <a:t>n</a:t>
            </a:r>
            <a:r>
              <a:rPr dirty="0" spc="-105"/>
              <a:t> </a:t>
            </a:r>
            <a:r>
              <a:rPr dirty="0" spc="-100"/>
              <a:t>t</a:t>
            </a:r>
            <a:r>
              <a:rPr dirty="0" spc="-55"/>
              <a:t>o</a:t>
            </a:r>
            <a:r>
              <a:rPr dirty="0" spc="-100"/>
              <a:t> </a:t>
            </a:r>
            <a:r>
              <a:rPr dirty="0" spc="-45"/>
              <a:t>p</a:t>
            </a:r>
            <a:r>
              <a:rPr dirty="0" spc="-20"/>
              <a:t>e</a:t>
            </a:r>
            <a:r>
              <a:rPr dirty="0" spc="-130"/>
              <a:t>r</a:t>
            </a:r>
            <a:r>
              <a:rPr dirty="0" spc="-160"/>
              <a:t>s</a:t>
            </a:r>
            <a:r>
              <a:rPr dirty="0" spc="-130"/>
              <a:t>i</a:t>
            </a:r>
            <a:r>
              <a:rPr dirty="0" spc="-100"/>
              <a:t>s</a:t>
            </a:r>
            <a:r>
              <a:rPr dirty="0" spc="-100"/>
              <a:t>t</a:t>
            </a:r>
            <a:r>
              <a:rPr dirty="0" spc="-20"/>
              <a:t>e</a:t>
            </a:r>
            <a:r>
              <a:rPr dirty="0" spc="-114"/>
              <a:t>n</a:t>
            </a:r>
            <a:r>
              <a:rPr dirty="0" spc="-60"/>
              <a:t>t</a:t>
            </a:r>
            <a:r>
              <a:rPr dirty="0" spc="-100"/>
              <a:t> </a:t>
            </a:r>
            <a:r>
              <a:rPr dirty="0" spc="-100"/>
              <a:t>s</a:t>
            </a:r>
            <a:r>
              <a:rPr dirty="0" spc="-100"/>
              <a:t>t</a:t>
            </a:r>
            <a:r>
              <a:rPr dirty="0" spc="-55"/>
              <a:t>o</a:t>
            </a:r>
            <a:r>
              <a:rPr dirty="0" spc="-150"/>
              <a:t>r</a:t>
            </a:r>
            <a:r>
              <a:rPr dirty="0" spc="-200"/>
              <a:t>a</a:t>
            </a:r>
            <a:r>
              <a:rPr dirty="0" spc="-60"/>
              <a:t>g</a:t>
            </a:r>
            <a:r>
              <a:rPr dirty="0" spc="-20"/>
              <a:t>e</a:t>
            </a:r>
            <a:endParaRPr sz="3400">
              <a:latin typeface="Trebuchet MS"/>
              <a:cs typeface="Trebuchet MS"/>
            </a:endParaRPr>
          </a:p>
          <a:p>
            <a:pPr algn="r" marL="1533525" marR="5080" indent="916940">
              <a:lnSpc>
                <a:spcPct val="150900"/>
              </a:lnSpc>
              <a:spcBef>
                <a:spcPts val="10"/>
              </a:spcBef>
            </a:pPr>
            <a:r>
              <a:rPr dirty="0" spc="-45"/>
              <a:t>Calculated</a:t>
            </a:r>
            <a:r>
              <a:rPr dirty="0" spc="-165"/>
              <a:t> </a:t>
            </a:r>
            <a:r>
              <a:rPr dirty="0" spc="-110"/>
              <a:t>lifetime </a:t>
            </a:r>
            <a:r>
              <a:rPr dirty="0" spc="-919"/>
              <a:t> </a:t>
            </a:r>
            <a:r>
              <a:rPr dirty="0" spc="-120"/>
              <a:t>Renewable</a:t>
            </a:r>
            <a:r>
              <a:rPr dirty="0" spc="-114"/>
              <a:t> if</a:t>
            </a:r>
            <a:r>
              <a:rPr dirty="0" spc="-120"/>
              <a:t> </a:t>
            </a:r>
            <a:r>
              <a:rPr dirty="0" spc="-75"/>
              <a:t>desired </a:t>
            </a:r>
            <a:r>
              <a:rPr dirty="0" spc="-70"/>
              <a:t> </a:t>
            </a:r>
            <a:r>
              <a:rPr dirty="0" spc="-5"/>
              <a:t>Can</a:t>
            </a:r>
            <a:r>
              <a:rPr dirty="0" spc="-130"/>
              <a:t> </a:t>
            </a:r>
            <a:r>
              <a:rPr dirty="0" spc="-60"/>
              <a:t>create</a:t>
            </a:r>
            <a:r>
              <a:rPr dirty="0" spc="-125"/>
              <a:t> </a:t>
            </a:r>
            <a:r>
              <a:rPr dirty="0" spc="-50"/>
              <a:t>child</a:t>
            </a:r>
            <a:r>
              <a:rPr dirty="0" spc="-130"/>
              <a:t> </a:t>
            </a:r>
            <a:r>
              <a:rPr dirty="0" spc="-114"/>
              <a:t>tokens</a:t>
            </a:r>
          </a:p>
          <a:p>
            <a:pPr algn="r" marR="5715">
              <a:lnSpc>
                <a:spcPct val="100000"/>
              </a:lnSpc>
              <a:spcBef>
                <a:spcPts val="1850"/>
              </a:spcBef>
            </a:pPr>
            <a:r>
              <a:rPr dirty="0" spc="-190"/>
              <a:t>D</a:t>
            </a:r>
            <a:r>
              <a:rPr dirty="0" spc="-20"/>
              <a:t>e</a:t>
            </a:r>
            <a:r>
              <a:rPr dirty="0" spc="-105"/>
              <a:t>f</a:t>
            </a:r>
            <a:r>
              <a:rPr dirty="0" spc="-155"/>
              <a:t>a</a:t>
            </a:r>
            <a:r>
              <a:rPr dirty="0" spc="-90"/>
              <a:t>u</a:t>
            </a:r>
            <a:r>
              <a:rPr dirty="0" spc="-130"/>
              <a:t>l</a:t>
            </a:r>
            <a:r>
              <a:rPr dirty="0" spc="-60"/>
              <a:t>t</a:t>
            </a:r>
            <a:r>
              <a:rPr dirty="0" spc="-100"/>
              <a:t> </a:t>
            </a:r>
            <a:r>
              <a:rPr dirty="0" spc="-60"/>
              <a:t>t</a:t>
            </a:r>
            <a:r>
              <a:rPr dirty="0" spc="-70"/>
              <a:t>y</a:t>
            </a:r>
            <a:r>
              <a:rPr dirty="0" spc="-80"/>
              <a:t>p</a:t>
            </a:r>
            <a:r>
              <a:rPr dirty="0" spc="-20"/>
              <a:t>e</a:t>
            </a:r>
            <a:r>
              <a:rPr dirty="0" spc="-100"/>
              <a:t> </a:t>
            </a:r>
            <a:r>
              <a:rPr dirty="0" spc="-105"/>
              <a:t>f</a:t>
            </a:r>
            <a:r>
              <a:rPr dirty="0" spc="-55"/>
              <a:t>o</a:t>
            </a:r>
            <a:r>
              <a:rPr dirty="0" spc="-190"/>
              <a:t>r</a:t>
            </a:r>
            <a:r>
              <a:rPr dirty="0" spc="-105"/>
              <a:t> </a:t>
            </a:r>
            <a:r>
              <a:rPr dirty="0" spc="-285"/>
              <a:t>m</a:t>
            </a:r>
            <a:r>
              <a:rPr dirty="0" spc="-55"/>
              <a:t>o</a:t>
            </a:r>
            <a:r>
              <a:rPr dirty="0" spc="-100"/>
              <a:t>s</a:t>
            </a:r>
            <a:r>
              <a:rPr dirty="0" spc="-60"/>
              <a:t>t</a:t>
            </a:r>
            <a:r>
              <a:rPr dirty="0" spc="-100"/>
              <a:t> </a:t>
            </a:r>
            <a:r>
              <a:rPr dirty="0" spc="-100"/>
              <a:t>s</a:t>
            </a:r>
            <a:r>
              <a:rPr dirty="0" spc="-130"/>
              <a:t>i</a:t>
            </a:r>
            <a:r>
              <a:rPr dirty="0" spc="-60"/>
              <a:t>t</a:t>
            </a:r>
            <a:r>
              <a:rPr dirty="0" spc="-90"/>
              <a:t>u</a:t>
            </a:r>
            <a:r>
              <a:rPr dirty="0" spc="-195"/>
              <a:t>a</a:t>
            </a:r>
            <a:r>
              <a:rPr dirty="0" spc="-60"/>
              <a:t>t</a:t>
            </a:r>
            <a:r>
              <a:rPr dirty="0" spc="-130"/>
              <a:t>i</a:t>
            </a:r>
            <a:r>
              <a:rPr dirty="0" spc="-55"/>
              <a:t>o</a:t>
            </a:r>
            <a:r>
              <a:rPr dirty="0" spc="-114"/>
              <a:t>n</a:t>
            </a:r>
            <a:r>
              <a:rPr dirty="0" spc="-95"/>
              <a:t>s</a:t>
            </a:r>
          </a:p>
          <a:p>
            <a:pPr algn="r" marR="6350">
              <a:lnSpc>
                <a:spcPct val="100000"/>
              </a:lnSpc>
              <a:spcBef>
                <a:spcPts val="1970"/>
              </a:spcBef>
            </a:pPr>
            <a:r>
              <a:rPr dirty="0" spc="-70"/>
              <a:t>B</a:t>
            </a:r>
            <a:r>
              <a:rPr dirty="0" spc="-50"/>
              <a:t>e</a:t>
            </a:r>
            <a:r>
              <a:rPr dirty="0" spc="-60"/>
              <a:t>g</a:t>
            </a:r>
            <a:r>
              <a:rPr dirty="0" spc="-135"/>
              <a:t>i</a:t>
            </a:r>
            <a:r>
              <a:rPr dirty="0" spc="-114"/>
              <a:t>n</a:t>
            </a:r>
            <a:r>
              <a:rPr dirty="0" spc="-95"/>
              <a:t>s</a:t>
            </a:r>
            <a:r>
              <a:rPr dirty="0" spc="-105"/>
              <a:t> </a:t>
            </a:r>
            <a:r>
              <a:rPr dirty="0" spc="-335"/>
              <a:t>w</a:t>
            </a:r>
            <a:r>
              <a:rPr dirty="0" spc="-135"/>
              <a:t>i</a:t>
            </a:r>
            <a:r>
              <a:rPr dirty="0" spc="-60"/>
              <a:t>t</a:t>
            </a:r>
            <a:r>
              <a:rPr dirty="0" spc="-110"/>
              <a:t>h</a:t>
            </a:r>
            <a:r>
              <a:rPr dirty="0" spc="-105"/>
              <a:t> </a:t>
            </a:r>
            <a:r>
              <a:rPr dirty="0" spc="-220"/>
              <a:t>"</a:t>
            </a:r>
            <a:r>
              <a:rPr dirty="0" spc="-100"/>
              <a:t>s</a:t>
            </a:r>
            <a:r>
              <a:rPr dirty="0" spc="-270"/>
              <a:t>.</a:t>
            </a:r>
            <a:r>
              <a:rPr dirty="0" spc="-220"/>
              <a:t>"</a:t>
            </a:r>
            <a:r>
              <a:rPr dirty="0" spc="-105"/>
              <a:t> </a:t>
            </a:r>
            <a:r>
              <a:rPr dirty="0" spc="-135"/>
              <a:t>i</a:t>
            </a:r>
            <a:r>
              <a:rPr dirty="0" spc="-110"/>
              <a:t>n</a:t>
            </a:r>
            <a:r>
              <a:rPr dirty="0" spc="-105"/>
              <a:t> </a:t>
            </a:r>
            <a:r>
              <a:rPr dirty="0" spc="-625"/>
              <a:t>I</a:t>
            </a:r>
            <a:r>
              <a:rPr dirty="0" spc="-19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318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dirty="0" spc="90"/>
              <a:t>Batch</a:t>
            </a:r>
          </a:p>
          <a:p>
            <a:pPr marL="15240" marR="5080">
              <a:lnSpc>
                <a:spcPct val="150600"/>
              </a:lnSpc>
              <a:spcBef>
                <a:spcPts val="320"/>
              </a:spcBef>
            </a:pPr>
            <a:r>
              <a:rPr dirty="0" sz="3200" spc="-1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3200" spc="-1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285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3200" spc="-1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2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dirty="0" sz="3200" spc="-2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9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9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265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5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7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335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dirty="0" sz="3200" spc="-2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3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70">
                <a:solidFill>
                  <a:srgbClr val="404040"/>
                </a:solidFill>
                <a:latin typeface="Tahoma"/>
                <a:cs typeface="Tahoma"/>
              </a:rPr>
              <a:t>ht  </a:t>
            </a:r>
            <a:r>
              <a:rPr dirty="0" sz="3200" spc="-12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5">
                <a:solidFill>
                  <a:srgbClr val="404040"/>
                </a:solidFill>
                <a:latin typeface="Tahoma"/>
                <a:cs typeface="Tahoma"/>
              </a:rPr>
              <a:t>no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40">
                <a:solidFill>
                  <a:srgbClr val="404040"/>
                </a:solidFill>
                <a:latin typeface="Tahoma"/>
                <a:cs typeface="Tahoma"/>
              </a:rPr>
              <a:t>accessor</a:t>
            </a:r>
            <a:endParaRPr sz="3200">
              <a:latin typeface="Tahoma"/>
              <a:cs typeface="Tahoma"/>
            </a:endParaRPr>
          </a:p>
          <a:p>
            <a:pPr marL="15240" marR="1277620">
              <a:lnSpc>
                <a:spcPts val="5810"/>
              </a:lnSpc>
              <a:spcBef>
                <a:spcPts val="425"/>
              </a:spcBef>
            </a:pPr>
            <a:r>
              <a:rPr dirty="0" sz="3200" spc="-12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5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35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dirty="0" sz="3200" spc="-19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2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5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10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5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5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20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15">
                <a:solidFill>
                  <a:srgbClr val="404040"/>
                </a:solidFill>
                <a:latin typeface="Tahoma"/>
                <a:cs typeface="Tahoma"/>
              </a:rPr>
              <a:t>e  </a:t>
            </a:r>
            <a:r>
              <a:rPr dirty="0" sz="3200" spc="-70">
                <a:solidFill>
                  <a:srgbClr val="404040"/>
                </a:solidFill>
                <a:latin typeface="Tahoma"/>
                <a:cs typeface="Tahoma"/>
              </a:rPr>
              <a:t>Static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lifetime</a:t>
            </a:r>
            <a:endParaRPr sz="3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20"/>
              </a:spcBef>
            </a:pPr>
            <a:r>
              <a:rPr dirty="0" sz="3200" spc="-95">
                <a:solidFill>
                  <a:srgbClr val="404040"/>
                </a:solidFill>
                <a:latin typeface="Tahoma"/>
                <a:cs typeface="Tahoma"/>
              </a:rPr>
              <a:t>Never</a:t>
            </a:r>
            <a:r>
              <a:rPr dirty="0" sz="3200" spc="-13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>
                <a:solidFill>
                  <a:srgbClr val="404040"/>
                </a:solidFill>
                <a:latin typeface="Tahoma"/>
                <a:cs typeface="Tahoma"/>
              </a:rPr>
              <a:t>renewable</a:t>
            </a:r>
            <a:endParaRPr sz="3200">
              <a:latin typeface="Tahoma"/>
              <a:cs typeface="Tahoma"/>
            </a:endParaRPr>
          </a:p>
          <a:p>
            <a:pPr marL="15240" marR="1544955">
              <a:lnSpc>
                <a:spcPct val="149700"/>
              </a:lnSpc>
              <a:spcBef>
                <a:spcPts val="60"/>
              </a:spcBef>
            </a:pPr>
            <a:r>
              <a:rPr dirty="0" sz="3200" spc="-90">
                <a:solidFill>
                  <a:srgbClr val="404040"/>
                </a:solidFill>
                <a:latin typeface="Tahoma"/>
                <a:cs typeface="Tahoma"/>
              </a:rPr>
              <a:t>No </a:t>
            </a:r>
            <a:r>
              <a:rPr dirty="0" sz="3200" spc="-55">
                <a:solidFill>
                  <a:srgbClr val="404040"/>
                </a:solidFill>
                <a:latin typeface="Tahoma"/>
                <a:cs typeface="Tahoma"/>
              </a:rPr>
              <a:t>child </a:t>
            </a:r>
            <a:r>
              <a:rPr dirty="0" sz="3200" spc="-114">
                <a:solidFill>
                  <a:srgbClr val="404040"/>
                </a:solidFill>
                <a:latin typeface="Tahoma"/>
                <a:cs typeface="Tahoma"/>
              </a:rPr>
              <a:t>tokens 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0">
                <a:solidFill>
                  <a:srgbClr val="404040"/>
                </a:solidFill>
                <a:latin typeface="Tahoma"/>
                <a:cs typeface="Tahoma"/>
              </a:rPr>
              <a:t>Explicitly 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created </a:t>
            </a:r>
            <a:r>
              <a:rPr dirty="0" sz="3200" spc="-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7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dirty="0" sz="3200" spc="-5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13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14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9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35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dirty="0" sz="3200" spc="-13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2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dirty="0" sz="3200" spc="-5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dirty="0" sz="3200" spc="-2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3200" spc="-22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1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9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37069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340995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Horizontally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scaling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process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needs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tokens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endParaRPr sz="3500">
              <a:latin typeface="Microsoft Sans Serif"/>
              <a:cs typeface="Microsoft Sans Serif"/>
            </a:endParaRPr>
          </a:p>
          <a:p>
            <a:pPr marL="584200" marR="462915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75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have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limited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lifetime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cannot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renewed</a:t>
            </a:r>
            <a:endParaRPr sz="3500">
              <a:latin typeface="Microsoft Sans Serif"/>
              <a:cs typeface="Microsoft Sans Serif"/>
            </a:endParaRPr>
          </a:p>
          <a:p>
            <a:pPr marL="584200" marR="1556385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75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create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children</a:t>
            </a:r>
            <a:endParaRPr sz="3500">
              <a:latin typeface="Microsoft Sans Serif"/>
              <a:cs typeface="Microsoft Sans Serif"/>
            </a:endParaRPr>
          </a:p>
          <a:p>
            <a:pPr algn="ctr" marL="18415">
              <a:lnSpc>
                <a:spcPct val="100000"/>
              </a:lnSpc>
              <a:spcBef>
                <a:spcPts val="121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auth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method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supply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">
                <a:solidFill>
                  <a:srgbClr val="F15B2A"/>
                </a:solidFill>
                <a:latin typeface="Microsoft Sans Serif"/>
                <a:cs typeface="Microsoft Sans Serif"/>
              </a:rPr>
              <a:t>Set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45">
                <a:solidFill>
                  <a:srgbClr val="F15B2A"/>
                </a:solidFill>
                <a:latin typeface="Microsoft Sans Serif"/>
                <a:cs typeface="Microsoft Sans Serif"/>
              </a:rPr>
              <a:t>type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batch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proper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05">
                <a:solidFill>
                  <a:srgbClr val="F15B2A"/>
                </a:solidFill>
                <a:latin typeface="Microsoft Sans Serif"/>
                <a:cs typeface="Microsoft Sans Serif"/>
              </a:rPr>
              <a:t>TTL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852" y="754380"/>
            <a:ext cx="46310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Token</a:t>
            </a:r>
            <a:r>
              <a:rPr dirty="0" spc="-185"/>
              <a:t> </a:t>
            </a:r>
            <a:r>
              <a:rPr dirty="0" spc="55"/>
              <a:t>Lifetime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3642" y="7166355"/>
            <a:ext cx="212534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04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3400" spc="2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3400" spc="-145" b="1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3400" spc="4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3400" spc="5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34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dirty="0" sz="3400" spc="65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8989" y="2874962"/>
            <a:ext cx="2785833" cy="3867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3175" y="2878921"/>
            <a:ext cx="3863975" cy="38592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2447" y="2874962"/>
            <a:ext cx="3642961" cy="3867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64564" y="7166355"/>
            <a:ext cx="29749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5" b="1">
                <a:solidFill>
                  <a:srgbClr val="404040"/>
                </a:solidFill>
                <a:latin typeface="Trebuchet MS"/>
                <a:cs typeface="Trebuchet MS"/>
              </a:rPr>
              <a:t>Periodic</a:t>
            </a:r>
            <a:r>
              <a:rPr dirty="0" sz="3400" spc="-2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114" y="7166355"/>
            <a:ext cx="17475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40" b="1">
                <a:solidFill>
                  <a:srgbClr val="404040"/>
                </a:solidFill>
                <a:latin typeface="Trebuchet MS"/>
                <a:cs typeface="Trebuchet MS"/>
              </a:rPr>
              <a:t>Max</a:t>
            </a:r>
            <a:r>
              <a:rPr dirty="0" sz="3400" spc="-2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Trebuchet MS"/>
                <a:cs typeface="Trebuchet MS"/>
              </a:rPr>
              <a:t>TTL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2994" y="7166355"/>
            <a:ext cx="29813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5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r>
              <a:rPr dirty="0" sz="3400" spc="-2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Trebuchet MS"/>
                <a:cs typeface="Trebuchet MS"/>
              </a:rPr>
              <a:t>renewal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5574" y="2874962"/>
            <a:ext cx="3361639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24177" y="629412"/>
            <a:ext cx="32397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>
                <a:solidFill>
                  <a:srgbClr val="FFFFFF"/>
                </a:solidFill>
              </a:rPr>
              <a:t>Token</a:t>
            </a:r>
            <a:r>
              <a:rPr dirty="0" spc="-200">
                <a:solidFill>
                  <a:srgbClr val="FFFFFF"/>
                </a:solidFill>
              </a:rPr>
              <a:t> </a:t>
            </a:r>
            <a:r>
              <a:rPr dirty="0" spc="-254">
                <a:solidFill>
                  <a:srgbClr val="FFFFFF"/>
                </a:solidFill>
              </a:rPr>
              <a:t>TTL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1678285" cy="485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2600" spc="-60">
                <a:solidFill>
                  <a:srgbClr val="FFFFFF"/>
                </a:solidFill>
                <a:latin typeface="Arial MT"/>
                <a:cs typeface="Arial MT"/>
              </a:rPr>
              <a:t> Token</a:t>
            </a:r>
            <a:r>
              <a:rPr dirty="0" sz="2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TTL</a:t>
            </a:r>
            <a:r>
              <a:rPr dirty="0" sz="26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600">
              <a:latin typeface="Arial MT"/>
              <a:cs typeface="Arial MT"/>
            </a:endParaRPr>
          </a:p>
          <a:p>
            <a:pPr marL="12700" marR="5442585">
              <a:lnSpc>
                <a:spcPts val="5900"/>
              </a:lnSpc>
              <a:spcBef>
                <a:spcPts val="540"/>
              </a:spcBef>
              <a:tabLst>
                <a:tab pos="2366645" algn="l"/>
                <a:tab pos="2640965" algn="l"/>
              </a:tabLst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creation_time		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1613828388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Unix time </a:t>
            </a:r>
            <a:r>
              <a:rPr dirty="0" sz="2600" spc="-7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creation_ttl	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30m</a:t>
            </a:r>
            <a:r>
              <a:rPr dirty="0" sz="2600" spc="-2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TTL</a:t>
            </a:r>
            <a:r>
              <a:rPr dirty="0" sz="2600" spc="-9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set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at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creation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780"/>
              </a:lnSpc>
              <a:spcBef>
                <a:spcPts val="10"/>
              </a:spcBef>
              <a:tabLst>
                <a:tab pos="2548890" algn="l"/>
                <a:tab pos="2639695" algn="l"/>
              </a:tabLst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expire_time	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2021-02-20T09:09:48.4036711-05:00</a:t>
            </a:r>
            <a:r>
              <a:rPr dirty="0" sz="2600" spc="2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Project</a:t>
            </a:r>
            <a:r>
              <a:rPr dirty="0" sz="2600" spc="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expiration</a:t>
            </a:r>
            <a:r>
              <a:rPr dirty="0" sz="2600" spc="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time </a:t>
            </a:r>
            <a:r>
              <a:rPr dirty="0" sz="2600" spc="-70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explicit_max_ttl		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0s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Max</a:t>
            </a:r>
            <a:r>
              <a:rPr dirty="0" sz="2600" spc="-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TTL</a:t>
            </a:r>
            <a:r>
              <a:rPr dirty="0" sz="2600" spc="-9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if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set</a:t>
            </a:r>
            <a:endParaRPr sz="2600">
              <a:latin typeface="Arial MT"/>
              <a:cs typeface="Arial MT"/>
            </a:endParaRPr>
          </a:p>
          <a:p>
            <a:pPr marL="12700" marR="152400">
              <a:lnSpc>
                <a:spcPts val="5810"/>
              </a:lnSpc>
              <a:tabLst>
                <a:tab pos="1834514" algn="l"/>
                <a:tab pos="2512695" algn="l"/>
              </a:tabLst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issue_time		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2021-02-20T08:39:48.4036711-05:00</a:t>
            </a:r>
            <a:r>
              <a:rPr dirty="0" sz="2600" spc="2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Friendly</a:t>
            </a:r>
            <a:r>
              <a:rPr dirty="0" sz="2600" spc="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creation</a:t>
            </a:r>
            <a:r>
              <a:rPr dirty="0" sz="2600" spc="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time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ttl	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29m13s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TTL</a:t>
            </a:r>
            <a:r>
              <a:rPr dirty="0" sz="2600" spc="-9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value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4048" y="629412"/>
            <a:ext cx="88582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170">
                <a:solidFill>
                  <a:srgbClr val="FFFFFF"/>
                </a:solidFill>
              </a:rPr>
              <a:t>Token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55">
                <a:solidFill>
                  <a:srgbClr val="FFFFFF"/>
                </a:solidFill>
              </a:rPr>
              <a:t>Lifetime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066800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Renew</a:t>
            </a:r>
            <a:r>
              <a:rPr dirty="0" sz="26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900"/>
              </a:lnSpc>
              <a:spcBef>
                <a:spcPts val="340"/>
              </a:spcBef>
              <a:tabLst>
                <a:tab pos="2788920" algn="l"/>
              </a:tabLst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renew	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ACCESSOR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ID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-increment=&lt;duration&gt;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]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renew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-increment=60m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900366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Revoke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revoke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[</a:t>
            </a:r>
            <a:r>
              <a:rPr dirty="0" sz="26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ACCESSOR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ID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revoke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-accessor 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FJkyU35ihsMf3nKOLWdOUqdY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6818" y="754380"/>
            <a:ext cx="569341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Effective</a:t>
            </a:r>
            <a:r>
              <a:rPr dirty="0" spc="-160"/>
              <a:t> </a:t>
            </a:r>
            <a:r>
              <a:rPr dirty="0" spc="-70"/>
              <a:t>Max</a:t>
            </a:r>
            <a:r>
              <a:rPr dirty="0" spc="-160"/>
              <a:t> </a:t>
            </a:r>
            <a:r>
              <a:rPr dirty="0" spc="-254"/>
              <a:t>TTL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0" y="6595700"/>
            <a:ext cx="7315200" cy="312102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317500" rIns="0" bIns="0" rtlCol="0" vert="horz">
            <a:spAutoFit/>
          </a:bodyPr>
          <a:lstStyle/>
          <a:p>
            <a:pPr marL="274320">
              <a:lnSpc>
                <a:spcPts val="3900"/>
              </a:lnSpc>
              <a:spcBef>
                <a:spcPts val="2500"/>
              </a:spcBef>
            </a:pPr>
            <a:r>
              <a:rPr dirty="0" sz="3500" spc="114">
                <a:solidFill>
                  <a:srgbClr val="171717"/>
                </a:solidFill>
                <a:latin typeface="Microsoft Sans Serif"/>
                <a:cs typeface="Microsoft Sans Serif"/>
              </a:rPr>
              <a:t>Auth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171717"/>
                </a:solidFill>
                <a:latin typeface="Microsoft Sans Serif"/>
                <a:cs typeface="Microsoft Sans Serif"/>
              </a:rPr>
              <a:t>method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5">
                <a:solidFill>
                  <a:srgbClr val="171717"/>
                </a:solidFill>
                <a:latin typeface="Microsoft Sans Serif"/>
                <a:cs typeface="Microsoft Sans Serif"/>
              </a:rPr>
              <a:t>max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171717"/>
                </a:solidFill>
                <a:latin typeface="Microsoft Sans Serif"/>
                <a:cs typeface="Microsoft Sans Serif"/>
              </a:rPr>
              <a:t>TTL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-85">
                <a:solidFill>
                  <a:srgbClr val="171717"/>
                </a:solidFill>
                <a:latin typeface="Microsoft Sans Serif"/>
                <a:cs typeface="Microsoft Sans Serif"/>
              </a:rPr>
              <a:t>Role,</a:t>
            </a:r>
            <a:r>
              <a:rPr dirty="0" sz="3500" spc="-7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171717"/>
                </a:solidFill>
                <a:latin typeface="Microsoft Sans Serif"/>
                <a:cs typeface="Microsoft Sans Serif"/>
              </a:rPr>
              <a:t>group,</a:t>
            </a:r>
            <a:r>
              <a:rPr dirty="0" sz="3500" spc="-7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171717"/>
                </a:solidFill>
                <a:latin typeface="Microsoft Sans Serif"/>
                <a:cs typeface="Microsoft Sans Serif"/>
              </a:rPr>
              <a:t>user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70">
                <a:solidFill>
                  <a:srgbClr val="171717"/>
                </a:solidFill>
                <a:latin typeface="Microsoft Sans Serif"/>
                <a:cs typeface="Microsoft Sans Serif"/>
              </a:rPr>
              <a:t>Changed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171717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171717"/>
                </a:solidFill>
                <a:latin typeface="Microsoft Sans Serif"/>
                <a:cs typeface="Microsoft Sans Serif"/>
              </a:rPr>
              <a:t>write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50">
                <a:solidFill>
                  <a:srgbClr val="171717"/>
                </a:solidFill>
                <a:latin typeface="Microsoft Sans Serif"/>
                <a:cs typeface="Microsoft Sans Serif"/>
              </a:rPr>
              <a:t>Override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4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171717"/>
                </a:solidFill>
                <a:latin typeface="Microsoft Sans Serif"/>
                <a:cs typeface="Microsoft Sans Serif"/>
              </a:rPr>
              <a:t>or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171717"/>
                </a:solidFill>
                <a:latin typeface="Microsoft Sans Serif"/>
                <a:cs typeface="Microsoft Sans Serif"/>
              </a:rPr>
              <a:t>mount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max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9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-80">
                <a:solidFill>
                  <a:srgbClr val="171717"/>
                </a:solidFill>
                <a:latin typeface="Microsoft Sans Serif"/>
                <a:cs typeface="Microsoft Sans Serif"/>
              </a:rPr>
              <a:t>Less</a:t>
            </a:r>
            <a:r>
              <a:rPr dirty="0" sz="3500" spc="-4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171717"/>
                </a:solidFill>
                <a:latin typeface="Microsoft Sans Serif"/>
                <a:cs typeface="Microsoft Sans Serif"/>
              </a:rPr>
              <a:t>than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3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171717"/>
                </a:solidFill>
                <a:latin typeface="Microsoft Sans Serif"/>
                <a:cs typeface="Microsoft Sans Serif"/>
              </a:rPr>
              <a:t>or</a:t>
            </a:r>
            <a:r>
              <a:rPr dirty="0" sz="3500" spc="-4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171717"/>
                </a:solidFill>
                <a:latin typeface="Microsoft Sans Serif"/>
                <a:cs typeface="Microsoft Sans Serif"/>
              </a:rPr>
              <a:t>mount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6407" y="2602963"/>
            <a:ext cx="7315200" cy="3121025"/>
          </a:xfrm>
          <a:prstGeom prst="rect">
            <a:avLst/>
          </a:prstGeom>
          <a:ln w="57150">
            <a:solidFill>
              <a:srgbClr val="9BC850"/>
            </a:solidFill>
          </a:ln>
        </p:spPr>
        <p:txBody>
          <a:bodyPr wrap="square" lIns="0" tIns="317500" rIns="0" bIns="0" rtlCol="0" vert="horz">
            <a:spAutoFit/>
          </a:bodyPr>
          <a:lstStyle/>
          <a:p>
            <a:pPr marL="274320">
              <a:lnSpc>
                <a:spcPts val="3900"/>
              </a:lnSpc>
              <a:spcBef>
                <a:spcPts val="2500"/>
              </a:spcBef>
            </a:pPr>
            <a:r>
              <a:rPr dirty="0" sz="3500" spc="155">
                <a:solidFill>
                  <a:srgbClr val="171717"/>
                </a:solidFill>
                <a:latin typeface="Microsoft Sans Serif"/>
                <a:cs typeface="Microsoft Sans Serif"/>
              </a:rPr>
              <a:t>Mount</a:t>
            </a:r>
            <a:r>
              <a:rPr dirty="0" sz="3500" spc="-8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5">
                <a:solidFill>
                  <a:srgbClr val="171717"/>
                </a:solidFill>
                <a:latin typeface="Microsoft Sans Serif"/>
                <a:cs typeface="Microsoft Sans Serif"/>
              </a:rPr>
              <a:t>max</a:t>
            </a:r>
            <a:r>
              <a:rPr dirty="0" sz="3500" spc="-7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171717"/>
                </a:solidFill>
                <a:latin typeface="Microsoft Sans Serif"/>
                <a:cs typeface="Microsoft Sans Serif"/>
              </a:rPr>
              <a:t>TTL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155">
                <a:solidFill>
                  <a:srgbClr val="171717"/>
                </a:solidFill>
                <a:latin typeface="Microsoft Sans Serif"/>
                <a:cs typeface="Microsoft Sans Serif"/>
              </a:rPr>
              <a:t>Mount</a:t>
            </a:r>
            <a:r>
              <a:rPr dirty="0" sz="3500" spc="-8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171717"/>
                </a:solidFill>
                <a:latin typeface="Microsoft Sans Serif"/>
                <a:cs typeface="Microsoft Sans Serif"/>
              </a:rPr>
              <a:t>specific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55">
                <a:solidFill>
                  <a:srgbClr val="171717"/>
                </a:solidFill>
                <a:latin typeface="Microsoft Sans Serif"/>
                <a:cs typeface="Microsoft Sans Serif"/>
              </a:rPr>
              <a:t>Change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171717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171717"/>
                </a:solidFill>
                <a:latin typeface="Microsoft Sans Serif"/>
                <a:cs typeface="Microsoft Sans Serif"/>
              </a:rPr>
              <a:t>tuning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50">
                <a:solidFill>
                  <a:srgbClr val="171717"/>
                </a:solidFill>
                <a:latin typeface="Microsoft Sans Serif"/>
                <a:cs typeface="Microsoft Sans Serif"/>
              </a:rPr>
              <a:t>Override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 max</a:t>
            </a:r>
            <a:endParaRPr sz="3500">
              <a:latin typeface="Microsoft Sans Serif"/>
              <a:cs typeface="Microsoft Sans Serif"/>
            </a:endParaRPr>
          </a:p>
          <a:p>
            <a:pPr marL="845819" indent="-571500">
              <a:lnSpc>
                <a:spcPts val="39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45">
                <a:solidFill>
                  <a:srgbClr val="171717"/>
                </a:solidFill>
                <a:latin typeface="Microsoft Sans Serif"/>
                <a:cs typeface="Microsoft Sans Serif"/>
              </a:rPr>
              <a:t>Greater</a:t>
            </a:r>
            <a:r>
              <a:rPr dirty="0" sz="3500" spc="-5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171717"/>
                </a:solidFill>
                <a:latin typeface="Microsoft Sans Serif"/>
                <a:cs typeface="Microsoft Sans Serif"/>
              </a:rPr>
              <a:t>or</a:t>
            </a:r>
            <a:r>
              <a:rPr dirty="0" sz="3500" spc="-5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less </a:t>
            </a:r>
            <a:r>
              <a:rPr dirty="0" sz="3500" spc="120">
                <a:solidFill>
                  <a:srgbClr val="171717"/>
                </a:solidFill>
                <a:latin typeface="Microsoft Sans Serif"/>
                <a:cs typeface="Microsoft Sans Serif"/>
              </a:rPr>
              <a:t>than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393" y="2634833"/>
            <a:ext cx="7315200" cy="3121025"/>
          </a:xfrm>
          <a:prstGeom prst="rect">
            <a:avLst/>
          </a:prstGeom>
          <a:ln w="57150">
            <a:solidFill>
              <a:srgbClr val="2A9FBC"/>
            </a:solidFill>
          </a:ln>
        </p:spPr>
        <p:txBody>
          <a:bodyPr wrap="square" lIns="0" tIns="544830" rIns="0" bIns="0" rtlCol="0" vert="horz">
            <a:spAutoFit/>
          </a:bodyPr>
          <a:lstStyle/>
          <a:p>
            <a:pPr marL="273685">
              <a:lnSpc>
                <a:spcPts val="3900"/>
              </a:lnSpc>
              <a:spcBef>
                <a:spcPts val="4290"/>
              </a:spcBef>
            </a:pPr>
            <a:r>
              <a:rPr dirty="0" sz="3500" spc="-20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6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0">
                <a:solidFill>
                  <a:srgbClr val="171717"/>
                </a:solidFill>
                <a:latin typeface="Microsoft Sans Serif"/>
                <a:cs typeface="Microsoft Sans Serif"/>
              </a:rPr>
              <a:t>max</a:t>
            </a:r>
            <a:r>
              <a:rPr dirty="0" sz="3500" spc="-6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171717"/>
                </a:solidFill>
                <a:latin typeface="Microsoft Sans Serif"/>
                <a:cs typeface="Microsoft Sans Serif"/>
              </a:rPr>
              <a:t>TTL</a:t>
            </a:r>
            <a:endParaRPr sz="3500">
              <a:latin typeface="Microsoft Sans Serif"/>
              <a:cs typeface="Microsoft Sans Serif"/>
            </a:endParaRPr>
          </a:p>
          <a:p>
            <a:pPr marL="845819" indent="-572135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-20">
                <a:solidFill>
                  <a:srgbClr val="171717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5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171717"/>
                </a:solidFill>
                <a:latin typeface="Microsoft Sans Serif"/>
                <a:cs typeface="Microsoft Sans Serif"/>
              </a:rPr>
              <a:t>wide</a:t>
            </a:r>
            <a:r>
              <a:rPr dirty="0" sz="3500" spc="-6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171717"/>
                </a:solidFill>
                <a:latin typeface="Microsoft Sans Serif"/>
                <a:cs typeface="Microsoft Sans Serif"/>
              </a:rPr>
              <a:t>setting</a:t>
            </a:r>
            <a:endParaRPr sz="3500">
              <a:latin typeface="Microsoft Sans Serif"/>
              <a:cs typeface="Microsoft Sans Serif"/>
            </a:endParaRPr>
          </a:p>
          <a:p>
            <a:pPr marL="845819" indent="-572135">
              <a:lnSpc>
                <a:spcPts val="36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55">
                <a:solidFill>
                  <a:srgbClr val="171717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70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171717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3500" spc="-6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171717"/>
                </a:solidFill>
                <a:latin typeface="Microsoft Sans Serif"/>
                <a:cs typeface="Microsoft Sans Serif"/>
              </a:rPr>
              <a:t>file</a:t>
            </a:r>
            <a:endParaRPr sz="3500">
              <a:latin typeface="Microsoft Sans Serif"/>
              <a:cs typeface="Microsoft Sans Serif"/>
            </a:endParaRPr>
          </a:p>
          <a:p>
            <a:pPr marL="845819" indent="-572135">
              <a:lnSpc>
                <a:spcPts val="3900"/>
              </a:lnSpc>
              <a:buChar char="–"/>
              <a:tabLst>
                <a:tab pos="845185" algn="l"/>
                <a:tab pos="845819" algn="l"/>
              </a:tabLst>
            </a:pPr>
            <a:r>
              <a:rPr dirty="0" sz="3500" spc="30">
                <a:solidFill>
                  <a:srgbClr val="171717"/>
                </a:solidFill>
                <a:latin typeface="Microsoft Sans Serif"/>
                <a:cs typeface="Microsoft Sans Serif"/>
              </a:rPr>
              <a:t>Dynamic</a:t>
            </a:r>
            <a:r>
              <a:rPr dirty="0" sz="3500" spc="-65">
                <a:solidFill>
                  <a:srgbClr val="171717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171717"/>
                </a:solidFill>
                <a:latin typeface="Microsoft Sans Serif"/>
                <a:cs typeface="Microsoft Sans Serif"/>
              </a:rPr>
              <a:t>evaluation</a:t>
            </a:r>
            <a:endParaRPr sz="3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1736" y="4693411"/>
            <a:ext cx="49568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0">
                <a:solidFill>
                  <a:srgbClr val="404040"/>
                </a:solidFill>
                <a:latin typeface="Microsoft Sans Serif"/>
                <a:cs typeface="Microsoft Sans Serif"/>
              </a:rPr>
              <a:t>Explicit</a:t>
            </a:r>
            <a:r>
              <a:rPr dirty="0" sz="5400" spc="-1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70">
                <a:solidFill>
                  <a:srgbClr val="404040"/>
                </a:solidFill>
                <a:latin typeface="Microsoft Sans Serif"/>
                <a:cs typeface="Microsoft Sans Serif"/>
              </a:rPr>
              <a:t>Max</a:t>
            </a:r>
            <a:r>
              <a:rPr dirty="0" sz="5400" spc="-1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245">
                <a:solidFill>
                  <a:srgbClr val="404040"/>
                </a:solidFill>
                <a:latin typeface="Microsoft Sans Serif"/>
                <a:cs typeface="Microsoft Sans Serif"/>
              </a:rPr>
              <a:t>TTL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4311650" cy="1394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F15B2A"/>
                </a:solidFill>
                <a:latin typeface="Trebuchet MS"/>
                <a:cs typeface="Trebuchet MS"/>
              </a:rPr>
              <a:t>Takes</a:t>
            </a:r>
            <a:r>
              <a:rPr dirty="0" sz="3400" spc="-17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Trebuchet MS"/>
                <a:cs typeface="Trebuchet MS"/>
              </a:rPr>
              <a:t>precedence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110" b="1">
                <a:solidFill>
                  <a:srgbClr val="F15B2A"/>
                </a:solidFill>
                <a:latin typeface="Trebuchet MS"/>
                <a:cs typeface="Trebuchet MS"/>
              </a:rPr>
              <a:t>Set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at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F15B2A"/>
                </a:solidFill>
                <a:latin typeface="Trebuchet MS"/>
                <a:cs typeface="Trebuchet MS"/>
              </a:rPr>
              <a:t>token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creation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301235"/>
            <a:ext cx="7317105" cy="30251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 b="1">
                <a:solidFill>
                  <a:srgbClr val="F15B2A"/>
                </a:solidFill>
                <a:latin typeface="Trebuchet MS"/>
                <a:cs typeface="Trebuchet MS"/>
              </a:rPr>
              <a:t>Explicitly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in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85" b="1">
                <a:solidFill>
                  <a:srgbClr val="F15B2A"/>
                </a:solidFill>
                <a:latin typeface="Trebuchet MS"/>
                <a:cs typeface="Trebuchet MS"/>
              </a:rPr>
              <a:t>command</a:t>
            </a:r>
            <a:endParaRPr sz="3400">
              <a:latin typeface="Trebuchet MS"/>
              <a:cs typeface="Trebuchet MS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0" b="1">
                <a:solidFill>
                  <a:srgbClr val="F15B2A"/>
                </a:solidFill>
                <a:latin typeface="Trebuchet MS"/>
                <a:cs typeface="Trebuchet MS"/>
              </a:rPr>
              <a:t>Implicitly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Trebuchet MS"/>
                <a:cs typeface="Trebuchet MS"/>
              </a:rPr>
              <a:t>through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Trebuchet MS"/>
                <a:cs typeface="Trebuchet MS"/>
              </a:rPr>
              <a:t>configuration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55" b="1">
                <a:solidFill>
                  <a:srgbClr val="F15B2A"/>
                </a:solidFill>
                <a:latin typeface="Trebuchet MS"/>
                <a:cs typeface="Trebuchet MS"/>
              </a:rPr>
              <a:t>Static</a:t>
            </a:r>
            <a:r>
              <a:rPr dirty="0" sz="3400" spc="-16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Trebuchet MS"/>
                <a:cs typeface="Trebuchet MS"/>
              </a:rPr>
              <a:t>evaluation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Less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Trebuchet MS"/>
                <a:cs typeface="Trebuchet MS"/>
              </a:rPr>
              <a:t>than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effective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Trebuchet MS"/>
                <a:cs typeface="Trebuchet MS"/>
              </a:rPr>
              <a:t>max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Trebuchet MS"/>
                <a:cs typeface="Trebuchet MS"/>
              </a:rPr>
              <a:t>TTL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0038" y="754380"/>
            <a:ext cx="49701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Periodic</a:t>
            </a:r>
            <a:r>
              <a:rPr dirty="0" spc="-190"/>
              <a:t> </a:t>
            </a:r>
            <a:r>
              <a:rPr dirty="0" spc="-185"/>
              <a:t>Tokens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3844035"/>
            <a:ext cx="8449945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30" b="1">
                <a:solidFill>
                  <a:srgbClr val="F15B2A"/>
                </a:solidFill>
                <a:latin typeface="Trebuchet MS"/>
                <a:cs typeface="Trebuchet MS"/>
              </a:rPr>
              <a:t>Does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F15B2A"/>
                </a:solidFill>
                <a:latin typeface="Trebuchet MS"/>
                <a:cs typeface="Trebuchet MS"/>
              </a:rPr>
              <a:t>not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expire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Trebuchet MS"/>
                <a:cs typeface="Trebuchet MS"/>
              </a:rPr>
              <a:t>(no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Trebuchet MS"/>
                <a:cs typeface="Trebuchet MS"/>
              </a:rPr>
              <a:t>max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Trebuchet MS"/>
                <a:cs typeface="Trebuchet MS"/>
              </a:rPr>
              <a:t>TTL)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dirty="0" sz="3400" spc="185" b="1">
                <a:solidFill>
                  <a:srgbClr val="F15B2A"/>
                </a:solidFill>
                <a:latin typeface="Trebuchet MS"/>
                <a:cs typeface="Trebuchet MS"/>
              </a:rPr>
              <a:t>Must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80" b="1">
                <a:solidFill>
                  <a:srgbClr val="F15B2A"/>
                </a:solidFill>
                <a:latin typeface="Trebuchet MS"/>
                <a:cs typeface="Trebuchet MS"/>
              </a:rPr>
              <a:t>be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Trebuchet MS"/>
                <a:cs typeface="Trebuchet MS"/>
              </a:rPr>
              <a:t>renewed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5" b="1">
                <a:solidFill>
                  <a:srgbClr val="F15B2A"/>
                </a:solidFill>
                <a:latin typeface="Trebuchet MS"/>
                <a:cs typeface="Trebuchet MS"/>
              </a:rPr>
              <a:t>based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80" b="1">
                <a:solidFill>
                  <a:srgbClr val="F15B2A"/>
                </a:solidFill>
                <a:latin typeface="Trebuchet MS"/>
                <a:cs typeface="Trebuchet MS"/>
              </a:rPr>
              <a:t>on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Trebuchet MS"/>
                <a:cs typeface="Trebuchet MS"/>
              </a:rPr>
              <a:t>period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ts val="6790"/>
              </a:lnSpc>
              <a:spcBef>
                <a:spcPts val="680"/>
              </a:spcBef>
            </a:pPr>
            <a:r>
              <a:rPr dirty="0" sz="3400" spc="-10" b="1">
                <a:solidFill>
                  <a:srgbClr val="F15B2A"/>
                </a:solidFill>
                <a:latin typeface="Trebuchet MS"/>
                <a:cs typeface="Trebuchet MS"/>
              </a:rPr>
              <a:t>TTL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Trebuchet MS"/>
                <a:cs typeface="Trebuchet MS"/>
              </a:rPr>
              <a:t>set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Trebuchet MS"/>
                <a:cs typeface="Trebuchet MS"/>
              </a:rPr>
              <a:t>to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Trebuchet MS"/>
                <a:cs typeface="Trebuchet MS"/>
              </a:rPr>
              <a:t>period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at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creation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Trebuchet MS"/>
                <a:cs typeface="Trebuchet MS"/>
              </a:rPr>
              <a:t>and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Trebuchet MS"/>
                <a:cs typeface="Trebuchet MS"/>
              </a:rPr>
              <a:t>renewal </a:t>
            </a:r>
            <a:r>
              <a:rPr dirty="0" sz="3400" spc="-101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Trebuchet MS"/>
                <a:cs typeface="Trebuchet MS"/>
              </a:rPr>
              <a:t>Requires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sudo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Trebuchet MS"/>
                <a:cs typeface="Trebuchet MS"/>
              </a:rPr>
              <a:t>privileges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Trebuchet MS"/>
                <a:cs typeface="Trebuchet MS"/>
              </a:rPr>
              <a:t>to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create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Explicit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Trebuchet MS"/>
                <a:cs typeface="Trebuchet MS"/>
              </a:rPr>
              <a:t>max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Trebuchet MS"/>
                <a:cs typeface="Trebuchet MS"/>
              </a:rPr>
              <a:t>TTL</a:t>
            </a:r>
            <a:r>
              <a:rPr dirty="0" sz="3400" spc="-13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5" b="1">
                <a:solidFill>
                  <a:srgbClr val="F15B2A"/>
                </a:solidFill>
                <a:latin typeface="Trebuchet MS"/>
                <a:cs typeface="Trebuchet MS"/>
              </a:rPr>
              <a:t>can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80" b="1">
                <a:solidFill>
                  <a:srgbClr val="F15B2A"/>
                </a:solidFill>
                <a:latin typeface="Trebuchet MS"/>
                <a:cs typeface="Trebuchet MS"/>
              </a:rPr>
              <a:t>be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Trebuchet MS"/>
                <a:cs typeface="Trebuchet MS"/>
              </a:rPr>
              <a:t>applied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511" y="2438400"/>
            <a:ext cx="4918675" cy="68278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457825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600" spc="-10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009"/>
              </a:lnSpc>
              <a:spcBef>
                <a:spcPts val="655"/>
              </a:spcBef>
            </a:pPr>
            <a:r>
              <a:rPr dirty="0" sz="3600" spc="-15" b="1">
                <a:solidFill>
                  <a:srgbClr val="F15B2A"/>
                </a:solidFill>
                <a:latin typeface="Arial"/>
                <a:cs typeface="Arial"/>
              </a:rPr>
              <a:t>Properties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F15B2A"/>
                </a:solidFill>
                <a:latin typeface="Arial"/>
                <a:cs typeface="Arial"/>
              </a:rPr>
              <a:t>attributes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Token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130030" cy="320421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259715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508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Database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will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use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endParaRPr sz="3500">
              <a:latin typeface="Microsoft Sans Serif"/>
              <a:cs typeface="Microsoft Sans Serif"/>
            </a:endParaRPr>
          </a:p>
          <a:p>
            <a:pPr marL="584200" marR="960755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20">
                <a:solidFill>
                  <a:srgbClr val="F15B2A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does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60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support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dynamically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changing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value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2565" y="6537393"/>
            <a:ext cx="9056370" cy="305308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L="332740">
              <a:lnSpc>
                <a:spcPct val="100000"/>
              </a:lnSpc>
              <a:spcBef>
                <a:spcPts val="141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marR="286385" indent="-571500">
              <a:lnSpc>
                <a:spcPts val="3600"/>
              </a:lnSpc>
              <a:spcBef>
                <a:spcPts val="1664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periodic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database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system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use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ts val="36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Script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process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renew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token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at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necessary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interval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0148" y="4693411"/>
            <a:ext cx="49587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60">
                <a:solidFill>
                  <a:srgbClr val="404040"/>
                </a:solidFill>
                <a:latin typeface="Microsoft Sans Serif"/>
                <a:cs typeface="Microsoft Sans Serif"/>
              </a:rPr>
              <a:t>Token</a:t>
            </a:r>
            <a:r>
              <a:rPr dirty="0" sz="5400" spc="-19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15">
                <a:solidFill>
                  <a:srgbClr val="404040"/>
                </a:solidFill>
                <a:latin typeface="Microsoft Sans Serif"/>
                <a:cs typeface="Microsoft Sans Serif"/>
              </a:rPr>
              <a:t>Hierarchy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Child</a:t>
            </a:r>
            <a:r>
              <a:rPr dirty="0" spc="-145"/>
              <a:t> </a:t>
            </a:r>
            <a:r>
              <a:rPr dirty="0" spc="30"/>
              <a:t>tokens</a:t>
            </a:r>
            <a:r>
              <a:rPr dirty="0" spc="-145"/>
              <a:t> </a:t>
            </a:r>
            <a:r>
              <a:rPr dirty="0" spc="-30"/>
              <a:t>are</a:t>
            </a:r>
            <a:r>
              <a:rPr dirty="0" spc="-140"/>
              <a:t> </a:t>
            </a:r>
            <a:r>
              <a:rPr dirty="0" spc="30"/>
              <a:t>created</a:t>
            </a:r>
            <a:r>
              <a:rPr dirty="0" spc="-145"/>
              <a:t> </a:t>
            </a:r>
            <a:r>
              <a:rPr dirty="0" spc="75"/>
              <a:t>by</a:t>
            </a:r>
            <a:r>
              <a:rPr dirty="0" spc="-140"/>
              <a:t> </a:t>
            </a:r>
            <a:r>
              <a:rPr dirty="0" spc="55"/>
              <a:t>a</a:t>
            </a:r>
            <a:r>
              <a:rPr dirty="0" spc="-150"/>
              <a:t> </a:t>
            </a:r>
            <a:r>
              <a:rPr dirty="0" spc="15"/>
              <a:t>parent</a:t>
            </a:r>
            <a:r>
              <a:rPr dirty="0" spc="-140"/>
              <a:t> </a:t>
            </a:r>
            <a:r>
              <a:rPr dirty="0"/>
              <a:t>token</a:t>
            </a: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pc="85"/>
              <a:t>Batch</a:t>
            </a:r>
            <a:r>
              <a:rPr dirty="0" spc="-140"/>
              <a:t> </a:t>
            </a:r>
            <a:r>
              <a:rPr dirty="0" spc="30"/>
              <a:t>tokens</a:t>
            </a:r>
            <a:r>
              <a:rPr dirty="0" spc="-140"/>
              <a:t> </a:t>
            </a:r>
            <a:r>
              <a:rPr dirty="0" spc="80"/>
              <a:t>cannot</a:t>
            </a:r>
            <a:r>
              <a:rPr dirty="0" spc="-145"/>
              <a:t> </a:t>
            </a:r>
            <a:r>
              <a:rPr dirty="0" spc="15"/>
              <a:t>create</a:t>
            </a:r>
            <a:r>
              <a:rPr dirty="0" spc="-140"/>
              <a:t> </a:t>
            </a:r>
            <a:r>
              <a:rPr dirty="0" spc="5"/>
              <a:t>children</a:t>
            </a:r>
          </a:p>
          <a:p>
            <a:pPr marL="12700" marR="1108075">
              <a:lnSpc>
                <a:spcPct val="166500"/>
              </a:lnSpc>
              <a:spcBef>
                <a:spcPts val="20"/>
              </a:spcBef>
            </a:pPr>
            <a:r>
              <a:rPr dirty="0" spc="55"/>
              <a:t>Protects</a:t>
            </a:r>
            <a:r>
              <a:rPr dirty="0" spc="-145"/>
              <a:t> </a:t>
            </a:r>
            <a:r>
              <a:rPr dirty="0" spc="80"/>
              <a:t>against</a:t>
            </a:r>
            <a:r>
              <a:rPr dirty="0" spc="-145"/>
              <a:t> </a:t>
            </a:r>
            <a:r>
              <a:rPr dirty="0" spc="110"/>
              <a:t>escaping</a:t>
            </a:r>
            <a:r>
              <a:rPr dirty="0" spc="-150"/>
              <a:t> </a:t>
            </a:r>
            <a:r>
              <a:rPr dirty="0" spc="25"/>
              <a:t>revocation </a:t>
            </a:r>
            <a:r>
              <a:rPr dirty="0" spc="-1005"/>
              <a:t> </a:t>
            </a:r>
            <a:r>
              <a:rPr dirty="0" spc="55"/>
              <a:t>Orphan</a:t>
            </a:r>
            <a:r>
              <a:rPr dirty="0" spc="-145"/>
              <a:t> </a:t>
            </a:r>
            <a:r>
              <a:rPr dirty="0" spc="30"/>
              <a:t>tokens</a:t>
            </a:r>
            <a:r>
              <a:rPr dirty="0" spc="-145"/>
              <a:t> </a:t>
            </a:r>
            <a:r>
              <a:rPr dirty="0" spc="35"/>
              <a:t>have</a:t>
            </a:r>
            <a:r>
              <a:rPr dirty="0" spc="-145"/>
              <a:t> </a:t>
            </a:r>
            <a:r>
              <a:rPr dirty="0" spc="85"/>
              <a:t>no</a:t>
            </a:r>
            <a:r>
              <a:rPr dirty="0" spc="-150"/>
              <a:t> </a:t>
            </a:r>
            <a:r>
              <a:rPr dirty="0" spc="15"/>
              <a:t>parent</a:t>
            </a:r>
            <a:r>
              <a:rPr dirty="0" spc="-145"/>
              <a:t> </a:t>
            </a:r>
            <a:r>
              <a:rPr dirty="0"/>
              <a:t>token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2909" y="5712459"/>
            <a:ext cx="4583430" cy="19215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445770" indent="-433070">
              <a:lnSpc>
                <a:spcPct val="100000"/>
              </a:lnSpc>
              <a:spcBef>
                <a:spcPts val="1035"/>
              </a:spcBef>
              <a:buFont typeface="Lucida Sans Unicode"/>
              <a:buChar char="-"/>
              <a:tabLst>
                <a:tab pos="445770" algn="l"/>
              </a:tabLst>
            </a:pP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Explicit</a:t>
            </a:r>
            <a:r>
              <a:rPr dirty="0" sz="3400" spc="-18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creation</a:t>
            </a:r>
            <a:endParaRPr sz="3400">
              <a:latin typeface="Trebuchet MS"/>
              <a:cs typeface="Trebuchet MS"/>
            </a:endParaRPr>
          </a:p>
          <a:p>
            <a:pPr marL="445770" indent="-433070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445770" algn="l"/>
              </a:tabLst>
            </a:pPr>
            <a:r>
              <a:rPr dirty="0" sz="3400" spc="45" b="1">
                <a:solidFill>
                  <a:srgbClr val="F15B2A"/>
                </a:solidFill>
                <a:latin typeface="Trebuchet MS"/>
                <a:cs typeface="Trebuchet MS"/>
              </a:rPr>
              <a:t>Auth</a:t>
            </a:r>
            <a:r>
              <a:rPr dirty="0" sz="3400" spc="-17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Trebuchet MS"/>
                <a:cs typeface="Trebuchet MS"/>
              </a:rPr>
              <a:t>methods</a:t>
            </a:r>
            <a:endParaRPr sz="3400">
              <a:latin typeface="Trebuchet MS"/>
              <a:cs typeface="Trebuchet MS"/>
            </a:endParaRPr>
          </a:p>
          <a:p>
            <a:pPr marL="445770" indent="-433070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445770" algn="l"/>
              </a:tabLst>
            </a:pPr>
            <a:r>
              <a:rPr dirty="0" sz="3400" spc="60" b="1">
                <a:solidFill>
                  <a:srgbClr val="F15B2A"/>
                </a:solidFill>
                <a:latin typeface="Trebuchet MS"/>
                <a:cs typeface="Trebuchet MS"/>
              </a:rPr>
              <a:t>Orphaned</a:t>
            </a:r>
            <a:r>
              <a:rPr dirty="0" sz="3400" spc="-18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Trebuchet MS"/>
                <a:cs typeface="Trebuchet MS"/>
              </a:rPr>
              <a:t>by</a:t>
            </a:r>
            <a:r>
              <a:rPr dirty="0" sz="3400" spc="-17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parent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818" y="2274887"/>
            <a:ext cx="1397000" cy="139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016" y="2446019"/>
            <a:ext cx="13244194" cy="68986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31165">
              <a:lnSpc>
                <a:spcPts val="3790"/>
              </a:lnSpc>
              <a:spcBef>
                <a:spcPts val="265"/>
              </a:spcBef>
            </a:pPr>
            <a:r>
              <a:rPr dirty="0" sz="3200" spc="-140" b="1">
                <a:solidFill>
                  <a:srgbClr val="404040"/>
                </a:solidFill>
                <a:latin typeface="Tahoma"/>
                <a:cs typeface="Tahoma"/>
              </a:rPr>
              <a:t>Tokens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fundamental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00" b="1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interacting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60" b="1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Tahoma"/>
                <a:cs typeface="Tahoma"/>
              </a:rPr>
              <a:t>Vault.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be </a:t>
            </a:r>
            <a:r>
              <a:rPr dirty="0" sz="3200" spc="-3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4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ro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5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85" b="1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265" b="1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5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24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285" b="1">
                <a:solidFill>
                  <a:srgbClr val="404040"/>
                </a:solidFill>
                <a:latin typeface="Tahoma"/>
                <a:cs typeface="Tahoma"/>
              </a:rPr>
              <a:t>mm</a:t>
            </a:r>
            <a:r>
              <a:rPr dirty="0" sz="3200" spc="-15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265" b="1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305" b="1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26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0">
              <a:latin typeface="Tahoma"/>
              <a:cs typeface="Tahoma"/>
            </a:endParaRPr>
          </a:p>
          <a:p>
            <a:pPr marL="12700" marR="236854">
              <a:lnSpc>
                <a:spcPts val="3790"/>
              </a:lnSpc>
            </a:pPr>
            <a:r>
              <a:rPr dirty="0" sz="3200" spc="-254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oo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305" b="1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3200" spc="-15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50" b="1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dirty="0" sz="3200" spc="-4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dirty="0" sz="3200" spc="-62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125" b="1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dirty="0" sz="3200" spc="-26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54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5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135" b="1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dirty="0" sz="32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ve</a:t>
            </a:r>
            <a:r>
              <a:rPr dirty="0" sz="3200" spc="-150" b="1">
                <a:solidFill>
                  <a:srgbClr val="404040"/>
                </a:solidFill>
                <a:latin typeface="Tahoma"/>
                <a:cs typeface="Tahoma"/>
              </a:rPr>
              <a:t>ry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05" b="1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ys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o 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create.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Should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revoked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0" b="1">
                <a:solidFill>
                  <a:srgbClr val="404040"/>
                </a:solidFill>
                <a:latin typeface="Tahoma"/>
                <a:cs typeface="Tahoma"/>
              </a:rPr>
              <a:t>soon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possible.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ahoma"/>
              <a:cs typeface="Tahoma"/>
            </a:endParaRPr>
          </a:p>
          <a:p>
            <a:pPr marL="12700" marR="5080">
              <a:lnSpc>
                <a:spcPts val="3790"/>
              </a:lnSpc>
            </a:pPr>
            <a:r>
              <a:rPr dirty="0" sz="3200" spc="-40" b="1">
                <a:solidFill>
                  <a:srgbClr val="404040"/>
                </a:solidFill>
                <a:latin typeface="Tahoma"/>
                <a:cs typeface="Tahoma"/>
              </a:rPr>
              <a:t>Accessors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are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used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manage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tokens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without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having </a:t>
            </a:r>
            <a:r>
              <a:rPr dirty="0" sz="3200" spc="-10" b="1">
                <a:solidFill>
                  <a:srgbClr val="404040"/>
                </a:solidFill>
                <a:latin typeface="Tahoma"/>
                <a:cs typeface="Tahoma"/>
              </a:rPr>
              <a:t>access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their </a:t>
            </a:r>
            <a:r>
              <a:rPr dirty="0" sz="3200" spc="-9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25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235" b="1">
                <a:solidFill>
                  <a:srgbClr val="404040"/>
                </a:solidFill>
                <a:latin typeface="Tahoma"/>
                <a:cs typeface="Tahoma"/>
              </a:rPr>
              <a:t>rm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20" b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dirty="0" sz="3200" spc="-40" b="1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55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155" b="1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dirty="0" sz="3200" spc="-55" b="1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dirty="0" sz="3200" spc="-26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550">
              <a:latin typeface="Tahoma"/>
              <a:cs typeface="Tahoma"/>
            </a:endParaRPr>
          </a:p>
          <a:p>
            <a:pPr marL="12700" marR="154305">
              <a:lnSpc>
                <a:spcPts val="3790"/>
              </a:lnSpc>
            </a:pPr>
            <a:r>
              <a:rPr dirty="0" sz="3200" spc="-60" b="1">
                <a:solidFill>
                  <a:srgbClr val="404040"/>
                </a:solidFill>
                <a:latin typeface="Tahoma"/>
                <a:cs typeface="Tahoma"/>
              </a:rPr>
              <a:t>Service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tokens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are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default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persistently 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stored. </a:t>
            </a:r>
            <a:r>
              <a:rPr dirty="0" sz="3200" spc="-70" b="1">
                <a:solidFill>
                  <a:srgbClr val="404040"/>
                </a:solidFill>
                <a:latin typeface="Tahoma"/>
                <a:cs typeface="Tahoma"/>
              </a:rPr>
              <a:t>Batch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tokens </a:t>
            </a:r>
            <a:r>
              <a:rPr dirty="0" sz="3200" spc="-92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5" b="1">
                <a:solidFill>
                  <a:srgbClr val="404040"/>
                </a:solidFill>
                <a:latin typeface="Tahoma"/>
                <a:cs typeface="Tahoma"/>
              </a:rPr>
              <a:t>limited,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ephemeral,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used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high-volume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applications.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4240212"/>
            <a:ext cx="1398587" cy="13985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6208712"/>
            <a:ext cx="1398587" cy="13985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8178800"/>
            <a:ext cx="1398587" cy="1398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2970276"/>
            <a:ext cx="12753340" cy="99821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dirty="0" sz="3200" spc="-150" b="1">
                <a:solidFill>
                  <a:srgbClr val="404040"/>
                </a:solidFill>
                <a:latin typeface="Tahoma"/>
                <a:cs typeface="Tahoma"/>
              </a:rPr>
              <a:t>Token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Tahoma"/>
                <a:cs typeface="Tahoma"/>
              </a:rPr>
              <a:t>TTL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amount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6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token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valid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90" b="1">
                <a:solidFill>
                  <a:srgbClr val="404040"/>
                </a:solidFill>
                <a:latin typeface="Tahoma"/>
                <a:cs typeface="Tahoma"/>
              </a:rPr>
              <a:t>for.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Tahoma"/>
                <a:cs typeface="Tahoma"/>
              </a:rPr>
              <a:t>Tokens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be </a:t>
            </a:r>
            <a:r>
              <a:rPr dirty="0" sz="3200" spc="-919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renewed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additional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50" b="1">
                <a:solidFill>
                  <a:srgbClr val="404040"/>
                </a:solidFill>
                <a:latin typeface="Tahoma"/>
                <a:cs typeface="Tahoma"/>
              </a:rPr>
              <a:t>within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Tahoma"/>
                <a:cs typeface="Tahoma"/>
              </a:rPr>
              <a:t>effective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35" b="1">
                <a:solidFill>
                  <a:srgbClr val="404040"/>
                </a:solidFill>
                <a:latin typeface="Tahoma"/>
                <a:cs typeface="Tahoma"/>
              </a:rPr>
              <a:t>max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TTL.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426964"/>
            <a:ext cx="12379325" cy="99504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 sz="3200" spc="-70" b="1">
                <a:solidFill>
                  <a:srgbClr val="404040"/>
                </a:solidFill>
                <a:latin typeface="Tahoma"/>
                <a:cs typeface="Tahoma"/>
              </a:rPr>
              <a:t>Periodic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tokens </a:t>
            </a:r>
            <a:r>
              <a:rPr dirty="0" sz="3200" spc="-35" b="1">
                <a:solidFill>
                  <a:srgbClr val="404040"/>
                </a:solidFill>
                <a:latin typeface="Tahoma"/>
                <a:cs typeface="Tahoma"/>
              </a:rPr>
              <a:t>can be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renewed 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forever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based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dirty="0" sz="3200" spc="-160" b="1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dirty="0" sz="3200" spc="-80" b="1">
                <a:solidFill>
                  <a:srgbClr val="404040"/>
                </a:solidFill>
                <a:latin typeface="Tahoma"/>
                <a:cs typeface="Tahoma"/>
              </a:rPr>
              <a:t>period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TTL.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Require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0" b="1">
                <a:solidFill>
                  <a:srgbClr val="404040"/>
                </a:solidFill>
                <a:latin typeface="Tahoma"/>
                <a:cs typeface="Tahoma"/>
              </a:rPr>
              <a:t>elevated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permissions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and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80" b="1">
                <a:solidFill>
                  <a:srgbClr val="404040"/>
                </a:solidFill>
                <a:latin typeface="Tahoma"/>
                <a:cs typeface="Tahoma"/>
              </a:rPr>
              <a:t>may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5" b="1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0" b="1">
                <a:solidFill>
                  <a:srgbClr val="404040"/>
                </a:solidFill>
                <a:latin typeface="Tahoma"/>
                <a:cs typeface="Tahoma"/>
              </a:rPr>
              <a:t>explicit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235" b="1">
                <a:solidFill>
                  <a:srgbClr val="404040"/>
                </a:solidFill>
                <a:latin typeface="Tahoma"/>
                <a:cs typeface="Tahoma"/>
              </a:rPr>
              <a:t>max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TTL.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7807" y="7828788"/>
            <a:ext cx="12652375" cy="99504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 sz="3200" spc="-140" b="1">
                <a:solidFill>
                  <a:srgbClr val="404040"/>
                </a:solidFill>
                <a:latin typeface="Tahoma"/>
                <a:cs typeface="Tahoma"/>
              </a:rPr>
              <a:t>Tokens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6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hierarchy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dirty="0" sz="3200" spc="-10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5" b="1">
                <a:solidFill>
                  <a:srgbClr val="404040"/>
                </a:solidFill>
                <a:latin typeface="Tahoma"/>
                <a:cs typeface="Tahoma"/>
              </a:rPr>
              <a:t>parent/child.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30" b="1">
                <a:solidFill>
                  <a:srgbClr val="404040"/>
                </a:solidFill>
                <a:latin typeface="Tahoma"/>
                <a:cs typeface="Tahoma"/>
              </a:rPr>
              <a:t>Revoking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60" b="1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dirty="0" sz="3200" spc="-9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parent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token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 revokes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404040"/>
                </a:solidFill>
                <a:latin typeface="Tahoma"/>
                <a:cs typeface="Tahoma"/>
              </a:rPr>
              <a:t>children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0" b="1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default.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Orphaned</a:t>
            </a:r>
            <a:r>
              <a:rPr dirty="0" sz="32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404040"/>
                </a:solidFill>
                <a:latin typeface="Tahoma"/>
                <a:cs typeface="Tahoma"/>
              </a:rPr>
              <a:t>tokens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10" b="1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85" b="1">
                <a:solidFill>
                  <a:srgbClr val="404040"/>
                </a:solidFill>
                <a:latin typeface="Tahoma"/>
                <a:cs typeface="Tahoma"/>
              </a:rPr>
              <a:t>no</a:t>
            </a:r>
            <a:r>
              <a:rPr dirty="0" sz="3200" spc="-9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3200" spc="-120" b="1">
                <a:solidFill>
                  <a:srgbClr val="404040"/>
                </a:solidFill>
                <a:latin typeface="Tahoma"/>
                <a:cs typeface="Tahoma"/>
              </a:rPr>
              <a:t>parent.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06883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40"/>
              <a:t> </a:t>
            </a:r>
            <a:r>
              <a:rPr dirty="0" sz="6000" spc="-110"/>
              <a:t>Next:</a:t>
            </a:r>
            <a:r>
              <a:rPr dirty="0" sz="6000" spc="-135"/>
              <a:t> </a:t>
            </a:r>
            <a:r>
              <a:rPr dirty="0" sz="6000" spc="-50"/>
              <a:t>Using</a:t>
            </a:r>
            <a:r>
              <a:rPr dirty="0" sz="6000" spc="-145"/>
              <a:t> </a:t>
            </a:r>
            <a:r>
              <a:rPr dirty="0" sz="6000" spc="-15"/>
              <a:t>Secrets</a:t>
            </a:r>
            <a:r>
              <a:rPr dirty="0" sz="6000" spc="-140"/>
              <a:t> </a:t>
            </a:r>
            <a:r>
              <a:rPr dirty="0" sz="6000" spc="-45"/>
              <a:t>Engines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8439" y="4059428"/>
            <a:ext cx="73037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60"/>
              <a:t> </a:t>
            </a:r>
            <a:r>
              <a:rPr dirty="0" sz="6000" spc="-180"/>
              <a:t>Token</a:t>
            </a:r>
            <a:r>
              <a:rPr dirty="0" sz="6000" spc="-160"/>
              <a:t> </a:t>
            </a:r>
            <a:r>
              <a:rPr dirty="0" sz="6000" spc="-30"/>
              <a:t>Overview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354" y="4086859"/>
            <a:ext cx="11337290" cy="2046605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805939" marR="5080" indent="-1793875">
              <a:lnSpc>
                <a:spcPct val="100899"/>
              </a:lnSpc>
              <a:spcBef>
                <a:spcPts val="25"/>
              </a:spcBef>
            </a:pPr>
            <a:r>
              <a:rPr dirty="0" sz="6600" spc="-210">
                <a:solidFill>
                  <a:srgbClr val="FFFFFF"/>
                </a:solidFill>
              </a:rPr>
              <a:t>Tokens</a:t>
            </a:r>
            <a:r>
              <a:rPr dirty="0" sz="6600" spc="-175">
                <a:solidFill>
                  <a:srgbClr val="FFFFFF"/>
                </a:solidFill>
              </a:rPr>
              <a:t> </a:t>
            </a:r>
            <a:r>
              <a:rPr dirty="0" sz="6600" spc="-25">
                <a:solidFill>
                  <a:srgbClr val="FFFFFF"/>
                </a:solidFill>
              </a:rPr>
              <a:t>are</a:t>
            </a:r>
            <a:r>
              <a:rPr dirty="0" sz="6600" spc="-165">
                <a:solidFill>
                  <a:srgbClr val="FFFFFF"/>
                </a:solidFill>
              </a:rPr>
              <a:t> </a:t>
            </a:r>
            <a:r>
              <a:rPr dirty="0" sz="6600" spc="-200">
                <a:solidFill>
                  <a:srgbClr val="FFFFFF"/>
                </a:solidFill>
              </a:rPr>
              <a:t>a</a:t>
            </a:r>
            <a:r>
              <a:rPr dirty="0" sz="6600" spc="-165">
                <a:solidFill>
                  <a:srgbClr val="FFFFFF"/>
                </a:solidFill>
              </a:rPr>
              <a:t> </a:t>
            </a:r>
            <a:r>
              <a:rPr dirty="0" sz="6600" spc="110">
                <a:solidFill>
                  <a:srgbClr val="FFFFFF"/>
                </a:solidFill>
              </a:rPr>
              <a:t>collection</a:t>
            </a:r>
            <a:r>
              <a:rPr dirty="0" sz="6600" spc="-165">
                <a:solidFill>
                  <a:srgbClr val="FFFFFF"/>
                </a:solidFill>
              </a:rPr>
              <a:t> </a:t>
            </a:r>
            <a:r>
              <a:rPr dirty="0" sz="6600" spc="180">
                <a:solidFill>
                  <a:srgbClr val="FFFFFF"/>
                </a:solidFill>
              </a:rPr>
              <a:t>of</a:t>
            </a:r>
            <a:r>
              <a:rPr dirty="0" sz="6600" spc="-165">
                <a:solidFill>
                  <a:srgbClr val="FFFFFF"/>
                </a:solidFill>
              </a:rPr>
              <a:t> </a:t>
            </a:r>
            <a:r>
              <a:rPr dirty="0" sz="6600" spc="55">
                <a:solidFill>
                  <a:srgbClr val="FFFFFF"/>
                </a:solidFill>
              </a:rPr>
              <a:t>data </a:t>
            </a:r>
            <a:r>
              <a:rPr dirty="0" sz="6600" spc="-1739">
                <a:solidFill>
                  <a:srgbClr val="FFFFFF"/>
                </a:solidFill>
              </a:rPr>
              <a:t> </a:t>
            </a:r>
            <a:r>
              <a:rPr dirty="0" sz="6600" spc="40">
                <a:solidFill>
                  <a:srgbClr val="FFFFFF"/>
                </a:solidFill>
              </a:rPr>
              <a:t>used</a:t>
            </a:r>
            <a:r>
              <a:rPr dirty="0" sz="6600" spc="-170">
                <a:solidFill>
                  <a:srgbClr val="FFFFFF"/>
                </a:solidFill>
              </a:rPr>
              <a:t> </a:t>
            </a:r>
            <a:r>
              <a:rPr dirty="0" sz="6600" spc="254">
                <a:solidFill>
                  <a:srgbClr val="FFFFFF"/>
                </a:solidFill>
              </a:rPr>
              <a:t>to</a:t>
            </a:r>
            <a:r>
              <a:rPr dirty="0" sz="6600" spc="-160">
                <a:solidFill>
                  <a:srgbClr val="FFFFFF"/>
                </a:solidFill>
              </a:rPr>
              <a:t> </a:t>
            </a:r>
            <a:r>
              <a:rPr dirty="0" sz="6600" spc="-35">
                <a:solidFill>
                  <a:srgbClr val="FFFFFF"/>
                </a:solidFill>
              </a:rPr>
              <a:t>access</a:t>
            </a:r>
            <a:r>
              <a:rPr dirty="0" sz="6600" spc="-160">
                <a:solidFill>
                  <a:srgbClr val="FFFFFF"/>
                </a:solidFill>
              </a:rPr>
              <a:t> </a:t>
            </a:r>
            <a:r>
              <a:rPr dirty="0" sz="6600" spc="10">
                <a:solidFill>
                  <a:srgbClr val="FFFFFF"/>
                </a:solidFill>
              </a:rPr>
              <a:t>Vault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682" y="754380"/>
            <a:ext cx="48202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Token</a:t>
            </a:r>
            <a:r>
              <a:rPr dirty="0" spc="-180"/>
              <a:t> </a:t>
            </a:r>
            <a:r>
              <a:rPr dirty="0" spc="5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2978" y="7013955"/>
            <a:ext cx="27076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5" b="1">
                <a:solidFill>
                  <a:srgbClr val="404040"/>
                </a:solidFill>
                <a:latin typeface="Trebuchet MS"/>
                <a:cs typeface="Trebuchet MS"/>
              </a:rPr>
              <a:t>Auth</a:t>
            </a:r>
            <a:r>
              <a:rPr dirty="0" sz="3400" spc="-19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2700" y="3030537"/>
            <a:ext cx="3657600" cy="3657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408646" y="7013955"/>
            <a:ext cx="22656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85" b="1">
                <a:solidFill>
                  <a:srgbClr val="404040"/>
                </a:solidFill>
                <a:latin typeface="Trebuchet MS"/>
                <a:cs typeface="Trebuchet MS"/>
              </a:rPr>
              <a:t>Root</a:t>
            </a:r>
            <a:r>
              <a:rPr dirty="0" sz="3400" spc="-204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8982" y="3030537"/>
            <a:ext cx="2750033" cy="3657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21455" y="7013955"/>
            <a:ext cx="26454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" b="1">
                <a:solidFill>
                  <a:srgbClr val="404040"/>
                </a:solidFill>
                <a:latin typeface="Trebuchet MS"/>
                <a:cs typeface="Trebuchet MS"/>
              </a:rPr>
              <a:t>Parent</a:t>
            </a:r>
            <a:r>
              <a:rPr dirty="0" sz="3400" spc="-204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3978" y="3030537"/>
            <a:ext cx="350504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183" y="754380"/>
            <a:ext cx="390397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Root</a:t>
            </a:r>
            <a:r>
              <a:rPr dirty="0" spc="-190"/>
              <a:t> </a:t>
            </a:r>
            <a:r>
              <a:rPr dirty="0" spc="-185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41624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404040"/>
                </a:solidFill>
                <a:latin typeface="Trebuchet MS"/>
                <a:cs typeface="Trebuchet MS"/>
              </a:rPr>
              <a:t>Perform</a:t>
            </a:r>
            <a:r>
              <a:rPr dirty="0" sz="3400" spc="-1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Trebuchet MS"/>
                <a:cs typeface="Trebuchet MS"/>
              </a:rPr>
              <a:t>initial</a:t>
            </a:r>
            <a:r>
              <a:rPr dirty="0" sz="3400" spc="-1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80" b="1">
                <a:solidFill>
                  <a:srgbClr val="404040"/>
                </a:solidFill>
                <a:latin typeface="Trebuchet MS"/>
                <a:cs typeface="Trebuchet MS"/>
              </a:rPr>
              <a:t>setup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514413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5" b="1">
                <a:solidFill>
                  <a:srgbClr val="404040"/>
                </a:solidFill>
                <a:latin typeface="Trebuchet MS"/>
                <a:cs typeface="Trebuchet MS"/>
              </a:rPr>
              <a:t>Auth</a:t>
            </a:r>
            <a:r>
              <a:rPr dirty="0" sz="3400" spc="-1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dirty="0" sz="3400" spc="-16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Trebuchet MS"/>
                <a:cs typeface="Trebuchet MS"/>
              </a:rPr>
              <a:t>unavailable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425196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80" b="1">
                <a:solidFill>
                  <a:srgbClr val="404040"/>
                </a:solidFill>
                <a:latin typeface="Trebuchet MS"/>
                <a:cs typeface="Trebuchet MS"/>
              </a:rPr>
              <a:t>Emergency</a:t>
            </a:r>
            <a:r>
              <a:rPr dirty="0" sz="3400" spc="-1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Trebuchet MS"/>
                <a:cs typeface="Trebuchet MS"/>
              </a:rPr>
              <a:t>situation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4490" y="2762250"/>
            <a:ext cx="1548655" cy="16398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242" y="5079089"/>
            <a:ext cx="1639934" cy="16399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8875" y="7440155"/>
            <a:ext cx="1639887" cy="15582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3500" y="3368547"/>
            <a:ext cx="6311265" cy="501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85" b="1">
                <a:solidFill>
                  <a:srgbClr val="F15B2A"/>
                </a:solidFill>
                <a:latin typeface="Trebuchet MS"/>
                <a:cs typeface="Trebuchet MS"/>
              </a:rPr>
              <a:t>Root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Trebuchet MS"/>
                <a:cs typeface="Trebuchet MS"/>
              </a:rPr>
              <a:t>tokens</a:t>
            </a:r>
            <a:r>
              <a:rPr dirty="0" sz="3400" spc="-15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5" b="1">
                <a:solidFill>
                  <a:srgbClr val="F15B2A"/>
                </a:solidFill>
                <a:latin typeface="Trebuchet MS"/>
                <a:cs typeface="Trebuchet MS"/>
              </a:rPr>
              <a:t>can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do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35" b="1">
                <a:solidFill>
                  <a:srgbClr val="F15B2A"/>
                </a:solidFill>
                <a:latin typeface="Trebuchet MS"/>
                <a:cs typeface="Trebuchet MS"/>
              </a:rPr>
              <a:t>ANYTHING</a:t>
            </a:r>
            <a:endParaRPr sz="3400">
              <a:latin typeface="Trebuchet MS"/>
              <a:cs typeface="Trebuchet MS"/>
            </a:endParaRPr>
          </a:p>
          <a:p>
            <a:pPr marL="12700" marR="1797050">
              <a:lnSpc>
                <a:spcPts val="6790"/>
              </a:lnSpc>
              <a:spcBef>
                <a:spcPts val="585"/>
              </a:spcBef>
            </a:pPr>
            <a:r>
              <a:rPr dirty="0" sz="3400" spc="150" b="1">
                <a:solidFill>
                  <a:srgbClr val="F15B2A"/>
                </a:solidFill>
                <a:latin typeface="Trebuchet MS"/>
                <a:cs typeface="Trebuchet MS"/>
              </a:rPr>
              <a:t>Do</a:t>
            </a:r>
            <a:r>
              <a:rPr dirty="0" sz="3400" spc="27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F15B2A"/>
                </a:solidFill>
                <a:latin typeface="Trebuchet MS"/>
                <a:cs typeface="Trebuchet MS"/>
              </a:rPr>
              <a:t>not</a:t>
            </a:r>
            <a:r>
              <a:rPr dirty="0" sz="3400" spc="28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expire </a:t>
            </a:r>
            <a:r>
              <a:rPr dirty="0" sz="3400" spc="-3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Trebuchet MS"/>
                <a:cs typeface="Trebuchet MS"/>
              </a:rPr>
              <a:t>Created</a:t>
            </a:r>
            <a:r>
              <a:rPr dirty="0" sz="3400" spc="-16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in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Trebuchet MS"/>
                <a:cs typeface="Trebuchet MS"/>
              </a:rPr>
              <a:t>three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Trebuchet MS"/>
                <a:cs typeface="Trebuchet MS"/>
              </a:rPr>
              <a:t>ways</a:t>
            </a:r>
            <a:endParaRPr sz="3400">
              <a:latin typeface="Trebuchet MS"/>
              <a:cs typeface="Trebuchet MS"/>
            </a:endParaRPr>
          </a:p>
          <a:p>
            <a:pPr marL="802640" indent="-433705">
              <a:lnSpc>
                <a:spcPct val="100000"/>
              </a:lnSpc>
              <a:spcBef>
                <a:spcPts val="259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0" b="1">
                <a:solidFill>
                  <a:srgbClr val="F15B2A"/>
                </a:solidFill>
                <a:latin typeface="Trebuchet MS"/>
                <a:cs typeface="Trebuchet MS"/>
              </a:rPr>
              <a:t>Initialize</a:t>
            </a:r>
            <a:r>
              <a:rPr dirty="0" sz="3400" spc="-16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Vault</a:t>
            </a:r>
            <a:r>
              <a:rPr dirty="0" sz="3400" spc="-16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Trebuchet MS"/>
                <a:cs typeface="Trebuchet MS"/>
              </a:rPr>
              <a:t>server</a:t>
            </a:r>
            <a:endParaRPr sz="3400">
              <a:latin typeface="Trebuchet MS"/>
              <a:cs typeface="Trebuchet MS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0" b="1">
                <a:solidFill>
                  <a:srgbClr val="F15B2A"/>
                </a:solidFill>
                <a:latin typeface="Trebuchet MS"/>
                <a:cs typeface="Trebuchet MS"/>
              </a:rPr>
              <a:t>Existing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Trebuchet MS"/>
                <a:cs typeface="Trebuchet MS"/>
              </a:rPr>
              <a:t>root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F15B2A"/>
                </a:solidFill>
                <a:latin typeface="Trebuchet MS"/>
                <a:cs typeface="Trebuchet MS"/>
              </a:rPr>
              <a:t>token</a:t>
            </a:r>
            <a:endParaRPr sz="3400">
              <a:latin typeface="Trebuchet MS"/>
              <a:cs typeface="Trebuchet MS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Using</a:t>
            </a:r>
            <a:r>
              <a:rPr dirty="0" sz="3400" spc="-16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Trebuchet MS"/>
                <a:cs typeface="Trebuchet MS"/>
              </a:rPr>
              <a:t>operator</a:t>
            </a:r>
            <a:r>
              <a:rPr dirty="0" sz="3400" spc="-15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85" b="1">
                <a:solidFill>
                  <a:srgbClr val="F15B2A"/>
                </a:solidFill>
                <a:latin typeface="Trebuchet MS"/>
                <a:cs typeface="Trebuchet MS"/>
              </a:rPr>
              <a:t>command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3400" spc="35" b="1">
                <a:solidFill>
                  <a:srgbClr val="F15B2A"/>
                </a:solidFill>
                <a:latin typeface="Trebuchet MS"/>
                <a:cs typeface="Trebuchet MS"/>
              </a:rPr>
              <a:t>Revoke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14" b="1">
                <a:solidFill>
                  <a:srgbClr val="F15B2A"/>
                </a:solidFill>
                <a:latin typeface="Trebuchet MS"/>
                <a:cs typeface="Trebuchet MS"/>
              </a:rPr>
              <a:t>as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10" b="1">
                <a:solidFill>
                  <a:srgbClr val="F15B2A"/>
                </a:solidFill>
                <a:latin typeface="Trebuchet MS"/>
                <a:cs typeface="Trebuchet MS"/>
              </a:rPr>
              <a:t>soon</a:t>
            </a:r>
            <a:r>
              <a:rPr dirty="0" sz="3400" spc="-13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14" b="1">
                <a:solidFill>
                  <a:srgbClr val="F15B2A"/>
                </a:solidFill>
                <a:latin typeface="Trebuchet MS"/>
                <a:cs typeface="Trebuchet MS"/>
              </a:rPr>
              <a:t>as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Trebuchet MS"/>
                <a:cs typeface="Trebuchet MS"/>
              </a:rPr>
              <a:t>possible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0872" y="754380"/>
            <a:ext cx="534860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Token</a:t>
            </a:r>
            <a:r>
              <a:rPr dirty="0" spc="-185"/>
              <a:t> </a:t>
            </a:r>
            <a:r>
              <a:rPr dirty="0" spc="2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031525"/>
            <a:ext cx="4989830" cy="26860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75" b="1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525"/>
            <a:ext cx="4989830" cy="2686050"/>
          </a:xfrm>
          <a:prstGeom prst="rect">
            <a:avLst/>
          </a:prstGeom>
          <a:solidFill>
            <a:srgbClr val="F15B2A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031525"/>
            <a:ext cx="4989830" cy="268605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66" y="6170143"/>
            <a:ext cx="4989830" cy="2686050"/>
          </a:xfrm>
          <a:prstGeom prst="rect">
            <a:avLst/>
          </a:prstGeom>
          <a:solidFill>
            <a:srgbClr val="675BA7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TTL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143"/>
            <a:ext cx="4989830" cy="26860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230" y="6170143"/>
            <a:ext cx="4989830" cy="2686050"/>
          </a:xfrm>
          <a:prstGeom prst="rect">
            <a:avLst/>
          </a:prstGeom>
          <a:solidFill>
            <a:srgbClr val="2D2D2D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5" b="1">
                <a:solidFill>
                  <a:srgbClr val="FFFFFF"/>
                </a:solidFill>
                <a:latin typeface="Arial"/>
                <a:cs typeface="Arial"/>
              </a:rPr>
              <a:t>Orphaned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1456" y="754380"/>
            <a:ext cx="51460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ID</a:t>
            </a:r>
            <a:r>
              <a:rPr dirty="0" spc="-160"/>
              <a:t> </a:t>
            </a:r>
            <a:r>
              <a:rPr dirty="0" spc="50"/>
              <a:t>and</a:t>
            </a:r>
            <a:r>
              <a:rPr dirty="0" spc="-150"/>
              <a:t> </a:t>
            </a:r>
            <a:r>
              <a:rPr dirty="0" spc="-25"/>
              <a:t>Accessor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0713" y="3039363"/>
            <a:ext cx="6054090" cy="33604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dirty="0" sz="3400" spc="15" b="1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dirty="0" sz="34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r>
              <a:rPr dirty="0" sz="34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Trebuchet MS"/>
                <a:cs typeface="Trebuchet MS"/>
              </a:rPr>
              <a:t>properties</a:t>
            </a:r>
            <a:r>
              <a:rPr dirty="0" sz="34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45" b="1">
                <a:solidFill>
                  <a:srgbClr val="404040"/>
                </a:solidFill>
                <a:latin typeface="Trebuchet MS"/>
                <a:cs typeface="Trebuchet MS"/>
              </a:rPr>
              <a:t>except </a:t>
            </a:r>
            <a:r>
              <a:rPr dirty="0" sz="3400" spc="-10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r>
              <a:rPr dirty="0" sz="34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110" b="1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rebuchet MS"/>
              <a:cs typeface="Trebuchet MS"/>
            </a:endParaRPr>
          </a:p>
          <a:p>
            <a:pPr marL="12700" marR="323850" indent="3175">
              <a:lnSpc>
                <a:spcPts val="3979"/>
              </a:lnSpc>
            </a:pPr>
            <a:r>
              <a:rPr dirty="0" sz="3400" spc="15" b="1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dirty="0" sz="34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r>
              <a:rPr dirty="0" sz="34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Trebuchet MS"/>
                <a:cs typeface="Trebuchet MS"/>
              </a:rPr>
              <a:t>capabilities</a:t>
            </a:r>
            <a:r>
              <a:rPr dirty="0" sz="34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8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34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3400" spc="-10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404040"/>
                </a:solidFill>
                <a:latin typeface="Trebuchet MS"/>
                <a:cs typeface="Trebuchet MS"/>
              </a:rPr>
              <a:t>given</a:t>
            </a:r>
            <a:r>
              <a:rPr dirty="0" sz="34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40" b="1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3888" y="7940547"/>
            <a:ext cx="50641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0" b="1">
                <a:solidFill>
                  <a:srgbClr val="404040"/>
                </a:solidFill>
                <a:latin typeface="Trebuchet MS"/>
                <a:cs typeface="Trebuchet MS"/>
              </a:rPr>
              <a:t>Renew</a:t>
            </a:r>
            <a:r>
              <a:rPr dirty="0" sz="34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34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Trebuchet MS"/>
                <a:cs typeface="Trebuchet MS"/>
              </a:rPr>
              <a:t>revoke</a:t>
            </a:r>
            <a:r>
              <a:rPr dirty="0" sz="34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spc="5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34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04040"/>
                </a:solidFill>
                <a:latin typeface="Trebuchet MS"/>
                <a:cs typeface="Trebuchet MS"/>
              </a:rPr>
              <a:t>token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827035"/>
            <a:ext cx="1639887" cy="1519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2" y="5083374"/>
            <a:ext cx="1639934" cy="16399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00" y="7410118"/>
            <a:ext cx="1639887" cy="16278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66559" y="3969003"/>
            <a:ext cx="6553200" cy="382016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Parent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95" b="1">
                <a:solidFill>
                  <a:srgbClr val="F15B2A"/>
                </a:solidFill>
                <a:latin typeface="Trebuchet MS"/>
                <a:cs typeface="Trebuchet MS"/>
              </a:rPr>
              <a:t>process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Trebuchet MS"/>
                <a:cs typeface="Trebuchet MS"/>
              </a:rPr>
              <a:t>controlling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Trebuchet MS"/>
                <a:cs typeface="Trebuchet MS"/>
              </a:rPr>
              <a:t>child </a:t>
            </a:r>
            <a:r>
              <a:rPr dirty="0" sz="3400" spc="-101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Trebuchet MS"/>
                <a:cs typeface="Trebuchet MS"/>
              </a:rPr>
              <a:t>tokens</a:t>
            </a:r>
            <a:endParaRPr sz="3400">
              <a:latin typeface="Trebuchet MS"/>
              <a:cs typeface="Trebuchet MS"/>
            </a:endParaRPr>
          </a:p>
          <a:p>
            <a:pPr marL="12700" marR="2032635" indent="3175">
              <a:lnSpc>
                <a:spcPct val="100600"/>
              </a:lnSpc>
              <a:spcBef>
                <a:spcPts val="2565"/>
              </a:spcBef>
            </a:pPr>
            <a:r>
              <a:rPr dirty="0" sz="3400" spc="15" b="1">
                <a:solidFill>
                  <a:srgbClr val="F15B2A"/>
                </a:solidFill>
                <a:latin typeface="Trebuchet MS"/>
                <a:cs typeface="Trebuchet MS"/>
              </a:rPr>
              <a:t>View </a:t>
            </a:r>
            <a:r>
              <a:rPr dirty="0" sz="3400" spc="110" b="1">
                <a:solidFill>
                  <a:srgbClr val="F15B2A"/>
                </a:solidFill>
                <a:latin typeface="Trebuchet MS"/>
                <a:cs typeface="Trebuchet MS"/>
              </a:rPr>
              <a:t>accessors </a:t>
            </a:r>
            <a:r>
              <a:rPr dirty="0" sz="3400" spc="5" b="1">
                <a:solidFill>
                  <a:srgbClr val="F15B2A"/>
                </a:solidFill>
                <a:latin typeface="Trebuchet MS"/>
                <a:cs typeface="Trebuchet MS"/>
              </a:rPr>
              <a:t>at </a:t>
            </a:r>
            <a:r>
              <a:rPr dirty="0" sz="3400" spc="1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50" b="1">
                <a:solidFill>
                  <a:srgbClr val="F15B2A"/>
                </a:solidFill>
                <a:latin typeface="Trebuchet MS"/>
                <a:cs typeface="Trebuchet MS"/>
              </a:rPr>
              <a:t>a</a:t>
            </a:r>
            <a:r>
              <a:rPr dirty="0" sz="3400" spc="60" b="1">
                <a:solidFill>
                  <a:srgbClr val="F15B2A"/>
                </a:solidFill>
                <a:latin typeface="Trebuchet MS"/>
                <a:cs typeface="Trebuchet MS"/>
              </a:rPr>
              <a:t>u</a:t>
            </a:r>
            <a:r>
              <a:rPr dirty="0" sz="3400" b="1">
                <a:solidFill>
                  <a:srgbClr val="F15B2A"/>
                </a:solidFill>
                <a:latin typeface="Trebuchet MS"/>
                <a:cs typeface="Trebuchet MS"/>
              </a:rPr>
              <a:t>t</a:t>
            </a:r>
            <a:r>
              <a:rPr dirty="0" sz="3400" spc="45" b="1">
                <a:solidFill>
                  <a:srgbClr val="F15B2A"/>
                </a:solidFill>
                <a:latin typeface="Trebuchet MS"/>
                <a:cs typeface="Trebuchet MS"/>
              </a:rPr>
              <a:t>h</a:t>
            </a: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/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t</a:t>
            </a:r>
            <a:r>
              <a:rPr dirty="0" sz="3400" spc="105" b="1">
                <a:solidFill>
                  <a:srgbClr val="F15B2A"/>
                </a:solidFill>
                <a:latin typeface="Trebuchet MS"/>
                <a:cs typeface="Trebuchet MS"/>
              </a:rPr>
              <a:t>o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k</a:t>
            </a:r>
            <a:r>
              <a:rPr dirty="0" sz="3400" spc="40" b="1">
                <a:solidFill>
                  <a:srgbClr val="F15B2A"/>
                </a:solidFill>
                <a:latin typeface="Trebuchet MS"/>
                <a:cs typeface="Trebuchet MS"/>
              </a:rPr>
              <a:t>e</a:t>
            </a:r>
            <a:r>
              <a:rPr dirty="0" sz="3400" spc="50" b="1">
                <a:solidFill>
                  <a:srgbClr val="F15B2A"/>
                </a:solidFill>
                <a:latin typeface="Trebuchet MS"/>
                <a:cs typeface="Trebuchet MS"/>
              </a:rPr>
              <a:t>n</a:t>
            </a: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/</a:t>
            </a:r>
            <a:r>
              <a:rPr dirty="0" sz="3400" spc="50" b="1">
                <a:solidFill>
                  <a:srgbClr val="F15B2A"/>
                </a:solidFill>
                <a:latin typeface="Trebuchet MS"/>
                <a:cs typeface="Trebuchet MS"/>
              </a:rPr>
              <a:t>a</a:t>
            </a:r>
            <a:r>
              <a:rPr dirty="0" sz="3400" spc="220" b="1">
                <a:solidFill>
                  <a:srgbClr val="F15B2A"/>
                </a:solidFill>
                <a:latin typeface="Trebuchet MS"/>
                <a:cs typeface="Trebuchet MS"/>
              </a:rPr>
              <a:t>cc</a:t>
            </a:r>
            <a:r>
              <a:rPr dirty="0" sz="3400" spc="40" b="1">
                <a:solidFill>
                  <a:srgbClr val="F15B2A"/>
                </a:solidFill>
                <a:latin typeface="Trebuchet MS"/>
                <a:cs typeface="Trebuchet MS"/>
              </a:rPr>
              <a:t>e</a:t>
            </a:r>
            <a:r>
              <a:rPr dirty="0" sz="3400" spc="180" b="1">
                <a:solidFill>
                  <a:srgbClr val="F15B2A"/>
                </a:solidFill>
                <a:latin typeface="Trebuchet MS"/>
                <a:cs typeface="Trebuchet MS"/>
              </a:rPr>
              <a:t>ss</a:t>
            </a:r>
            <a:r>
              <a:rPr dirty="0" sz="3400" spc="105" b="1">
                <a:solidFill>
                  <a:srgbClr val="F15B2A"/>
                </a:solidFill>
                <a:latin typeface="Trebuchet MS"/>
                <a:cs typeface="Trebuchet MS"/>
              </a:rPr>
              <a:t>o</a:t>
            </a:r>
            <a:r>
              <a:rPr dirty="0" sz="3400" b="1">
                <a:solidFill>
                  <a:srgbClr val="F15B2A"/>
                </a:solidFill>
                <a:latin typeface="Trebuchet MS"/>
                <a:cs typeface="Trebuchet MS"/>
              </a:rPr>
              <a:t>rs</a:t>
            </a:r>
            <a:endParaRPr sz="3400">
              <a:latin typeface="Trebuchet MS"/>
              <a:cs typeface="Trebuchet MS"/>
            </a:endParaRPr>
          </a:p>
          <a:p>
            <a:pPr marL="12700" marR="262890" indent="3175">
              <a:lnSpc>
                <a:spcPct val="100600"/>
              </a:lnSpc>
              <a:spcBef>
                <a:spcPts val="2685"/>
              </a:spcBef>
            </a:pPr>
            <a:r>
              <a:rPr dirty="0" sz="3400" spc="25" b="1">
                <a:solidFill>
                  <a:srgbClr val="F15B2A"/>
                </a:solidFill>
                <a:latin typeface="Trebuchet MS"/>
                <a:cs typeface="Trebuchet MS"/>
              </a:rPr>
              <a:t>Audit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F15B2A"/>
                </a:solidFill>
                <a:latin typeface="Trebuchet MS"/>
                <a:cs typeface="Trebuchet MS"/>
              </a:rPr>
              <a:t>token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40" b="1">
                <a:solidFill>
                  <a:srgbClr val="F15B2A"/>
                </a:solidFill>
                <a:latin typeface="Trebuchet MS"/>
                <a:cs typeface="Trebuchet MS"/>
              </a:rPr>
              <a:t>usage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Trebuchet MS"/>
                <a:cs typeface="Trebuchet MS"/>
              </a:rPr>
              <a:t>by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Trebuchet MS"/>
                <a:cs typeface="Trebuchet MS"/>
              </a:rPr>
              <a:t>accessor </a:t>
            </a:r>
            <a:r>
              <a:rPr dirty="0" sz="3400" spc="-100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Trebuchet MS"/>
                <a:cs typeface="Trebuchet MS"/>
              </a:rPr>
              <a:t>in</a:t>
            </a:r>
            <a:r>
              <a:rPr dirty="0" sz="3400" spc="-140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Trebuchet MS"/>
                <a:cs typeface="Trebuchet MS"/>
              </a:rPr>
              <a:t>audit</a:t>
            </a:r>
            <a:r>
              <a:rPr dirty="0" sz="3400" spc="-145" b="1">
                <a:solidFill>
                  <a:srgbClr val="F15B2A"/>
                </a:solidFill>
                <a:latin typeface="Trebuchet MS"/>
                <a:cs typeface="Trebuchet MS"/>
              </a:rPr>
              <a:t> </a:t>
            </a:r>
            <a:r>
              <a:rPr dirty="0" sz="3400" spc="120" b="1">
                <a:solidFill>
                  <a:srgbClr val="F15B2A"/>
                </a:solidFill>
                <a:latin typeface="Trebuchet MS"/>
                <a:cs typeface="Trebuchet MS"/>
              </a:rPr>
              <a:t>log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961" y="629412"/>
            <a:ext cx="645033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-185">
                <a:solidFill>
                  <a:srgbClr val="FFFFFF"/>
                </a:solidFill>
              </a:rPr>
              <a:t>Tokens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196083"/>
            <a:ext cx="6712584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Create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new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create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create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–policy=my-policy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–ttl=60m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88052"/>
            <a:ext cx="8985885" cy="183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View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properties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lookup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[</a:t>
            </a:r>
            <a:r>
              <a:rPr dirty="0" sz="26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ACCESSOR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ID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lookup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-accessor 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FJkyU35ihsMf3nKOLWdOUqdY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795259"/>
            <a:ext cx="10662920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Check capabilities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on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path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capabilities</a:t>
            </a:r>
            <a:r>
              <a:rPr dirty="0" sz="2600" spc="-5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TOKEN </a:t>
            </a:r>
            <a:r>
              <a:rPr dirty="0" sz="2600" spc="-100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capabilities</a:t>
            </a:r>
            <a:r>
              <a:rPr dirty="0" sz="2600" spc="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s.TG9U2ZdtPU1Hmz18BcujrETI</a:t>
            </a:r>
            <a:r>
              <a:rPr dirty="0" sz="2600" spc="3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secrets/apikeys/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2022-11-30T01:56:32Z</dcterms:created>
  <dcterms:modified xsi:type="dcterms:W3CDTF">2022-11-30T01:56:32Z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