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227295" y="9223247"/>
            <a:ext cx="676655" cy="6766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97994" y="754380"/>
            <a:ext cx="4692011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82513" y="2241804"/>
            <a:ext cx="15122972" cy="671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83436" y="3183636"/>
            <a:ext cx="12131675" cy="1061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800" spc="-175">
                <a:latin typeface="Tahoma"/>
                <a:cs typeface="Tahoma"/>
              </a:rPr>
              <a:t>W</a:t>
            </a:r>
            <a:r>
              <a:rPr dirty="0" sz="6800" spc="155">
                <a:latin typeface="Tahoma"/>
                <a:cs typeface="Tahoma"/>
              </a:rPr>
              <a:t>o</a:t>
            </a:r>
            <a:r>
              <a:rPr dirty="0" sz="6800" spc="-90">
                <a:latin typeface="Tahoma"/>
                <a:cs typeface="Tahoma"/>
              </a:rPr>
              <a:t>r</a:t>
            </a:r>
            <a:r>
              <a:rPr dirty="0" sz="6800" spc="-295">
                <a:latin typeface="Tahoma"/>
                <a:cs typeface="Tahoma"/>
              </a:rPr>
              <a:t>k</a:t>
            </a:r>
            <a:r>
              <a:rPr dirty="0" sz="6800" spc="-110">
                <a:latin typeface="Tahoma"/>
                <a:cs typeface="Tahoma"/>
              </a:rPr>
              <a:t>i</a:t>
            </a:r>
            <a:r>
              <a:rPr dirty="0" sz="6800" spc="130">
                <a:latin typeface="Tahoma"/>
                <a:cs typeface="Tahoma"/>
              </a:rPr>
              <a:t>n</a:t>
            </a:r>
            <a:r>
              <a:rPr dirty="0" sz="6800" spc="204">
                <a:latin typeface="Tahoma"/>
                <a:cs typeface="Tahoma"/>
              </a:rPr>
              <a:t>g</a:t>
            </a:r>
            <a:r>
              <a:rPr dirty="0" sz="6800" spc="-480">
                <a:latin typeface="Tahoma"/>
                <a:cs typeface="Tahoma"/>
              </a:rPr>
              <a:t> </a:t>
            </a:r>
            <a:r>
              <a:rPr dirty="0" sz="6800" spc="-335">
                <a:latin typeface="Tahoma"/>
                <a:cs typeface="Tahoma"/>
              </a:rPr>
              <a:t>w</a:t>
            </a:r>
            <a:r>
              <a:rPr dirty="0" sz="6800" spc="-114">
                <a:latin typeface="Tahoma"/>
                <a:cs typeface="Tahoma"/>
              </a:rPr>
              <a:t>i</a:t>
            </a:r>
            <a:r>
              <a:rPr dirty="0" sz="6800" spc="160">
                <a:latin typeface="Tahoma"/>
                <a:cs typeface="Tahoma"/>
              </a:rPr>
              <a:t>t</a:t>
            </a:r>
            <a:r>
              <a:rPr dirty="0" sz="6800" spc="130">
                <a:latin typeface="Tahoma"/>
                <a:cs typeface="Tahoma"/>
              </a:rPr>
              <a:t>h</a:t>
            </a:r>
            <a:r>
              <a:rPr dirty="0" sz="6800" spc="-475">
                <a:latin typeface="Tahoma"/>
                <a:cs typeface="Tahoma"/>
              </a:rPr>
              <a:t> </a:t>
            </a:r>
            <a:r>
              <a:rPr dirty="0" sz="6800" spc="160">
                <a:latin typeface="Tahoma"/>
                <a:cs typeface="Tahoma"/>
              </a:rPr>
              <a:t>t</a:t>
            </a:r>
            <a:r>
              <a:rPr dirty="0" sz="6800" spc="130">
                <a:latin typeface="Tahoma"/>
                <a:cs typeface="Tahoma"/>
              </a:rPr>
              <a:t>h</a:t>
            </a:r>
            <a:r>
              <a:rPr dirty="0" sz="6800" spc="225">
                <a:latin typeface="Tahoma"/>
                <a:cs typeface="Tahoma"/>
              </a:rPr>
              <a:t>e</a:t>
            </a:r>
            <a:r>
              <a:rPr dirty="0" sz="6800" spc="-475">
                <a:latin typeface="Tahoma"/>
                <a:cs typeface="Tahoma"/>
              </a:rPr>
              <a:t> </a:t>
            </a:r>
            <a:r>
              <a:rPr dirty="0" sz="6800" spc="-605">
                <a:latin typeface="Tahoma"/>
                <a:cs typeface="Tahoma"/>
              </a:rPr>
              <a:t>T</a:t>
            </a:r>
            <a:r>
              <a:rPr dirty="0" sz="6800" spc="-90">
                <a:latin typeface="Tahoma"/>
                <a:cs typeface="Tahoma"/>
              </a:rPr>
              <a:t>r</a:t>
            </a:r>
            <a:r>
              <a:rPr dirty="0" sz="6800">
                <a:latin typeface="Tahoma"/>
                <a:cs typeface="Tahoma"/>
              </a:rPr>
              <a:t>a</a:t>
            </a:r>
            <a:r>
              <a:rPr dirty="0" sz="6800" spc="130">
                <a:latin typeface="Tahoma"/>
                <a:cs typeface="Tahoma"/>
              </a:rPr>
              <a:t>n</a:t>
            </a:r>
            <a:r>
              <a:rPr dirty="0" sz="6800" spc="60">
                <a:latin typeface="Tahoma"/>
                <a:cs typeface="Tahoma"/>
              </a:rPr>
              <a:t>s</a:t>
            </a:r>
            <a:r>
              <a:rPr dirty="0" sz="6800" spc="-110">
                <a:latin typeface="Tahoma"/>
                <a:cs typeface="Tahoma"/>
              </a:rPr>
              <a:t>i</a:t>
            </a:r>
            <a:r>
              <a:rPr dirty="0" sz="6800" spc="160">
                <a:latin typeface="Tahoma"/>
                <a:cs typeface="Tahoma"/>
              </a:rPr>
              <a:t>t</a:t>
            </a:r>
            <a:r>
              <a:rPr dirty="0" sz="6800" spc="-475">
                <a:latin typeface="Tahoma"/>
                <a:cs typeface="Tahoma"/>
              </a:rPr>
              <a:t> </a:t>
            </a:r>
            <a:r>
              <a:rPr dirty="0" sz="6800" spc="305">
                <a:latin typeface="Tahoma"/>
                <a:cs typeface="Tahoma"/>
              </a:rPr>
              <a:t>E</a:t>
            </a:r>
            <a:r>
              <a:rPr dirty="0" sz="6800" spc="130">
                <a:latin typeface="Tahoma"/>
                <a:cs typeface="Tahoma"/>
              </a:rPr>
              <a:t>n</a:t>
            </a:r>
            <a:r>
              <a:rPr dirty="0" sz="6800" spc="200">
                <a:latin typeface="Tahoma"/>
                <a:cs typeface="Tahoma"/>
              </a:rPr>
              <a:t>g</a:t>
            </a:r>
            <a:r>
              <a:rPr dirty="0" sz="6800" spc="-110">
                <a:latin typeface="Tahoma"/>
                <a:cs typeface="Tahoma"/>
              </a:rPr>
              <a:t>i</a:t>
            </a:r>
            <a:r>
              <a:rPr dirty="0" sz="6800" spc="130">
                <a:latin typeface="Tahoma"/>
                <a:cs typeface="Tahoma"/>
              </a:rPr>
              <a:t>n</a:t>
            </a:r>
            <a:r>
              <a:rPr dirty="0" sz="6800" spc="225">
                <a:latin typeface="Tahoma"/>
                <a:cs typeface="Tahoma"/>
              </a:rPr>
              <a:t>e</a:t>
            </a:r>
            <a:endParaRPr sz="6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65675" y="6866635"/>
            <a:ext cx="5741035" cy="2133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</a:pPr>
            <a:r>
              <a:rPr dirty="0" sz="3600" spc="60" b="1">
                <a:solidFill>
                  <a:srgbClr val="F15B2A"/>
                </a:solidFill>
                <a:latin typeface="Arial"/>
                <a:cs typeface="Arial"/>
              </a:rPr>
              <a:t>Ned</a:t>
            </a:r>
            <a:r>
              <a:rPr dirty="0" sz="3600" spc="-9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600" spc="-25" b="1">
                <a:solidFill>
                  <a:srgbClr val="F15B2A"/>
                </a:solidFill>
                <a:latin typeface="Arial"/>
                <a:cs typeface="Arial"/>
              </a:rPr>
              <a:t>Bellavance</a:t>
            </a:r>
            <a:endParaRPr sz="360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  <a:spcBef>
                <a:spcPts val="85"/>
              </a:spcBef>
            </a:pPr>
            <a:r>
              <a:rPr dirty="0" sz="3200" spc="-10">
                <a:solidFill>
                  <a:srgbClr val="404040"/>
                </a:solidFill>
                <a:latin typeface="Microsoft Sans Serif"/>
                <a:cs typeface="Microsoft Sans Serif"/>
              </a:rPr>
              <a:t>Founder,</a:t>
            </a:r>
            <a:r>
              <a:rPr dirty="0" sz="3200" spc="-7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55">
                <a:solidFill>
                  <a:srgbClr val="404040"/>
                </a:solidFill>
                <a:latin typeface="Microsoft Sans Serif"/>
                <a:cs typeface="Microsoft Sans Serif"/>
              </a:rPr>
              <a:t>Ned</a:t>
            </a:r>
            <a:r>
              <a:rPr dirty="0" sz="3200" spc="-7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55">
                <a:solidFill>
                  <a:srgbClr val="404040"/>
                </a:solidFill>
                <a:latin typeface="Microsoft Sans Serif"/>
                <a:cs typeface="Microsoft Sans Serif"/>
              </a:rPr>
              <a:t>in</a:t>
            </a:r>
            <a:r>
              <a:rPr dirty="0" sz="3200" spc="-8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135">
                <a:solidFill>
                  <a:srgbClr val="404040"/>
                </a:solidFill>
                <a:latin typeface="Microsoft Sans Serif"/>
                <a:cs typeface="Microsoft Sans Serif"/>
              </a:rPr>
              <a:t>the</a:t>
            </a:r>
            <a:r>
              <a:rPr dirty="0" sz="3200" spc="-7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70">
                <a:solidFill>
                  <a:srgbClr val="404040"/>
                </a:solidFill>
                <a:latin typeface="Microsoft Sans Serif"/>
                <a:cs typeface="Microsoft Sans Serif"/>
              </a:rPr>
              <a:t>Cloud</a:t>
            </a:r>
            <a:r>
              <a:rPr dirty="0" sz="3200" spc="-7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50">
                <a:solidFill>
                  <a:srgbClr val="404040"/>
                </a:solidFill>
                <a:latin typeface="Microsoft Sans Serif"/>
                <a:cs typeface="Microsoft Sans Serif"/>
              </a:rPr>
              <a:t>LLC</a:t>
            </a:r>
            <a:endParaRPr sz="3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9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3200" spc="-515">
                <a:solidFill>
                  <a:srgbClr val="404040"/>
                </a:solidFill>
                <a:latin typeface="Microsoft Sans Serif"/>
                <a:cs typeface="Microsoft Sans Serif"/>
              </a:rPr>
              <a:t>@</a:t>
            </a:r>
            <a:r>
              <a:rPr dirty="0" sz="3200" spc="80">
                <a:solidFill>
                  <a:srgbClr val="404040"/>
                </a:solidFill>
                <a:latin typeface="Microsoft Sans Serif"/>
                <a:cs typeface="Microsoft Sans Serif"/>
              </a:rPr>
              <a:t>n</a:t>
            </a:r>
            <a:r>
              <a:rPr dirty="0" sz="3200" spc="5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dirty="0" sz="3200" spc="150">
                <a:solidFill>
                  <a:srgbClr val="404040"/>
                </a:solidFill>
                <a:latin typeface="Microsoft Sans Serif"/>
                <a:cs typeface="Microsoft Sans Serif"/>
              </a:rPr>
              <a:t>d</a:t>
            </a:r>
            <a:r>
              <a:rPr dirty="0" sz="3200" spc="-635">
                <a:solidFill>
                  <a:srgbClr val="404040"/>
                </a:solidFill>
                <a:latin typeface="Microsoft Sans Serif"/>
                <a:cs typeface="Microsoft Sans Serif"/>
              </a:rPr>
              <a:t>1</a:t>
            </a:r>
            <a:r>
              <a:rPr dirty="0" sz="3200" spc="5">
                <a:solidFill>
                  <a:srgbClr val="404040"/>
                </a:solidFill>
                <a:latin typeface="Microsoft Sans Serif"/>
                <a:cs typeface="Microsoft Sans Serif"/>
              </a:rPr>
              <a:t>3</a:t>
            </a:r>
            <a:r>
              <a:rPr dirty="0" sz="3200" spc="-635">
                <a:solidFill>
                  <a:srgbClr val="404040"/>
                </a:solidFill>
                <a:latin typeface="Microsoft Sans Serif"/>
                <a:cs typeface="Microsoft Sans Serif"/>
              </a:rPr>
              <a:t>1</a:t>
            </a:r>
            <a:r>
              <a:rPr dirty="0" sz="3200" spc="10">
                <a:solidFill>
                  <a:srgbClr val="404040"/>
                </a:solidFill>
                <a:latin typeface="Microsoft Sans Serif"/>
                <a:cs typeface="Microsoft Sans Serif"/>
              </a:rPr>
              <a:t>3</a:t>
            </a:r>
            <a:r>
              <a:rPr dirty="0" sz="3200" spc="-7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310">
                <a:solidFill>
                  <a:srgbClr val="404040"/>
                </a:solidFill>
                <a:latin typeface="Microsoft Sans Serif"/>
                <a:cs typeface="Microsoft Sans Serif"/>
              </a:rPr>
              <a:t>|</a:t>
            </a:r>
            <a:r>
              <a:rPr dirty="0" sz="3200" spc="-6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80">
                <a:solidFill>
                  <a:srgbClr val="404040"/>
                </a:solidFill>
                <a:latin typeface="Microsoft Sans Serif"/>
                <a:cs typeface="Microsoft Sans Serif"/>
              </a:rPr>
              <a:t>n</a:t>
            </a:r>
            <a:r>
              <a:rPr dirty="0" sz="3200" spc="5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dirty="0" sz="3200" spc="150">
                <a:solidFill>
                  <a:srgbClr val="404040"/>
                </a:solidFill>
                <a:latin typeface="Microsoft Sans Serif"/>
                <a:cs typeface="Microsoft Sans Serif"/>
              </a:rPr>
              <a:t>d</a:t>
            </a:r>
            <a:r>
              <a:rPr dirty="0" sz="3200" spc="25">
                <a:solidFill>
                  <a:srgbClr val="404040"/>
                </a:solidFill>
                <a:latin typeface="Microsoft Sans Serif"/>
                <a:cs typeface="Microsoft Sans Serif"/>
              </a:rPr>
              <a:t>i</a:t>
            </a:r>
            <a:r>
              <a:rPr dirty="0" sz="3200" spc="80">
                <a:solidFill>
                  <a:srgbClr val="404040"/>
                </a:solidFill>
                <a:latin typeface="Microsoft Sans Serif"/>
                <a:cs typeface="Microsoft Sans Serif"/>
              </a:rPr>
              <a:t>n</a:t>
            </a:r>
            <a:r>
              <a:rPr dirty="0" sz="3200" spc="290">
                <a:solidFill>
                  <a:srgbClr val="404040"/>
                </a:solidFill>
                <a:latin typeface="Microsoft Sans Serif"/>
                <a:cs typeface="Microsoft Sans Serif"/>
              </a:rPr>
              <a:t>t</a:t>
            </a:r>
            <a:r>
              <a:rPr dirty="0" sz="3200" spc="105">
                <a:solidFill>
                  <a:srgbClr val="404040"/>
                </a:solidFill>
                <a:latin typeface="Microsoft Sans Serif"/>
                <a:cs typeface="Microsoft Sans Serif"/>
              </a:rPr>
              <a:t>h</a:t>
            </a:r>
            <a:r>
              <a:rPr dirty="0" sz="3200" spc="5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dirty="0" sz="3200" spc="135">
                <a:solidFill>
                  <a:srgbClr val="404040"/>
                </a:solidFill>
                <a:latin typeface="Microsoft Sans Serif"/>
                <a:cs typeface="Microsoft Sans Serif"/>
              </a:rPr>
              <a:t>c</a:t>
            </a:r>
            <a:r>
              <a:rPr dirty="0" sz="3200" spc="50">
                <a:solidFill>
                  <a:srgbClr val="404040"/>
                </a:solidFill>
                <a:latin typeface="Microsoft Sans Serif"/>
                <a:cs typeface="Microsoft Sans Serif"/>
              </a:rPr>
              <a:t>l</a:t>
            </a:r>
            <a:r>
              <a:rPr dirty="0" sz="3200" spc="30">
                <a:solidFill>
                  <a:srgbClr val="404040"/>
                </a:solidFill>
                <a:latin typeface="Microsoft Sans Serif"/>
                <a:cs typeface="Microsoft Sans Serif"/>
              </a:rPr>
              <a:t>o</a:t>
            </a:r>
            <a:r>
              <a:rPr dirty="0" sz="3200" spc="105">
                <a:solidFill>
                  <a:srgbClr val="404040"/>
                </a:solidFill>
                <a:latin typeface="Microsoft Sans Serif"/>
                <a:cs typeface="Microsoft Sans Serif"/>
              </a:rPr>
              <a:t>u</a:t>
            </a:r>
            <a:r>
              <a:rPr dirty="0" sz="3200" spc="150">
                <a:solidFill>
                  <a:srgbClr val="404040"/>
                </a:solidFill>
                <a:latin typeface="Microsoft Sans Serif"/>
                <a:cs typeface="Microsoft Sans Serif"/>
              </a:rPr>
              <a:t>d</a:t>
            </a:r>
            <a:r>
              <a:rPr dirty="0" sz="3200" spc="-270">
                <a:solidFill>
                  <a:srgbClr val="404040"/>
                </a:solidFill>
                <a:latin typeface="Microsoft Sans Serif"/>
                <a:cs typeface="Microsoft Sans Serif"/>
              </a:rPr>
              <a:t>.</a:t>
            </a:r>
            <a:r>
              <a:rPr dirty="0" sz="3200" spc="80">
                <a:solidFill>
                  <a:srgbClr val="404040"/>
                </a:solidFill>
                <a:latin typeface="Microsoft Sans Serif"/>
                <a:cs typeface="Microsoft Sans Serif"/>
              </a:rPr>
              <a:t>co</a:t>
            </a:r>
            <a:r>
              <a:rPr dirty="0" sz="3200" spc="-5">
                <a:solidFill>
                  <a:srgbClr val="404040"/>
                </a:solidFill>
                <a:latin typeface="Microsoft Sans Serif"/>
                <a:cs typeface="Microsoft Sans Serif"/>
              </a:rPr>
              <a:t>m</a:t>
            </a:r>
            <a:endParaRPr sz="32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3042" y="6489576"/>
            <a:ext cx="2834640" cy="283463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7295" y="9223247"/>
            <a:ext cx="676655" cy="67665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47882" y="629412"/>
            <a:ext cx="9990455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>
                <a:solidFill>
                  <a:srgbClr val="FFFFFF"/>
                </a:solidFill>
              </a:rPr>
              <a:t>Working</a:t>
            </a:r>
            <a:r>
              <a:rPr dirty="0" spc="-145">
                <a:solidFill>
                  <a:srgbClr val="FFFFFF"/>
                </a:solidFill>
              </a:rPr>
              <a:t> </a:t>
            </a:r>
            <a:r>
              <a:rPr dirty="0" spc="70">
                <a:solidFill>
                  <a:srgbClr val="FFFFFF"/>
                </a:solidFill>
              </a:rPr>
              <a:t>with</a:t>
            </a:r>
            <a:r>
              <a:rPr dirty="0" spc="-145">
                <a:solidFill>
                  <a:srgbClr val="FFFFFF"/>
                </a:solidFill>
              </a:rPr>
              <a:t> </a:t>
            </a:r>
            <a:r>
              <a:rPr dirty="0" spc="185">
                <a:solidFill>
                  <a:srgbClr val="FFFFFF"/>
                </a:solidFill>
              </a:rPr>
              <a:t>the</a:t>
            </a:r>
            <a:r>
              <a:rPr dirty="0" spc="-140">
                <a:solidFill>
                  <a:srgbClr val="FFFFFF"/>
                </a:solidFill>
              </a:rPr>
              <a:t> </a:t>
            </a:r>
            <a:r>
              <a:rPr dirty="0" spc="-75">
                <a:solidFill>
                  <a:srgbClr val="FFFFFF"/>
                </a:solidFill>
              </a:rPr>
              <a:t>Transit</a:t>
            </a:r>
            <a:r>
              <a:rPr dirty="0" spc="-150">
                <a:solidFill>
                  <a:srgbClr val="FFFFFF"/>
                </a:solidFill>
              </a:rPr>
              <a:t> </a:t>
            </a:r>
            <a:r>
              <a:rPr dirty="0" spc="-10">
                <a:solidFill>
                  <a:srgbClr val="FFFFFF"/>
                </a:solidFill>
              </a:rPr>
              <a:t>Engine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1022" y="2196083"/>
            <a:ext cx="8431530" cy="18180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#</a:t>
            </a:r>
            <a:r>
              <a:rPr dirty="0" sz="2600" spc="-1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Create</a:t>
            </a:r>
            <a:r>
              <a:rPr dirty="0" sz="2600" spc="-1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a</a:t>
            </a:r>
            <a:r>
              <a:rPr dirty="0" sz="2600" spc="-1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key</a:t>
            </a:r>
            <a:endParaRPr sz="2600">
              <a:latin typeface="Arial MT"/>
              <a:cs typeface="Arial MT"/>
            </a:endParaRPr>
          </a:p>
          <a:p>
            <a:pPr marL="12700" marR="5080">
              <a:lnSpc>
                <a:spcPts val="5500"/>
              </a:lnSpc>
              <a:spcBef>
                <a:spcPts val="375"/>
              </a:spcBef>
            </a:pP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vault</a:t>
            </a:r>
            <a:r>
              <a:rPr dirty="0" sz="26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write</a:t>
            </a:r>
            <a:r>
              <a:rPr dirty="0" sz="2600" spc="15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[-force]</a:t>
            </a:r>
            <a:r>
              <a:rPr dirty="0" sz="26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30">
                <a:solidFill>
                  <a:srgbClr val="F15B2A"/>
                </a:solidFill>
                <a:latin typeface="Arial MT"/>
                <a:cs typeface="Arial MT"/>
              </a:rPr>
              <a:t>PATH/&lt;keyname&gt;</a:t>
            </a:r>
            <a:r>
              <a:rPr dirty="0" sz="260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dirty="0" sz="2600" spc="-70">
                <a:solidFill>
                  <a:srgbClr val="F15B2A"/>
                </a:solidFill>
                <a:latin typeface="Arial MT"/>
                <a:cs typeface="Arial MT"/>
              </a:rPr>
              <a:t>[DATA]</a:t>
            </a:r>
            <a:r>
              <a:rPr dirty="0" sz="2600" spc="15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[parameters] </a:t>
            </a:r>
            <a:r>
              <a:rPr dirty="0" sz="2600" spc="-70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vault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write</a:t>
            </a:r>
            <a:r>
              <a:rPr dirty="0" sz="2600" spc="5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-force</a:t>
            </a:r>
            <a:r>
              <a:rPr dirty="0" sz="26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15B2A"/>
                </a:solidFill>
                <a:latin typeface="Arial MT"/>
                <a:cs typeface="Arial MT"/>
              </a:rPr>
              <a:t>transit/keys/ccid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1022" y="4988052"/>
            <a:ext cx="2983230" cy="18332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#</a:t>
            </a:r>
            <a:r>
              <a:rPr dirty="0" sz="2600" spc="-2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List</a:t>
            </a:r>
            <a:r>
              <a:rPr dirty="0" sz="2600" spc="-2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keys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495"/>
              </a:spcBef>
            </a:pP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vault</a:t>
            </a:r>
            <a:r>
              <a:rPr dirty="0" sz="26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list</a:t>
            </a:r>
            <a:r>
              <a:rPr dirty="0" sz="2600" spc="-15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95">
                <a:solidFill>
                  <a:srgbClr val="F15B2A"/>
                </a:solidFill>
                <a:latin typeface="Arial MT"/>
                <a:cs typeface="Arial MT"/>
              </a:rPr>
              <a:t>PATH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375"/>
              </a:spcBef>
            </a:pP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vault</a:t>
            </a:r>
            <a:r>
              <a:rPr dirty="0" sz="26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list </a:t>
            </a:r>
            <a:r>
              <a:rPr dirty="0" sz="2600" spc="-5">
                <a:solidFill>
                  <a:srgbClr val="F15B2A"/>
                </a:solidFill>
                <a:latin typeface="Arial MT"/>
                <a:cs typeface="Arial MT"/>
              </a:rPr>
              <a:t>transit/keys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1022" y="7795259"/>
            <a:ext cx="4220845" cy="18180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#</a:t>
            </a:r>
            <a:r>
              <a:rPr dirty="0" sz="2600" spc="-1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Read</a:t>
            </a:r>
            <a:r>
              <a:rPr dirty="0" sz="2600" spc="-1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key</a:t>
            </a:r>
            <a:r>
              <a:rPr dirty="0" sz="2600" spc="-2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info</a:t>
            </a:r>
            <a:endParaRPr sz="2600">
              <a:latin typeface="Arial MT"/>
              <a:cs typeface="Arial MT"/>
            </a:endParaRPr>
          </a:p>
          <a:p>
            <a:pPr marL="12700" marR="5080">
              <a:lnSpc>
                <a:spcPts val="5500"/>
              </a:lnSpc>
              <a:spcBef>
                <a:spcPts val="375"/>
              </a:spcBef>
            </a:pP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vault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read </a:t>
            </a:r>
            <a:r>
              <a:rPr dirty="0" sz="2600" spc="-30">
                <a:solidFill>
                  <a:srgbClr val="F15B2A"/>
                </a:solidFill>
                <a:latin typeface="Arial MT"/>
                <a:cs typeface="Arial MT"/>
              </a:rPr>
              <a:t>PATH/&lt;keyname&gt; </a:t>
            </a:r>
            <a:r>
              <a:rPr dirty="0" sz="2600" spc="-71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vault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read</a:t>
            </a:r>
            <a:r>
              <a:rPr dirty="0" sz="2600" spc="5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15B2A"/>
                </a:solidFill>
                <a:latin typeface="Arial MT"/>
                <a:cs typeface="Arial MT"/>
              </a:rPr>
              <a:t>transit/keys/ccid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7295" y="9223247"/>
            <a:ext cx="676655" cy="67665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47882" y="629412"/>
            <a:ext cx="9990455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>
                <a:solidFill>
                  <a:srgbClr val="FFFFFF"/>
                </a:solidFill>
              </a:rPr>
              <a:t>Working</a:t>
            </a:r>
            <a:r>
              <a:rPr dirty="0" spc="-145">
                <a:solidFill>
                  <a:srgbClr val="FFFFFF"/>
                </a:solidFill>
              </a:rPr>
              <a:t> </a:t>
            </a:r>
            <a:r>
              <a:rPr dirty="0" spc="70">
                <a:solidFill>
                  <a:srgbClr val="FFFFFF"/>
                </a:solidFill>
              </a:rPr>
              <a:t>with</a:t>
            </a:r>
            <a:r>
              <a:rPr dirty="0" spc="-145">
                <a:solidFill>
                  <a:srgbClr val="FFFFFF"/>
                </a:solidFill>
              </a:rPr>
              <a:t> </a:t>
            </a:r>
            <a:r>
              <a:rPr dirty="0" spc="185">
                <a:solidFill>
                  <a:srgbClr val="FFFFFF"/>
                </a:solidFill>
              </a:rPr>
              <a:t>the</a:t>
            </a:r>
            <a:r>
              <a:rPr dirty="0" spc="-140">
                <a:solidFill>
                  <a:srgbClr val="FFFFFF"/>
                </a:solidFill>
              </a:rPr>
              <a:t> </a:t>
            </a:r>
            <a:r>
              <a:rPr dirty="0" spc="-75">
                <a:solidFill>
                  <a:srgbClr val="FFFFFF"/>
                </a:solidFill>
              </a:rPr>
              <a:t>Transit</a:t>
            </a:r>
            <a:r>
              <a:rPr dirty="0" spc="-150">
                <a:solidFill>
                  <a:srgbClr val="FFFFFF"/>
                </a:solidFill>
              </a:rPr>
              <a:t> </a:t>
            </a:r>
            <a:r>
              <a:rPr dirty="0" spc="-10">
                <a:solidFill>
                  <a:srgbClr val="FFFFFF"/>
                </a:solidFill>
              </a:rPr>
              <a:t>Engine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1022" y="2196083"/>
            <a:ext cx="5831205" cy="18180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#</a:t>
            </a:r>
            <a:r>
              <a:rPr dirty="0" sz="2600" spc="-1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Rotate</a:t>
            </a:r>
            <a:r>
              <a:rPr dirty="0" sz="2600" spc="-1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a</a:t>
            </a:r>
            <a:r>
              <a:rPr dirty="0" sz="2600" spc="-1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key</a:t>
            </a:r>
            <a:endParaRPr sz="2600">
              <a:latin typeface="Arial MT"/>
              <a:cs typeface="Arial MT"/>
            </a:endParaRPr>
          </a:p>
          <a:p>
            <a:pPr marL="12700" marR="5080">
              <a:lnSpc>
                <a:spcPts val="5500"/>
              </a:lnSpc>
              <a:spcBef>
                <a:spcPts val="375"/>
              </a:spcBef>
            </a:pP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vault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write</a:t>
            </a:r>
            <a:r>
              <a:rPr dirty="0" sz="2600" spc="5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[-force]</a:t>
            </a:r>
            <a:r>
              <a:rPr dirty="0" sz="26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40">
                <a:solidFill>
                  <a:srgbClr val="F15B2A"/>
                </a:solidFill>
                <a:latin typeface="Arial MT"/>
                <a:cs typeface="Arial MT"/>
              </a:rPr>
              <a:t>PATH/rotate</a:t>
            </a:r>
            <a:r>
              <a:rPr dirty="0" sz="2600" spc="5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dirty="0" sz="2600" spc="-65">
                <a:solidFill>
                  <a:srgbClr val="F15B2A"/>
                </a:solidFill>
                <a:latin typeface="Arial MT"/>
                <a:cs typeface="Arial MT"/>
              </a:rPr>
              <a:t>[DATA] </a:t>
            </a:r>
            <a:r>
              <a:rPr dirty="0" sz="2600" spc="-6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vault</a:t>
            </a:r>
            <a:r>
              <a:rPr dirty="0" sz="26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write</a:t>
            </a:r>
            <a:r>
              <a:rPr dirty="0" sz="2600" spc="20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-force</a:t>
            </a:r>
            <a:r>
              <a:rPr dirty="0" sz="26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15B2A"/>
                </a:solidFill>
                <a:latin typeface="Arial MT"/>
                <a:cs typeface="Arial MT"/>
              </a:rPr>
              <a:t>transit/keys/ccid/rotate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1022" y="4988052"/>
            <a:ext cx="8888730" cy="18332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#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Configure</a:t>
            </a:r>
            <a:r>
              <a:rPr dirty="0" sz="2600" spc="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available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versions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495"/>
              </a:spcBef>
            </a:pP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vault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write</a:t>
            </a:r>
            <a:r>
              <a:rPr dirty="0" sz="2600" spc="10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40">
                <a:solidFill>
                  <a:srgbClr val="F15B2A"/>
                </a:solidFill>
                <a:latin typeface="Arial MT"/>
                <a:cs typeface="Arial MT"/>
              </a:rPr>
              <a:t>PATH/config</a:t>
            </a:r>
            <a:r>
              <a:rPr dirty="0" sz="2600" spc="1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[parameters]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375"/>
              </a:spcBef>
            </a:pP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vault</a:t>
            </a:r>
            <a:r>
              <a:rPr dirty="0" sz="260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write</a:t>
            </a:r>
            <a:r>
              <a:rPr dirty="0" sz="2600" spc="35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15B2A"/>
                </a:solidFill>
                <a:latin typeface="Arial MT"/>
                <a:cs typeface="Arial MT"/>
              </a:rPr>
              <a:t>transit/keys/ccid/config</a:t>
            </a:r>
            <a:r>
              <a:rPr dirty="0" sz="2600" spc="35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min_decryption_version=4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1022" y="7795259"/>
            <a:ext cx="8335009" cy="18180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#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 Remove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older</a:t>
            </a:r>
            <a:r>
              <a:rPr dirty="0" sz="2600" spc="-1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versions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375"/>
              </a:spcBef>
            </a:pP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vault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write</a:t>
            </a:r>
            <a:r>
              <a:rPr dirty="0" sz="2600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45">
                <a:solidFill>
                  <a:srgbClr val="F15B2A"/>
                </a:solidFill>
                <a:latin typeface="Arial MT"/>
                <a:cs typeface="Arial MT"/>
              </a:rPr>
              <a:t>PATH/trim</a:t>
            </a:r>
            <a:r>
              <a:rPr dirty="0" sz="2600" spc="-1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[parameters]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375"/>
              </a:spcBef>
            </a:pP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vault</a:t>
            </a:r>
            <a:r>
              <a:rPr dirty="0" sz="26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write</a:t>
            </a:r>
            <a:r>
              <a:rPr dirty="0" sz="2600" spc="25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15B2A"/>
                </a:solidFill>
                <a:latin typeface="Arial MT"/>
                <a:cs typeface="Arial MT"/>
              </a:rPr>
              <a:t>transit/keys/ccid/trim</a:t>
            </a:r>
            <a:r>
              <a:rPr dirty="0" sz="2600" spc="15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min_available_version=4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5875" y="2861564"/>
            <a:ext cx="1831339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80">
                <a:solidFill>
                  <a:srgbClr val="FFFFFF"/>
                </a:solidFill>
              </a:rPr>
              <a:t>De</a:t>
            </a:r>
            <a:r>
              <a:rPr dirty="0" sz="5400" spc="-105">
                <a:solidFill>
                  <a:srgbClr val="FFFFFF"/>
                </a:solidFill>
              </a:rPr>
              <a:t>m</a:t>
            </a:r>
            <a:r>
              <a:rPr dirty="0" sz="5400" spc="50">
                <a:solidFill>
                  <a:srgbClr val="FFFFFF"/>
                </a:solidFill>
              </a:rPr>
              <a:t>o</a:t>
            </a:r>
            <a:endParaRPr sz="5400"/>
          </a:p>
        </p:txBody>
      </p:sp>
      <p:sp>
        <p:nvSpPr>
          <p:cNvPr id="4" name="object 4"/>
          <p:cNvSpPr txBox="1"/>
          <p:nvPr/>
        </p:nvSpPr>
        <p:spPr>
          <a:xfrm>
            <a:off x="7944803" y="3245612"/>
            <a:ext cx="8038465" cy="3329940"/>
          </a:xfrm>
          <a:prstGeom prst="rect">
            <a:avLst/>
          </a:prstGeom>
        </p:spPr>
        <p:txBody>
          <a:bodyPr wrap="square" lIns="0" tIns="1250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3600" spc="-229" b="1">
                <a:solidFill>
                  <a:srgbClr val="2A9FBC"/>
                </a:solidFill>
                <a:latin typeface="Arial"/>
                <a:cs typeface="Arial"/>
              </a:rPr>
              <a:t>Tasks:</a:t>
            </a:r>
            <a:endParaRPr sz="3600">
              <a:latin typeface="Arial"/>
              <a:cs typeface="Arial"/>
            </a:endParaRPr>
          </a:p>
          <a:p>
            <a:pPr marL="797560" indent="-433705">
              <a:lnSpc>
                <a:spcPct val="100000"/>
              </a:lnSpc>
              <a:spcBef>
                <a:spcPts val="890"/>
              </a:spcBef>
              <a:buSzPct val="75000"/>
              <a:buFont typeface="Lucida Sans Unicode"/>
              <a:buChar char="-"/>
              <a:tabLst>
                <a:tab pos="797560" algn="l"/>
                <a:tab pos="798195" algn="l"/>
              </a:tabLst>
            </a:pPr>
            <a:r>
              <a:rPr dirty="0" sz="3600" spc="-20" b="1">
                <a:solidFill>
                  <a:srgbClr val="2A9FBC"/>
                </a:solidFill>
                <a:latin typeface="Arial"/>
                <a:cs typeface="Arial"/>
              </a:rPr>
              <a:t>Enable</a:t>
            </a:r>
            <a:r>
              <a:rPr dirty="0" sz="3600" spc="-75" b="1">
                <a:solidFill>
                  <a:srgbClr val="2A9FBC"/>
                </a:solidFill>
                <a:latin typeface="Arial"/>
                <a:cs typeface="Arial"/>
              </a:rPr>
              <a:t> </a:t>
            </a:r>
            <a:r>
              <a:rPr dirty="0" sz="3600" spc="-65" b="1">
                <a:solidFill>
                  <a:srgbClr val="2A9FBC"/>
                </a:solidFill>
                <a:latin typeface="Arial"/>
                <a:cs typeface="Arial"/>
              </a:rPr>
              <a:t>Transit</a:t>
            </a:r>
            <a:r>
              <a:rPr dirty="0" sz="3600" spc="-70" b="1">
                <a:solidFill>
                  <a:srgbClr val="2A9FBC"/>
                </a:solidFill>
                <a:latin typeface="Arial"/>
                <a:cs typeface="Arial"/>
              </a:rPr>
              <a:t> </a:t>
            </a:r>
            <a:r>
              <a:rPr dirty="0" sz="3600" spc="20" b="1">
                <a:solidFill>
                  <a:srgbClr val="2A9FBC"/>
                </a:solidFill>
                <a:latin typeface="Arial"/>
                <a:cs typeface="Arial"/>
              </a:rPr>
              <a:t>engine</a:t>
            </a:r>
            <a:endParaRPr sz="3600">
              <a:latin typeface="Arial"/>
              <a:cs typeface="Arial"/>
            </a:endParaRPr>
          </a:p>
          <a:p>
            <a:pPr marL="797560" indent="-433705">
              <a:lnSpc>
                <a:spcPct val="100000"/>
              </a:lnSpc>
              <a:spcBef>
                <a:spcPts val="885"/>
              </a:spcBef>
              <a:buSzPct val="75000"/>
              <a:buFont typeface="Lucida Sans Unicode"/>
              <a:buChar char="-"/>
              <a:tabLst>
                <a:tab pos="797560" algn="l"/>
                <a:tab pos="798195" algn="l"/>
              </a:tabLst>
            </a:pPr>
            <a:r>
              <a:rPr dirty="0" sz="3600" spc="65" b="1">
                <a:solidFill>
                  <a:srgbClr val="2A9FBC"/>
                </a:solidFill>
                <a:latin typeface="Arial"/>
                <a:cs typeface="Arial"/>
              </a:rPr>
              <a:t>Create</a:t>
            </a:r>
            <a:r>
              <a:rPr dirty="0" sz="3600" spc="-95" b="1">
                <a:solidFill>
                  <a:srgbClr val="2A9FBC"/>
                </a:solidFill>
                <a:latin typeface="Arial"/>
                <a:cs typeface="Arial"/>
              </a:rPr>
              <a:t> </a:t>
            </a:r>
            <a:r>
              <a:rPr dirty="0" sz="3600" spc="5" b="1">
                <a:solidFill>
                  <a:srgbClr val="2A9FBC"/>
                </a:solidFill>
                <a:latin typeface="Arial"/>
                <a:cs typeface="Arial"/>
              </a:rPr>
              <a:t>cryptographic</a:t>
            </a:r>
            <a:r>
              <a:rPr dirty="0" sz="3600" spc="-100" b="1">
                <a:solidFill>
                  <a:srgbClr val="2A9FBC"/>
                </a:solidFill>
                <a:latin typeface="Arial"/>
                <a:cs typeface="Arial"/>
              </a:rPr>
              <a:t> </a:t>
            </a:r>
            <a:r>
              <a:rPr dirty="0" sz="3600" spc="-35" b="1">
                <a:solidFill>
                  <a:srgbClr val="2A9FBC"/>
                </a:solidFill>
                <a:latin typeface="Arial"/>
                <a:cs typeface="Arial"/>
              </a:rPr>
              <a:t>key</a:t>
            </a:r>
            <a:endParaRPr sz="3600">
              <a:latin typeface="Arial"/>
              <a:cs typeface="Arial"/>
            </a:endParaRPr>
          </a:p>
          <a:p>
            <a:pPr marL="797560" indent="-433705">
              <a:lnSpc>
                <a:spcPct val="100000"/>
              </a:lnSpc>
              <a:spcBef>
                <a:spcPts val="865"/>
              </a:spcBef>
              <a:buSzPct val="75000"/>
              <a:buFont typeface="Lucida Sans Unicode"/>
              <a:buChar char="-"/>
              <a:tabLst>
                <a:tab pos="797560" algn="l"/>
                <a:tab pos="798195" algn="l"/>
              </a:tabLst>
            </a:pPr>
            <a:r>
              <a:rPr dirty="0" sz="3600" spc="10" b="1">
                <a:solidFill>
                  <a:srgbClr val="2A9FBC"/>
                </a:solidFill>
                <a:latin typeface="Arial"/>
                <a:cs typeface="Arial"/>
              </a:rPr>
              <a:t>Encrypt</a:t>
            </a:r>
            <a:r>
              <a:rPr dirty="0" sz="3600" spc="-85" b="1">
                <a:solidFill>
                  <a:srgbClr val="2A9FBC"/>
                </a:solidFill>
                <a:latin typeface="Arial"/>
                <a:cs typeface="Arial"/>
              </a:rPr>
              <a:t> </a:t>
            </a:r>
            <a:r>
              <a:rPr dirty="0" sz="3600" spc="-10" b="1">
                <a:solidFill>
                  <a:srgbClr val="2A9FBC"/>
                </a:solidFill>
                <a:latin typeface="Arial"/>
                <a:cs typeface="Arial"/>
              </a:rPr>
              <a:t>and</a:t>
            </a:r>
            <a:r>
              <a:rPr dirty="0" sz="3600" spc="-85" b="1">
                <a:solidFill>
                  <a:srgbClr val="2A9FBC"/>
                </a:solidFill>
                <a:latin typeface="Arial"/>
                <a:cs typeface="Arial"/>
              </a:rPr>
              <a:t> </a:t>
            </a:r>
            <a:r>
              <a:rPr dirty="0" sz="3600" spc="50" b="1">
                <a:solidFill>
                  <a:srgbClr val="2A9FBC"/>
                </a:solidFill>
                <a:latin typeface="Arial"/>
                <a:cs typeface="Arial"/>
              </a:rPr>
              <a:t>decrypt</a:t>
            </a:r>
            <a:r>
              <a:rPr dirty="0" sz="3600" spc="-80" b="1">
                <a:solidFill>
                  <a:srgbClr val="2A9FBC"/>
                </a:solidFill>
                <a:latin typeface="Arial"/>
                <a:cs typeface="Arial"/>
              </a:rPr>
              <a:t> </a:t>
            </a:r>
            <a:r>
              <a:rPr dirty="0" sz="3600" spc="30" b="1">
                <a:solidFill>
                  <a:srgbClr val="2A9FBC"/>
                </a:solidFill>
                <a:latin typeface="Arial"/>
                <a:cs typeface="Arial"/>
              </a:rPr>
              <a:t>data</a:t>
            </a:r>
            <a:endParaRPr sz="3600">
              <a:latin typeface="Arial"/>
              <a:cs typeface="Arial"/>
            </a:endParaRPr>
          </a:p>
          <a:p>
            <a:pPr marL="797560" indent="-433705">
              <a:lnSpc>
                <a:spcPct val="100000"/>
              </a:lnSpc>
              <a:spcBef>
                <a:spcPts val="890"/>
              </a:spcBef>
              <a:buSzPct val="75000"/>
              <a:buFont typeface="Lucida Sans Unicode"/>
              <a:buChar char="-"/>
              <a:tabLst>
                <a:tab pos="797560" algn="l"/>
                <a:tab pos="798195" algn="l"/>
              </a:tabLst>
            </a:pPr>
            <a:r>
              <a:rPr dirty="0" sz="3600" spc="15" b="1">
                <a:solidFill>
                  <a:srgbClr val="2A9FBC"/>
                </a:solidFill>
                <a:latin typeface="Arial"/>
                <a:cs typeface="Arial"/>
              </a:rPr>
              <a:t>Rotate</a:t>
            </a:r>
            <a:r>
              <a:rPr dirty="0" sz="3600" spc="-60" b="1">
                <a:solidFill>
                  <a:srgbClr val="2A9FBC"/>
                </a:solidFill>
                <a:latin typeface="Arial"/>
                <a:cs typeface="Arial"/>
              </a:rPr>
              <a:t> </a:t>
            </a:r>
            <a:r>
              <a:rPr dirty="0" sz="3600" spc="-95" b="1">
                <a:solidFill>
                  <a:srgbClr val="2A9FBC"/>
                </a:solidFill>
                <a:latin typeface="Arial"/>
                <a:cs typeface="Arial"/>
              </a:rPr>
              <a:t>keys</a:t>
            </a:r>
            <a:r>
              <a:rPr dirty="0" sz="3600" spc="-60" b="1">
                <a:solidFill>
                  <a:srgbClr val="2A9FBC"/>
                </a:solidFill>
                <a:latin typeface="Arial"/>
                <a:cs typeface="Arial"/>
              </a:rPr>
              <a:t> </a:t>
            </a:r>
            <a:r>
              <a:rPr dirty="0" sz="3600" spc="-10" b="1">
                <a:solidFill>
                  <a:srgbClr val="2A9FBC"/>
                </a:solidFill>
                <a:latin typeface="Arial"/>
                <a:cs typeface="Arial"/>
              </a:rPr>
              <a:t>and</a:t>
            </a:r>
            <a:r>
              <a:rPr dirty="0" sz="3600" spc="-65" b="1">
                <a:solidFill>
                  <a:srgbClr val="2A9FBC"/>
                </a:solidFill>
                <a:latin typeface="Arial"/>
                <a:cs typeface="Arial"/>
              </a:rPr>
              <a:t> </a:t>
            </a:r>
            <a:r>
              <a:rPr dirty="0" sz="3600" spc="-10" b="1">
                <a:solidFill>
                  <a:srgbClr val="2A9FBC"/>
                </a:solidFill>
                <a:latin typeface="Arial"/>
                <a:cs typeface="Arial"/>
              </a:rPr>
              <a:t>manage</a:t>
            </a:r>
            <a:r>
              <a:rPr dirty="0" sz="3600" spc="-60" b="1">
                <a:solidFill>
                  <a:srgbClr val="2A9FBC"/>
                </a:solidFill>
                <a:latin typeface="Arial"/>
                <a:cs typeface="Arial"/>
              </a:rPr>
              <a:t> </a:t>
            </a:r>
            <a:r>
              <a:rPr dirty="0" sz="3600" spc="-80" b="1">
                <a:solidFill>
                  <a:srgbClr val="2A9FBC"/>
                </a:solidFill>
                <a:latin typeface="Arial"/>
                <a:cs typeface="Arial"/>
              </a:rPr>
              <a:t>versions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380771"/>
            <a:ext cx="1645920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625710" y="4059428"/>
            <a:ext cx="5519420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100"/>
              <a:t>Encrypting</a:t>
            </a:r>
            <a:r>
              <a:rPr dirty="0" sz="6000" spc="-204"/>
              <a:t> </a:t>
            </a:r>
            <a:r>
              <a:rPr dirty="0" sz="6000" spc="-80"/>
              <a:t>Data</a:t>
            </a:r>
            <a:endParaRPr sz="6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09134" y="754380"/>
            <a:ext cx="8267700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0"/>
              <a:t>Encrypt</a:t>
            </a:r>
            <a:r>
              <a:rPr dirty="0" spc="-145"/>
              <a:t> </a:t>
            </a:r>
            <a:r>
              <a:rPr dirty="0" spc="50"/>
              <a:t>and</a:t>
            </a:r>
            <a:r>
              <a:rPr dirty="0" spc="-135"/>
              <a:t> </a:t>
            </a:r>
            <a:r>
              <a:rPr dirty="0" spc="100"/>
              <a:t>Decrypt</a:t>
            </a:r>
            <a:r>
              <a:rPr dirty="0" spc="-140"/>
              <a:t> </a:t>
            </a:r>
            <a:r>
              <a:rPr dirty="0" spc="-75"/>
              <a:t>Data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24644" y="2560637"/>
            <a:ext cx="2821809" cy="38147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980934" y="6590283"/>
            <a:ext cx="6109335" cy="2021839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ctr" marL="12700" marR="5080">
              <a:lnSpc>
                <a:spcPct val="128800"/>
              </a:lnSpc>
              <a:spcBef>
                <a:spcPts val="50"/>
              </a:spcBef>
            </a:pPr>
            <a:r>
              <a:rPr dirty="0" sz="3400" spc="-20" b="1">
                <a:solidFill>
                  <a:srgbClr val="404040"/>
                </a:solidFill>
                <a:latin typeface="Arial"/>
                <a:cs typeface="Arial"/>
              </a:rPr>
              <a:t>Value </a:t>
            </a:r>
            <a:r>
              <a:rPr dirty="0" sz="3400" spc="-155" b="1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dirty="0" sz="3400" spc="15" b="1">
                <a:solidFill>
                  <a:srgbClr val="404040"/>
                </a:solidFill>
                <a:latin typeface="Arial"/>
                <a:cs typeface="Arial"/>
              </a:rPr>
              <a:t>base64 </a:t>
            </a:r>
            <a:r>
              <a:rPr dirty="0" sz="3400" spc="35" b="1">
                <a:solidFill>
                  <a:srgbClr val="404040"/>
                </a:solidFill>
                <a:latin typeface="Arial"/>
                <a:cs typeface="Arial"/>
              </a:rPr>
              <a:t>encoded </a:t>
            </a:r>
            <a:r>
              <a:rPr dirty="0" sz="3400" spc="40" b="1">
                <a:solidFill>
                  <a:srgbClr val="404040"/>
                </a:solidFill>
                <a:latin typeface="Arial"/>
                <a:cs typeface="Arial"/>
              </a:rPr>
              <a:t> Ciphertext</a:t>
            </a:r>
            <a:r>
              <a:rPr dirty="0" sz="3400" spc="-7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-25" b="1">
                <a:solidFill>
                  <a:srgbClr val="404040"/>
                </a:solidFill>
                <a:latin typeface="Arial"/>
                <a:cs typeface="Arial"/>
              </a:rPr>
              <a:t>includes</a:t>
            </a:r>
            <a:r>
              <a:rPr dirty="0" sz="3400" spc="-6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30" b="1">
                <a:solidFill>
                  <a:srgbClr val="404040"/>
                </a:solidFill>
                <a:latin typeface="Arial"/>
                <a:cs typeface="Arial"/>
              </a:rPr>
              <a:t>metadata </a:t>
            </a:r>
            <a:r>
              <a:rPr dirty="0" sz="3400" spc="-93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-100" b="1">
                <a:solidFill>
                  <a:srgbClr val="404040"/>
                </a:solidFill>
                <a:latin typeface="Arial"/>
                <a:cs typeface="Arial"/>
              </a:rPr>
              <a:t>Uses</a:t>
            </a:r>
            <a:r>
              <a:rPr dirty="0" sz="3400" spc="-7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40" b="1">
                <a:solidFill>
                  <a:srgbClr val="404040"/>
                </a:solidFill>
                <a:latin typeface="Arial"/>
                <a:cs typeface="Arial"/>
              </a:rPr>
              <a:t>current</a:t>
            </a:r>
            <a:r>
              <a:rPr dirty="0" sz="3400" spc="-7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-50" b="1">
                <a:solidFill>
                  <a:srgbClr val="404040"/>
                </a:solidFill>
                <a:latin typeface="Arial"/>
                <a:cs typeface="Arial"/>
              </a:rPr>
              <a:t>version</a:t>
            </a:r>
            <a:endParaRPr sz="3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13430" y="2560638"/>
            <a:ext cx="2478040" cy="381476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906016" y="6590283"/>
            <a:ext cx="6694170" cy="2021839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ctr" marL="12065" marR="5080">
              <a:lnSpc>
                <a:spcPct val="128800"/>
              </a:lnSpc>
              <a:spcBef>
                <a:spcPts val="50"/>
              </a:spcBef>
            </a:pPr>
            <a:r>
              <a:rPr dirty="0" sz="3400" spc="-20" b="1">
                <a:solidFill>
                  <a:srgbClr val="404040"/>
                </a:solidFill>
                <a:latin typeface="Arial"/>
                <a:cs typeface="Arial"/>
              </a:rPr>
              <a:t>Value </a:t>
            </a:r>
            <a:r>
              <a:rPr dirty="0" sz="3400" spc="-155" b="1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dirty="0" sz="3400" spc="63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15" b="1">
                <a:solidFill>
                  <a:srgbClr val="404040"/>
                </a:solidFill>
                <a:latin typeface="Arial"/>
                <a:cs typeface="Arial"/>
              </a:rPr>
              <a:t>base64 </a:t>
            </a:r>
            <a:r>
              <a:rPr dirty="0" sz="3400" spc="35" b="1">
                <a:solidFill>
                  <a:srgbClr val="404040"/>
                </a:solidFill>
                <a:latin typeface="Arial"/>
                <a:cs typeface="Arial"/>
              </a:rPr>
              <a:t>encoded </a:t>
            </a:r>
            <a:r>
              <a:rPr dirty="0" sz="3400" spc="4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-60" b="1">
                <a:solidFill>
                  <a:srgbClr val="404040"/>
                </a:solidFill>
                <a:latin typeface="Arial"/>
                <a:cs typeface="Arial"/>
              </a:rPr>
              <a:t>Version </a:t>
            </a:r>
            <a:r>
              <a:rPr dirty="0" sz="3400" spc="-40" b="1">
                <a:solidFill>
                  <a:srgbClr val="404040"/>
                </a:solidFill>
                <a:latin typeface="Arial"/>
                <a:cs typeface="Arial"/>
              </a:rPr>
              <a:t>in </a:t>
            </a:r>
            <a:r>
              <a:rPr dirty="0" sz="3400" spc="40" b="1">
                <a:solidFill>
                  <a:srgbClr val="404040"/>
                </a:solidFill>
                <a:latin typeface="Arial"/>
                <a:cs typeface="Arial"/>
              </a:rPr>
              <a:t>ciphertext </a:t>
            </a:r>
            <a:r>
              <a:rPr dirty="0" sz="3400" spc="30" b="1">
                <a:solidFill>
                  <a:srgbClr val="404040"/>
                </a:solidFill>
                <a:latin typeface="Arial"/>
                <a:cs typeface="Arial"/>
              </a:rPr>
              <a:t>metadata </a:t>
            </a:r>
            <a:r>
              <a:rPr dirty="0" sz="3400" spc="3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-105" b="1">
                <a:solidFill>
                  <a:srgbClr val="404040"/>
                </a:solidFill>
                <a:latin typeface="Arial"/>
                <a:cs typeface="Arial"/>
              </a:rPr>
              <a:t>Key</a:t>
            </a:r>
            <a:r>
              <a:rPr dirty="0" sz="3400" spc="-6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-50" b="1">
                <a:solidFill>
                  <a:srgbClr val="404040"/>
                </a:solidFill>
                <a:latin typeface="Arial"/>
                <a:cs typeface="Arial"/>
              </a:rPr>
              <a:t>version</a:t>
            </a:r>
            <a:r>
              <a:rPr dirty="0" sz="3400" spc="-7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-50" b="1">
                <a:solidFill>
                  <a:srgbClr val="404040"/>
                </a:solidFill>
                <a:latin typeface="Arial"/>
                <a:cs typeface="Arial"/>
              </a:rPr>
              <a:t>may</a:t>
            </a:r>
            <a:r>
              <a:rPr dirty="0" sz="3400" spc="-6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50" b="1">
                <a:solidFill>
                  <a:srgbClr val="404040"/>
                </a:solidFill>
                <a:latin typeface="Arial"/>
                <a:cs typeface="Arial"/>
              </a:rPr>
              <a:t>not</a:t>
            </a:r>
            <a:r>
              <a:rPr dirty="0" sz="3400" spc="-7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65" b="1">
                <a:solidFill>
                  <a:srgbClr val="404040"/>
                </a:solidFill>
                <a:latin typeface="Arial"/>
                <a:cs typeface="Arial"/>
              </a:rPr>
              <a:t>be</a:t>
            </a:r>
            <a:r>
              <a:rPr dirty="0" sz="3400" spc="-6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-30" b="1">
                <a:solidFill>
                  <a:srgbClr val="404040"/>
                </a:solidFill>
                <a:latin typeface="Arial"/>
                <a:cs typeface="Arial"/>
              </a:rPr>
              <a:t>available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7295" y="9223247"/>
            <a:ext cx="676655" cy="67665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009134" y="629412"/>
            <a:ext cx="8267700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0">
                <a:solidFill>
                  <a:srgbClr val="FFFFFF"/>
                </a:solidFill>
              </a:rPr>
              <a:t>Encrypt</a:t>
            </a:r>
            <a:r>
              <a:rPr dirty="0" spc="-145">
                <a:solidFill>
                  <a:srgbClr val="FFFFFF"/>
                </a:solidFill>
              </a:rPr>
              <a:t> </a:t>
            </a:r>
            <a:r>
              <a:rPr dirty="0" spc="50">
                <a:solidFill>
                  <a:srgbClr val="FFFFFF"/>
                </a:solidFill>
              </a:rPr>
              <a:t>and</a:t>
            </a:r>
            <a:r>
              <a:rPr dirty="0" spc="-135">
                <a:solidFill>
                  <a:srgbClr val="FFFFFF"/>
                </a:solidFill>
              </a:rPr>
              <a:t> </a:t>
            </a:r>
            <a:r>
              <a:rPr dirty="0" spc="100">
                <a:solidFill>
                  <a:srgbClr val="FFFFFF"/>
                </a:solidFill>
              </a:rPr>
              <a:t>Decrypt</a:t>
            </a:r>
            <a:r>
              <a:rPr dirty="0" spc="-140">
                <a:solidFill>
                  <a:srgbClr val="FFFFFF"/>
                </a:solidFill>
              </a:rPr>
              <a:t> </a:t>
            </a:r>
            <a:r>
              <a:rPr dirty="0" spc="-75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1022" y="3494532"/>
            <a:ext cx="9592945" cy="1906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#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 Encrypt plaintext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data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vault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write</a:t>
            </a:r>
            <a:r>
              <a:rPr dirty="0" sz="2600" spc="5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20">
                <a:solidFill>
                  <a:srgbClr val="F15B2A"/>
                </a:solidFill>
                <a:latin typeface="Arial MT"/>
                <a:cs typeface="Arial MT"/>
              </a:rPr>
              <a:t>PATH/encrypt/&lt;keyname&gt;</a:t>
            </a:r>
            <a:r>
              <a:rPr dirty="0" sz="2600" spc="-5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[parameters]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vault</a:t>
            </a:r>
            <a:r>
              <a:rPr dirty="0" sz="26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write</a:t>
            </a:r>
            <a:r>
              <a:rPr dirty="0" sz="2600" spc="20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15B2A"/>
                </a:solidFill>
                <a:latin typeface="Arial MT"/>
                <a:cs typeface="Arial MT"/>
              </a:rPr>
              <a:t>transit/encrypt/ccid</a:t>
            </a:r>
            <a:r>
              <a:rPr dirty="0" sz="2600" spc="2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plaintext=&lt;base64</a:t>
            </a:r>
            <a:r>
              <a:rPr dirty="0" sz="26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encoded</a:t>
            </a:r>
            <a:r>
              <a:rPr dirty="0" sz="26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value&gt;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1022" y="6451091"/>
            <a:ext cx="8780145" cy="1897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#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 Decrypt ciphertext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data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vault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write</a:t>
            </a:r>
            <a:r>
              <a:rPr dirty="0" sz="2600" spc="5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20">
                <a:solidFill>
                  <a:srgbClr val="F15B2A"/>
                </a:solidFill>
                <a:latin typeface="Arial MT"/>
                <a:cs typeface="Arial MT"/>
              </a:rPr>
              <a:t>PATH/decrypt/&lt;keyname&gt;</a:t>
            </a:r>
            <a:r>
              <a:rPr dirty="0" sz="2600" spc="-5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[parameters]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vault</a:t>
            </a:r>
            <a:r>
              <a:rPr dirty="0" sz="26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write</a:t>
            </a:r>
            <a:r>
              <a:rPr dirty="0" sz="2600" spc="30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15B2A"/>
                </a:solidFill>
                <a:latin typeface="Arial MT"/>
                <a:cs typeface="Arial MT"/>
              </a:rPr>
              <a:t>transit/decrypt/ccid</a:t>
            </a:r>
            <a:r>
              <a:rPr dirty="0" sz="2600" spc="25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ciphertext=&lt;ciphertext</a:t>
            </a:r>
            <a:r>
              <a:rPr dirty="0" sz="260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value&gt;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69978" y="2236624"/>
            <a:ext cx="0" cy="1095375"/>
          </a:xfrm>
          <a:custGeom>
            <a:avLst/>
            <a:gdLst/>
            <a:ahLst/>
            <a:cxnLst/>
            <a:rect l="l" t="t" r="r" b="b"/>
            <a:pathLst>
              <a:path w="0"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69978" y="3714940"/>
            <a:ext cx="0" cy="1095375"/>
          </a:xfrm>
          <a:custGeom>
            <a:avLst/>
            <a:gdLst/>
            <a:ahLst/>
            <a:cxnLst/>
            <a:rect l="l" t="t" r="r" b="b"/>
            <a:pathLst>
              <a:path w="0"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69978" y="5193254"/>
            <a:ext cx="0" cy="1095375"/>
          </a:xfrm>
          <a:custGeom>
            <a:avLst/>
            <a:gdLst/>
            <a:ahLst/>
            <a:cxnLst/>
            <a:rect l="l" t="t" r="r" b="b"/>
            <a:pathLst>
              <a:path w="0"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69978" y="6671566"/>
            <a:ext cx="0" cy="1095375"/>
          </a:xfrm>
          <a:custGeom>
            <a:avLst/>
            <a:gdLst/>
            <a:ahLst/>
            <a:cxnLst/>
            <a:rect l="l" t="t" r="r" b="b"/>
            <a:pathLst>
              <a:path w="0"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69978" y="8192080"/>
            <a:ext cx="0" cy="1095375"/>
          </a:xfrm>
          <a:custGeom>
            <a:avLst/>
            <a:gdLst/>
            <a:ahLst/>
            <a:cxnLst/>
            <a:rect l="l" t="t" r="r" b="b"/>
            <a:pathLst>
              <a:path w="0"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 spc="-365"/>
              <a:t>K</a:t>
            </a:r>
            <a:r>
              <a:rPr dirty="0" spc="-250"/>
              <a:t>e</a:t>
            </a:r>
            <a:r>
              <a:rPr dirty="0" spc="-20"/>
              <a:t>y</a:t>
            </a:r>
            <a:r>
              <a:rPr dirty="0" spc="-125"/>
              <a:t> </a:t>
            </a:r>
            <a:r>
              <a:rPr dirty="0" spc="-710"/>
              <a:t>T</a:t>
            </a:r>
            <a:r>
              <a:rPr dirty="0" spc="-165"/>
              <a:t>a</a:t>
            </a:r>
            <a:r>
              <a:rPr dirty="0" spc="-325"/>
              <a:t>k</a:t>
            </a:r>
            <a:r>
              <a:rPr dirty="0" spc="20"/>
              <a:t>e</a:t>
            </a:r>
            <a:r>
              <a:rPr dirty="0" spc="-210"/>
              <a:t>a</a:t>
            </a:r>
            <a:r>
              <a:rPr dirty="0" spc="-200"/>
              <a:t>w</a:t>
            </a:r>
            <a:r>
              <a:rPr dirty="0" spc="-165"/>
              <a:t>a</a:t>
            </a:r>
            <a:r>
              <a:rPr dirty="0" spc="-15"/>
              <a:t>y</a:t>
            </a:r>
            <a:r>
              <a:rPr dirty="0" spc="-250"/>
              <a:t>s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3512" y="2144713"/>
            <a:ext cx="1217611" cy="121761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3655" rIns="0" bIns="0" rtlCol="0" vert="horz">
            <a:spAutoFit/>
          </a:bodyPr>
          <a:lstStyle/>
          <a:p>
            <a:pPr marL="1849755" marR="410209">
              <a:lnSpc>
                <a:spcPts val="3790"/>
              </a:lnSpc>
              <a:spcBef>
                <a:spcPts val="265"/>
              </a:spcBef>
            </a:pPr>
            <a:r>
              <a:rPr dirty="0" spc="15"/>
              <a:t>The</a:t>
            </a:r>
            <a:r>
              <a:rPr dirty="0" spc="-50"/>
              <a:t> </a:t>
            </a:r>
            <a:r>
              <a:rPr dirty="0" spc="-55"/>
              <a:t>Transit</a:t>
            </a:r>
            <a:r>
              <a:rPr dirty="0" spc="-50"/>
              <a:t> </a:t>
            </a:r>
            <a:r>
              <a:rPr dirty="0" spc="20"/>
              <a:t>engine</a:t>
            </a:r>
            <a:r>
              <a:rPr dirty="0" spc="-45"/>
              <a:t> </a:t>
            </a:r>
            <a:r>
              <a:rPr dirty="0" spc="-35"/>
              <a:t>provides</a:t>
            </a:r>
            <a:r>
              <a:rPr dirty="0" spc="-55"/>
              <a:t> </a:t>
            </a:r>
            <a:r>
              <a:rPr dirty="0" spc="15"/>
              <a:t>encryption</a:t>
            </a:r>
            <a:r>
              <a:rPr dirty="0" spc="-50"/>
              <a:t> </a:t>
            </a:r>
            <a:r>
              <a:rPr dirty="0" spc="-125"/>
              <a:t>as</a:t>
            </a:r>
            <a:r>
              <a:rPr dirty="0" spc="-50"/>
              <a:t> </a:t>
            </a:r>
            <a:r>
              <a:rPr dirty="0" spc="-25"/>
              <a:t>a</a:t>
            </a:r>
            <a:r>
              <a:rPr dirty="0" spc="-45"/>
              <a:t> </a:t>
            </a:r>
            <a:r>
              <a:rPr dirty="0" spc="-15"/>
              <a:t>service</a:t>
            </a:r>
            <a:r>
              <a:rPr dirty="0" spc="-50"/>
              <a:t> </a:t>
            </a:r>
            <a:r>
              <a:rPr dirty="0" spc="40"/>
              <a:t>with</a:t>
            </a:r>
            <a:r>
              <a:rPr dirty="0" spc="-50"/>
              <a:t> </a:t>
            </a:r>
            <a:r>
              <a:rPr dirty="0" spc="-25"/>
              <a:t>versioned </a:t>
            </a:r>
            <a:r>
              <a:rPr dirty="0" spc="-875"/>
              <a:t> </a:t>
            </a:r>
            <a:r>
              <a:rPr dirty="0" spc="5"/>
              <a:t>cryptographic</a:t>
            </a:r>
            <a:r>
              <a:rPr dirty="0" spc="-55"/>
              <a:t> </a:t>
            </a:r>
            <a:r>
              <a:rPr dirty="0" spc="-95"/>
              <a:t>keys.</a:t>
            </a:r>
            <a:r>
              <a:rPr dirty="0" spc="-55"/>
              <a:t> </a:t>
            </a:r>
            <a:r>
              <a:rPr dirty="0"/>
              <a:t>Data</a:t>
            </a:r>
            <a:r>
              <a:rPr dirty="0" spc="-50"/>
              <a:t> </a:t>
            </a:r>
            <a:r>
              <a:rPr dirty="0" spc="-140"/>
              <a:t>is</a:t>
            </a:r>
            <a:r>
              <a:rPr dirty="0" spc="-55"/>
              <a:t> </a:t>
            </a:r>
            <a:r>
              <a:rPr dirty="0" spc="20"/>
              <a:t>never</a:t>
            </a:r>
            <a:r>
              <a:rPr dirty="0" spc="-55"/>
              <a:t> </a:t>
            </a:r>
            <a:r>
              <a:rPr dirty="0" spc="-5"/>
              <a:t>stored</a:t>
            </a:r>
            <a:r>
              <a:rPr dirty="0" spc="-55"/>
              <a:t> </a:t>
            </a:r>
            <a:r>
              <a:rPr dirty="0" spc="-35"/>
              <a:t>in</a:t>
            </a:r>
            <a:r>
              <a:rPr dirty="0" spc="-60"/>
              <a:t> </a:t>
            </a:r>
            <a:r>
              <a:rPr dirty="0" spc="-20"/>
              <a:t>Vault.</a:t>
            </a:r>
          </a:p>
          <a:p>
            <a:pPr marL="1837055">
              <a:lnSpc>
                <a:spcPct val="100000"/>
              </a:lnSpc>
              <a:spcBef>
                <a:spcPts val="35"/>
              </a:spcBef>
            </a:pPr>
            <a:endParaRPr sz="3500"/>
          </a:p>
          <a:p>
            <a:pPr marL="1849755" marR="1630680">
              <a:lnSpc>
                <a:spcPts val="3790"/>
              </a:lnSpc>
            </a:pPr>
            <a:r>
              <a:rPr dirty="0" spc="-100"/>
              <a:t>Key</a:t>
            </a:r>
            <a:r>
              <a:rPr dirty="0" spc="-55"/>
              <a:t> </a:t>
            </a:r>
            <a:r>
              <a:rPr dirty="0" spc="10"/>
              <a:t>types</a:t>
            </a:r>
            <a:r>
              <a:rPr dirty="0" spc="-55"/>
              <a:t> </a:t>
            </a:r>
            <a:r>
              <a:rPr dirty="0" spc="-10"/>
              <a:t>support</a:t>
            </a:r>
            <a:r>
              <a:rPr dirty="0" spc="-50"/>
              <a:t> </a:t>
            </a:r>
            <a:r>
              <a:rPr dirty="0" spc="45"/>
              <a:t>different</a:t>
            </a:r>
            <a:r>
              <a:rPr dirty="0" spc="-55"/>
              <a:t> </a:t>
            </a:r>
            <a:r>
              <a:rPr dirty="0" spc="5"/>
              <a:t>cryptographic</a:t>
            </a:r>
            <a:r>
              <a:rPr dirty="0" spc="-45"/>
              <a:t> </a:t>
            </a:r>
            <a:r>
              <a:rPr dirty="0" spc="-30"/>
              <a:t>actions,</a:t>
            </a:r>
            <a:r>
              <a:rPr dirty="0" spc="-55"/>
              <a:t> </a:t>
            </a:r>
            <a:r>
              <a:rPr dirty="0" spc="-15"/>
              <a:t>including </a:t>
            </a:r>
            <a:r>
              <a:rPr dirty="0" spc="-875"/>
              <a:t> </a:t>
            </a:r>
            <a:r>
              <a:rPr dirty="0"/>
              <a:t>encryption,</a:t>
            </a:r>
            <a:r>
              <a:rPr dirty="0" spc="-60"/>
              <a:t> </a:t>
            </a:r>
            <a:r>
              <a:rPr dirty="0" spc="-65"/>
              <a:t>signing,</a:t>
            </a:r>
            <a:r>
              <a:rPr dirty="0" spc="-55"/>
              <a:t> </a:t>
            </a:r>
            <a:r>
              <a:rPr dirty="0" spc="-10"/>
              <a:t>and</a:t>
            </a:r>
            <a:r>
              <a:rPr dirty="0" spc="-55"/>
              <a:t> </a:t>
            </a:r>
            <a:r>
              <a:rPr dirty="0" spc="-65"/>
              <a:t>hashing.</a:t>
            </a:r>
          </a:p>
          <a:p>
            <a:pPr marL="1837055">
              <a:lnSpc>
                <a:spcPct val="100000"/>
              </a:lnSpc>
              <a:spcBef>
                <a:spcPts val="35"/>
              </a:spcBef>
            </a:pPr>
            <a:endParaRPr sz="3500"/>
          </a:p>
          <a:p>
            <a:pPr marL="1849755" marR="339090">
              <a:lnSpc>
                <a:spcPts val="3790"/>
              </a:lnSpc>
            </a:pPr>
            <a:r>
              <a:rPr dirty="0" spc="5"/>
              <a:t>Cryptographic</a:t>
            </a:r>
            <a:r>
              <a:rPr dirty="0" spc="-50"/>
              <a:t> </a:t>
            </a:r>
            <a:r>
              <a:rPr dirty="0" spc="-85"/>
              <a:t>keys</a:t>
            </a:r>
            <a:r>
              <a:rPr dirty="0" spc="-50"/>
              <a:t> </a:t>
            </a:r>
            <a:r>
              <a:rPr dirty="0" spc="10"/>
              <a:t>are</a:t>
            </a:r>
            <a:r>
              <a:rPr dirty="0" spc="-45"/>
              <a:t> </a:t>
            </a:r>
            <a:r>
              <a:rPr dirty="0" spc="-20"/>
              <a:t>composed</a:t>
            </a:r>
            <a:r>
              <a:rPr dirty="0" spc="-55"/>
              <a:t> </a:t>
            </a:r>
            <a:r>
              <a:rPr dirty="0" spc="10"/>
              <a:t>of</a:t>
            </a:r>
            <a:r>
              <a:rPr dirty="0" spc="-50"/>
              <a:t> </a:t>
            </a:r>
            <a:r>
              <a:rPr dirty="0" spc="-25"/>
              <a:t>a</a:t>
            </a:r>
            <a:r>
              <a:rPr dirty="0" spc="-45"/>
              <a:t> </a:t>
            </a:r>
            <a:r>
              <a:rPr dirty="0" spc="-35"/>
              <a:t>working</a:t>
            </a:r>
            <a:r>
              <a:rPr dirty="0" spc="-50"/>
              <a:t> </a:t>
            </a:r>
            <a:r>
              <a:rPr dirty="0" spc="25"/>
              <a:t>set</a:t>
            </a:r>
            <a:r>
              <a:rPr dirty="0" spc="-50"/>
              <a:t> </a:t>
            </a:r>
            <a:r>
              <a:rPr dirty="0" spc="-10"/>
              <a:t>and</a:t>
            </a:r>
            <a:r>
              <a:rPr dirty="0" spc="-50"/>
              <a:t> </a:t>
            </a:r>
            <a:r>
              <a:rPr dirty="0" spc="-5"/>
              <a:t>archive</a:t>
            </a:r>
            <a:r>
              <a:rPr dirty="0" spc="-50"/>
              <a:t> </a:t>
            </a:r>
            <a:r>
              <a:rPr dirty="0" spc="-20"/>
              <a:t>set. </a:t>
            </a:r>
            <a:r>
              <a:rPr dirty="0" spc="-869"/>
              <a:t> </a:t>
            </a:r>
            <a:r>
              <a:rPr dirty="0" spc="15"/>
              <a:t>The</a:t>
            </a:r>
            <a:r>
              <a:rPr dirty="0" spc="-55"/>
              <a:t> </a:t>
            </a:r>
            <a:r>
              <a:rPr dirty="0" spc="-35"/>
              <a:t>working</a:t>
            </a:r>
            <a:r>
              <a:rPr dirty="0" spc="-50"/>
              <a:t> </a:t>
            </a:r>
            <a:r>
              <a:rPr dirty="0" spc="25"/>
              <a:t>set</a:t>
            </a:r>
            <a:r>
              <a:rPr dirty="0" spc="-55"/>
              <a:t> </a:t>
            </a:r>
            <a:r>
              <a:rPr dirty="0" spc="-140"/>
              <a:t>is</a:t>
            </a:r>
            <a:r>
              <a:rPr dirty="0" spc="-55"/>
              <a:t> </a:t>
            </a:r>
            <a:r>
              <a:rPr dirty="0" spc="-5"/>
              <a:t>stored</a:t>
            </a:r>
            <a:r>
              <a:rPr dirty="0" spc="-55"/>
              <a:t> </a:t>
            </a:r>
            <a:r>
              <a:rPr dirty="0" spc="-35"/>
              <a:t>in</a:t>
            </a:r>
            <a:r>
              <a:rPr dirty="0" spc="-55"/>
              <a:t> </a:t>
            </a:r>
            <a:r>
              <a:rPr dirty="0" spc="-70"/>
              <a:t>memory.</a:t>
            </a:r>
          </a:p>
          <a:p>
            <a:pPr marL="1837055">
              <a:lnSpc>
                <a:spcPct val="100000"/>
              </a:lnSpc>
              <a:spcBef>
                <a:spcPts val="35"/>
              </a:spcBef>
            </a:pPr>
            <a:endParaRPr sz="3500"/>
          </a:p>
          <a:p>
            <a:pPr marL="1849755" marR="5080">
              <a:lnSpc>
                <a:spcPts val="3790"/>
              </a:lnSpc>
              <a:spcBef>
                <a:spcPts val="5"/>
              </a:spcBef>
            </a:pPr>
            <a:r>
              <a:rPr dirty="0"/>
              <a:t>Data</a:t>
            </a:r>
            <a:r>
              <a:rPr dirty="0" spc="-45"/>
              <a:t> </a:t>
            </a:r>
            <a:r>
              <a:rPr dirty="0" spc="15"/>
              <a:t>submitted</a:t>
            </a:r>
            <a:r>
              <a:rPr dirty="0" spc="-45"/>
              <a:t> </a:t>
            </a:r>
            <a:r>
              <a:rPr dirty="0" spc="-10"/>
              <a:t>for</a:t>
            </a:r>
            <a:r>
              <a:rPr dirty="0" spc="-45"/>
              <a:t> </a:t>
            </a:r>
            <a:r>
              <a:rPr dirty="0" spc="15"/>
              <a:t>encryption</a:t>
            </a:r>
            <a:r>
              <a:rPr dirty="0" spc="-45"/>
              <a:t> </a:t>
            </a:r>
            <a:r>
              <a:rPr dirty="0" spc="-25"/>
              <a:t>must</a:t>
            </a:r>
            <a:r>
              <a:rPr dirty="0" spc="-50"/>
              <a:t> </a:t>
            </a:r>
            <a:r>
              <a:rPr dirty="0" spc="60"/>
              <a:t>be</a:t>
            </a:r>
            <a:r>
              <a:rPr dirty="0" spc="-40"/>
              <a:t> </a:t>
            </a:r>
            <a:r>
              <a:rPr dirty="0" spc="15"/>
              <a:t>base64</a:t>
            </a:r>
            <a:r>
              <a:rPr dirty="0" spc="-45"/>
              <a:t> </a:t>
            </a:r>
            <a:r>
              <a:rPr dirty="0" spc="10"/>
              <a:t>encoded.</a:t>
            </a:r>
            <a:r>
              <a:rPr dirty="0" spc="-45"/>
              <a:t> </a:t>
            </a:r>
            <a:r>
              <a:rPr dirty="0" spc="15"/>
              <a:t>The</a:t>
            </a:r>
            <a:r>
              <a:rPr dirty="0" spc="-45"/>
              <a:t> </a:t>
            </a:r>
            <a:r>
              <a:rPr dirty="0" spc="35"/>
              <a:t>current </a:t>
            </a:r>
            <a:r>
              <a:rPr dirty="0" spc="-869"/>
              <a:t> </a:t>
            </a:r>
            <a:r>
              <a:rPr dirty="0" spc="-45"/>
              <a:t>version</a:t>
            </a:r>
            <a:r>
              <a:rPr dirty="0" spc="-60"/>
              <a:t> </a:t>
            </a:r>
            <a:r>
              <a:rPr dirty="0" spc="-35"/>
              <a:t>key</a:t>
            </a:r>
            <a:r>
              <a:rPr dirty="0" spc="-55"/>
              <a:t> </a:t>
            </a:r>
            <a:r>
              <a:rPr dirty="0" spc="-35"/>
              <a:t>will</a:t>
            </a:r>
            <a:r>
              <a:rPr dirty="0" spc="-50"/>
              <a:t> </a:t>
            </a:r>
            <a:r>
              <a:rPr dirty="0" spc="60"/>
              <a:t>be</a:t>
            </a:r>
            <a:r>
              <a:rPr dirty="0" spc="-50"/>
              <a:t> </a:t>
            </a:r>
            <a:r>
              <a:rPr dirty="0" spc="-30"/>
              <a:t>used</a:t>
            </a:r>
            <a:r>
              <a:rPr dirty="0" spc="-55"/>
              <a:t> </a:t>
            </a:r>
            <a:r>
              <a:rPr dirty="0" spc="-15"/>
              <a:t>by</a:t>
            </a:r>
            <a:r>
              <a:rPr dirty="0" spc="-55"/>
              <a:t> </a:t>
            </a:r>
            <a:r>
              <a:rPr dirty="0" spc="20"/>
              <a:t>default.</a:t>
            </a:r>
          </a:p>
          <a:p>
            <a:pPr marL="1837055">
              <a:lnSpc>
                <a:spcPct val="100000"/>
              </a:lnSpc>
              <a:spcBef>
                <a:spcPts val="25"/>
              </a:spcBef>
            </a:pPr>
            <a:endParaRPr sz="5300"/>
          </a:p>
          <a:p>
            <a:pPr marL="1849755">
              <a:lnSpc>
                <a:spcPct val="100000"/>
              </a:lnSpc>
            </a:pPr>
            <a:r>
              <a:rPr dirty="0" spc="15"/>
              <a:t>The</a:t>
            </a:r>
            <a:r>
              <a:rPr dirty="0" spc="-50"/>
              <a:t> </a:t>
            </a:r>
            <a:r>
              <a:rPr dirty="0" spc="-35"/>
              <a:t>key</a:t>
            </a:r>
            <a:r>
              <a:rPr dirty="0" spc="-55"/>
              <a:t> </a:t>
            </a:r>
            <a:r>
              <a:rPr dirty="0" spc="-10"/>
              <a:t>for</a:t>
            </a:r>
            <a:r>
              <a:rPr dirty="0" spc="-55"/>
              <a:t> </a:t>
            </a:r>
            <a:r>
              <a:rPr dirty="0" spc="20"/>
              <a:t>decryption</a:t>
            </a:r>
            <a:r>
              <a:rPr dirty="0" spc="-55"/>
              <a:t> </a:t>
            </a:r>
            <a:r>
              <a:rPr dirty="0" spc="-15"/>
              <a:t>operations</a:t>
            </a:r>
            <a:r>
              <a:rPr dirty="0" spc="-55"/>
              <a:t> </a:t>
            </a:r>
            <a:r>
              <a:rPr dirty="0" spc="-25"/>
              <a:t>must</a:t>
            </a:r>
            <a:r>
              <a:rPr dirty="0" spc="-55"/>
              <a:t> </a:t>
            </a:r>
            <a:r>
              <a:rPr dirty="0" spc="60"/>
              <a:t>be</a:t>
            </a:r>
            <a:r>
              <a:rPr dirty="0" spc="-50"/>
              <a:t> </a:t>
            </a:r>
            <a:r>
              <a:rPr dirty="0" spc="-35"/>
              <a:t>in</a:t>
            </a:r>
            <a:r>
              <a:rPr dirty="0" spc="-55"/>
              <a:t> </a:t>
            </a:r>
            <a:r>
              <a:rPr dirty="0" spc="95"/>
              <a:t>the</a:t>
            </a:r>
            <a:r>
              <a:rPr dirty="0" spc="-50"/>
              <a:t> </a:t>
            </a:r>
            <a:r>
              <a:rPr dirty="0" spc="-35"/>
              <a:t>working</a:t>
            </a:r>
            <a:r>
              <a:rPr dirty="0" spc="-50"/>
              <a:t> </a:t>
            </a:r>
            <a:r>
              <a:rPr dirty="0" spc="-20"/>
              <a:t>set.</a:t>
            </a: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4306" y="3624262"/>
            <a:ext cx="1216025" cy="121602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4306" y="5102225"/>
            <a:ext cx="1216025" cy="121602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4306" y="6580187"/>
            <a:ext cx="1216025" cy="121602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4306" y="8101013"/>
            <a:ext cx="1216025" cy="12160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623367"/>
            <a:ext cx="16459200" cy="5715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2009" y="4376420"/>
            <a:ext cx="1051115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25"/>
              <a:t>Up</a:t>
            </a:r>
            <a:r>
              <a:rPr dirty="0" sz="6000" spc="-145"/>
              <a:t> </a:t>
            </a:r>
            <a:r>
              <a:rPr dirty="0" sz="6000" spc="-110"/>
              <a:t>Next:</a:t>
            </a:r>
            <a:r>
              <a:rPr dirty="0" sz="6000" spc="-145"/>
              <a:t> </a:t>
            </a:r>
            <a:r>
              <a:rPr dirty="0" sz="6000" spc="-50"/>
              <a:t>Using</a:t>
            </a:r>
            <a:r>
              <a:rPr dirty="0" sz="6000" spc="-145"/>
              <a:t> </a:t>
            </a:r>
            <a:r>
              <a:rPr dirty="0" sz="6000" spc="204"/>
              <a:t>the</a:t>
            </a:r>
            <a:r>
              <a:rPr dirty="0" sz="6000" spc="-145"/>
              <a:t> </a:t>
            </a:r>
            <a:r>
              <a:rPr dirty="0" sz="6000" spc="5"/>
              <a:t>Vault</a:t>
            </a:r>
            <a:r>
              <a:rPr dirty="0" sz="6000" spc="-145"/>
              <a:t> </a:t>
            </a:r>
            <a:r>
              <a:rPr dirty="0" sz="6000" spc="90"/>
              <a:t>Agent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944801" y="3794252"/>
            <a:ext cx="6438900" cy="2351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40" b="1">
                <a:solidFill>
                  <a:srgbClr val="F15B2A"/>
                </a:solidFill>
                <a:latin typeface="Arial"/>
                <a:cs typeface="Arial"/>
              </a:rPr>
              <a:t>Introduce</a:t>
            </a:r>
            <a:r>
              <a:rPr dirty="0" sz="36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600" spc="110" b="1">
                <a:solidFill>
                  <a:srgbClr val="F15B2A"/>
                </a:solidFill>
                <a:latin typeface="Arial"/>
                <a:cs typeface="Arial"/>
              </a:rPr>
              <a:t>the</a:t>
            </a:r>
            <a:r>
              <a:rPr dirty="0" sz="3600" spc="-65" b="1">
                <a:solidFill>
                  <a:srgbClr val="F15B2A"/>
                </a:solidFill>
                <a:latin typeface="Arial"/>
                <a:cs typeface="Arial"/>
              </a:rPr>
              <a:t> Transit </a:t>
            </a:r>
            <a:r>
              <a:rPr dirty="0" sz="3600" spc="20" b="1">
                <a:solidFill>
                  <a:srgbClr val="F15B2A"/>
                </a:solidFill>
                <a:latin typeface="Arial"/>
                <a:cs typeface="Arial"/>
              </a:rPr>
              <a:t>engine</a:t>
            </a:r>
            <a:endParaRPr sz="3600">
              <a:latin typeface="Arial"/>
              <a:cs typeface="Arial"/>
            </a:endParaRPr>
          </a:p>
          <a:p>
            <a:pPr marL="12700" marR="5080">
              <a:lnSpc>
                <a:spcPct val="161700"/>
              </a:lnSpc>
              <a:spcBef>
                <a:spcPts val="20"/>
              </a:spcBef>
            </a:pPr>
            <a:r>
              <a:rPr dirty="0" sz="3600" spc="5" b="1">
                <a:solidFill>
                  <a:srgbClr val="F15B2A"/>
                </a:solidFill>
                <a:latin typeface="Arial"/>
                <a:cs typeface="Arial"/>
              </a:rPr>
              <a:t>Managing</a:t>
            </a:r>
            <a:r>
              <a:rPr dirty="0" sz="3600" spc="-9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600" spc="5" b="1">
                <a:solidFill>
                  <a:srgbClr val="F15B2A"/>
                </a:solidFill>
                <a:latin typeface="Arial"/>
                <a:cs typeface="Arial"/>
              </a:rPr>
              <a:t>cryptographic</a:t>
            </a:r>
            <a:r>
              <a:rPr dirty="0" sz="3600" spc="-9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600" spc="-95" b="1">
                <a:solidFill>
                  <a:srgbClr val="F15B2A"/>
                </a:solidFill>
                <a:latin typeface="Arial"/>
                <a:cs typeface="Arial"/>
              </a:rPr>
              <a:t>keys </a:t>
            </a:r>
            <a:r>
              <a:rPr dirty="0" sz="3600" spc="-98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600" spc="-50" b="1">
                <a:solidFill>
                  <a:srgbClr val="F15B2A"/>
                </a:solidFill>
                <a:latin typeface="Arial"/>
                <a:cs typeface="Arial"/>
              </a:rPr>
              <a:t>Applying</a:t>
            </a:r>
            <a:r>
              <a:rPr dirty="0" sz="3600" spc="-7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600" spc="30" b="1">
                <a:solidFill>
                  <a:srgbClr val="F15B2A"/>
                </a:solidFill>
                <a:latin typeface="Arial"/>
                <a:cs typeface="Arial"/>
              </a:rPr>
              <a:t>data</a:t>
            </a:r>
            <a:r>
              <a:rPr dirty="0" sz="3600" spc="-7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600" spc="20" b="1">
                <a:solidFill>
                  <a:srgbClr val="F15B2A"/>
                </a:solidFill>
                <a:latin typeface="Arial"/>
                <a:cs typeface="Arial"/>
              </a:rPr>
              <a:t>encryption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4242" y="2928619"/>
            <a:ext cx="254444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30">
                <a:solidFill>
                  <a:srgbClr val="FFFFFF"/>
                </a:solidFill>
              </a:rPr>
              <a:t>Overview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380771"/>
            <a:ext cx="1645920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86619" y="4059428"/>
            <a:ext cx="4855210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80"/>
              <a:t>Transit</a:t>
            </a:r>
            <a:r>
              <a:rPr dirty="0" sz="6000" spc="-185"/>
              <a:t> </a:t>
            </a:r>
            <a:r>
              <a:rPr dirty="0" sz="6000" spc="-5"/>
              <a:t>Engine</a:t>
            </a:r>
            <a:endParaRPr sz="6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w="0"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0225" y="754380"/>
            <a:ext cx="4527550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5"/>
              <a:t>Transit</a:t>
            </a:r>
            <a:r>
              <a:rPr dirty="0" spc="-200"/>
              <a:t> </a:t>
            </a:r>
            <a:r>
              <a:rPr dirty="0" spc="-10"/>
              <a:t>Engine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7300" y="2651569"/>
            <a:ext cx="5245100" cy="64014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86040" y="2835147"/>
            <a:ext cx="5122545" cy="6017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10" b="1">
                <a:solidFill>
                  <a:srgbClr val="F15B2A"/>
                </a:solidFill>
                <a:latin typeface="Arial"/>
                <a:cs typeface="Arial"/>
              </a:rPr>
              <a:t>Encryption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140" b="1">
                <a:solidFill>
                  <a:srgbClr val="F15B2A"/>
                </a:solidFill>
                <a:latin typeface="Arial"/>
                <a:cs typeface="Arial"/>
              </a:rPr>
              <a:t>as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25" b="1">
                <a:solidFill>
                  <a:srgbClr val="F15B2A"/>
                </a:solidFill>
                <a:latin typeface="Arial"/>
                <a:cs typeface="Arial"/>
              </a:rPr>
              <a:t>a</a:t>
            </a:r>
            <a:r>
              <a:rPr dirty="0" sz="3400" spc="-7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20" b="1">
                <a:solidFill>
                  <a:srgbClr val="F15B2A"/>
                </a:solidFill>
                <a:latin typeface="Arial"/>
                <a:cs typeface="Arial"/>
              </a:rPr>
              <a:t>service</a:t>
            </a:r>
            <a:endParaRPr sz="3400">
              <a:latin typeface="Arial"/>
              <a:cs typeface="Arial"/>
            </a:endParaRPr>
          </a:p>
          <a:p>
            <a:pPr marL="12700" marR="697230">
              <a:lnSpc>
                <a:spcPct val="175300"/>
              </a:lnSpc>
              <a:spcBef>
                <a:spcPts val="45"/>
              </a:spcBef>
            </a:pPr>
            <a:r>
              <a:rPr dirty="0" sz="3400" spc="-70" b="1">
                <a:solidFill>
                  <a:srgbClr val="F15B2A"/>
                </a:solidFill>
                <a:latin typeface="Arial"/>
                <a:cs typeface="Arial"/>
              </a:rPr>
              <a:t>Does </a:t>
            </a:r>
            <a:r>
              <a:rPr dirty="0" sz="3400" spc="50" b="1">
                <a:solidFill>
                  <a:srgbClr val="F15B2A"/>
                </a:solidFill>
                <a:latin typeface="Arial"/>
                <a:cs typeface="Arial"/>
              </a:rPr>
              <a:t>not </a:t>
            </a:r>
            <a:r>
              <a:rPr dirty="0" sz="3400" spc="-10" b="1">
                <a:solidFill>
                  <a:srgbClr val="F15B2A"/>
                </a:solidFill>
                <a:latin typeface="Arial"/>
                <a:cs typeface="Arial"/>
              </a:rPr>
              <a:t>store </a:t>
            </a:r>
            <a:r>
              <a:rPr dirty="0" sz="3400" spc="20" b="1">
                <a:solidFill>
                  <a:srgbClr val="F15B2A"/>
                </a:solidFill>
                <a:latin typeface="Arial"/>
                <a:cs typeface="Arial"/>
              </a:rPr>
              <a:t>data </a:t>
            </a:r>
            <a:r>
              <a:rPr dirty="0" sz="3400" spc="2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20" b="1">
                <a:solidFill>
                  <a:srgbClr val="F15B2A"/>
                </a:solidFill>
                <a:latin typeface="Arial"/>
                <a:cs typeface="Arial"/>
              </a:rPr>
              <a:t>Engine</a:t>
            </a:r>
            <a:r>
              <a:rPr dirty="0" sz="3400" spc="-9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45" b="1">
                <a:solidFill>
                  <a:srgbClr val="F15B2A"/>
                </a:solidFill>
                <a:latin typeface="Arial"/>
                <a:cs typeface="Arial"/>
              </a:rPr>
              <a:t>manages</a:t>
            </a:r>
            <a:r>
              <a:rPr dirty="0" sz="3400" spc="-90" b="1">
                <a:solidFill>
                  <a:srgbClr val="F15B2A"/>
                </a:solidFill>
                <a:latin typeface="Arial"/>
                <a:cs typeface="Arial"/>
              </a:rPr>
              <a:t> keys </a:t>
            </a:r>
            <a:r>
              <a:rPr dirty="0" sz="3400" spc="-93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b="1">
                <a:solidFill>
                  <a:srgbClr val="F15B2A"/>
                </a:solidFill>
                <a:latin typeface="Arial"/>
                <a:cs typeface="Arial"/>
              </a:rPr>
              <a:t>Supported</a:t>
            </a:r>
            <a:r>
              <a:rPr dirty="0" sz="3400" spc="-7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60" b="1">
                <a:solidFill>
                  <a:srgbClr val="F15B2A"/>
                </a:solidFill>
                <a:latin typeface="Arial"/>
                <a:cs typeface="Arial"/>
              </a:rPr>
              <a:t>actions:</a:t>
            </a:r>
            <a:endParaRPr sz="3400">
              <a:latin typeface="Arial"/>
              <a:cs typeface="Arial"/>
            </a:endParaRPr>
          </a:p>
          <a:p>
            <a:pPr marL="802640" indent="-433705">
              <a:lnSpc>
                <a:spcPct val="100000"/>
              </a:lnSpc>
              <a:spcBef>
                <a:spcPts val="1320"/>
              </a:spcBef>
              <a:buFont typeface="Lucida Sans Unicode"/>
              <a:buChar char="-"/>
              <a:tabLst>
                <a:tab pos="802640" algn="l"/>
              </a:tabLst>
            </a:pPr>
            <a:r>
              <a:rPr dirty="0" sz="3400" spc="60" b="1">
                <a:solidFill>
                  <a:srgbClr val="F15B2A"/>
                </a:solidFill>
                <a:latin typeface="Arial"/>
                <a:cs typeface="Arial"/>
              </a:rPr>
              <a:t>Encrypt/decrypt</a:t>
            </a:r>
            <a:endParaRPr sz="3400">
              <a:latin typeface="Arial"/>
              <a:cs typeface="Arial"/>
            </a:endParaRPr>
          </a:p>
          <a:p>
            <a:pPr marL="802640" indent="-433705">
              <a:lnSpc>
                <a:spcPct val="100000"/>
              </a:lnSpc>
              <a:spcBef>
                <a:spcPts val="1320"/>
              </a:spcBef>
              <a:buFont typeface="Lucida Sans Unicode"/>
              <a:buChar char="-"/>
              <a:tabLst>
                <a:tab pos="802640" algn="l"/>
              </a:tabLst>
            </a:pPr>
            <a:r>
              <a:rPr dirty="0" sz="3400" spc="-80" b="1">
                <a:solidFill>
                  <a:srgbClr val="F15B2A"/>
                </a:solidFill>
                <a:latin typeface="Arial"/>
                <a:cs typeface="Arial"/>
              </a:rPr>
              <a:t>Sign</a:t>
            </a:r>
            <a:r>
              <a:rPr dirty="0" sz="3400" spc="-9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10" b="1">
                <a:solidFill>
                  <a:srgbClr val="F15B2A"/>
                </a:solidFill>
                <a:latin typeface="Arial"/>
                <a:cs typeface="Arial"/>
              </a:rPr>
              <a:t>and</a:t>
            </a:r>
            <a:r>
              <a:rPr dirty="0" sz="3400" spc="-8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5" b="1">
                <a:solidFill>
                  <a:srgbClr val="F15B2A"/>
                </a:solidFill>
                <a:latin typeface="Arial"/>
                <a:cs typeface="Arial"/>
              </a:rPr>
              <a:t>verify</a:t>
            </a:r>
            <a:endParaRPr sz="3400">
              <a:latin typeface="Arial"/>
              <a:cs typeface="Arial"/>
            </a:endParaRPr>
          </a:p>
          <a:p>
            <a:pPr marL="802640" indent="-433705">
              <a:lnSpc>
                <a:spcPct val="100000"/>
              </a:lnSpc>
              <a:spcBef>
                <a:spcPts val="1320"/>
              </a:spcBef>
              <a:buFont typeface="Lucida Sans Unicode"/>
              <a:buChar char="-"/>
              <a:tabLst>
                <a:tab pos="802640" algn="l"/>
              </a:tabLst>
            </a:pPr>
            <a:r>
              <a:rPr dirty="0" sz="3400" spc="45" b="1">
                <a:solidFill>
                  <a:srgbClr val="F15B2A"/>
                </a:solidFill>
                <a:latin typeface="Arial"/>
                <a:cs typeface="Arial"/>
              </a:rPr>
              <a:t>Generate</a:t>
            </a:r>
            <a:r>
              <a:rPr dirty="0" sz="3400" spc="-9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75" b="1">
                <a:solidFill>
                  <a:srgbClr val="F15B2A"/>
                </a:solidFill>
                <a:latin typeface="Arial"/>
                <a:cs typeface="Arial"/>
              </a:rPr>
              <a:t>hashes</a:t>
            </a:r>
            <a:endParaRPr sz="3400">
              <a:latin typeface="Arial"/>
              <a:cs typeface="Arial"/>
            </a:endParaRPr>
          </a:p>
          <a:p>
            <a:pPr marL="802640" indent="-433705">
              <a:lnSpc>
                <a:spcPct val="100000"/>
              </a:lnSpc>
              <a:spcBef>
                <a:spcPts val="1320"/>
              </a:spcBef>
              <a:buFont typeface="Lucida Sans Unicode"/>
              <a:buChar char="-"/>
              <a:tabLst>
                <a:tab pos="802640" algn="l"/>
              </a:tabLst>
            </a:pPr>
            <a:r>
              <a:rPr dirty="0" sz="3400" spc="55" b="1">
                <a:solidFill>
                  <a:srgbClr val="F15B2A"/>
                </a:solidFill>
                <a:latin typeface="Arial"/>
                <a:cs typeface="Arial"/>
              </a:rPr>
              <a:t>Create</a:t>
            </a:r>
            <a:r>
              <a:rPr dirty="0" sz="3400" spc="-8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35" b="1">
                <a:solidFill>
                  <a:srgbClr val="F15B2A"/>
                </a:solidFill>
                <a:latin typeface="Arial"/>
                <a:cs typeface="Arial"/>
              </a:rPr>
              <a:t>random</a:t>
            </a:r>
            <a:r>
              <a:rPr dirty="0" sz="3400" spc="-8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b="1">
                <a:solidFill>
                  <a:srgbClr val="F15B2A"/>
                </a:solidFill>
                <a:latin typeface="Arial"/>
                <a:cs typeface="Arial"/>
              </a:rPr>
              <a:t>bytes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27253" y="754380"/>
            <a:ext cx="5835650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5"/>
              <a:t>Transit</a:t>
            </a:r>
            <a:r>
              <a:rPr dirty="0" spc="-175"/>
              <a:t> </a:t>
            </a:r>
            <a:r>
              <a:rPr dirty="0" spc="25"/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04781" y="8539492"/>
            <a:ext cx="12278995" cy="855980"/>
          </a:xfrm>
          <a:prstGeom prst="rect">
            <a:avLst/>
          </a:prstGeom>
          <a:solidFill>
            <a:srgbClr val="2A9FBC"/>
          </a:solidFill>
        </p:spPr>
        <p:txBody>
          <a:bodyPr wrap="square" lIns="0" tIns="15938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55"/>
              </a:spcBef>
            </a:pPr>
            <a:r>
              <a:rPr dirty="0" sz="3000" spc="15" b="1">
                <a:solidFill>
                  <a:srgbClr val="FFFFFF"/>
                </a:solidFill>
                <a:latin typeface="Arial"/>
                <a:cs typeface="Arial"/>
              </a:rPr>
              <a:t>Rotate</a:t>
            </a:r>
            <a:r>
              <a:rPr dirty="0" sz="3000" spc="-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-5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3000" spc="-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-5" b="1">
                <a:solidFill>
                  <a:srgbClr val="FFFFFF"/>
                </a:solidFill>
                <a:latin typeface="Arial"/>
                <a:cs typeface="Arial"/>
              </a:rPr>
              <a:t>manage</a:t>
            </a:r>
            <a:r>
              <a:rPr dirty="0" sz="3000" spc="-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-30" b="1">
                <a:solidFill>
                  <a:srgbClr val="FFFFFF"/>
                </a:solidFill>
                <a:latin typeface="Arial"/>
                <a:cs typeface="Arial"/>
              </a:rPr>
              <a:t>key</a:t>
            </a:r>
            <a:r>
              <a:rPr dirty="0" sz="3000" spc="-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-65" b="1">
                <a:solidFill>
                  <a:srgbClr val="FFFFFF"/>
                </a:solidFill>
                <a:latin typeface="Arial"/>
                <a:cs typeface="Arial"/>
              </a:rPr>
              <a:t>versions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98432" y="2054562"/>
            <a:ext cx="12291695" cy="6504305"/>
            <a:chOff x="2998432" y="2054562"/>
            <a:chExt cx="12291695" cy="6504305"/>
          </a:xfrm>
        </p:grpSpPr>
        <p:sp>
          <p:nvSpPr>
            <p:cNvPr id="5" name="object 5"/>
            <p:cNvSpPr/>
            <p:nvPr/>
          </p:nvSpPr>
          <p:spPr>
            <a:xfrm>
              <a:off x="3004781" y="7236286"/>
              <a:ext cx="12278995" cy="1316355"/>
            </a:xfrm>
            <a:custGeom>
              <a:avLst/>
              <a:gdLst/>
              <a:ahLst/>
              <a:cxnLst/>
              <a:rect l="l" t="t" r="r" b="b"/>
              <a:pathLst>
                <a:path w="12278994" h="1316354">
                  <a:moveTo>
                    <a:pt x="12278436" y="0"/>
                  </a:moveTo>
                  <a:lnTo>
                    <a:pt x="0" y="0"/>
                  </a:lnTo>
                  <a:lnTo>
                    <a:pt x="0" y="855129"/>
                  </a:lnTo>
                  <a:lnTo>
                    <a:pt x="5974712" y="855129"/>
                  </a:lnTo>
                  <a:lnTo>
                    <a:pt x="5974712" y="987031"/>
                  </a:lnTo>
                  <a:lnTo>
                    <a:pt x="5810208" y="987031"/>
                  </a:lnTo>
                  <a:lnTo>
                    <a:pt x="6139216" y="1316041"/>
                  </a:lnTo>
                  <a:lnTo>
                    <a:pt x="6468226" y="987031"/>
                  </a:lnTo>
                  <a:lnTo>
                    <a:pt x="6303721" y="987031"/>
                  </a:lnTo>
                  <a:lnTo>
                    <a:pt x="6303721" y="855129"/>
                  </a:lnTo>
                  <a:lnTo>
                    <a:pt x="12278436" y="855129"/>
                  </a:lnTo>
                  <a:lnTo>
                    <a:pt x="12278436" y="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004782" y="7236285"/>
              <a:ext cx="12278995" cy="1316355"/>
            </a:xfrm>
            <a:custGeom>
              <a:avLst/>
              <a:gdLst/>
              <a:ahLst/>
              <a:cxnLst/>
              <a:rect l="l" t="t" r="r" b="b"/>
              <a:pathLst>
                <a:path w="12278994" h="1316354">
                  <a:moveTo>
                    <a:pt x="12278435" y="855129"/>
                  </a:moveTo>
                  <a:lnTo>
                    <a:pt x="6303722" y="855129"/>
                  </a:lnTo>
                  <a:lnTo>
                    <a:pt x="6303722" y="987031"/>
                  </a:lnTo>
                  <a:lnTo>
                    <a:pt x="6468227" y="987031"/>
                  </a:lnTo>
                  <a:lnTo>
                    <a:pt x="6139217" y="1316042"/>
                  </a:lnTo>
                  <a:lnTo>
                    <a:pt x="5810208" y="987031"/>
                  </a:lnTo>
                  <a:lnTo>
                    <a:pt x="5974713" y="987031"/>
                  </a:lnTo>
                  <a:lnTo>
                    <a:pt x="5974713" y="855129"/>
                  </a:lnTo>
                  <a:lnTo>
                    <a:pt x="0" y="855129"/>
                  </a:lnTo>
                  <a:lnTo>
                    <a:pt x="0" y="0"/>
                  </a:lnTo>
                  <a:lnTo>
                    <a:pt x="12278435" y="0"/>
                  </a:lnTo>
                  <a:lnTo>
                    <a:pt x="12278435" y="85512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004781" y="5933079"/>
              <a:ext cx="12278995" cy="1316355"/>
            </a:xfrm>
            <a:custGeom>
              <a:avLst/>
              <a:gdLst/>
              <a:ahLst/>
              <a:cxnLst/>
              <a:rect l="l" t="t" r="r" b="b"/>
              <a:pathLst>
                <a:path w="12278994" h="1316354">
                  <a:moveTo>
                    <a:pt x="12278436" y="0"/>
                  </a:moveTo>
                  <a:lnTo>
                    <a:pt x="0" y="0"/>
                  </a:lnTo>
                  <a:lnTo>
                    <a:pt x="0" y="855129"/>
                  </a:lnTo>
                  <a:lnTo>
                    <a:pt x="5974712" y="855129"/>
                  </a:lnTo>
                  <a:lnTo>
                    <a:pt x="5974712" y="987031"/>
                  </a:lnTo>
                  <a:lnTo>
                    <a:pt x="5810208" y="987031"/>
                  </a:lnTo>
                  <a:lnTo>
                    <a:pt x="6139216" y="1316041"/>
                  </a:lnTo>
                  <a:lnTo>
                    <a:pt x="6468226" y="987031"/>
                  </a:lnTo>
                  <a:lnTo>
                    <a:pt x="6303721" y="987031"/>
                  </a:lnTo>
                  <a:lnTo>
                    <a:pt x="6303721" y="855129"/>
                  </a:lnTo>
                  <a:lnTo>
                    <a:pt x="12278436" y="855129"/>
                  </a:lnTo>
                  <a:lnTo>
                    <a:pt x="12278436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004782" y="5933078"/>
              <a:ext cx="12278995" cy="1316355"/>
            </a:xfrm>
            <a:custGeom>
              <a:avLst/>
              <a:gdLst/>
              <a:ahLst/>
              <a:cxnLst/>
              <a:rect l="l" t="t" r="r" b="b"/>
              <a:pathLst>
                <a:path w="12278994" h="1316354">
                  <a:moveTo>
                    <a:pt x="12278435" y="855129"/>
                  </a:moveTo>
                  <a:lnTo>
                    <a:pt x="6303722" y="855129"/>
                  </a:lnTo>
                  <a:lnTo>
                    <a:pt x="6303722" y="987031"/>
                  </a:lnTo>
                  <a:lnTo>
                    <a:pt x="6468227" y="987031"/>
                  </a:lnTo>
                  <a:lnTo>
                    <a:pt x="6139217" y="1316042"/>
                  </a:lnTo>
                  <a:lnTo>
                    <a:pt x="5810208" y="987031"/>
                  </a:lnTo>
                  <a:lnTo>
                    <a:pt x="5974713" y="987031"/>
                  </a:lnTo>
                  <a:lnTo>
                    <a:pt x="5974713" y="855129"/>
                  </a:lnTo>
                  <a:lnTo>
                    <a:pt x="0" y="855129"/>
                  </a:lnTo>
                  <a:lnTo>
                    <a:pt x="0" y="0"/>
                  </a:lnTo>
                  <a:lnTo>
                    <a:pt x="12278435" y="0"/>
                  </a:lnTo>
                  <a:lnTo>
                    <a:pt x="12278435" y="85512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004781" y="4629871"/>
              <a:ext cx="12278995" cy="1316355"/>
            </a:xfrm>
            <a:custGeom>
              <a:avLst/>
              <a:gdLst/>
              <a:ahLst/>
              <a:cxnLst/>
              <a:rect l="l" t="t" r="r" b="b"/>
              <a:pathLst>
                <a:path w="12278994" h="1316354">
                  <a:moveTo>
                    <a:pt x="12278436" y="0"/>
                  </a:moveTo>
                  <a:lnTo>
                    <a:pt x="0" y="0"/>
                  </a:lnTo>
                  <a:lnTo>
                    <a:pt x="0" y="855129"/>
                  </a:lnTo>
                  <a:lnTo>
                    <a:pt x="5974712" y="855129"/>
                  </a:lnTo>
                  <a:lnTo>
                    <a:pt x="5974712" y="987031"/>
                  </a:lnTo>
                  <a:lnTo>
                    <a:pt x="5810208" y="987031"/>
                  </a:lnTo>
                  <a:lnTo>
                    <a:pt x="6139216" y="1316042"/>
                  </a:lnTo>
                  <a:lnTo>
                    <a:pt x="6468226" y="987031"/>
                  </a:lnTo>
                  <a:lnTo>
                    <a:pt x="6303721" y="987031"/>
                  </a:lnTo>
                  <a:lnTo>
                    <a:pt x="6303721" y="855129"/>
                  </a:lnTo>
                  <a:lnTo>
                    <a:pt x="12278436" y="855129"/>
                  </a:lnTo>
                  <a:lnTo>
                    <a:pt x="12278436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004782" y="4629872"/>
              <a:ext cx="12278995" cy="1316355"/>
            </a:xfrm>
            <a:custGeom>
              <a:avLst/>
              <a:gdLst/>
              <a:ahLst/>
              <a:cxnLst/>
              <a:rect l="l" t="t" r="r" b="b"/>
              <a:pathLst>
                <a:path w="12278994" h="1316354">
                  <a:moveTo>
                    <a:pt x="12278435" y="855129"/>
                  </a:moveTo>
                  <a:lnTo>
                    <a:pt x="6303722" y="855129"/>
                  </a:lnTo>
                  <a:lnTo>
                    <a:pt x="6303722" y="987031"/>
                  </a:lnTo>
                  <a:lnTo>
                    <a:pt x="6468227" y="987031"/>
                  </a:lnTo>
                  <a:lnTo>
                    <a:pt x="6139217" y="1316042"/>
                  </a:lnTo>
                  <a:lnTo>
                    <a:pt x="5810208" y="987031"/>
                  </a:lnTo>
                  <a:lnTo>
                    <a:pt x="5974713" y="987031"/>
                  </a:lnTo>
                  <a:lnTo>
                    <a:pt x="5974713" y="855129"/>
                  </a:lnTo>
                  <a:lnTo>
                    <a:pt x="0" y="855129"/>
                  </a:lnTo>
                  <a:lnTo>
                    <a:pt x="0" y="0"/>
                  </a:lnTo>
                  <a:lnTo>
                    <a:pt x="12278435" y="0"/>
                  </a:lnTo>
                  <a:lnTo>
                    <a:pt x="12278435" y="85512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004781" y="3326664"/>
              <a:ext cx="12278995" cy="1316355"/>
            </a:xfrm>
            <a:custGeom>
              <a:avLst/>
              <a:gdLst/>
              <a:ahLst/>
              <a:cxnLst/>
              <a:rect l="l" t="t" r="r" b="b"/>
              <a:pathLst>
                <a:path w="12278994" h="1316354">
                  <a:moveTo>
                    <a:pt x="12278436" y="0"/>
                  </a:moveTo>
                  <a:lnTo>
                    <a:pt x="0" y="0"/>
                  </a:lnTo>
                  <a:lnTo>
                    <a:pt x="0" y="855129"/>
                  </a:lnTo>
                  <a:lnTo>
                    <a:pt x="5974712" y="855129"/>
                  </a:lnTo>
                  <a:lnTo>
                    <a:pt x="5974712" y="987031"/>
                  </a:lnTo>
                  <a:lnTo>
                    <a:pt x="5810208" y="987031"/>
                  </a:lnTo>
                  <a:lnTo>
                    <a:pt x="6139216" y="1316042"/>
                  </a:lnTo>
                  <a:lnTo>
                    <a:pt x="6468226" y="987031"/>
                  </a:lnTo>
                  <a:lnTo>
                    <a:pt x="6303721" y="987031"/>
                  </a:lnTo>
                  <a:lnTo>
                    <a:pt x="6303721" y="855129"/>
                  </a:lnTo>
                  <a:lnTo>
                    <a:pt x="12278436" y="855129"/>
                  </a:lnTo>
                  <a:lnTo>
                    <a:pt x="12278436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004782" y="3326665"/>
              <a:ext cx="12278995" cy="1316355"/>
            </a:xfrm>
            <a:custGeom>
              <a:avLst/>
              <a:gdLst/>
              <a:ahLst/>
              <a:cxnLst/>
              <a:rect l="l" t="t" r="r" b="b"/>
              <a:pathLst>
                <a:path w="12278994" h="1316354">
                  <a:moveTo>
                    <a:pt x="12278435" y="855129"/>
                  </a:moveTo>
                  <a:lnTo>
                    <a:pt x="6303722" y="855129"/>
                  </a:lnTo>
                  <a:lnTo>
                    <a:pt x="6303722" y="987031"/>
                  </a:lnTo>
                  <a:lnTo>
                    <a:pt x="6468227" y="987031"/>
                  </a:lnTo>
                  <a:lnTo>
                    <a:pt x="6139217" y="1316042"/>
                  </a:lnTo>
                  <a:lnTo>
                    <a:pt x="5810208" y="987031"/>
                  </a:lnTo>
                  <a:lnTo>
                    <a:pt x="5974713" y="987031"/>
                  </a:lnTo>
                  <a:lnTo>
                    <a:pt x="5974713" y="855129"/>
                  </a:lnTo>
                  <a:lnTo>
                    <a:pt x="0" y="855129"/>
                  </a:lnTo>
                  <a:lnTo>
                    <a:pt x="0" y="0"/>
                  </a:lnTo>
                  <a:lnTo>
                    <a:pt x="12278435" y="0"/>
                  </a:lnTo>
                  <a:lnTo>
                    <a:pt x="12278435" y="85512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004781" y="2060911"/>
              <a:ext cx="12278995" cy="1316355"/>
            </a:xfrm>
            <a:custGeom>
              <a:avLst/>
              <a:gdLst/>
              <a:ahLst/>
              <a:cxnLst/>
              <a:rect l="l" t="t" r="r" b="b"/>
              <a:pathLst>
                <a:path w="12278994" h="1316354">
                  <a:moveTo>
                    <a:pt x="12278436" y="0"/>
                  </a:moveTo>
                  <a:lnTo>
                    <a:pt x="0" y="0"/>
                  </a:lnTo>
                  <a:lnTo>
                    <a:pt x="0" y="855129"/>
                  </a:lnTo>
                  <a:lnTo>
                    <a:pt x="5974712" y="855129"/>
                  </a:lnTo>
                  <a:lnTo>
                    <a:pt x="5974712" y="987032"/>
                  </a:lnTo>
                  <a:lnTo>
                    <a:pt x="5810208" y="987032"/>
                  </a:lnTo>
                  <a:lnTo>
                    <a:pt x="6139216" y="1316042"/>
                  </a:lnTo>
                  <a:lnTo>
                    <a:pt x="6468226" y="987032"/>
                  </a:lnTo>
                  <a:lnTo>
                    <a:pt x="6303721" y="987032"/>
                  </a:lnTo>
                  <a:lnTo>
                    <a:pt x="6303721" y="855129"/>
                  </a:lnTo>
                  <a:lnTo>
                    <a:pt x="12278436" y="855129"/>
                  </a:lnTo>
                  <a:lnTo>
                    <a:pt x="12278436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004782" y="2060912"/>
              <a:ext cx="12278995" cy="1316355"/>
            </a:xfrm>
            <a:custGeom>
              <a:avLst/>
              <a:gdLst/>
              <a:ahLst/>
              <a:cxnLst/>
              <a:rect l="l" t="t" r="r" b="b"/>
              <a:pathLst>
                <a:path w="12278994" h="1316354">
                  <a:moveTo>
                    <a:pt x="12278435" y="855129"/>
                  </a:moveTo>
                  <a:lnTo>
                    <a:pt x="6303722" y="855129"/>
                  </a:lnTo>
                  <a:lnTo>
                    <a:pt x="6303722" y="987031"/>
                  </a:lnTo>
                  <a:lnTo>
                    <a:pt x="6468227" y="987031"/>
                  </a:lnTo>
                  <a:lnTo>
                    <a:pt x="6139217" y="1316042"/>
                  </a:lnTo>
                  <a:lnTo>
                    <a:pt x="5810208" y="987031"/>
                  </a:lnTo>
                  <a:lnTo>
                    <a:pt x="5974713" y="987031"/>
                  </a:lnTo>
                  <a:lnTo>
                    <a:pt x="5974713" y="855129"/>
                  </a:lnTo>
                  <a:lnTo>
                    <a:pt x="0" y="855129"/>
                  </a:lnTo>
                  <a:lnTo>
                    <a:pt x="0" y="0"/>
                  </a:lnTo>
                  <a:lnTo>
                    <a:pt x="12278435" y="0"/>
                  </a:lnTo>
                  <a:lnTo>
                    <a:pt x="12278435" y="85512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6990840" y="2206243"/>
            <a:ext cx="4306570" cy="56584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3000" spc="-15" b="1">
                <a:solidFill>
                  <a:srgbClr val="FFFFFF"/>
                </a:solidFill>
                <a:latin typeface="Arial"/>
                <a:cs typeface="Arial"/>
              </a:rPr>
              <a:t>Enable</a:t>
            </a:r>
            <a:r>
              <a:rPr dirty="0" sz="3000" spc="-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15" b="1">
                <a:solidFill>
                  <a:srgbClr val="FFFFFF"/>
                </a:solidFill>
                <a:latin typeface="Arial"/>
                <a:cs typeface="Arial"/>
              </a:rPr>
              <a:t>engine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5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3000" spc="-50" b="1">
                <a:solidFill>
                  <a:srgbClr val="FFFFFF"/>
                </a:solidFill>
                <a:latin typeface="Arial"/>
                <a:cs typeface="Arial"/>
              </a:rPr>
              <a:t>Add</a:t>
            </a:r>
            <a:r>
              <a:rPr dirty="0" sz="3000" spc="-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5" b="1">
                <a:solidFill>
                  <a:srgbClr val="FFFFFF"/>
                </a:solidFill>
                <a:latin typeface="Arial"/>
                <a:cs typeface="Arial"/>
              </a:rPr>
              <a:t>cryptographic</a:t>
            </a:r>
            <a:r>
              <a:rPr dirty="0" sz="3000" spc="-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-80" b="1">
                <a:solidFill>
                  <a:srgbClr val="FFFFFF"/>
                </a:solidFill>
                <a:latin typeface="Arial"/>
                <a:cs typeface="Arial"/>
              </a:rPr>
              <a:t>keys</a:t>
            </a:r>
            <a:endParaRPr sz="3000">
              <a:latin typeface="Arial"/>
              <a:cs typeface="Arial"/>
            </a:endParaRPr>
          </a:p>
          <a:p>
            <a:pPr algn="just" marL="25400" marR="17780" indent="45720">
              <a:lnSpc>
                <a:spcPct val="285000"/>
              </a:lnSpc>
              <a:spcBef>
                <a:spcPts val="10"/>
              </a:spcBef>
            </a:pPr>
            <a:r>
              <a:rPr dirty="0" sz="3000" spc="15" b="1">
                <a:solidFill>
                  <a:srgbClr val="FFFFFF"/>
                </a:solidFill>
                <a:latin typeface="Arial"/>
                <a:cs typeface="Arial"/>
              </a:rPr>
              <a:t>View </a:t>
            </a:r>
            <a:r>
              <a:rPr dirty="0" sz="3000" spc="-80" b="1">
                <a:solidFill>
                  <a:srgbClr val="FFFFFF"/>
                </a:solidFill>
                <a:latin typeface="Arial"/>
                <a:cs typeface="Arial"/>
              </a:rPr>
              <a:t>keys </a:t>
            </a:r>
            <a:r>
              <a:rPr dirty="0" sz="3000" spc="-5" b="1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3000" spc="-65" b="1">
                <a:solidFill>
                  <a:srgbClr val="FFFFFF"/>
                </a:solidFill>
                <a:latin typeface="Arial"/>
                <a:cs typeface="Arial"/>
              </a:rPr>
              <a:t>versions </a:t>
            </a:r>
            <a:r>
              <a:rPr dirty="0" sz="3000" spc="-819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5" b="1">
                <a:solidFill>
                  <a:srgbClr val="FFFFFF"/>
                </a:solidFill>
                <a:latin typeface="Arial"/>
                <a:cs typeface="Arial"/>
              </a:rPr>
              <a:t>Encrypt</a:t>
            </a:r>
            <a:r>
              <a:rPr dirty="0" sz="3000" spc="-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20" b="1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dirty="0" sz="3000" spc="-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35" b="1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3000" spc="-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-2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3000" spc="-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-30" b="1">
                <a:solidFill>
                  <a:srgbClr val="FFFFFF"/>
                </a:solidFill>
                <a:latin typeface="Arial"/>
                <a:cs typeface="Arial"/>
              </a:rPr>
              <a:t>key </a:t>
            </a:r>
            <a:r>
              <a:rPr dirty="0" sz="3000" spc="-819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30" b="1">
                <a:solidFill>
                  <a:srgbClr val="FFFFFF"/>
                </a:solidFill>
                <a:latin typeface="Arial"/>
                <a:cs typeface="Arial"/>
              </a:rPr>
              <a:t>Decrypt</a:t>
            </a:r>
            <a:r>
              <a:rPr dirty="0" sz="3000" spc="-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20" b="1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dirty="0" sz="3000" spc="-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35" b="1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3000" spc="-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-2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3000" spc="-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-30" b="1">
                <a:solidFill>
                  <a:srgbClr val="FFFFFF"/>
                </a:solidFill>
                <a:latin typeface="Arial"/>
                <a:cs typeface="Arial"/>
              </a:rPr>
              <a:t>key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6711" y="754380"/>
            <a:ext cx="7391400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40"/>
              <a:t>Globomantics</a:t>
            </a:r>
            <a:r>
              <a:rPr dirty="0" spc="-195"/>
              <a:t> </a:t>
            </a:r>
            <a:r>
              <a:rPr dirty="0" spc="-45"/>
              <a:t>Scenario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92565" y="2152366"/>
            <a:ext cx="8728075" cy="6980555"/>
          </a:xfrm>
          <a:prstGeom prst="rect">
            <a:avLst/>
          </a:prstGeom>
        </p:spPr>
        <p:txBody>
          <a:bodyPr wrap="square" lIns="0" tIns="129539" rIns="0" bIns="0" rtlCol="0" vert="horz">
            <a:spAutoFit/>
          </a:bodyPr>
          <a:lstStyle/>
          <a:p>
            <a:pPr algn="ctr" marL="661670">
              <a:lnSpc>
                <a:spcPct val="100000"/>
              </a:lnSpc>
              <a:spcBef>
                <a:spcPts val="1019"/>
              </a:spcBef>
            </a:pPr>
            <a:r>
              <a:rPr dirty="0" sz="4400" spc="-140">
                <a:solidFill>
                  <a:srgbClr val="171717"/>
                </a:solidFill>
                <a:latin typeface="Lucida Sans Unicode"/>
                <a:cs typeface="Lucida Sans Unicode"/>
              </a:rPr>
              <a:t>U</a:t>
            </a:r>
            <a:r>
              <a:rPr dirty="0" sz="4400" spc="-95">
                <a:solidFill>
                  <a:srgbClr val="171717"/>
                </a:solidFill>
                <a:latin typeface="Lucida Sans Unicode"/>
                <a:cs typeface="Lucida Sans Unicode"/>
              </a:rPr>
              <a:t>s</a:t>
            </a:r>
            <a:r>
              <a:rPr dirty="0" sz="4400" spc="10">
                <a:solidFill>
                  <a:srgbClr val="171717"/>
                </a:solidFill>
                <a:latin typeface="Lucida Sans Unicode"/>
                <a:cs typeface="Lucida Sans Unicode"/>
              </a:rPr>
              <a:t>e</a:t>
            </a:r>
            <a:r>
              <a:rPr dirty="0" sz="4400" spc="-310">
                <a:solidFill>
                  <a:srgbClr val="171717"/>
                </a:solidFill>
                <a:latin typeface="Lucida Sans Unicode"/>
                <a:cs typeface="Lucida Sans Unicode"/>
              </a:rPr>
              <a:t> </a:t>
            </a:r>
            <a:r>
              <a:rPr dirty="0" sz="4400" spc="150">
                <a:solidFill>
                  <a:srgbClr val="171717"/>
                </a:solidFill>
                <a:latin typeface="Lucida Sans Unicode"/>
                <a:cs typeface="Lucida Sans Unicode"/>
              </a:rPr>
              <a:t>C</a:t>
            </a:r>
            <a:r>
              <a:rPr dirty="0" sz="4400" spc="-160">
                <a:solidFill>
                  <a:srgbClr val="171717"/>
                </a:solidFill>
                <a:latin typeface="Lucida Sans Unicode"/>
                <a:cs typeface="Lucida Sans Unicode"/>
              </a:rPr>
              <a:t>a</a:t>
            </a:r>
            <a:r>
              <a:rPr dirty="0" sz="4400" spc="-145">
                <a:solidFill>
                  <a:srgbClr val="171717"/>
                </a:solidFill>
                <a:latin typeface="Lucida Sans Unicode"/>
                <a:cs typeface="Lucida Sans Unicode"/>
              </a:rPr>
              <a:t>s</a:t>
            </a:r>
            <a:r>
              <a:rPr dirty="0" sz="4400" spc="10">
                <a:solidFill>
                  <a:srgbClr val="171717"/>
                </a:solidFill>
                <a:latin typeface="Lucida Sans Unicode"/>
                <a:cs typeface="Lucida Sans Unicode"/>
              </a:rPr>
              <a:t>e</a:t>
            </a:r>
            <a:endParaRPr sz="4400">
              <a:latin typeface="Lucida Sans Unicode"/>
              <a:cs typeface="Lucida Sans Unicode"/>
            </a:endParaRPr>
          </a:p>
          <a:p>
            <a:pPr marL="584200" marR="116205" indent="-571500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500" spc="80">
                <a:solidFill>
                  <a:srgbClr val="F15B2A"/>
                </a:solidFill>
                <a:latin typeface="Microsoft Sans Serif"/>
                <a:cs typeface="Microsoft Sans Serif"/>
              </a:rPr>
              <a:t>Application</a:t>
            </a:r>
            <a:r>
              <a:rPr dirty="0" sz="3500" spc="-6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75">
                <a:solidFill>
                  <a:srgbClr val="F15B2A"/>
                </a:solidFill>
                <a:latin typeface="Microsoft Sans Serif"/>
                <a:cs typeface="Microsoft Sans Serif"/>
              </a:rPr>
              <a:t>developer</a:t>
            </a:r>
            <a:r>
              <a:rPr dirty="0" sz="3500" spc="-5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35">
                <a:solidFill>
                  <a:srgbClr val="F15B2A"/>
                </a:solidFill>
                <a:latin typeface="Microsoft Sans Serif"/>
                <a:cs typeface="Microsoft Sans Serif"/>
              </a:rPr>
              <a:t>needs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55">
                <a:solidFill>
                  <a:srgbClr val="F15B2A"/>
                </a:solidFill>
                <a:latin typeface="Microsoft Sans Serif"/>
                <a:cs typeface="Microsoft Sans Serif"/>
              </a:rPr>
              <a:t>to</a:t>
            </a:r>
            <a:r>
              <a:rPr dirty="0" sz="3500" spc="-5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30">
                <a:solidFill>
                  <a:srgbClr val="F15B2A"/>
                </a:solidFill>
                <a:latin typeface="Microsoft Sans Serif"/>
                <a:cs typeface="Microsoft Sans Serif"/>
              </a:rPr>
              <a:t>encrypt </a:t>
            </a:r>
            <a:r>
              <a:rPr dirty="0" sz="3500" spc="-91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70">
                <a:solidFill>
                  <a:srgbClr val="F15B2A"/>
                </a:solidFill>
                <a:latin typeface="Microsoft Sans Serif"/>
                <a:cs typeface="Microsoft Sans Serif"/>
              </a:rPr>
              <a:t>data</a:t>
            </a:r>
            <a:r>
              <a:rPr dirty="0" sz="3500" spc="-5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25">
                <a:solidFill>
                  <a:srgbClr val="F15B2A"/>
                </a:solidFill>
                <a:latin typeface="Microsoft Sans Serif"/>
                <a:cs typeface="Microsoft Sans Serif"/>
              </a:rPr>
              <a:t>written</a:t>
            </a:r>
            <a:r>
              <a:rPr dirty="0" sz="3500" spc="-5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55">
                <a:solidFill>
                  <a:srgbClr val="F15B2A"/>
                </a:solidFill>
                <a:latin typeface="Microsoft Sans Serif"/>
                <a:cs typeface="Microsoft Sans Serif"/>
              </a:rPr>
              <a:t>to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30">
                <a:solidFill>
                  <a:srgbClr val="F15B2A"/>
                </a:solidFill>
                <a:latin typeface="Microsoft Sans Serif"/>
                <a:cs typeface="Microsoft Sans Serif"/>
              </a:rPr>
              <a:t>object</a:t>
            </a:r>
            <a:r>
              <a:rPr dirty="0" sz="3500" spc="-5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45">
                <a:solidFill>
                  <a:srgbClr val="F15B2A"/>
                </a:solidFill>
                <a:latin typeface="Microsoft Sans Serif"/>
                <a:cs typeface="Microsoft Sans Serif"/>
              </a:rPr>
              <a:t>storage</a:t>
            </a:r>
            <a:endParaRPr sz="3500">
              <a:latin typeface="Microsoft Sans Serif"/>
              <a:cs typeface="Microsoft Sans Serif"/>
            </a:endParaRPr>
          </a:p>
          <a:p>
            <a:pPr marL="584200" indent="-5715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500">
                <a:solidFill>
                  <a:srgbClr val="F15B2A"/>
                </a:solidFill>
                <a:latin typeface="Microsoft Sans Serif"/>
                <a:cs typeface="Microsoft Sans Serif"/>
              </a:rPr>
              <a:t>Data</a:t>
            </a:r>
            <a:r>
              <a:rPr dirty="0" sz="3500" spc="-6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60">
                <a:solidFill>
                  <a:srgbClr val="F15B2A"/>
                </a:solidFill>
                <a:latin typeface="Microsoft Sans Serif"/>
                <a:cs typeface="Microsoft Sans Serif"/>
              </a:rPr>
              <a:t>will</a:t>
            </a:r>
            <a:r>
              <a:rPr dirty="0" sz="3500" spc="-5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00">
                <a:solidFill>
                  <a:srgbClr val="F15B2A"/>
                </a:solidFill>
                <a:latin typeface="Microsoft Sans Serif"/>
                <a:cs typeface="Microsoft Sans Serif"/>
              </a:rPr>
              <a:t>be</a:t>
            </a:r>
            <a:r>
              <a:rPr dirty="0" sz="3500" spc="-5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75">
                <a:solidFill>
                  <a:srgbClr val="F15B2A"/>
                </a:solidFill>
                <a:latin typeface="Microsoft Sans Serif"/>
                <a:cs typeface="Microsoft Sans Serif"/>
              </a:rPr>
              <a:t>generated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25">
                <a:solidFill>
                  <a:srgbClr val="F15B2A"/>
                </a:solidFill>
                <a:latin typeface="Microsoft Sans Serif"/>
                <a:cs typeface="Microsoft Sans Serif"/>
              </a:rPr>
              <a:t>by</a:t>
            </a:r>
            <a:r>
              <a:rPr dirty="0" sz="3500" spc="-5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85">
                <a:solidFill>
                  <a:srgbClr val="F15B2A"/>
                </a:solidFill>
                <a:latin typeface="Microsoft Sans Serif"/>
                <a:cs typeface="Microsoft Sans Serif"/>
              </a:rPr>
              <a:t>application</a:t>
            </a:r>
            <a:endParaRPr sz="3500">
              <a:latin typeface="Microsoft Sans Serif"/>
              <a:cs typeface="Microsoft Sans Serif"/>
            </a:endParaRPr>
          </a:p>
          <a:p>
            <a:pPr marL="584200" indent="-571500">
              <a:lnSpc>
                <a:spcPct val="100000"/>
              </a:lnSpc>
              <a:spcBef>
                <a:spcPts val="1295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500" spc="55">
                <a:solidFill>
                  <a:srgbClr val="F15B2A"/>
                </a:solidFill>
                <a:latin typeface="Microsoft Sans Serif"/>
                <a:cs typeface="Microsoft Sans Serif"/>
              </a:rPr>
              <a:t>Vault</a:t>
            </a:r>
            <a:r>
              <a:rPr dirty="0" sz="3500" spc="-5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25">
                <a:solidFill>
                  <a:srgbClr val="F15B2A"/>
                </a:solidFill>
                <a:latin typeface="Microsoft Sans Serif"/>
                <a:cs typeface="Microsoft Sans Serif"/>
              </a:rPr>
              <a:t>does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55">
                <a:solidFill>
                  <a:srgbClr val="F15B2A"/>
                </a:solidFill>
                <a:latin typeface="Microsoft Sans Serif"/>
                <a:cs typeface="Microsoft Sans Serif"/>
              </a:rPr>
              <a:t>not</a:t>
            </a:r>
            <a:r>
              <a:rPr dirty="0" sz="3500" spc="-5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80">
                <a:solidFill>
                  <a:srgbClr val="F15B2A"/>
                </a:solidFill>
                <a:latin typeface="Microsoft Sans Serif"/>
                <a:cs typeface="Microsoft Sans Serif"/>
              </a:rPr>
              <a:t>need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55">
                <a:solidFill>
                  <a:srgbClr val="F15B2A"/>
                </a:solidFill>
                <a:latin typeface="Microsoft Sans Serif"/>
                <a:cs typeface="Microsoft Sans Serif"/>
              </a:rPr>
              <a:t>to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50">
                <a:solidFill>
                  <a:srgbClr val="F15B2A"/>
                </a:solidFill>
                <a:latin typeface="Microsoft Sans Serif"/>
                <a:cs typeface="Microsoft Sans Serif"/>
              </a:rPr>
              <a:t>store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70">
                <a:solidFill>
                  <a:srgbClr val="F15B2A"/>
                </a:solidFill>
                <a:latin typeface="Microsoft Sans Serif"/>
                <a:cs typeface="Microsoft Sans Serif"/>
              </a:rPr>
              <a:t>data</a:t>
            </a:r>
            <a:endParaRPr sz="35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F15B2A"/>
              </a:buClr>
              <a:buFont typeface="Arial MT"/>
              <a:buChar char="•"/>
            </a:pPr>
            <a:endParaRPr sz="4800">
              <a:latin typeface="Microsoft Sans Serif"/>
              <a:cs typeface="Microsoft Sans Serif"/>
            </a:endParaRPr>
          </a:p>
          <a:p>
            <a:pPr algn="ctr" marL="661035">
              <a:lnSpc>
                <a:spcPct val="100000"/>
              </a:lnSpc>
              <a:spcBef>
                <a:spcPts val="4180"/>
              </a:spcBef>
            </a:pPr>
            <a:r>
              <a:rPr dirty="0" sz="4400" spc="-135">
                <a:solidFill>
                  <a:srgbClr val="171717"/>
                </a:solidFill>
                <a:latin typeface="Lucida Sans Unicode"/>
                <a:cs typeface="Lucida Sans Unicode"/>
              </a:rPr>
              <a:t>Solution</a:t>
            </a:r>
            <a:endParaRPr sz="4400">
              <a:latin typeface="Lucida Sans Unicode"/>
              <a:cs typeface="Lucida Sans Unicode"/>
            </a:endParaRPr>
          </a:p>
          <a:p>
            <a:pPr marL="584200" indent="-571500">
              <a:lnSpc>
                <a:spcPct val="100000"/>
              </a:lnSpc>
              <a:spcBef>
                <a:spcPts val="1045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500" spc="25">
                <a:solidFill>
                  <a:srgbClr val="F15B2A"/>
                </a:solidFill>
                <a:latin typeface="Microsoft Sans Serif"/>
                <a:cs typeface="Microsoft Sans Serif"/>
              </a:rPr>
              <a:t>Enable</a:t>
            </a:r>
            <a:r>
              <a:rPr dirty="0" sz="3500" spc="-5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5">
                <a:solidFill>
                  <a:srgbClr val="F15B2A"/>
                </a:solidFill>
                <a:latin typeface="Microsoft Sans Serif"/>
                <a:cs typeface="Microsoft Sans Serif"/>
              </a:rPr>
              <a:t>an</a:t>
            </a:r>
            <a:r>
              <a:rPr dirty="0" sz="3500" spc="-5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60">
                <a:solidFill>
                  <a:srgbClr val="F15B2A"/>
                </a:solidFill>
                <a:latin typeface="Microsoft Sans Serif"/>
                <a:cs typeface="Microsoft Sans Serif"/>
              </a:rPr>
              <a:t>instance</a:t>
            </a:r>
            <a:r>
              <a:rPr dirty="0" sz="3500" spc="-5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95">
                <a:solidFill>
                  <a:srgbClr val="F15B2A"/>
                </a:solidFill>
                <a:latin typeface="Microsoft Sans Serif"/>
                <a:cs typeface="Microsoft Sans Serif"/>
              </a:rPr>
              <a:t>of</a:t>
            </a:r>
            <a:r>
              <a:rPr dirty="0" sz="3500" spc="-5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55">
                <a:solidFill>
                  <a:srgbClr val="F15B2A"/>
                </a:solidFill>
                <a:latin typeface="Microsoft Sans Serif"/>
                <a:cs typeface="Microsoft Sans Serif"/>
              </a:rPr>
              <a:t>the</a:t>
            </a:r>
            <a:r>
              <a:rPr dirty="0" sz="3500" spc="-5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-5">
                <a:solidFill>
                  <a:srgbClr val="F15B2A"/>
                </a:solidFill>
                <a:latin typeface="Microsoft Sans Serif"/>
                <a:cs typeface="Microsoft Sans Serif"/>
              </a:rPr>
              <a:t>Transit</a:t>
            </a:r>
            <a:r>
              <a:rPr dirty="0" sz="3500" spc="-6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65">
                <a:solidFill>
                  <a:srgbClr val="F15B2A"/>
                </a:solidFill>
                <a:latin typeface="Microsoft Sans Serif"/>
                <a:cs typeface="Microsoft Sans Serif"/>
              </a:rPr>
              <a:t>engine</a:t>
            </a:r>
            <a:endParaRPr sz="3500">
              <a:latin typeface="Microsoft Sans Serif"/>
              <a:cs typeface="Microsoft Sans Serif"/>
            </a:endParaRPr>
          </a:p>
          <a:p>
            <a:pPr marL="584200" marR="843280" indent="-571500">
              <a:lnSpc>
                <a:spcPts val="3600"/>
              </a:lnSpc>
              <a:spcBef>
                <a:spcPts val="122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500" spc="50">
                <a:solidFill>
                  <a:srgbClr val="F15B2A"/>
                </a:solidFill>
                <a:latin typeface="Microsoft Sans Serif"/>
                <a:cs typeface="Microsoft Sans Serif"/>
              </a:rPr>
              <a:t>Create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-35">
                <a:solidFill>
                  <a:srgbClr val="F15B2A"/>
                </a:solidFill>
                <a:latin typeface="Microsoft Sans Serif"/>
                <a:cs typeface="Microsoft Sans Serif"/>
              </a:rPr>
              <a:t>keys</a:t>
            </a:r>
            <a:r>
              <a:rPr dirty="0" sz="3500" spc="-4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80">
                <a:solidFill>
                  <a:srgbClr val="F15B2A"/>
                </a:solidFill>
                <a:latin typeface="Microsoft Sans Serif"/>
                <a:cs typeface="Microsoft Sans Serif"/>
              </a:rPr>
              <a:t>for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50">
                <a:solidFill>
                  <a:srgbClr val="F15B2A"/>
                </a:solidFill>
                <a:latin typeface="Microsoft Sans Serif"/>
                <a:cs typeface="Microsoft Sans Serif"/>
              </a:rPr>
              <a:t>developers</a:t>
            </a:r>
            <a:r>
              <a:rPr dirty="0" sz="3500" spc="-4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55">
                <a:solidFill>
                  <a:srgbClr val="F15B2A"/>
                </a:solidFill>
                <a:latin typeface="Microsoft Sans Serif"/>
                <a:cs typeface="Microsoft Sans Serif"/>
              </a:rPr>
              <a:t>to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-5">
                <a:solidFill>
                  <a:srgbClr val="F15B2A"/>
                </a:solidFill>
                <a:latin typeface="Microsoft Sans Serif"/>
                <a:cs typeface="Microsoft Sans Serif"/>
              </a:rPr>
              <a:t>use</a:t>
            </a:r>
            <a:r>
              <a:rPr dirty="0" sz="3500" spc="-4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55">
                <a:solidFill>
                  <a:srgbClr val="F15B2A"/>
                </a:solidFill>
                <a:latin typeface="Microsoft Sans Serif"/>
                <a:cs typeface="Microsoft Sans Serif"/>
              </a:rPr>
              <a:t>to </a:t>
            </a:r>
            <a:r>
              <a:rPr dirty="0" sz="3500" spc="-91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30">
                <a:solidFill>
                  <a:srgbClr val="F15B2A"/>
                </a:solidFill>
                <a:latin typeface="Microsoft Sans Serif"/>
                <a:cs typeface="Microsoft Sans Serif"/>
              </a:rPr>
              <a:t>encrypt</a:t>
            </a:r>
            <a:r>
              <a:rPr dirty="0" sz="3500" spc="-5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75">
                <a:solidFill>
                  <a:srgbClr val="F15B2A"/>
                </a:solidFill>
                <a:latin typeface="Microsoft Sans Serif"/>
                <a:cs typeface="Microsoft Sans Serif"/>
              </a:rPr>
              <a:t>data</a:t>
            </a:r>
            <a:endParaRPr sz="35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6169" y="3152011"/>
            <a:ext cx="4412873" cy="418936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5545517" y="1911927"/>
            <a:ext cx="0" cy="7828280"/>
          </a:xfrm>
          <a:custGeom>
            <a:avLst/>
            <a:gdLst/>
            <a:ahLst/>
            <a:cxnLst/>
            <a:rect l="l" t="t" r="r" b="b"/>
            <a:pathLst>
              <a:path w="0" h="7828280">
                <a:moveTo>
                  <a:pt x="0" y="0"/>
                </a:moveTo>
                <a:lnTo>
                  <a:pt x="1" y="7827818"/>
                </a:lnTo>
              </a:path>
            </a:pathLst>
          </a:custGeom>
          <a:ln w="381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380771"/>
            <a:ext cx="1645920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961055" y="4059428"/>
            <a:ext cx="518096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35"/>
              <a:t>Managing</a:t>
            </a:r>
            <a:r>
              <a:rPr dirty="0" sz="6000" spc="-204"/>
              <a:t> </a:t>
            </a:r>
            <a:r>
              <a:rPr dirty="0" sz="6000" spc="-235"/>
              <a:t>Keys</a:t>
            </a:r>
            <a:endParaRPr sz="6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w="0"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80566" y="754380"/>
            <a:ext cx="4127500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65"/>
              <a:t>K</a:t>
            </a:r>
            <a:r>
              <a:rPr dirty="0" spc="-250"/>
              <a:t>e</a:t>
            </a:r>
            <a:r>
              <a:rPr dirty="0" spc="-20"/>
              <a:t>y</a:t>
            </a:r>
            <a:r>
              <a:rPr dirty="0" spc="-125"/>
              <a:t> </a:t>
            </a:r>
            <a:r>
              <a:rPr dirty="0" spc="-450"/>
              <a:t>F</a:t>
            </a:r>
            <a:r>
              <a:rPr dirty="0" spc="20"/>
              <a:t>e</a:t>
            </a:r>
            <a:r>
              <a:rPr dirty="0" spc="120"/>
              <a:t>a</a:t>
            </a:r>
            <a:r>
              <a:rPr dirty="0" spc="80"/>
              <a:t>t</a:t>
            </a:r>
            <a:r>
              <a:rPr dirty="0" spc="150"/>
              <a:t>u</a:t>
            </a:r>
            <a:r>
              <a:rPr dirty="0" spc="80"/>
              <a:t>r</a:t>
            </a:r>
            <a:r>
              <a:rPr dirty="0" spc="20"/>
              <a:t>e</a:t>
            </a:r>
            <a:r>
              <a:rPr dirty="0" spc="-250"/>
              <a:t>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7300" y="3820200"/>
            <a:ext cx="5245100" cy="406423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86040" y="3655059"/>
            <a:ext cx="8684260" cy="4265295"/>
          </a:xfrm>
          <a:prstGeom prst="rect">
            <a:avLst/>
          </a:prstGeom>
        </p:spPr>
        <p:txBody>
          <a:bodyPr wrap="square" lIns="0" tIns="1162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dirty="0" sz="3400" spc="-100" b="1">
                <a:solidFill>
                  <a:srgbClr val="F15B2A"/>
                </a:solidFill>
                <a:latin typeface="Arial"/>
                <a:cs typeface="Arial"/>
              </a:rPr>
              <a:t>Basic</a:t>
            </a:r>
            <a:r>
              <a:rPr dirty="0" sz="3400" spc="-9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10" b="1">
                <a:solidFill>
                  <a:srgbClr val="F15B2A"/>
                </a:solidFill>
                <a:latin typeface="Arial"/>
                <a:cs typeface="Arial"/>
              </a:rPr>
              <a:t>types</a:t>
            </a:r>
            <a:endParaRPr sz="3400">
              <a:latin typeface="Arial"/>
              <a:cs typeface="Arial"/>
            </a:endParaRPr>
          </a:p>
          <a:p>
            <a:pPr marL="802640" indent="-433705">
              <a:lnSpc>
                <a:spcPct val="100000"/>
              </a:lnSpc>
              <a:spcBef>
                <a:spcPts val="815"/>
              </a:spcBef>
              <a:buFont typeface="Lucida Sans Unicode"/>
              <a:buChar char="-"/>
              <a:tabLst>
                <a:tab pos="802640" algn="l"/>
              </a:tabLst>
            </a:pPr>
            <a:r>
              <a:rPr dirty="0" sz="3400" spc="-195" b="1">
                <a:solidFill>
                  <a:srgbClr val="F15B2A"/>
                </a:solidFill>
                <a:latin typeface="Arial"/>
                <a:cs typeface="Arial"/>
              </a:rPr>
              <a:t>AE</a:t>
            </a:r>
            <a:r>
              <a:rPr dirty="0" sz="3400" spc="-200" b="1">
                <a:solidFill>
                  <a:srgbClr val="F15B2A"/>
                </a:solidFill>
                <a:latin typeface="Arial"/>
                <a:cs typeface="Arial"/>
              </a:rPr>
              <a:t>S</a:t>
            </a:r>
            <a:r>
              <a:rPr dirty="0" sz="3400" spc="-160" b="1">
                <a:solidFill>
                  <a:srgbClr val="F15B2A"/>
                </a:solidFill>
                <a:latin typeface="Arial"/>
                <a:cs typeface="Arial"/>
              </a:rPr>
              <a:t>,</a:t>
            </a:r>
            <a:r>
              <a:rPr dirty="0" sz="3400" spc="-5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75" b="1">
                <a:solidFill>
                  <a:srgbClr val="F15B2A"/>
                </a:solidFill>
                <a:latin typeface="Arial"/>
                <a:cs typeface="Arial"/>
              </a:rPr>
              <a:t>C</a:t>
            </a:r>
            <a:r>
              <a:rPr dirty="0" sz="3400" spc="-20" b="1">
                <a:solidFill>
                  <a:srgbClr val="F15B2A"/>
                </a:solidFill>
                <a:latin typeface="Arial"/>
                <a:cs typeface="Arial"/>
              </a:rPr>
              <a:t>h</a:t>
            </a:r>
            <a:r>
              <a:rPr dirty="0" sz="3400" spc="-30" b="1">
                <a:solidFill>
                  <a:srgbClr val="F15B2A"/>
                </a:solidFill>
                <a:latin typeface="Arial"/>
                <a:cs typeface="Arial"/>
              </a:rPr>
              <a:t>a</a:t>
            </a:r>
            <a:r>
              <a:rPr dirty="0" sz="3400" spc="75" b="1">
                <a:solidFill>
                  <a:srgbClr val="F15B2A"/>
                </a:solidFill>
                <a:latin typeface="Arial"/>
                <a:cs typeface="Arial"/>
              </a:rPr>
              <a:t>C</a:t>
            </a:r>
            <a:r>
              <a:rPr dirty="0" sz="3400" spc="-20" b="1">
                <a:solidFill>
                  <a:srgbClr val="F15B2A"/>
                </a:solidFill>
                <a:latin typeface="Arial"/>
                <a:cs typeface="Arial"/>
              </a:rPr>
              <a:t>h</a:t>
            </a:r>
            <a:r>
              <a:rPr dirty="0" sz="3400" spc="-30" b="1">
                <a:solidFill>
                  <a:srgbClr val="F15B2A"/>
                </a:solidFill>
                <a:latin typeface="Arial"/>
                <a:cs typeface="Arial"/>
              </a:rPr>
              <a:t>a</a:t>
            </a:r>
            <a:r>
              <a:rPr dirty="0" sz="3400" spc="95" b="1">
                <a:solidFill>
                  <a:srgbClr val="F15B2A"/>
                </a:solidFill>
                <a:latin typeface="Arial"/>
                <a:cs typeface="Arial"/>
              </a:rPr>
              <a:t>2</a:t>
            </a:r>
            <a:r>
              <a:rPr dirty="0" sz="3400" spc="455" b="1">
                <a:solidFill>
                  <a:srgbClr val="F15B2A"/>
                </a:solidFill>
                <a:latin typeface="Arial"/>
                <a:cs typeface="Arial"/>
              </a:rPr>
              <a:t>0</a:t>
            </a:r>
            <a:r>
              <a:rPr dirty="0" sz="3400" spc="-160" b="1">
                <a:solidFill>
                  <a:srgbClr val="F15B2A"/>
                </a:solidFill>
                <a:latin typeface="Arial"/>
                <a:cs typeface="Arial"/>
              </a:rPr>
              <a:t>,</a:t>
            </a:r>
            <a:r>
              <a:rPr dirty="0" sz="3400" spc="-5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100" b="1">
                <a:solidFill>
                  <a:srgbClr val="F15B2A"/>
                </a:solidFill>
                <a:latin typeface="Arial"/>
                <a:cs typeface="Arial"/>
              </a:rPr>
              <a:t>E</a:t>
            </a:r>
            <a:r>
              <a:rPr dirty="0" sz="3400" spc="-114" b="1">
                <a:solidFill>
                  <a:srgbClr val="F15B2A"/>
                </a:solidFill>
                <a:latin typeface="Arial"/>
                <a:cs typeface="Arial"/>
              </a:rPr>
              <a:t>D</a:t>
            </a:r>
            <a:r>
              <a:rPr dirty="0" sz="3400" spc="95" b="1">
                <a:solidFill>
                  <a:srgbClr val="F15B2A"/>
                </a:solidFill>
                <a:latin typeface="Arial"/>
                <a:cs typeface="Arial"/>
              </a:rPr>
              <a:t>2</a:t>
            </a:r>
            <a:r>
              <a:rPr dirty="0" sz="3400" spc="105" b="1">
                <a:solidFill>
                  <a:srgbClr val="F15B2A"/>
                </a:solidFill>
                <a:latin typeface="Arial"/>
                <a:cs typeface="Arial"/>
              </a:rPr>
              <a:t>5</a:t>
            </a:r>
            <a:r>
              <a:rPr dirty="0" sz="3400" spc="25" b="1">
                <a:solidFill>
                  <a:srgbClr val="F15B2A"/>
                </a:solidFill>
                <a:latin typeface="Arial"/>
                <a:cs typeface="Arial"/>
              </a:rPr>
              <a:t>5</a:t>
            </a:r>
            <a:r>
              <a:rPr dirty="0" sz="3400" spc="-585" b="1">
                <a:solidFill>
                  <a:srgbClr val="F15B2A"/>
                </a:solidFill>
                <a:latin typeface="Arial"/>
                <a:cs typeface="Arial"/>
              </a:rPr>
              <a:t>1</a:t>
            </a:r>
            <a:r>
              <a:rPr dirty="0" sz="3400" spc="140" b="1">
                <a:solidFill>
                  <a:srgbClr val="F15B2A"/>
                </a:solidFill>
                <a:latin typeface="Arial"/>
                <a:cs typeface="Arial"/>
              </a:rPr>
              <a:t>9</a:t>
            </a:r>
            <a:r>
              <a:rPr dirty="0" sz="3400" spc="-160" b="1">
                <a:solidFill>
                  <a:srgbClr val="F15B2A"/>
                </a:solidFill>
                <a:latin typeface="Arial"/>
                <a:cs typeface="Arial"/>
              </a:rPr>
              <a:t>,</a:t>
            </a:r>
            <a:r>
              <a:rPr dirty="0" sz="3400" spc="-5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30" b="1">
                <a:solidFill>
                  <a:srgbClr val="F15B2A"/>
                </a:solidFill>
                <a:latin typeface="Arial"/>
                <a:cs typeface="Arial"/>
              </a:rPr>
              <a:t>EC</a:t>
            </a:r>
            <a:r>
              <a:rPr dirty="0" sz="3400" spc="-85" b="1">
                <a:solidFill>
                  <a:srgbClr val="F15B2A"/>
                </a:solidFill>
                <a:latin typeface="Arial"/>
                <a:cs typeface="Arial"/>
              </a:rPr>
              <a:t>D</a:t>
            </a:r>
            <a:r>
              <a:rPr dirty="0" sz="3400" spc="-235" b="1">
                <a:solidFill>
                  <a:srgbClr val="F15B2A"/>
                </a:solidFill>
                <a:latin typeface="Arial"/>
                <a:cs typeface="Arial"/>
              </a:rPr>
              <a:t>S</a:t>
            </a:r>
            <a:r>
              <a:rPr dirty="0" sz="3400" spc="-190" b="1">
                <a:solidFill>
                  <a:srgbClr val="F15B2A"/>
                </a:solidFill>
                <a:latin typeface="Arial"/>
                <a:cs typeface="Arial"/>
              </a:rPr>
              <a:t>A,</a:t>
            </a:r>
            <a:r>
              <a:rPr dirty="0" sz="3400" spc="-5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250" b="1">
                <a:solidFill>
                  <a:srgbClr val="F15B2A"/>
                </a:solidFill>
                <a:latin typeface="Arial"/>
                <a:cs typeface="Arial"/>
              </a:rPr>
              <a:t>R</a:t>
            </a:r>
            <a:r>
              <a:rPr dirty="0" sz="3400" spc="-245" b="1">
                <a:solidFill>
                  <a:srgbClr val="F15B2A"/>
                </a:solidFill>
                <a:latin typeface="Arial"/>
                <a:cs typeface="Arial"/>
              </a:rPr>
              <a:t>S</a:t>
            </a:r>
            <a:r>
              <a:rPr dirty="0" sz="3400" spc="-220" b="1">
                <a:solidFill>
                  <a:srgbClr val="F15B2A"/>
                </a:solidFill>
                <a:latin typeface="Arial"/>
                <a:cs typeface="Arial"/>
              </a:rPr>
              <a:t>A</a:t>
            </a:r>
            <a:endParaRPr sz="3400">
              <a:latin typeface="Arial"/>
              <a:cs typeface="Arial"/>
            </a:endParaRPr>
          </a:p>
          <a:p>
            <a:pPr marL="12700" marR="1406525">
              <a:lnSpc>
                <a:spcPts val="6820"/>
              </a:lnSpc>
              <a:spcBef>
                <a:spcPts val="655"/>
              </a:spcBef>
            </a:pPr>
            <a:r>
              <a:rPr dirty="0" sz="3400" spc="-40" b="1">
                <a:solidFill>
                  <a:srgbClr val="F15B2A"/>
                </a:solidFill>
                <a:latin typeface="Arial"/>
                <a:cs typeface="Arial"/>
              </a:rPr>
              <a:t>Type</a:t>
            </a:r>
            <a:r>
              <a:rPr dirty="0" sz="3400" spc="-8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5" b="1">
                <a:solidFill>
                  <a:srgbClr val="F15B2A"/>
                </a:solidFill>
                <a:latin typeface="Arial"/>
                <a:cs typeface="Arial"/>
              </a:rPr>
              <a:t>determines</a:t>
            </a:r>
            <a:r>
              <a:rPr dirty="0" sz="3400" spc="-8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b="1">
                <a:solidFill>
                  <a:srgbClr val="F15B2A"/>
                </a:solidFill>
                <a:latin typeface="Arial"/>
                <a:cs typeface="Arial"/>
              </a:rPr>
              <a:t>supported</a:t>
            </a:r>
            <a:r>
              <a:rPr dirty="0" sz="3400" spc="-8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15" b="1">
                <a:solidFill>
                  <a:srgbClr val="F15B2A"/>
                </a:solidFill>
                <a:latin typeface="Arial"/>
                <a:cs typeface="Arial"/>
              </a:rPr>
              <a:t>actions </a:t>
            </a:r>
            <a:r>
              <a:rPr dirty="0" sz="3400" spc="-93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30" b="1">
                <a:solidFill>
                  <a:srgbClr val="F15B2A"/>
                </a:solidFill>
                <a:latin typeface="Arial"/>
                <a:cs typeface="Arial"/>
              </a:rPr>
              <a:t>Convergent</a:t>
            </a:r>
            <a:r>
              <a:rPr dirty="0" sz="3400" spc="-7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15" b="1">
                <a:solidFill>
                  <a:srgbClr val="F15B2A"/>
                </a:solidFill>
                <a:latin typeface="Arial"/>
                <a:cs typeface="Arial"/>
              </a:rPr>
              <a:t>encryption</a:t>
            </a:r>
            <a:endParaRPr sz="3400">
              <a:latin typeface="Arial"/>
              <a:cs typeface="Arial"/>
            </a:endParaRPr>
          </a:p>
          <a:p>
            <a:pPr marL="802640" indent="-433705">
              <a:lnSpc>
                <a:spcPct val="100000"/>
              </a:lnSpc>
              <a:spcBef>
                <a:spcPts val="225"/>
              </a:spcBef>
              <a:buFont typeface="Lucida Sans Unicode"/>
              <a:buChar char="-"/>
              <a:tabLst>
                <a:tab pos="802640" algn="l"/>
              </a:tabLst>
            </a:pPr>
            <a:r>
              <a:rPr dirty="0" sz="3400" b="1">
                <a:solidFill>
                  <a:srgbClr val="F15B2A"/>
                </a:solidFill>
                <a:latin typeface="Arial"/>
                <a:cs typeface="Arial"/>
              </a:rPr>
              <a:t>Deterministic</a:t>
            </a:r>
            <a:endParaRPr sz="3400">
              <a:latin typeface="Arial"/>
              <a:cs typeface="Arial"/>
            </a:endParaRPr>
          </a:p>
          <a:p>
            <a:pPr marL="802640" indent="-433705">
              <a:lnSpc>
                <a:spcPct val="100000"/>
              </a:lnSpc>
              <a:spcBef>
                <a:spcPts val="915"/>
              </a:spcBef>
              <a:buFont typeface="Lucida Sans Unicode"/>
              <a:buChar char="-"/>
              <a:tabLst>
                <a:tab pos="802640" algn="l"/>
              </a:tabLst>
            </a:pPr>
            <a:r>
              <a:rPr dirty="0" sz="3400" spc="-130" b="1">
                <a:solidFill>
                  <a:srgbClr val="F15B2A"/>
                </a:solidFill>
                <a:latin typeface="Arial"/>
                <a:cs typeface="Arial"/>
              </a:rPr>
              <a:t>Less</a:t>
            </a:r>
            <a:r>
              <a:rPr dirty="0" sz="3400" spc="-9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5" b="1">
                <a:solidFill>
                  <a:srgbClr val="F15B2A"/>
                </a:solidFill>
                <a:latin typeface="Arial"/>
                <a:cs typeface="Arial"/>
              </a:rPr>
              <a:t>secure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w="0"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23936" y="754380"/>
            <a:ext cx="4039870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65"/>
              <a:t>K</a:t>
            </a:r>
            <a:r>
              <a:rPr dirty="0" spc="-250"/>
              <a:t>e</a:t>
            </a:r>
            <a:r>
              <a:rPr dirty="0" spc="-20"/>
              <a:t>y</a:t>
            </a:r>
            <a:r>
              <a:rPr dirty="0" spc="-125"/>
              <a:t> </a:t>
            </a:r>
            <a:r>
              <a:rPr dirty="0" spc="-315"/>
              <a:t>V</a:t>
            </a:r>
            <a:r>
              <a:rPr dirty="0" spc="20"/>
              <a:t>e</a:t>
            </a:r>
            <a:r>
              <a:rPr dirty="0" spc="80"/>
              <a:t>r</a:t>
            </a:r>
            <a:r>
              <a:rPr dirty="0" spc="-260"/>
              <a:t>s</a:t>
            </a:r>
            <a:r>
              <a:rPr dirty="0" spc="-80"/>
              <a:t>i</a:t>
            </a:r>
            <a:r>
              <a:rPr dirty="0" spc="60"/>
              <a:t>o</a:t>
            </a:r>
            <a:r>
              <a:rPr dirty="0" spc="105"/>
              <a:t>n</a:t>
            </a:r>
            <a:r>
              <a:rPr dirty="0" spc="-250"/>
              <a:t>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7300" y="2622243"/>
            <a:ext cx="5245100" cy="64601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86040" y="2783331"/>
            <a:ext cx="6981190" cy="6106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30" b="1">
                <a:solidFill>
                  <a:srgbClr val="F15B2A"/>
                </a:solidFill>
                <a:latin typeface="Arial"/>
                <a:cs typeface="Arial"/>
              </a:rPr>
              <a:t>Each</a:t>
            </a:r>
            <a:r>
              <a:rPr dirty="0" sz="3400" spc="-7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40" b="1">
                <a:solidFill>
                  <a:srgbClr val="F15B2A"/>
                </a:solidFill>
                <a:latin typeface="Arial"/>
                <a:cs typeface="Arial"/>
              </a:rPr>
              <a:t>key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155" b="1">
                <a:solidFill>
                  <a:srgbClr val="F15B2A"/>
                </a:solidFill>
                <a:latin typeface="Arial"/>
                <a:cs typeface="Arial"/>
              </a:rPr>
              <a:t>is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25" b="1">
                <a:solidFill>
                  <a:srgbClr val="F15B2A"/>
                </a:solidFill>
                <a:latin typeface="Arial"/>
                <a:cs typeface="Arial"/>
              </a:rPr>
              <a:t>a</a:t>
            </a:r>
            <a:r>
              <a:rPr dirty="0" sz="3400" spc="-7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30" b="1">
                <a:solidFill>
                  <a:srgbClr val="F15B2A"/>
                </a:solidFill>
                <a:latin typeface="Arial"/>
                <a:cs typeface="Arial"/>
              </a:rPr>
              <a:t>map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10" b="1">
                <a:solidFill>
                  <a:srgbClr val="F15B2A"/>
                </a:solidFill>
                <a:latin typeface="Arial"/>
                <a:cs typeface="Arial"/>
              </a:rPr>
              <a:t>of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90" b="1">
                <a:solidFill>
                  <a:srgbClr val="F15B2A"/>
                </a:solidFill>
                <a:latin typeface="Arial"/>
                <a:cs typeface="Arial"/>
              </a:rPr>
              <a:t>keys</a:t>
            </a:r>
            <a:endParaRPr sz="3400">
              <a:latin typeface="Arial"/>
              <a:cs typeface="Arial"/>
            </a:endParaRPr>
          </a:p>
          <a:p>
            <a:pPr marL="12700" marR="889000">
              <a:lnSpc>
                <a:spcPts val="6790"/>
              </a:lnSpc>
              <a:spcBef>
                <a:spcPts val="585"/>
              </a:spcBef>
            </a:pPr>
            <a:r>
              <a:rPr dirty="0" sz="3400" spc="-55" b="1">
                <a:solidFill>
                  <a:srgbClr val="F15B2A"/>
                </a:solidFill>
                <a:latin typeface="Arial"/>
                <a:cs typeface="Arial"/>
              </a:rPr>
              <a:t>Working </a:t>
            </a:r>
            <a:r>
              <a:rPr dirty="0" sz="3400" spc="25" b="1">
                <a:solidFill>
                  <a:srgbClr val="F15B2A"/>
                </a:solidFill>
                <a:latin typeface="Arial"/>
                <a:cs typeface="Arial"/>
              </a:rPr>
              <a:t>set </a:t>
            </a:r>
            <a:r>
              <a:rPr dirty="0" sz="3400" spc="10" b="1">
                <a:solidFill>
                  <a:srgbClr val="F15B2A"/>
                </a:solidFill>
                <a:latin typeface="Arial"/>
                <a:cs typeface="Arial"/>
              </a:rPr>
              <a:t>are </a:t>
            </a:r>
            <a:r>
              <a:rPr dirty="0" sz="3400" spc="-30" b="1">
                <a:solidFill>
                  <a:srgbClr val="F15B2A"/>
                </a:solidFill>
                <a:latin typeface="Arial"/>
                <a:cs typeface="Arial"/>
              </a:rPr>
              <a:t>available </a:t>
            </a:r>
            <a:r>
              <a:rPr dirty="0" sz="3400" spc="-2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10" b="1">
                <a:solidFill>
                  <a:srgbClr val="F15B2A"/>
                </a:solidFill>
                <a:latin typeface="Arial"/>
                <a:cs typeface="Arial"/>
              </a:rPr>
              <a:t>Retired</a:t>
            </a:r>
            <a:r>
              <a:rPr dirty="0" sz="3400" spc="-7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90" b="1">
                <a:solidFill>
                  <a:srgbClr val="F15B2A"/>
                </a:solidFill>
                <a:latin typeface="Arial"/>
                <a:cs typeface="Arial"/>
              </a:rPr>
              <a:t>keys</a:t>
            </a:r>
            <a:r>
              <a:rPr dirty="0" sz="3400" spc="-7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5" b="1">
                <a:solidFill>
                  <a:srgbClr val="F15B2A"/>
                </a:solidFill>
                <a:latin typeface="Arial"/>
                <a:cs typeface="Arial"/>
              </a:rPr>
              <a:t>stored</a:t>
            </a:r>
            <a:r>
              <a:rPr dirty="0" sz="3400" spc="-7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40" b="1">
                <a:solidFill>
                  <a:srgbClr val="F15B2A"/>
                </a:solidFill>
                <a:latin typeface="Arial"/>
                <a:cs typeface="Arial"/>
              </a:rPr>
              <a:t>in</a:t>
            </a:r>
            <a:r>
              <a:rPr dirty="0" sz="3400" spc="-7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5" b="1">
                <a:solidFill>
                  <a:srgbClr val="F15B2A"/>
                </a:solidFill>
                <a:latin typeface="Arial"/>
                <a:cs typeface="Arial"/>
              </a:rPr>
              <a:t>archive</a:t>
            </a:r>
            <a:endParaRPr sz="3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60"/>
              </a:spcBef>
            </a:pPr>
            <a:r>
              <a:rPr dirty="0" sz="3400" spc="-60" b="1">
                <a:solidFill>
                  <a:srgbClr val="F15B2A"/>
                </a:solidFill>
                <a:latin typeface="Arial"/>
                <a:cs typeface="Arial"/>
              </a:rPr>
              <a:t>Version</a:t>
            </a:r>
            <a:r>
              <a:rPr dirty="0" sz="3400" spc="-10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5" b="1">
                <a:solidFill>
                  <a:srgbClr val="F15B2A"/>
                </a:solidFill>
                <a:latin typeface="Arial"/>
                <a:cs typeface="Arial"/>
              </a:rPr>
              <a:t>settings</a:t>
            </a:r>
            <a:endParaRPr sz="3400">
              <a:latin typeface="Arial"/>
              <a:cs typeface="Arial"/>
            </a:endParaRPr>
          </a:p>
          <a:p>
            <a:pPr marL="802640" indent="-433705">
              <a:lnSpc>
                <a:spcPct val="100000"/>
              </a:lnSpc>
              <a:spcBef>
                <a:spcPts val="910"/>
              </a:spcBef>
              <a:buFont typeface="Lucida Sans Unicode"/>
              <a:buChar char="-"/>
              <a:tabLst>
                <a:tab pos="802640" algn="l"/>
              </a:tabLst>
            </a:pPr>
            <a:r>
              <a:rPr dirty="0" sz="3400" spc="-5">
                <a:solidFill>
                  <a:srgbClr val="F15B2A"/>
                </a:solidFill>
                <a:latin typeface="Arial MT"/>
                <a:cs typeface="Arial MT"/>
              </a:rPr>
              <a:t>min_decryption_version</a:t>
            </a:r>
            <a:endParaRPr sz="3400">
              <a:latin typeface="Arial MT"/>
              <a:cs typeface="Arial MT"/>
            </a:endParaRPr>
          </a:p>
          <a:p>
            <a:pPr marL="802640" indent="-433705">
              <a:lnSpc>
                <a:spcPct val="100000"/>
              </a:lnSpc>
              <a:spcBef>
                <a:spcPts val="910"/>
              </a:spcBef>
              <a:buFont typeface="Lucida Sans Unicode"/>
              <a:buChar char="-"/>
              <a:tabLst>
                <a:tab pos="802640" algn="l"/>
              </a:tabLst>
            </a:pPr>
            <a:r>
              <a:rPr dirty="0" sz="3400" spc="-5">
                <a:solidFill>
                  <a:srgbClr val="F15B2A"/>
                </a:solidFill>
                <a:latin typeface="Arial MT"/>
                <a:cs typeface="Arial MT"/>
              </a:rPr>
              <a:t>min_encryption_version</a:t>
            </a:r>
            <a:endParaRPr sz="3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740"/>
              </a:spcBef>
            </a:pPr>
            <a:r>
              <a:rPr dirty="0" sz="3400">
                <a:solidFill>
                  <a:srgbClr val="F15B2A"/>
                </a:solidFill>
                <a:latin typeface="Arial MT"/>
                <a:cs typeface="Arial MT"/>
              </a:rPr>
              <a:t>rotate</a:t>
            </a:r>
            <a:r>
              <a:rPr dirty="0" sz="3400" spc="-75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dirty="0" sz="3400" spc="70" b="1">
                <a:solidFill>
                  <a:srgbClr val="F15B2A"/>
                </a:solidFill>
                <a:latin typeface="Arial"/>
                <a:cs typeface="Arial"/>
              </a:rPr>
              <a:t>to</a:t>
            </a:r>
            <a:r>
              <a:rPr dirty="0" sz="3400" spc="-7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b="1">
                <a:solidFill>
                  <a:srgbClr val="F15B2A"/>
                </a:solidFill>
                <a:latin typeface="Arial"/>
                <a:cs typeface="Arial"/>
              </a:rPr>
              <a:t>add</a:t>
            </a:r>
            <a:r>
              <a:rPr dirty="0" sz="3400" spc="-7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35" b="1">
                <a:solidFill>
                  <a:srgbClr val="F15B2A"/>
                </a:solidFill>
                <a:latin typeface="Arial"/>
                <a:cs typeface="Arial"/>
              </a:rPr>
              <a:t>new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75" b="1">
                <a:solidFill>
                  <a:srgbClr val="F15B2A"/>
                </a:solidFill>
                <a:latin typeface="Arial"/>
                <a:cs typeface="Arial"/>
              </a:rPr>
              <a:t>versions</a:t>
            </a:r>
            <a:endParaRPr sz="3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15"/>
              </a:spcBef>
            </a:pPr>
            <a:r>
              <a:rPr dirty="0" sz="3400" spc="-5">
                <a:solidFill>
                  <a:srgbClr val="F15B2A"/>
                </a:solidFill>
                <a:latin typeface="Arial MT"/>
                <a:cs typeface="Arial MT"/>
              </a:rPr>
              <a:t>config</a:t>
            </a:r>
            <a:r>
              <a:rPr dirty="0" sz="3400" spc="-75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dirty="0" sz="3400" spc="-10" b="1">
                <a:solidFill>
                  <a:srgbClr val="F15B2A"/>
                </a:solidFill>
                <a:latin typeface="Arial"/>
                <a:cs typeface="Arial"/>
              </a:rPr>
              <a:t>and</a:t>
            </a:r>
            <a:r>
              <a:rPr dirty="0" sz="3400" spc="-7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>
                <a:solidFill>
                  <a:srgbClr val="F15B2A"/>
                </a:solidFill>
                <a:latin typeface="Arial MT"/>
                <a:cs typeface="Arial MT"/>
              </a:rPr>
              <a:t>trim</a:t>
            </a:r>
            <a:r>
              <a:rPr dirty="0" sz="3400" spc="-6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dirty="0" sz="3400" spc="70" b="1">
                <a:solidFill>
                  <a:srgbClr val="F15B2A"/>
                </a:solidFill>
                <a:latin typeface="Arial"/>
                <a:cs typeface="Arial"/>
              </a:rPr>
              <a:t>to</a:t>
            </a:r>
            <a:r>
              <a:rPr dirty="0" sz="3400" spc="-7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10" b="1">
                <a:solidFill>
                  <a:srgbClr val="F15B2A"/>
                </a:solidFill>
                <a:latin typeface="Arial"/>
                <a:cs typeface="Arial"/>
              </a:rPr>
              <a:t>manage</a:t>
            </a:r>
            <a:r>
              <a:rPr dirty="0" sz="3400" spc="-7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75" b="1">
                <a:solidFill>
                  <a:srgbClr val="F15B2A"/>
                </a:solidFill>
                <a:latin typeface="Arial"/>
                <a:cs typeface="Arial"/>
              </a:rPr>
              <a:t>versions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2022-11-30T01:56:49Z</dcterms:created>
  <dcterms:modified xsi:type="dcterms:W3CDTF">2022-11-30T01:56:49Z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2021-04-09T00:00:00Z</vt:filetime>
  </property>
  <property fmtid="{D5CDD505-2E9C-101B-9397-08002B2CF9AE}" pid="3" name="LastSaved">
    <vt:filetime>2022-11-30T00:00:00Z</vt:filetime>
  </property>
</Properties>
</file>