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85139" y="2578100"/>
            <a:ext cx="4117720" cy="5057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436" y="3183636"/>
            <a:ext cx="13544550" cy="1061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800" spc="15">
                <a:solidFill>
                  <a:srgbClr val="404040"/>
                </a:solidFill>
                <a:latin typeface="Microsoft Sans Serif"/>
                <a:cs typeface="Microsoft Sans Serif"/>
              </a:rPr>
              <a:t>Course</a:t>
            </a:r>
            <a:r>
              <a:rPr dirty="0" sz="6800" spc="-16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6800" spc="-155">
                <a:solidFill>
                  <a:srgbClr val="404040"/>
                </a:solidFill>
                <a:latin typeface="Microsoft Sans Serif"/>
                <a:cs typeface="Microsoft Sans Serif"/>
              </a:rPr>
              <a:t>Review</a:t>
            </a:r>
            <a:r>
              <a:rPr dirty="0" sz="6800" spc="-17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6800" spc="65">
                <a:solidFill>
                  <a:srgbClr val="404040"/>
                </a:solidFill>
                <a:latin typeface="Microsoft Sans Serif"/>
                <a:cs typeface="Microsoft Sans Serif"/>
              </a:rPr>
              <a:t>and</a:t>
            </a:r>
            <a:r>
              <a:rPr dirty="0" sz="6800" spc="-16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6800" spc="-225">
                <a:solidFill>
                  <a:srgbClr val="404040"/>
                </a:solidFill>
                <a:latin typeface="Microsoft Sans Serif"/>
                <a:cs typeface="Microsoft Sans Serif"/>
              </a:rPr>
              <a:t>Exam</a:t>
            </a:r>
            <a:r>
              <a:rPr dirty="0" sz="6800" spc="-16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6800" spc="-20">
                <a:solidFill>
                  <a:srgbClr val="404040"/>
                </a:solidFill>
                <a:latin typeface="Microsoft Sans Serif"/>
                <a:cs typeface="Microsoft Sans Serif"/>
              </a:rPr>
              <a:t>Prep</a:t>
            </a:r>
            <a:r>
              <a:rPr dirty="0" sz="6800" spc="-16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6800" spc="-135">
                <a:solidFill>
                  <a:srgbClr val="404040"/>
                </a:solidFill>
                <a:latin typeface="Microsoft Sans Serif"/>
                <a:cs typeface="Microsoft Sans Serif"/>
              </a:rPr>
              <a:t>Tips</a:t>
            </a:r>
            <a:endParaRPr sz="6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65675" y="6866635"/>
            <a:ext cx="5741035" cy="213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dirty="0" sz="3600" spc="60" b="1">
                <a:solidFill>
                  <a:srgbClr val="F15B2A"/>
                </a:solidFill>
                <a:latin typeface="Arial"/>
                <a:cs typeface="Arial"/>
              </a:rPr>
              <a:t>Ned</a:t>
            </a:r>
            <a:r>
              <a:rPr dirty="0" sz="3600" spc="-9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25" b="1">
                <a:solidFill>
                  <a:srgbClr val="F15B2A"/>
                </a:solidFill>
                <a:latin typeface="Arial"/>
                <a:cs typeface="Arial"/>
              </a:rPr>
              <a:t>Bellavance</a:t>
            </a:r>
            <a:endParaRPr sz="36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85"/>
              </a:spcBef>
            </a:pPr>
            <a:r>
              <a:rPr dirty="0" sz="3200" spc="-10">
                <a:solidFill>
                  <a:srgbClr val="404040"/>
                </a:solidFill>
                <a:latin typeface="Microsoft Sans Serif"/>
                <a:cs typeface="Microsoft Sans Serif"/>
              </a:rPr>
              <a:t>Founder,</a:t>
            </a:r>
            <a:r>
              <a:rPr dirty="0" sz="3200" spc="-7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55">
                <a:solidFill>
                  <a:srgbClr val="404040"/>
                </a:solidFill>
                <a:latin typeface="Microsoft Sans Serif"/>
                <a:cs typeface="Microsoft Sans Serif"/>
              </a:rPr>
              <a:t>Ned</a:t>
            </a:r>
            <a:r>
              <a:rPr dirty="0" sz="3200" spc="-7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55">
                <a:solidFill>
                  <a:srgbClr val="404040"/>
                </a:solidFill>
                <a:latin typeface="Microsoft Sans Serif"/>
                <a:cs typeface="Microsoft Sans Serif"/>
              </a:rPr>
              <a:t>in</a:t>
            </a:r>
            <a:r>
              <a:rPr dirty="0" sz="3200" spc="-8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135">
                <a:solidFill>
                  <a:srgbClr val="404040"/>
                </a:solidFill>
                <a:latin typeface="Microsoft Sans Serif"/>
                <a:cs typeface="Microsoft Sans Serif"/>
              </a:rPr>
              <a:t>the</a:t>
            </a:r>
            <a:r>
              <a:rPr dirty="0" sz="3200" spc="-7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70">
                <a:solidFill>
                  <a:srgbClr val="404040"/>
                </a:solidFill>
                <a:latin typeface="Microsoft Sans Serif"/>
                <a:cs typeface="Microsoft Sans Serif"/>
              </a:rPr>
              <a:t>Cloud</a:t>
            </a:r>
            <a:r>
              <a:rPr dirty="0" sz="3200" spc="-7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50">
                <a:solidFill>
                  <a:srgbClr val="404040"/>
                </a:solidFill>
                <a:latin typeface="Microsoft Sans Serif"/>
                <a:cs typeface="Microsoft Sans Serif"/>
              </a:rPr>
              <a:t>LLC</a:t>
            </a:r>
            <a:endParaRPr sz="3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200" spc="-515">
                <a:solidFill>
                  <a:srgbClr val="404040"/>
                </a:solidFill>
                <a:latin typeface="Microsoft Sans Serif"/>
                <a:cs typeface="Microsoft Sans Serif"/>
              </a:rPr>
              <a:t>@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3200" spc="15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dirty="0" sz="3200" spc="-635">
                <a:solidFill>
                  <a:srgbClr val="404040"/>
                </a:solidFill>
                <a:latin typeface="Microsoft Sans Serif"/>
                <a:cs typeface="Microsoft Sans Serif"/>
              </a:rPr>
              <a:t>1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3</a:t>
            </a:r>
            <a:r>
              <a:rPr dirty="0" sz="3200" spc="-635">
                <a:solidFill>
                  <a:srgbClr val="404040"/>
                </a:solidFill>
                <a:latin typeface="Microsoft Sans Serif"/>
                <a:cs typeface="Microsoft Sans Serif"/>
              </a:rPr>
              <a:t>1</a:t>
            </a:r>
            <a:r>
              <a:rPr dirty="0" sz="3200" spc="10">
                <a:solidFill>
                  <a:srgbClr val="404040"/>
                </a:solidFill>
                <a:latin typeface="Microsoft Sans Serif"/>
                <a:cs typeface="Microsoft Sans Serif"/>
              </a:rPr>
              <a:t>3</a:t>
            </a:r>
            <a:r>
              <a:rPr dirty="0" sz="3200" spc="-7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310">
                <a:solidFill>
                  <a:srgbClr val="404040"/>
                </a:solidFill>
                <a:latin typeface="Microsoft Sans Serif"/>
                <a:cs typeface="Microsoft Sans Serif"/>
              </a:rPr>
              <a:t>|</a:t>
            </a:r>
            <a:r>
              <a:rPr dirty="0" sz="3200" spc="-6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3200" spc="15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dirty="0" sz="3200" spc="25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3200" spc="29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dirty="0" sz="3200" spc="105">
                <a:solidFill>
                  <a:srgbClr val="404040"/>
                </a:solidFill>
                <a:latin typeface="Microsoft Sans Serif"/>
                <a:cs typeface="Microsoft Sans Serif"/>
              </a:rPr>
              <a:t>h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3200" spc="135">
                <a:solidFill>
                  <a:srgbClr val="404040"/>
                </a:solidFill>
                <a:latin typeface="Microsoft Sans Serif"/>
                <a:cs typeface="Microsoft Sans Serif"/>
              </a:rPr>
              <a:t>c</a:t>
            </a:r>
            <a:r>
              <a:rPr dirty="0" sz="3200" spc="50">
                <a:solidFill>
                  <a:srgbClr val="404040"/>
                </a:solidFill>
                <a:latin typeface="Microsoft Sans Serif"/>
                <a:cs typeface="Microsoft Sans Serif"/>
              </a:rPr>
              <a:t>l</a:t>
            </a:r>
            <a:r>
              <a:rPr dirty="0" sz="3200" spc="30">
                <a:solidFill>
                  <a:srgbClr val="404040"/>
                </a:solidFill>
                <a:latin typeface="Microsoft Sans Serif"/>
                <a:cs typeface="Microsoft Sans Serif"/>
              </a:rPr>
              <a:t>o</a:t>
            </a:r>
            <a:r>
              <a:rPr dirty="0" sz="3200" spc="105">
                <a:solidFill>
                  <a:srgbClr val="404040"/>
                </a:solidFill>
                <a:latin typeface="Microsoft Sans Serif"/>
                <a:cs typeface="Microsoft Sans Serif"/>
              </a:rPr>
              <a:t>u</a:t>
            </a:r>
            <a:r>
              <a:rPr dirty="0" sz="3200" spc="15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dirty="0" sz="3200" spc="-270">
                <a:solidFill>
                  <a:srgbClr val="404040"/>
                </a:solidFill>
                <a:latin typeface="Microsoft Sans Serif"/>
                <a:cs typeface="Microsoft Sans Serif"/>
              </a:rPr>
              <a:t>.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co</a:t>
            </a:r>
            <a:r>
              <a:rPr dirty="0" sz="3200" spc="-5">
                <a:solidFill>
                  <a:srgbClr val="404040"/>
                </a:solidFill>
                <a:latin typeface="Microsoft Sans Serif"/>
                <a:cs typeface="Microsoft Sans Serif"/>
              </a:rPr>
              <a:t>m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3042" y="6489576"/>
            <a:ext cx="2834640" cy="28346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4801" y="3794252"/>
            <a:ext cx="3747770" cy="2351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0" b="1">
                <a:solidFill>
                  <a:srgbClr val="F15B2A"/>
                </a:solidFill>
                <a:latin typeface="Arial"/>
                <a:cs typeface="Arial"/>
              </a:rPr>
              <a:t>Exam</a:t>
            </a:r>
            <a:r>
              <a:rPr dirty="0" sz="3600" spc="-11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F15B2A"/>
                </a:solidFill>
                <a:latin typeface="Arial"/>
                <a:cs typeface="Arial"/>
              </a:rPr>
              <a:t>overview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ct val="161700"/>
              </a:lnSpc>
              <a:spcBef>
                <a:spcPts val="20"/>
              </a:spcBef>
            </a:pPr>
            <a:r>
              <a:rPr dirty="0" sz="3600" spc="-100" b="1">
                <a:solidFill>
                  <a:srgbClr val="F15B2A"/>
                </a:solidFill>
                <a:latin typeface="Arial"/>
                <a:cs typeface="Arial"/>
              </a:rPr>
              <a:t>Exam</a:t>
            </a:r>
            <a:r>
              <a:rPr dirty="0" sz="3600" spc="-14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30" b="1">
                <a:solidFill>
                  <a:srgbClr val="F15B2A"/>
                </a:solidFill>
                <a:latin typeface="Arial"/>
                <a:cs typeface="Arial"/>
              </a:rPr>
              <a:t>experience </a:t>
            </a:r>
            <a:r>
              <a:rPr dirty="0" sz="3600" spc="-98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F15B2A"/>
                </a:solidFill>
                <a:latin typeface="Arial"/>
                <a:cs typeface="Arial"/>
              </a:rPr>
              <a:t>Preparation</a:t>
            </a:r>
            <a:r>
              <a:rPr dirty="0" sz="3600" spc="-8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20" b="1">
                <a:solidFill>
                  <a:srgbClr val="F15B2A"/>
                </a:solidFill>
                <a:latin typeface="Arial"/>
                <a:cs typeface="Arial"/>
              </a:rPr>
              <a:t>tips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04242" y="2928619"/>
            <a:ext cx="25444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0">
                <a:latin typeface="Microsoft Sans Serif"/>
                <a:cs typeface="Microsoft Sans Serif"/>
              </a:rPr>
              <a:t>Overview</a:t>
            </a:r>
            <a:endParaRPr sz="4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7840" y="754380"/>
            <a:ext cx="405193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33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5600" spc="-245">
                <a:solidFill>
                  <a:srgbClr val="404040"/>
                </a:solidFill>
                <a:latin typeface="Microsoft Sans Serif"/>
                <a:cs typeface="Microsoft Sans Serif"/>
              </a:rPr>
              <a:t>x</a:t>
            </a:r>
            <a:r>
              <a:rPr dirty="0" sz="5600" spc="-165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dirty="0" sz="5600" spc="-10">
                <a:solidFill>
                  <a:srgbClr val="404040"/>
                </a:solidFill>
                <a:latin typeface="Microsoft Sans Serif"/>
                <a:cs typeface="Microsoft Sans Serif"/>
              </a:rPr>
              <a:t>m</a:t>
            </a:r>
            <a:r>
              <a:rPr dirty="0" sz="5600" spc="-12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5600" spc="-265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dirty="0" sz="5600" spc="1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5600" spc="37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dirty="0" sz="5600" spc="-165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dirty="0" sz="5600" spc="-85">
                <a:solidFill>
                  <a:srgbClr val="404040"/>
                </a:solidFill>
                <a:latin typeface="Microsoft Sans Serif"/>
                <a:cs typeface="Microsoft Sans Serif"/>
              </a:rPr>
              <a:t>il</a:t>
            </a:r>
            <a:r>
              <a:rPr dirty="0" sz="5600" spc="-250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endParaRPr sz="56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7700" y="3030537"/>
            <a:ext cx="3657600" cy="3657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86006" y="6870700"/>
            <a:ext cx="3521075" cy="2019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27600"/>
              </a:lnSpc>
              <a:spcBef>
                <a:spcPts val="100"/>
              </a:spcBef>
            </a:pPr>
            <a:r>
              <a:rPr dirty="0" sz="3400" spc="-10" b="1">
                <a:solidFill>
                  <a:srgbClr val="404040"/>
                </a:solidFill>
                <a:latin typeface="Arial"/>
                <a:cs typeface="Arial"/>
              </a:rPr>
              <a:t>Online</a:t>
            </a:r>
            <a:r>
              <a:rPr dirty="0" sz="3400" spc="-114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20" b="1">
                <a:solidFill>
                  <a:srgbClr val="404040"/>
                </a:solidFill>
                <a:latin typeface="Arial"/>
                <a:cs typeface="Arial"/>
              </a:rPr>
              <a:t>proctored </a:t>
            </a:r>
            <a:r>
              <a:rPr dirty="0" sz="3400" spc="-9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300" b="1">
                <a:solidFill>
                  <a:srgbClr val="404040"/>
                </a:solidFill>
                <a:latin typeface="Arial"/>
                <a:cs typeface="Arial"/>
              </a:rPr>
              <a:t>60</a:t>
            </a:r>
            <a:r>
              <a:rPr dirty="0" sz="34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20" b="1">
                <a:solidFill>
                  <a:srgbClr val="404040"/>
                </a:solidFill>
                <a:latin typeface="Arial"/>
                <a:cs typeface="Arial"/>
              </a:rPr>
              <a:t>minutes</a:t>
            </a:r>
            <a:endParaRPr sz="3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dirty="0" sz="3400" spc="90" b="1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dirty="0" sz="3400" spc="-9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55" b="1">
                <a:solidFill>
                  <a:srgbClr val="404040"/>
                </a:solidFill>
                <a:latin typeface="Arial"/>
                <a:cs typeface="Arial"/>
              </a:rPr>
              <a:t>years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89470" y="3030537"/>
            <a:ext cx="2904045" cy="36576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000659" y="6870700"/>
            <a:ext cx="3081655" cy="1348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7465">
              <a:lnSpc>
                <a:spcPct val="127600"/>
              </a:lnSpc>
              <a:spcBef>
                <a:spcPts val="100"/>
              </a:spcBef>
            </a:pPr>
            <a:r>
              <a:rPr dirty="0" sz="3400" spc="-65" b="1">
                <a:solidFill>
                  <a:srgbClr val="404040"/>
                </a:solidFill>
                <a:latin typeface="Arial"/>
                <a:cs typeface="Arial"/>
              </a:rPr>
              <a:t>Ten </a:t>
            </a:r>
            <a:r>
              <a:rPr dirty="0" sz="3400" spc="5" b="1">
                <a:solidFill>
                  <a:srgbClr val="404040"/>
                </a:solidFill>
                <a:latin typeface="Arial"/>
                <a:cs typeface="Arial"/>
              </a:rPr>
              <a:t>objectives </a:t>
            </a:r>
            <a:r>
              <a:rPr dirty="0" sz="3400" spc="-9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60" b="1">
                <a:solidFill>
                  <a:srgbClr val="404040"/>
                </a:solidFill>
                <a:latin typeface="Arial"/>
                <a:cs typeface="Arial"/>
              </a:rPr>
              <a:t>Associate</a:t>
            </a:r>
            <a:r>
              <a:rPr dirty="0" sz="3400" spc="-114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5" b="1">
                <a:solidFill>
                  <a:srgbClr val="404040"/>
                </a:solidFill>
                <a:latin typeface="Arial"/>
                <a:cs typeface="Arial"/>
              </a:rPr>
              <a:t>level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13754" y="3030537"/>
            <a:ext cx="4660489" cy="36576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543007" y="6870700"/>
            <a:ext cx="3202940" cy="201930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ctr" marL="12700" marR="5080">
              <a:lnSpc>
                <a:spcPct val="128499"/>
              </a:lnSpc>
              <a:spcBef>
                <a:spcPts val="65"/>
              </a:spcBef>
            </a:pPr>
            <a:r>
              <a:rPr dirty="0" sz="3400" spc="40" b="1">
                <a:solidFill>
                  <a:srgbClr val="404040"/>
                </a:solidFill>
                <a:latin typeface="Arial"/>
                <a:cs typeface="Arial"/>
              </a:rPr>
              <a:t>Multiple</a:t>
            </a:r>
            <a:r>
              <a:rPr dirty="0" sz="3400" spc="-114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20" b="1">
                <a:solidFill>
                  <a:srgbClr val="404040"/>
                </a:solidFill>
                <a:latin typeface="Arial"/>
                <a:cs typeface="Arial"/>
              </a:rPr>
              <a:t>choice </a:t>
            </a:r>
            <a:r>
              <a:rPr dirty="0" sz="3400" spc="-9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70" b="1">
                <a:solidFill>
                  <a:srgbClr val="404040"/>
                </a:solidFill>
                <a:latin typeface="Arial"/>
                <a:cs typeface="Arial"/>
              </a:rPr>
              <a:t>Fill </a:t>
            </a:r>
            <a:r>
              <a:rPr dirty="0" sz="3400" spc="-40" b="1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dirty="0" sz="3400" spc="100" b="1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3400" spc="-45" b="1">
                <a:solidFill>
                  <a:srgbClr val="404040"/>
                </a:solidFill>
                <a:latin typeface="Arial"/>
                <a:cs typeface="Arial"/>
              </a:rPr>
              <a:t>blank </a:t>
            </a:r>
            <a:r>
              <a:rPr dirty="0" sz="3400" spc="-9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15" b="1">
                <a:solidFill>
                  <a:srgbClr val="404040"/>
                </a:solidFill>
                <a:latin typeface="Arial"/>
                <a:cs typeface="Arial"/>
              </a:rPr>
              <a:t>Hotspot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3240" y="754380"/>
            <a:ext cx="606234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70">
                <a:solidFill>
                  <a:srgbClr val="404040"/>
                </a:solidFill>
                <a:latin typeface="Microsoft Sans Serif"/>
                <a:cs typeface="Microsoft Sans Serif"/>
              </a:rPr>
              <a:t>Primary</a:t>
            </a:r>
            <a:r>
              <a:rPr dirty="0" sz="5600" spc="-18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5600" spc="15">
                <a:solidFill>
                  <a:srgbClr val="404040"/>
                </a:solidFill>
                <a:latin typeface="Microsoft Sans Serif"/>
                <a:cs typeface="Microsoft Sans Serif"/>
              </a:rPr>
              <a:t>Categories</a:t>
            </a:r>
            <a:endParaRPr sz="56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2054" y="2419350"/>
            <a:ext cx="3617140" cy="230663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58293" y="4881371"/>
            <a:ext cx="274828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404040"/>
                </a:solidFill>
                <a:latin typeface="Arial"/>
                <a:cs typeface="Arial"/>
              </a:rPr>
              <a:t>Auth</a:t>
            </a:r>
            <a:r>
              <a:rPr dirty="0" sz="3200" spc="-13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404040"/>
                </a:solidFill>
                <a:latin typeface="Arial"/>
                <a:cs typeface="Arial"/>
              </a:rPr>
              <a:t>methods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8788" y="5930900"/>
            <a:ext cx="3500499" cy="230346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168779" y="8392668"/>
            <a:ext cx="312166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 b="1">
                <a:solidFill>
                  <a:srgbClr val="404040"/>
                </a:solidFill>
                <a:latin typeface="Arial"/>
                <a:cs typeface="Arial"/>
              </a:rPr>
              <a:t>Secrets</a:t>
            </a:r>
            <a:r>
              <a:rPr dirty="0" sz="3200" spc="-9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20" b="1">
                <a:solidFill>
                  <a:srgbClr val="404040"/>
                </a:solidFill>
                <a:latin typeface="Arial"/>
                <a:cs typeface="Arial"/>
              </a:rPr>
              <a:t>engines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42975" y="2419350"/>
            <a:ext cx="2305050" cy="23050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039661" y="4881371"/>
            <a:ext cx="351155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0" b="1">
                <a:solidFill>
                  <a:srgbClr val="404040"/>
                </a:solidFill>
                <a:latin typeface="Arial"/>
                <a:cs typeface="Arial"/>
              </a:rPr>
              <a:t>Tokens</a:t>
            </a:r>
            <a:r>
              <a:rPr dirty="0" sz="3200" spc="-9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dirty="0" sz="3200" spc="-9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leases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684008" y="5949950"/>
            <a:ext cx="2222980" cy="230346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562190" y="8392668"/>
            <a:ext cx="246697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5" b="1">
                <a:solidFill>
                  <a:srgbClr val="404040"/>
                </a:solidFill>
                <a:latin typeface="Arial"/>
                <a:cs typeface="Arial"/>
              </a:rPr>
              <a:t>Architecture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21557" y="2419350"/>
            <a:ext cx="2078248" cy="230346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671111" y="4881371"/>
            <a:ext cx="117983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55" b="1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dirty="0" sz="3200" spc="-75" b="1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li</a:t>
            </a:r>
            <a:r>
              <a:rPr dirty="0" sz="3200" spc="25" b="1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dirty="0" sz="3200" spc="-45" b="1">
                <a:solidFill>
                  <a:srgbClr val="404040"/>
                </a:solidFill>
                <a:latin typeface="Arial"/>
                <a:cs typeface="Arial"/>
              </a:rPr>
              <a:t>y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00192" y="5930900"/>
            <a:ext cx="3720978" cy="230346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635331" y="8392668"/>
            <a:ext cx="325183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" b="1">
                <a:solidFill>
                  <a:srgbClr val="404040"/>
                </a:solidFill>
                <a:latin typeface="Arial"/>
                <a:cs typeface="Arial"/>
              </a:rPr>
              <a:t>Vault</a:t>
            </a:r>
            <a:r>
              <a:rPr dirty="0" sz="3200" spc="-9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25" b="1">
                <a:solidFill>
                  <a:srgbClr val="404040"/>
                </a:solidFill>
                <a:latin typeface="Arial"/>
                <a:cs typeface="Arial"/>
              </a:rPr>
              <a:t>interaction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978" y="2236624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69978" y="3714940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69978" y="5193254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9978" y="6671566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69978" y="8192080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00043" y="754380"/>
            <a:ext cx="488823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85">
                <a:solidFill>
                  <a:srgbClr val="404040"/>
                </a:solidFill>
                <a:latin typeface="Microsoft Sans Serif"/>
                <a:cs typeface="Microsoft Sans Serif"/>
              </a:rPr>
              <a:t>Exam</a:t>
            </a:r>
            <a:r>
              <a:rPr dirty="0" sz="5600" spc="-16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5600" spc="-20">
                <a:solidFill>
                  <a:srgbClr val="404040"/>
                </a:solidFill>
                <a:latin typeface="Microsoft Sans Serif"/>
                <a:cs typeface="Microsoft Sans Serif"/>
              </a:rPr>
              <a:t>Prep</a:t>
            </a:r>
            <a:r>
              <a:rPr dirty="0" sz="5600" spc="-16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5600" spc="-110">
                <a:solidFill>
                  <a:srgbClr val="404040"/>
                </a:solidFill>
                <a:latin typeface="Microsoft Sans Serif"/>
                <a:cs typeface="Microsoft Sans Serif"/>
              </a:rPr>
              <a:t>Tips</a:t>
            </a:r>
            <a:endParaRPr sz="56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3512" y="2144713"/>
            <a:ext cx="1217611" cy="121761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20016" y="2485643"/>
            <a:ext cx="5683885" cy="6466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404040"/>
                </a:solidFill>
                <a:latin typeface="Arial"/>
                <a:cs typeface="Arial"/>
              </a:rPr>
              <a:t>Study</a:t>
            </a:r>
            <a:r>
              <a:rPr dirty="0" sz="32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35" b="1">
                <a:solidFill>
                  <a:srgbClr val="404040"/>
                </a:solidFill>
                <a:latin typeface="Arial"/>
                <a:cs typeface="Arial"/>
              </a:rPr>
              <a:t>key</a:t>
            </a:r>
            <a:r>
              <a:rPr dirty="0" sz="32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15" b="1">
                <a:solidFill>
                  <a:srgbClr val="404040"/>
                </a:solidFill>
                <a:latin typeface="Arial"/>
                <a:cs typeface="Arial"/>
              </a:rPr>
              <a:t>concepts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303100"/>
              </a:lnSpc>
            </a:pPr>
            <a:r>
              <a:rPr dirty="0" sz="3200" spc="-20" b="1">
                <a:solidFill>
                  <a:srgbClr val="404040"/>
                </a:solidFill>
                <a:latin typeface="Arial"/>
                <a:cs typeface="Arial"/>
              </a:rPr>
              <a:t>Review </a:t>
            </a:r>
            <a:r>
              <a:rPr dirty="0" sz="3200" spc="-30" b="1">
                <a:solidFill>
                  <a:srgbClr val="404040"/>
                </a:solidFill>
                <a:latin typeface="Arial"/>
                <a:cs typeface="Arial"/>
              </a:rPr>
              <a:t>common</a:t>
            </a:r>
            <a:r>
              <a:rPr dirty="0" sz="3200" spc="8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20" b="1">
                <a:solidFill>
                  <a:srgbClr val="404040"/>
                </a:solidFill>
                <a:latin typeface="Arial"/>
                <a:cs typeface="Arial"/>
              </a:rPr>
              <a:t>paths </a:t>
            </a:r>
            <a:r>
              <a:rPr dirty="0" sz="3200" spc="-1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20" b="1">
                <a:solidFill>
                  <a:srgbClr val="404040"/>
                </a:solidFill>
                <a:latin typeface="Arial"/>
                <a:cs typeface="Arial"/>
              </a:rPr>
              <a:t>Spend </a:t>
            </a:r>
            <a:r>
              <a:rPr dirty="0" sz="3200" spc="45" b="1">
                <a:solidFill>
                  <a:srgbClr val="404040"/>
                </a:solidFill>
                <a:latin typeface="Arial"/>
                <a:cs typeface="Arial"/>
              </a:rPr>
              <a:t>time </a:t>
            </a:r>
            <a:r>
              <a:rPr dirty="0" sz="3200" spc="40" b="1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dirty="0" sz="3200" spc="95" b="1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3200" spc="-10" b="1">
                <a:solidFill>
                  <a:srgbClr val="404040"/>
                </a:solidFill>
                <a:latin typeface="Arial"/>
                <a:cs typeface="Arial"/>
              </a:rPr>
              <a:t>CLI </a:t>
            </a:r>
            <a:r>
              <a:rPr dirty="0" sz="3200" spc="-5" b="1">
                <a:solidFill>
                  <a:srgbClr val="404040"/>
                </a:solidFill>
                <a:latin typeface="Arial"/>
                <a:cs typeface="Arial"/>
              </a:rPr>
              <a:t> Understand</a:t>
            </a:r>
            <a:r>
              <a:rPr dirty="0" sz="32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05" b="1">
                <a:solidFill>
                  <a:srgbClr val="404040"/>
                </a:solidFill>
                <a:latin typeface="Arial"/>
                <a:cs typeface="Arial"/>
              </a:rPr>
              <a:t>API</a:t>
            </a:r>
            <a:r>
              <a:rPr dirty="0" sz="32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dirty="0" sz="32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5" b="1">
                <a:solidFill>
                  <a:srgbClr val="404040"/>
                </a:solidFill>
                <a:latin typeface="Arial"/>
                <a:cs typeface="Arial"/>
              </a:rPr>
              <a:t>UI</a:t>
            </a:r>
            <a:r>
              <a:rPr dirty="0" sz="32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75" b="1">
                <a:solidFill>
                  <a:srgbClr val="404040"/>
                </a:solidFill>
                <a:latin typeface="Arial"/>
                <a:cs typeface="Arial"/>
              </a:rPr>
              <a:t>basics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35"/>
              </a:spcBef>
            </a:pPr>
            <a:r>
              <a:rPr dirty="0" sz="3200" spc="-10" b="1">
                <a:solidFill>
                  <a:srgbClr val="404040"/>
                </a:solidFill>
                <a:latin typeface="Arial"/>
                <a:cs typeface="Arial"/>
              </a:rPr>
              <a:t>Experiment!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6984" y="3624262"/>
            <a:ext cx="990667" cy="12160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7300" y="5105841"/>
            <a:ext cx="1570037" cy="120878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91061" y="6580187"/>
            <a:ext cx="1302513" cy="12160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39524" y="8101013"/>
            <a:ext cx="1005589" cy="12160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3710" y="754380"/>
            <a:ext cx="460057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85">
                <a:solidFill>
                  <a:srgbClr val="404040"/>
                </a:solidFill>
                <a:latin typeface="Microsoft Sans Serif"/>
                <a:cs typeface="Microsoft Sans Serif"/>
              </a:rPr>
              <a:t>Exam</a:t>
            </a:r>
            <a:r>
              <a:rPr dirty="0" sz="5600" spc="-16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5600" spc="-150">
                <a:solidFill>
                  <a:srgbClr val="404040"/>
                </a:solidFill>
                <a:latin typeface="Microsoft Sans Serif"/>
                <a:cs typeface="Microsoft Sans Serif"/>
              </a:rPr>
              <a:t>Day</a:t>
            </a:r>
            <a:r>
              <a:rPr dirty="0" sz="5600" spc="-16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5600" spc="-110">
                <a:solidFill>
                  <a:srgbClr val="404040"/>
                </a:solidFill>
                <a:latin typeface="Microsoft Sans Serif"/>
                <a:cs typeface="Microsoft Sans Serif"/>
              </a:rPr>
              <a:t>Tips</a:t>
            </a:r>
            <a:endParaRPr sz="5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49266" y="3031525"/>
            <a:ext cx="4989830" cy="2686050"/>
          </a:xfrm>
          <a:prstGeom prst="rect">
            <a:avLst/>
          </a:prstGeom>
          <a:solidFill>
            <a:srgbClr val="F15B2A"/>
          </a:solidFill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72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  <a:spcBef>
                <a:spcPts val="5"/>
              </a:spcBef>
            </a:pPr>
            <a:r>
              <a:rPr dirty="0" sz="3600" spc="-27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600" spc="-21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3600" spc="-135" b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36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20" b="1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3600" spc="-30" b="1">
                <a:solidFill>
                  <a:srgbClr val="FFFFFF"/>
                </a:solidFill>
                <a:latin typeface="Arial"/>
                <a:cs typeface="Arial"/>
              </a:rPr>
              <a:t>hy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031525"/>
            <a:ext cx="4989830" cy="2686050"/>
          </a:xfrm>
          <a:prstGeom prst="rect">
            <a:avLst/>
          </a:prstGeom>
          <a:solidFill>
            <a:srgbClr val="2A9FBC"/>
          </a:solidFill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7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3600" spc="-25" b="1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dirty="0" sz="3600" spc="-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30" b="1">
                <a:solidFill>
                  <a:srgbClr val="FFFFFF"/>
                </a:solidFill>
                <a:latin typeface="Arial"/>
                <a:cs typeface="Arial"/>
              </a:rPr>
              <a:t>questions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1230" y="3031525"/>
            <a:ext cx="4989830" cy="2686050"/>
          </a:xfrm>
          <a:prstGeom prst="rect">
            <a:avLst/>
          </a:prstGeom>
          <a:solidFill>
            <a:srgbClr val="675BA7"/>
          </a:solidFill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7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3600" spc="10" b="1">
                <a:solidFill>
                  <a:srgbClr val="FFFFFF"/>
                </a:solidFill>
                <a:latin typeface="Arial"/>
                <a:cs typeface="Arial"/>
              </a:rPr>
              <a:t>Don't</a:t>
            </a:r>
            <a:r>
              <a:rPr dirty="0" sz="36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FFFF"/>
                </a:solidFill>
                <a:latin typeface="Arial"/>
                <a:cs typeface="Arial"/>
              </a:rPr>
              <a:t>overthink</a:t>
            </a:r>
            <a:r>
              <a:rPr dirty="0" sz="36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80" b="1">
                <a:solidFill>
                  <a:srgbClr val="FFFFFF"/>
                </a:solidFill>
                <a:latin typeface="Arial"/>
                <a:cs typeface="Arial"/>
              </a:rPr>
              <a:t>it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2037" y="6170143"/>
            <a:ext cx="4989830" cy="2686050"/>
          </a:xfrm>
          <a:prstGeom prst="rect">
            <a:avLst/>
          </a:prstGeom>
          <a:solidFill>
            <a:srgbClr val="A62E5C"/>
          </a:solidFill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7200">
              <a:latin typeface="Times New Roman"/>
              <a:cs typeface="Times New Roman"/>
            </a:endParaRPr>
          </a:p>
          <a:p>
            <a:pPr marL="1239520">
              <a:lnSpc>
                <a:spcPct val="100000"/>
              </a:lnSpc>
            </a:pPr>
            <a:r>
              <a:rPr dirty="0" sz="3600" spc="-60" b="1">
                <a:solidFill>
                  <a:srgbClr val="FFFFFF"/>
                </a:solidFill>
                <a:latin typeface="Arial"/>
                <a:cs typeface="Arial"/>
              </a:rPr>
              <a:t>Log</a:t>
            </a:r>
            <a:r>
              <a:rPr dirty="0" sz="3600" spc="-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45" b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36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5" b="1">
                <a:solidFill>
                  <a:srgbClr val="FFFFFF"/>
                </a:solidFill>
                <a:latin typeface="Arial"/>
                <a:cs typeface="Arial"/>
              </a:rPr>
              <a:t>early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0" y="6170143"/>
            <a:ext cx="4989830" cy="2686050"/>
          </a:xfrm>
          <a:prstGeom prst="rect">
            <a:avLst/>
          </a:prstGeom>
          <a:solidFill>
            <a:srgbClr val="9BC850"/>
          </a:solidFill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7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3600" spc="-80" b="1">
                <a:solidFill>
                  <a:srgbClr val="FFFFFF"/>
                </a:solidFill>
                <a:latin typeface="Arial"/>
                <a:cs typeface="Arial"/>
              </a:rPr>
              <a:t>Relax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006090" cy="10287000"/>
            <a:chOff x="0" y="0"/>
            <a:chExt cx="300609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" cy="10287000"/>
            </a:xfrm>
            <a:custGeom>
              <a:avLst/>
              <a:gdLst/>
              <a:ahLst/>
              <a:cxnLst/>
              <a:rect l="l" t="t" r="r" b="b"/>
              <a:pathLst>
                <a:path w="1828800" h="10287000">
                  <a:moveTo>
                    <a:pt x="1828798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1828798" y="10286999"/>
                  </a:lnTo>
                  <a:lnTo>
                    <a:pt x="182879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51455" y="2145186"/>
              <a:ext cx="1929130" cy="1628139"/>
            </a:xfrm>
            <a:custGeom>
              <a:avLst/>
              <a:gdLst/>
              <a:ahLst/>
              <a:cxnLst/>
              <a:rect l="l" t="t" r="r" b="b"/>
              <a:pathLst>
                <a:path w="1929130" h="1628139">
                  <a:moveTo>
                    <a:pt x="1928812" y="0"/>
                  </a:moveTo>
                  <a:lnTo>
                    <a:pt x="0" y="0"/>
                  </a:lnTo>
                  <a:lnTo>
                    <a:pt x="0" y="1628056"/>
                  </a:lnTo>
                  <a:lnTo>
                    <a:pt x="1928812" y="1628056"/>
                  </a:lnTo>
                  <a:lnTo>
                    <a:pt x="19288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51455" y="2145186"/>
              <a:ext cx="1929130" cy="1628139"/>
            </a:xfrm>
            <a:custGeom>
              <a:avLst/>
              <a:gdLst/>
              <a:ahLst/>
              <a:cxnLst/>
              <a:rect l="l" t="t" r="r" b="b"/>
              <a:pathLst>
                <a:path w="1929130" h="1628139">
                  <a:moveTo>
                    <a:pt x="0" y="0"/>
                  </a:moveTo>
                  <a:lnTo>
                    <a:pt x="1928812" y="0"/>
                  </a:lnTo>
                  <a:lnTo>
                    <a:pt x="1928812" y="1628056"/>
                  </a:lnTo>
                  <a:lnTo>
                    <a:pt x="0" y="1628056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51455" y="4111178"/>
              <a:ext cx="1929130" cy="1628139"/>
            </a:xfrm>
            <a:custGeom>
              <a:avLst/>
              <a:gdLst/>
              <a:ahLst/>
              <a:cxnLst/>
              <a:rect l="l" t="t" r="r" b="b"/>
              <a:pathLst>
                <a:path w="1929130" h="1628139">
                  <a:moveTo>
                    <a:pt x="1928812" y="0"/>
                  </a:moveTo>
                  <a:lnTo>
                    <a:pt x="0" y="0"/>
                  </a:lnTo>
                  <a:lnTo>
                    <a:pt x="0" y="1628056"/>
                  </a:lnTo>
                  <a:lnTo>
                    <a:pt x="1928812" y="1628056"/>
                  </a:lnTo>
                  <a:lnTo>
                    <a:pt x="19288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51455" y="4111178"/>
              <a:ext cx="1929130" cy="1628139"/>
            </a:xfrm>
            <a:custGeom>
              <a:avLst/>
              <a:gdLst/>
              <a:ahLst/>
              <a:cxnLst/>
              <a:rect l="l" t="t" r="r" b="b"/>
              <a:pathLst>
                <a:path w="1929130" h="1628139">
                  <a:moveTo>
                    <a:pt x="0" y="0"/>
                  </a:moveTo>
                  <a:lnTo>
                    <a:pt x="1928812" y="0"/>
                  </a:lnTo>
                  <a:lnTo>
                    <a:pt x="1928812" y="1628056"/>
                  </a:lnTo>
                  <a:lnTo>
                    <a:pt x="0" y="1628056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51455" y="6077169"/>
              <a:ext cx="1929130" cy="1628139"/>
            </a:xfrm>
            <a:custGeom>
              <a:avLst/>
              <a:gdLst/>
              <a:ahLst/>
              <a:cxnLst/>
              <a:rect l="l" t="t" r="r" b="b"/>
              <a:pathLst>
                <a:path w="1929130" h="1628140">
                  <a:moveTo>
                    <a:pt x="1928812" y="0"/>
                  </a:moveTo>
                  <a:lnTo>
                    <a:pt x="0" y="0"/>
                  </a:lnTo>
                  <a:lnTo>
                    <a:pt x="0" y="1628056"/>
                  </a:lnTo>
                  <a:lnTo>
                    <a:pt x="1928812" y="1628056"/>
                  </a:lnTo>
                  <a:lnTo>
                    <a:pt x="19288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51455" y="6077169"/>
              <a:ext cx="1929130" cy="1628139"/>
            </a:xfrm>
            <a:custGeom>
              <a:avLst/>
              <a:gdLst/>
              <a:ahLst/>
              <a:cxnLst/>
              <a:rect l="l" t="t" r="r" b="b"/>
              <a:pathLst>
                <a:path w="1929130" h="1628140">
                  <a:moveTo>
                    <a:pt x="0" y="0"/>
                  </a:moveTo>
                  <a:lnTo>
                    <a:pt x="1928812" y="0"/>
                  </a:lnTo>
                  <a:lnTo>
                    <a:pt x="1928812" y="1628056"/>
                  </a:lnTo>
                  <a:lnTo>
                    <a:pt x="0" y="1628056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51455" y="8043161"/>
              <a:ext cx="1929130" cy="1628139"/>
            </a:xfrm>
            <a:custGeom>
              <a:avLst/>
              <a:gdLst/>
              <a:ahLst/>
              <a:cxnLst/>
              <a:rect l="l" t="t" r="r" b="b"/>
              <a:pathLst>
                <a:path w="1929130" h="1628140">
                  <a:moveTo>
                    <a:pt x="1928812" y="0"/>
                  </a:moveTo>
                  <a:lnTo>
                    <a:pt x="0" y="0"/>
                  </a:lnTo>
                  <a:lnTo>
                    <a:pt x="0" y="1628056"/>
                  </a:lnTo>
                  <a:lnTo>
                    <a:pt x="1928812" y="1628056"/>
                  </a:lnTo>
                  <a:lnTo>
                    <a:pt x="19288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51455" y="8043161"/>
              <a:ext cx="1929130" cy="1628139"/>
            </a:xfrm>
            <a:custGeom>
              <a:avLst/>
              <a:gdLst/>
              <a:ahLst/>
              <a:cxnLst/>
              <a:rect l="l" t="t" r="r" b="b"/>
              <a:pathLst>
                <a:path w="1929130" h="1628140">
                  <a:moveTo>
                    <a:pt x="0" y="0"/>
                  </a:moveTo>
                  <a:lnTo>
                    <a:pt x="1928812" y="0"/>
                  </a:lnTo>
                  <a:lnTo>
                    <a:pt x="1928812" y="1628056"/>
                  </a:lnTo>
                  <a:lnTo>
                    <a:pt x="0" y="1628056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328575" y="754380"/>
            <a:ext cx="672401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30">
                <a:solidFill>
                  <a:srgbClr val="404040"/>
                </a:solidFill>
                <a:latin typeface="Microsoft Sans Serif"/>
                <a:cs typeface="Microsoft Sans Serif"/>
              </a:rPr>
              <a:t>Additional</a:t>
            </a:r>
            <a:r>
              <a:rPr dirty="0" sz="5600" spc="-16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5600" spc="-55">
                <a:solidFill>
                  <a:srgbClr val="404040"/>
                </a:solidFill>
                <a:latin typeface="Microsoft Sans Serif"/>
                <a:cs typeface="Microsoft Sans Serif"/>
              </a:rPr>
              <a:t>Resources</a:t>
            </a:r>
            <a:endParaRPr sz="56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20016" y="2689860"/>
            <a:ext cx="827341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" b="1">
                <a:solidFill>
                  <a:srgbClr val="404040"/>
                </a:solidFill>
                <a:latin typeface="Arial"/>
                <a:cs typeface="Arial"/>
              </a:rPr>
              <a:t>Vault</a:t>
            </a:r>
            <a:r>
              <a:rPr dirty="0" sz="3200" spc="-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30" b="1">
                <a:solidFill>
                  <a:srgbClr val="404040"/>
                </a:solidFill>
                <a:latin typeface="Arial"/>
                <a:cs typeface="Arial"/>
              </a:rPr>
              <a:t>certification</a:t>
            </a:r>
            <a:r>
              <a:rPr dirty="0" sz="3200" spc="-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404040"/>
                </a:solidFill>
                <a:latin typeface="Arial"/>
                <a:cs typeface="Arial"/>
              </a:rPr>
              <a:t>study</a:t>
            </a:r>
            <a:r>
              <a:rPr dirty="0" sz="3200" spc="-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15" b="1">
                <a:solidFill>
                  <a:srgbClr val="404040"/>
                </a:solidFill>
                <a:latin typeface="Arial"/>
                <a:cs typeface="Arial"/>
              </a:rPr>
              <a:t>guide</a:t>
            </a:r>
            <a:r>
              <a:rPr dirty="0" sz="32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25" b="1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32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404040"/>
                </a:solidFill>
                <a:latin typeface="Arial"/>
                <a:cs typeface="Arial"/>
              </a:rPr>
              <a:t>Leanpub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20016" y="4655820"/>
            <a:ext cx="8147684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" b="1">
                <a:solidFill>
                  <a:srgbClr val="404040"/>
                </a:solidFill>
                <a:latin typeface="Arial"/>
                <a:cs typeface="Arial"/>
              </a:rPr>
              <a:t>Vault</a:t>
            </a:r>
            <a:r>
              <a:rPr dirty="0" sz="32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40" b="1">
                <a:solidFill>
                  <a:srgbClr val="404040"/>
                </a:solidFill>
                <a:latin typeface="Arial"/>
                <a:cs typeface="Arial"/>
              </a:rPr>
              <a:t>videos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25" b="1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32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50" b="1">
                <a:solidFill>
                  <a:srgbClr val="404040"/>
                </a:solidFill>
                <a:latin typeface="Arial"/>
                <a:cs typeface="Arial"/>
              </a:rPr>
              <a:t>Ned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35" b="1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32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95" b="1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404040"/>
                </a:solidFill>
                <a:latin typeface="Arial"/>
                <a:cs typeface="Arial"/>
              </a:rPr>
              <a:t>Cloud</a:t>
            </a:r>
            <a:r>
              <a:rPr dirty="0" sz="32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65" b="1">
                <a:solidFill>
                  <a:srgbClr val="404040"/>
                </a:solidFill>
                <a:latin typeface="Arial"/>
                <a:cs typeface="Arial"/>
              </a:rPr>
              <a:t>YouTube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20016" y="6624828"/>
            <a:ext cx="480758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35" b="1">
                <a:solidFill>
                  <a:srgbClr val="404040"/>
                </a:solidFill>
                <a:latin typeface="Arial"/>
                <a:cs typeface="Arial"/>
              </a:rPr>
              <a:t>Pluralsight</a:t>
            </a:r>
            <a:r>
              <a:rPr dirty="0" sz="3200" spc="-8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5" b="1">
                <a:solidFill>
                  <a:srgbClr val="404040"/>
                </a:solidFill>
                <a:latin typeface="Arial"/>
                <a:cs typeface="Arial"/>
              </a:rPr>
              <a:t>Vault</a:t>
            </a:r>
            <a:r>
              <a:rPr dirty="0" sz="3200" spc="-8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courses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20016" y="8593835"/>
            <a:ext cx="405447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30" b="1">
                <a:solidFill>
                  <a:srgbClr val="404040"/>
                </a:solidFill>
                <a:latin typeface="Arial"/>
                <a:cs typeface="Arial"/>
              </a:rPr>
              <a:t>HashiCorp</a:t>
            </a:r>
            <a:r>
              <a:rPr dirty="0" sz="3200" spc="-9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25" b="1">
                <a:solidFill>
                  <a:srgbClr val="404040"/>
                </a:solidFill>
                <a:latin typeface="Arial"/>
                <a:cs typeface="Arial"/>
              </a:rPr>
              <a:t>Learn</a:t>
            </a:r>
            <a:r>
              <a:rPr dirty="0" sz="3200" spc="-9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404040"/>
                </a:solidFill>
                <a:latin typeface="Arial"/>
                <a:cs typeface="Arial"/>
              </a:rPr>
              <a:t>site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Thank</a:t>
            </a:r>
            <a:r>
              <a:rPr dirty="0" spc="-465"/>
              <a:t> </a:t>
            </a:r>
            <a:r>
              <a:rPr dirty="0" spc="-130"/>
              <a:t>You!</a:t>
            </a:r>
          </a:p>
          <a:p>
            <a:pPr>
              <a:lnSpc>
                <a:spcPct val="100000"/>
              </a:lnSpc>
            </a:pPr>
            <a:endParaRPr sz="8800"/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650"/>
          </a:p>
          <a:p>
            <a:pPr algn="ctr">
              <a:lnSpc>
                <a:spcPct val="100000"/>
              </a:lnSpc>
            </a:pPr>
            <a:r>
              <a:rPr dirty="0" spc="-100"/>
              <a:t>@ned1313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6680" y="3726179"/>
            <a:ext cx="2834639" cy="28346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2022-11-30T01:57:36Z</dcterms:created>
  <dcterms:modified xsi:type="dcterms:W3CDTF">2022-11-30T01:57:36Z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2021-04-09T00:00:00Z</vt:filetime>
  </property>
  <property fmtid="{D5CDD505-2E9C-101B-9397-08002B2CF9AE}" pid="3" name="LastSaved">
    <vt:filetime>2022-11-30T00:00:00Z</vt:filetime>
  </property>
</Properties>
</file>