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4242" y="2928619"/>
            <a:ext cx="13879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5139" y="2578100"/>
            <a:ext cx="4117720" cy="505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9038" y="2446019"/>
            <a:ext cx="14849922" cy="689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72758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Using</a:t>
            </a:r>
            <a:r>
              <a:rPr sz="6800" spc="-2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68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r>
              <a:rPr sz="68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680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Leases</a:t>
            </a:r>
            <a:endParaRPr sz="6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sz="36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sz="3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sz="32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sz="3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32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32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sz="3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15" dirty="0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sz="3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3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320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3200" spc="-63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3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3200" spc="-63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3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3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310" dirty="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sz="32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3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320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3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3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32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32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3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3200" spc="13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3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3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32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320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3200" spc="-270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sz="3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sz="3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30" dirty="0">
                <a:solidFill>
                  <a:srgbClr val="404040"/>
                </a:solidFill>
                <a:latin typeface="Tahoma"/>
                <a:cs typeface="Tahoma"/>
              </a:rPr>
              <a:t>Globomantics</a:t>
            </a:r>
            <a:r>
              <a:rPr sz="5600" spc="-4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90" dirty="0">
                <a:solidFill>
                  <a:srgbClr val="404040"/>
                </a:solidFill>
                <a:latin typeface="Tahoma"/>
                <a:cs typeface="Tahoma"/>
              </a:rPr>
              <a:t>Scenario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787130" cy="75901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02615" algn="ctr">
              <a:lnSpc>
                <a:spcPct val="100000"/>
              </a:lnSpc>
              <a:spcBef>
                <a:spcPts val="1019"/>
              </a:spcBef>
            </a:pPr>
            <a:r>
              <a:rPr sz="4400" spc="-140" dirty="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sz="44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44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4400" spc="-31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4400" spc="150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4400" spc="-16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4400" spc="-14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44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23114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120" dirty="0">
                <a:solidFill>
                  <a:srgbClr val="F15B2A"/>
                </a:solidFill>
                <a:latin typeface="Microsoft Sans Serif"/>
                <a:cs typeface="Microsoft Sans Serif"/>
              </a:rPr>
              <a:t>Multiple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20" dirty="0">
                <a:solidFill>
                  <a:srgbClr val="F15B2A"/>
                </a:solidFill>
                <a:latin typeface="Microsoft Sans Serif"/>
                <a:cs typeface="Microsoft Sans Serif"/>
              </a:rPr>
              <a:t>users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Consul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sz="3500" spc="-3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on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70" dirty="0">
                <a:solidFill>
                  <a:srgbClr val="F15B2A"/>
                </a:solidFill>
                <a:latin typeface="Microsoft Sans Serif"/>
                <a:cs typeface="Microsoft Sans Serif"/>
              </a:rPr>
              <a:t>a </a:t>
            </a:r>
            <a:r>
              <a:rPr sz="3500" spc="-91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regular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30" dirty="0">
                <a:solidFill>
                  <a:srgbClr val="F15B2A"/>
                </a:solidFill>
                <a:latin typeface="Microsoft Sans Serif"/>
                <a:cs typeface="Microsoft Sans Serif"/>
              </a:rPr>
              <a:t>basis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-75" dirty="0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expire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5" dirty="0">
                <a:solidFill>
                  <a:srgbClr val="F15B2A"/>
                </a:solidFill>
                <a:latin typeface="Microsoft Sans Serif"/>
                <a:cs typeface="Microsoft Sans Serif"/>
              </a:rPr>
              <a:t>after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85" dirty="0">
                <a:solidFill>
                  <a:srgbClr val="F15B2A"/>
                </a:solidFill>
                <a:latin typeface="Microsoft Sans Serif"/>
                <a:cs typeface="Microsoft Sans Serif"/>
              </a:rPr>
              <a:t>60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minutes</a:t>
            </a:r>
            <a:endParaRPr sz="3500">
              <a:latin typeface="Microsoft Sans Serif"/>
              <a:cs typeface="Microsoft Sans Serif"/>
            </a:endParaRPr>
          </a:p>
          <a:p>
            <a:pPr marL="584200" marR="52705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15" dirty="0">
                <a:solidFill>
                  <a:srgbClr val="F15B2A"/>
                </a:solidFill>
                <a:latin typeface="Microsoft Sans Serif"/>
                <a:cs typeface="Microsoft Sans Serif"/>
              </a:rPr>
              <a:t>All</a:t>
            </a:r>
            <a:r>
              <a:rPr sz="3500" spc="-5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00" dirty="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revoked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5" dirty="0">
                <a:solidFill>
                  <a:srgbClr val="F15B2A"/>
                </a:solidFill>
                <a:latin typeface="Microsoft Sans Serif"/>
                <a:cs typeface="Microsoft Sans Serif"/>
              </a:rPr>
              <a:t>if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10" dirty="0">
                <a:solidFill>
                  <a:srgbClr val="F15B2A"/>
                </a:solidFill>
                <a:latin typeface="Microsoft Sans Serif"/>
                <a:cs typeface="Microsoft Sans Serif"/>
              </a:rPr>
              <a:t>there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60" dirty="0">
                <a:solidFill>
                  <a:srgbClr val="F15B2A"/>
                </a:solidFill>
                <a:latin typeface="Microsoft Sans Serif"/>
                <a:cs typeface="Microsoft Sans Serif"/>
              </a:rPr>
              <a:t>is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70" dirty="0">
                <a:solidFill>
                  <a:srgbClr val="F15B2A"/>
                </a:solidFill>
                <a:latin typeface="Microsoft Sans Serif"/>
                <a:cs typeface="Microsoft Sans Serif"/>
              </a:rPr>
              <a:t>a </a:t>
            </a:r>
            <a:r>
              <a:rPr sz="3500" spc="-91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90" dirty="0">
                <a:solidFill>
                  <a:srgbClr val="F15B2A"/>
                </a:solidFill>
                <a:latin typeface="Microsoft Sans Serif"/>
                <a:cs typeface="Microsoft Sans Serif"/>
              </a:rPr>
              <a:t>credential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/>
                <a:cs typeface="Microsoft Sans Serif"/>
              </a:rPr>
              <a:t>breach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marL="601980" algn="ctr">
              <a:lnSpc>
                <a:spcPct val="100000"/>
              </a:lnSpc>
              <a:spcBef>
                <a:spcPts val="5"/>
              </a:spcBef>
            </a:pPr>
            <a:r>
              <a:rPr sz="4400" spc="-135" dirty="0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25" dirty="0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sz="3500" spc="-5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instance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Consul</a:t>
            </a:r>
            <a:r>
              <a:rPr sz="3500" spc="-6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endParaRPr sz="3500">
              <a:latin typeface="Microsoft Sans Serif"/>
              <a:cs typeface="Microsoft Sans Serif"/>
            </a:endParaRPr>
          </a:p>
          <a:p>
            <a:pPr marL="584200" marR="273685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50" dirty="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" dirty="0">
                <a:solidFill>
                  <a:srgbClr val="F15B2A"/>
                </a:solidFill>
                <a:latin typeface="Microsoft Sans Serif"/>
                <a:cs typeface="Microsoft Sans Serif"/>
              </a:rPr>
              <a:t>roles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35" dirty="0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70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5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max </a:t>
            </a:r>
            <a:r>
              <a:rPr sz="3500" spc="-20" dirty="0">
                <a:solidFill>
                  <a:srgbClr val="F15B2A"/>
                </a:solidFill>
                <a:latin typeface="Microsoft Sans Serif"/>
                <a:cs typeface="Microsoft Sans Serif"/>
              </a:rPr>
              <a:t>lease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110" dirty="0">
                <a:solidFill>
                  <a:srgbClr val="F15B2A"/>
                </a:solidFill>
                <a:latin typeface="Microsoft Sans Serif"/>
                <a:cs typeface="Microsoft Sans Serif"/>
              </a:rPr>
              <a:t>TTL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90" dirty="0">
                <a:solidFill>
                  <a:srgbClr val="F15B2A"/>
                </a:solidFill>
                <a:latin typeface="Microsoft Sans Serif"/>
                <a:cs typeface="Microsoft Sans Serif"/>
              </a:rPr>
              <a:t>60 </a:t>
            </a:r>
            <a:r>
              <a:rPr sz="3500" spc="-91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minutes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-30" dirty="0">
                <a:solidFill>
                  <a:srgbClr val="F15B2A"/>
                </a:solidFill>
                <a:latin typeface="Microsoft Sans Serif"/>
                <a:cs typeface="Microsoft Sans Serif"/>
              </a:rPr>
              <a:t>Revoke</a:t>
            </a:r>
            <a:r>
              <a:rPr sz="3500" spc="-6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leases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35" dirty="0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sz="3500" spc="-5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70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6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prefix</a:t>
            </a:r>
            <a:r>
              <a:rPr sz="3500" spc="-5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00" dirty="0">
                <a:solidFill>
                  <a:srgbClr val="F15B2A"/>
                </a:solidFill>
                <a:latin typeface="Microsoft Sans Serif"/>
                <a:cs typeface="Microsoft Sans Serif"/>
              </a:rPr>
              <a:t>action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latin typeface="Microsoft Sans Serif"/>
                <a:cs typeface="Microsoft Sans Serif"/>
              </a:rPr>
              <a:t>De</a:t>
            </a:r>
            <a:r>
              <a:rPr sz="5400" spc="-105" dirty="0">
                <a:latin typeface="Microsoft Sans Serif"/>
                <a:cs typeface="Microsoft Sans Serif"/>
              </a:rPr>
              <a:t>m</a:t>
            </a:r>
            <a:r>
              <a:rPr sz="5400" spc="50" dirty="0">
                <a:latin typeface="Microsoft Sans Serif"/>
                <a:cs typeface="Microsoft Sans Serif"/>
              </a:rPr>
              <a:t>o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3577844"/>
            <a:ext cx="5492115" cy="26682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229" dirty="0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65" dirty="0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sz="3600" b="1" spc="-9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/>
                <a:cs typeface="Arial"/>
              </a:rPr>
              <a:t>Consul</a:t>
            </a:r>
            <a:r>
              <a:rPr sz="3600" b="1" spc="-9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/>
                <a:cs typeface="Arial"/>
              </a:rPr>
              <a:t>tokens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2A9FBC"/>
                </a:solidFill>
                <a:latin typeface="Arial"/>
                <a:cs typeface="Arial"/>
              </a:rPr>
              <a:t>Renew</a:t>
            </a:r>
            <a:r>
              <a:rPr sz="3600" b="1" spc="-90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sz="3600" b="1" spc="-8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/>
                <a:cs typeface="Arial"/>
              </a:rPr>
              <a:t>lease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2A9FBC"/>
                </a:solidFill>
                <a:latin typeface="Arial"/>
                <a:cs typeface="Arial"/>
              </a:rPr>
              <a:t>Revoke</a:t>
            </a:r>
            <a:r>
              <a:rPr sz="3600" b="1" spc="-7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sz="3600" b="1" spc="-80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/>
                <a:cs typeface="Arial"/>
              </a:rPr>
              <a:t>lease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9260" y="754380"/>
            <a:ext cx="4690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Tahoma"/>
                <a:cs typeface="Tahoma"/>
              </a:rPr>
              <a:t>Key</a:t>
            </a:r>
            <a:r>
              <a:rPr sz="5600" spc="-4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-110" dirty="0">
                <a:solidFill>
                  <a:srgbClr val="404040"/>
                </a:solidFill>
                <a:latin typeface="Tahoma"/>
                <a:cs typeface="Tahoma"/>
              </a:rPr>
              <a:t>Takeaways</a:t>
            </a:r>
            <a:endParaRPr sz="5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818" y="2274887"/>
            <a:ext cx="1397000" cy="1397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13230" marR="5080">
              <a:lnSpc>
                <a:spcPts val="3790"/>
              </a:lnSpc>
              <a:spcBef>
                <a:spcPts val="265"/>
              </a:spcBef>
            </a:pPr>
            <a:r>
              <a:rPr spc="-110" dirty="0"/>
              <a:t>All</a:t>
            </a:r>
            <a:r>
              <a:rPr spc="-50" dirty="0"/>
              <a:t> </a:t>
            </a:r>
            <a:r>
              <a:rPr spc="-20" dirty="0"/>
              <a:t>dynamic</a:t>
            </a:r>
            <a:r>
              <a:rPr spc="-45" dirty="0"/>
              <a:t> </a:t>
            </a:r>
            <a:r>
              <a:rPr spc="-10" dirty="0"/>
              <a:t>secrets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15" dirty="0"/>
              <a:t>service</a:t>
            </a:r>
            <a:r>
              <a:rPr spc="-50" dirty="0"/>
              <a:t> </a:t>
            </a:r>
            <a:r>
              <a:rPr spc="-30" dirty="0"/>
              <a:t>tokens</a:t>
            </a:r>
            <a:r>
              <a:rPr spc="-50" dirty="0"/>
              <a:t> </a:t>
            </a:r>
            <a:r>
              <a:rPr spc="-5" dirty="0"/>
              <a:t>have</a:t>
            </a:r>
            <a:r>
              <a:rPr spc="-45" dirty="0"/>
              <a:t> </a:t>
            </a:r>
            <a:r>
              <a:rPr spc="-25" dirty="0"/>
              <a:t>a</a:t>
            </a:r>
            <a:r>
              <a:rPr spc="-45" dirty="0"/>
              <a:t> </a:t>
            </a:r>
            <a:r>
              <a:rPr spc="-20" dirty="0"/>
              <a:t>lease</a:t>
            </a:r>
            <a:r>
              <a:rPr spc="-50" dirty="0"/>
              <a:t> </a:t>
            </a:r>
            <a:r>
              <a:rPr spc="80" dirty="0"/>
              <a:t>that</a:t>
            </a:r>
            <a:r>
              <a:rPr spc="-50" dirty="0"/>
              <a:t> </a:t>
            </a:r>
            <a:r>
              <a:rPr spc="5" dirty="0"/>
              <a:t>determines </a:t>
            </a:r>
            <a:r>
              <a:rPr spc="-875" dirty="0"/>
              <a:t> </a:t>
            </a:r>
            <a:r>
              <a:rPr spc="35" dirty="0"/>
              <a:t>their</a:t>
            </a:r>
            <a:r>
              <a:rPr spc="-60" dirty="0"/>
              <a:t> </a:t>
            </a:r>
            <a:r>
              <a:rPr spc="-5" dirty="0"/>
              <a:t>validity</a:t>
            </a:r>
            <a:r>
              <a:rPr spc="-55" dirty="0"/>
              <a:t> </a:t>
            </a:r>
            <a:r>
              <a:rPr spc="-20" dirty="0"/>
              <a:t>period.</a:t>
            </a:r>
          </a:p>
          <a:p>
            <a:pPr marL="1700530">
              <a:lnSpc>
                <a:spcPct val="100000"/>
              </a:lnSpc>
            </a:pPr>
            <a:endParaRPr sz="4500"/>
          </a:p>
          <a:p>
            <a:pPr marL="1713230" marR="525145">
              <a:lnSpc>
                <a:spcPts val="3790"/>
              </a:lnSpc>
              <a:spcBef>
                <a:spcPts val="2725"/>
              </a:spcBef>
            </a:pPr>
            <a:r>
              <a:rPr spc="-35" dirty="0"/>
              <a:t>Lease</a:t>
            </a:r>
            <a:r>
              <a:rPr spc="-45" dirty="0"/>
              <a:t> </a:t>
            </a:r>
            <a:r>
              <a:rPr dirty="0"/>
              <a:t>duration</a:t>
            </a:r>
            <a:r>
              <a:rPr spc="-50" dirty="0"/>
              <a:t> </a:t>
            </a:r>
            <a:r>
              <a:rPr spc="10" dirty="0"/>
              <a:t>can</a:t>
            </a:r>
            <a:r>
              <a:rPr spc="-50" dirty="0"/>
              <a:t> </a:t>
            </a:r>
            <a:r>
              <a:rPr spc="60" dirty="0"/>
              <a:t>be</a:t>
            </a:r>
            <a:r>
              <a:rPr spc="-45" dirty="0"/>
              <a:t> </a:t>
            </a:r>
            <a:r>
              <a:rPr spc="45" dirty="0"/>
              <a:t>extended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50" dirty="0"/>
              <a:t> </a:t>
            </a:r>
            <a:r>
              <a:rPr spc="10" dirty="0"/>
              <a:t>renewing</a:t>
            </a:r>
            <a:r>
              <a:rPr spc="-45" dirty="0"/>
              <a:t> </a:t>
            </a:r>
            <a:r>
              <a:rPr spc="95" dirty="0"/>
              <a:t>the</a:t>
            </a:r>
            <a:r>
              <a:rPr spc="-45" dirty="0"/>
              <a:t> lease. Renewals </a:t>
            </a:r>
            <a:r>
              <a:rPr spc="-875" dirty="0"/>
              <a:t> </a:t>
            </a:r>
            <a:r>
              <a:rPr spc="30" dirty="0"/>
              <a:t>cannot</a:t>
            </a:r>
            <a:r>
              <a:rPr spc="-55" dirty="0"/>
              <a:t> </a:t>
            </a:r>
            <a:r>
              <a:rPr spc="40" dirty="0"/>
              <a:t>exceed</a:t>
            </a:r>
            <a:r>
              <a:rPr spc="-55" dirty="0"/>
              <a:t> </a:t>
            </a:r>
            <a:r>
              <a:rPr spc="95" dirty="0"/>
              <a:t>the</a:t>
            </a:r>
            <a:r>
              <a:rPr spc="-50" dirty="0"/>
              <a:t> </a:t>
            </a:r>
            <a:r>
              <a:rPr spc="-60" dirty="0"/>
              <a:t>maximum</a:t>
            </a:r>
            <a:r>
              <a:rPr spc="-50" dirty="0"/>
              <a:t> </a:t>
            </a:r>
            <a:r>
              <a:rPr spc="-90" dirty="0"/>
              <a:t>TTL.</a:t>
            </a:r>
          </a:p>
          <a:p>
            <a:pPr marL="1700530">
              <a:lnSpc>
                <a:spcPct val="100000"/>
              </a:lnSpc>
            </a:pPr>
            <a:endParaRPr sz="4500"/>
          </a:p>
          <a:p>
            <a:pPr marL="1713230" marR="1325245">
              <a:lnSpc>
                <a:spcPts val="3790"/>
              </a:lnSpc>
              <a:spcBef>
                <a:spcPts val="2750"/>
              </a:spcBef>
            </a:pPr>
            <a:r>
              <a:rPr spc="-70" dirty="0"/>
              <a:t>Leases</a:t>
            </a:r>
            <a:r>
              <a:rPr spc="-55" dirty="0"/>
              <a:t> </a:t>
            </a:r>
            <a:r>
              <a:rPr spc="10" dirty="0"/>
              <a:t>can</a:t>
            </a:r>
            <a:r>
              <a:rPr spc="-55" dirty="0"/>
              <a:t> </a:t>
            </a:r>
            <a:r>
              <a:rPr spc="60" dirty="0"/>
              <a:t>be</a:t>
            </a:r>
            <a:r>
              <a:rPr spc="-45" dirty="0"/>
              <a:t> </a:t>
            </a:r>
            <a:r>
              <a:rPr spc="-10" dirty="0"/>
              <a:t>revoked</a:t>
            </a:r>
            <a:r>
              <a:rPr spc="-55" dirty="0"/>
              <a:t> </a:t>
            </a:r>
            <a:r>
              <a:rPr spc="30" dirty="0"/>
              <a:t>before</a:t>
            </a:r>
            <a:r>
              <a:rPr spc="-50" dirty="0"/>
              <a:t> </a:t>
            </a:r>
            <a:r>
              <a:rPr spc="60" dirty="0"/>
              <a:t>they</a:t>
            </a:r>
            <a:r>
              <a:rPr spc="-50" dirty="0"/>
              <a:t> </a:t>
            </a:r>
            <a:r>
              <a:rPr dirty="0"/>
              <a:t>expire</a:t>
            </a:r>
            <a:r>
              <a:rPr spc="-50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95" dirty="0"/>
              <a:t>the</a:t>
            </a:r>
            <a:r>
              <a:rPr spc="-45" dirty="0"/>
              <a:t> </a:t>
            </a:r>
            <a:r>
              <a:rPr spc="-35" dirty="0"/>
              <a:t>Lease</a:t>
            </a:r>
            <a:r>
              <a:rPr spc="-50" dirty="0"/>
              <a:t> </a:t>
            </a:r>
            <a:r>
              <a:rPr spc="-65" dirty="0"/>
              <a:t>ID. </a:t>
            </a:r>
            <a:r>
              <a:rPr spc="-875" dirty="0"/>
              <a:t> </a:t>
            </a:r>
            <a:r>
              <a:rPr spc="-50" dirty="0"/>
              <a:t>Revoking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10" dirty="0"/>
              <a:t>token</a:t>
            </a:r>
            <a:r>
              <a:rPr spc="-55" dirty="0"/>
              <a:t> </a:t>
            </a:r>
            <a:r>
              <a:rPr spc="-45" dirty="0"/>
              <a:t>revokes</a:t>
            </a:r>
            <a:r>
              <a:rPr spc="-55" dirty="0"/>
              <a:t> </a:t>
            </a:r>
            <a:r>
              <a:rPr spc="-45" dirty="0"/>
              <a:t>all </a:t>
            </a:r>
            <a:r>
              <a:rPr spc="10" dirty="0"/>
              <a:t>of</a:t>
            </a:r>
            <a:r>
              <a:rPr spc="-55" dirty="0"/>
              <a:t> </a:t>
            </a:r>
            <a:r>
              <a:rPr spc="-40" dirty="0"/>
              <a:t>its</a:t>
            </a:r>
            <a:r>
              <a:rPr spc="-55" dirty="0"/>
              <a:t> </a:t>
            </a:r>
            <a:r>
              <a:rPr spc="-30" dirty="0"/>
              <a:t>associated</a:t>
            </a:r>
            <a:r>
              <a:rPr spc="-55" dirty="0"/>
              <a:t> </a:t>
            </a:r>
            <a:r>
              <a:rPr spc="-70" dirty="0"/>
              <a:t>leases.</a:t>
            </a:r>
          </a:p>
          <a:p>
            <a:pPr marL="1700530">
              <a:lnSpc>
                <a:spcPct val="100000"/>
              </a:lnSpc>
            </a:pPr>
            <a:endParaRPr sz="4500"/>
          </a:p>
          <a:p>
            <a:pPr marL="1713230" marR="379095">
              <a:lnSpc>
                <a:spcPts val="3790"/>
              </a:lnSpc>
              <a:spcBef>
                <a:spcPts val="2735"/>
              </a:spcBef>
            </a:pPr>
            <a:r>
              <a:rPr spc="45" dirty="0"/>
              <a:t>Multiple</a:t>
            </a:r>
            <a:r>
              <a:rPr spc="-50" dirty="0"/>
              <a:t> </a:t>
            </a:r>
            <a:r>
              <a:rPr spc="-55" dirty="0"/>
              <a:t>leases </a:t>
            </a:r>
            <a:r>
              <a:rPr spc="10" dirty="0"/>
              <a:t>can</a:t>
            </a:r>
            <a:r>
              <a:rPr spc="-55" dirty="0"/>
              <a:t> </a:t>
            </a:r>
            <a:r>
              <a:rPr spc="60" dirty="0"/>
              <a:t>be</a:t>
            </a:r>
            <a:r>
              <a:rPr spc="-50" dirty="0"/>
              <a:t> </a:t>
            </a:r>
            <a:r>
              <a:rPr spc="-10" dirty="0"/>
              <a:t>revoked</a:t>
            </a:r>
            <a:r>
              <a:rPr spc="-55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45" dirty="0"/>
              <a:t> </a:t>
            </a:r>
            <a:r>
              <a:rPr spc="-30" dirty="0"/>
              <a:t>prefix,</a:t>
            </a:r>
            <a:r>
              <a:rPr spc="-55" dirty="0"/>
              <a:t> </a:t>
            </a:r>
            <a:r>
              <a:rPr dirty="0"/>
              <a:t>which</a:t>
            </a:r>
            <a:r>
              <a:rPr spc="-55" dirty="0"/>
              <a:t> </a:t>
            </a:r>
            <a:r>
              <a:rPr spc="-20" dirty="0"/>
              <a:t>requires</a:t>
            </a:r>
            <a:r>
              <a:rPr spc="-55" dirty="0"/>
              <a:t> </a:t>
            </a:r>
            <a:r>
              <a:rPr spc="-65" dirty="0"/>
              <a:t>sudo </a:t>
            </a:r>
            <a:r>
              <a:rPr spc="-875" dirty="0"/>
              <a:t> </a:t>
            </a:r>
            <a:r>
              <a:rPr spc="-85" dirty="0"/>
              <a:t>permissions.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4240212"/>
            <a:ext cx="1398587" cy="13985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6208712"/>
            <a:ext cx="1398587" cy="13985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8178800"/>
            <a:ext cx="1398587" cy="13985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8975" cy="10287000"/>
            <a:chOff x="0" y="0"/>
            <a:chExt cx="57689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857625" cy="10287000"/>
            </a:xfrm>
            <a:custGeom>
              <a:avLst/>
              <a:gdLst/>
              <a:ahLst/>
              <a:cxnLst/>
              <a:rect l="l" t="t" r="r" b="b"/>
              <a:pathLst>
                <a:path w="3857625" h="10287000">
                  <a:moveTo>
                    <a:pt x="3857625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857625" y="10286999"/>
                  </a:lnTo>
                  <a:lnTo>
                    <a:pt x="385762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4575" y="3813591"/>
              <a:ext cx="3429000" cy="2875915"/>
            </a:xfrm>
            <a:custGeom>
              <a:avLst/>
              <a:gdLst/>
              <a:ahLst/>
              <a:cxnLst/>
              <a:rect l="l" t="t" r="r" b="b"/>
              <a:pathLst>
                <a:path w="3429000" h="2875915">
                  <a:moveTo>
                    <a:pt x="3429000" y="0"/>
                  </a:moveTo>
                  <a:lnTo>
                    <a:pt x="0" y="0"/>
                  </a:lnTo>
                  <a:lnTo>
                    <a:pt x="0" y="2875588"/>
                  </a:lnTo>
                  <a:lnTo>
                    <a:pt x="3429000" y="287558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575" y="3813591"/>
              <a:ext cx="3429000" cy="2875915"/>
            </a:xfrm>
            <a:custGeom>
              <a:avLst/>
              <a:gdLst/>
              <a:ahLst/>
              <a:cxnLst/>
              <a:rect l="l" t="t" r="r" b="b"/>
              <a:pathLst>
                <a:path w="3429000" h="2875915">
                  <a:moveTo>
                    <a:pt x="0" y="0"/>
                  </a:moveTo>
                  <a:lnTo>
                    <a:pt x="3429000" y="0"/>
                  </a:lnTo>
                  <a:lnTo>
                    <a:pt x="3429000" y="2875588"/>
                  </a:lnTo>
                  <a:lnTo>
                    <a:pt x="0" y="287558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0175" y="4525938"/>
              <a:ext cx="1884498" cy="145089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27915" y="4072635"/>
            <a:ext cx="343407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-45" dirty="0">
                <a:solidFill>
                  <a:srgbClr val="303030"/>
                </a:solidFill>
                <a:latin typeface="Arial"/>
                <a:cs typeface="Arial"/>
              </a:rPr>
              <a:t>Keep</a:t>
            </a:r>
            <a:r>
              <a:rPr sz="4600" b="1" spc="-14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4600" b="1" spc="-50" dirty="0">
                <a:solidFill>
                  <a:srgbClr val="303030"/>
                </a:solidFill>
                <a:latin typeface="Arial"/>
                <a:cs typeface="Arial"/>
              </a:rPr>
              <a:t>Going!</a:t>
            </a:r>
            <a:endParaRPr sz="4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2200" y="5037835"/>
            <a:ext cx="7905115" cy="16706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-35" dirty="0">
                <a:solidFill>
                  <a:srgbClr val="F15B2A"/>
                </a:solidFill>
                <a:latin typeface="Arial"/>
                <a:cs typeface="Arial"/>
              </a:rPr>
              <a:t>HashiCorp</a:t>
            </a:r>
            <a:r>
              <a:rPr sz="36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15B2A"/>
                </a:solidFill>
                <a:latin typeface="Arial"/>
                <a:cs typeface="Arial"/>
              </a:rPr>
              <a:t>Certified</a:t>
            </a:r>
            <a:r>
              <a:rPr sz="36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sz="36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F15B2A"/>
                </a:solidFill>
                <a:latin typeface="Arial"/>
                <a:cs typeface="Arial"/>
              </a:rPr>
              <a:t>Associate: </a:t>
            </a:r>
            <a:r>
              <a:rPr sz="3600" b="1" spc="-9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sz="36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15B2A"/>
                </a:solidFill>
                <a:latin typeface="Arial"/>
                <a:cs typeface="Arial"/>
              </a:rPr>
              <a:t>Management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sz="32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Bellavance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65" dirty="0"/>
              <a:t> </a:t>
            </a:r>
            <a:r>
              <a:rPr spc="-130" dirty="0"/>
              <a:t>You!</a:t>
            </a:r>
          </a:p>
          <a:p>
            <a:pPr>
              <a:lnSpc>
                <a:spcPct val="100000"/>
              </a:lnSpc>
            </a:pPr>
            <a:endParaRPr sz="88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650"/>
          </a:p>
          <a:p>
            <a:pPr algn="ctr">
              <a:lnSpc>
                <a:spcPct val="100000"/>
              </a:lnSpc>
            </a:pPr>
            <a:r>
              <a:rPr spc="-100" dirty="0"/>
              <a:t>@ned1313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3726179"/>
            <a:ext cx="2834639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4239259"/>
            <a:ext cx="337883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15B2A"/>
                </a:solidFill>
                <a:latin typeface="Arial"/>
                <a:cs typeface="Arial"/>
              </a:rPr>
              <a:t>Lease</a:t>
            </a:r>
            <a:r>
              <a:rPr sz="3600" b="1" spc="-1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75" dirty="0">
                <a:solidFill>
                  <a:srgbClr val="F15B2A"/>
                </a:solidFill>
                <a:latin typeface="Arial"/>
                <a:cs typeface="Arial"/>
              </a:rPr>
              <a:t>Using</a:t>
            </a:r>
            <a:r>
              <a:rPr sz="3600" b="1" spc="-10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600" b="1" spc="-65" dirty="0">
                <a:solidFill>
                  <a:srgbClr val="F15B2A"/>
                </a:solidFill>
                <a:latin typeface="Arial"/>
                <a:cs typeface="Arial"/>
              </a:rPr>
              <a:t>leases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6542" y="754380"/>
            <a:ext cx="50139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5600" spc="204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600" spc="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5600" spc="1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3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29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5600" spc="9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5600" spc="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7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5600" spc="-5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5600" spc="-3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5600" spc="18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28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endParaRPr sz="5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357438"/>
            <a:ext cx="5245100" cy="2989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530091"/>
            <a:ext cx="7362825" cy="461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Control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dynamic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/>
                <a:cs typeface="Arial"/>
              </a:rPr>
              <a:t>secret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585"/>
              </a:spcBef>
            </a:pPr>
            <a:r>
              <a:rPr sz="3400" b="1" spc="-35" dirty="0">
                <a:solidFill>
                  <a:srgbClr val="F15B2A"/>
                </a:solidFill>
                <a:latin typeface="Arial"/>
                <a:cs typeface="Arial"/>
              </a:rPr>
              <a:t>Dynamic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/>
                <a:cs typeface="Arial"/>
              </a:rPr>
              <a:t>tokens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Includes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metadata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about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/>
                <a:cs typeface="Arial"/>
              </a:rPr>
              <a:t>secret</a:t>
            </a:r>
            <a:endParaRPr sz="3400">
              <a:latin typeface="Arial"/>
              <a:cs typeface="Arial"/>
            </a:endParaRPr>
          </a:p>
          <a:p>
            <a:pPr marL="12700" marR="2495550">
              <a:lnSpc>
                <a:spcPts val="6790"/>
              </a:lnSpc>
              <a:spcBef>
                <a:spcPts val="25"/>
              </a:spcBef>
            </a:pP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Renew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or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revoke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lease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No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direct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CLI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command</a:t>
            </a:r>
            <a:endParaRPr sz="34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235"/>
              </a:spcBef>
            </a:pPr>
            <a:r>
              <a:rPr sz="3400" dirty="0">
                <a:solidFill>
                  <a:srgbClr val="F15B2A"/>
                </a:solidFill>
                <a:latin typeface="Lucida Sans Unicode"/>
                <a:cs typeface="Lucida Sans Unicode"/>
              </a:rPr>
              <a:t>-</a:t>
            </a:r>
            <a:r>
              <a:rPr sz="3400" spc="350" dirty="0">
                <a:solidFill>
                  <a:srgbClr val="F15B2A"/>
                </a:solidFill>
                <a:latin typeface="Lucida Sans Unicode"/>
                <a:cs typeface="Lucida Sans Unicode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Use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15B2A"/>
                </a:solidFill>
                <a:latin typeface="Arial MT"/>
                <a:cs typeface="Arial MT"/>
              </a:rPr>
              <a:t>/sys/leases/lookup</a:t>
            </a:r>
            <a:r>
              <a:rPr sz="3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/>
                <a:cs typeface="Arial"/>
              </a:rPr>
              <a:t>path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7475" y="754380"/>
            <a:ext cx="5350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5600" spc="204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600" spc="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5600" spc="1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3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26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5600" spc="-7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5600" spc="190" dirty="0">
                <a:solidFill>
                  <a:srgbClr val="404040"/>
                </a:solidFill>
                <a:latin typeface="Tahoma"/>
                <a:cs typeface="Tahoma"/>
              </a:rPr>
              <a:t>op</a:t>
            </a:r>
            <a:r>
              <a:rPr sz="5600" spc="1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7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5600" spc="1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5600" spc="-9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5600" spc="18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5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099001"/>
            <a:ext cx="4978400" cy="35206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9872" y="7013955"/>
            <a:ext cx="1613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20" dirty="0">
                <a:solidFill>
                  <a:srgbClr val="404040"/>
                </a:solidFill>
                <a:latin typeface="Arial"/>
                <a:cs typeface="Arial"/>
              </a:rPr>
              <a:t>lease_id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8719" y="3030537"/>
            <a:ext cx="3445560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54165" y="7013955"/>
            <a:ext cx="33756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lease_renewable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6559" y="3030537"/>
            <a:ext cx="2634881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63085" y="7013955"/>
            <a:ext cx="29616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lease_duration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1603" y="754380"/>
            <a:ext cx="48044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5600" spc="204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600" spc="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5600" spc="1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-3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-2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5600" spc="13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5600" spc="-7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5600" spc="-6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600" spc="1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5600" spc="-9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5600" spc="1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2896107"/>
            <a:ext cx="3249930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Time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live</a:t>
            </a:r>
            <a:endParaRPr sz="3400">
              <a:latin typeface="Arial"/>
              <a:cs typeface="Arial"/>
            </a:endParaRPr>
          </a:p>
          <a:p>
            <a:pPr marL="12700" marR="858519">
              <a:lnSpc>
                <a:spcPts val="6820"/>
              </a:lnSpc>
              <a:spcBef>
                <a:spcPts val="560"/>
              </a:spcBef>
            </a:pP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Default</a:t>
            </a:r>
            <a:r>
              <a:rPr sz="3400" b="1" spc="-15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TTL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Max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TTL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TTL</a:t>
            </a:r>
            <a:r>
              <a:rPr sz="3400" b="1" spc="-10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Inheritance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System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Mount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sz="3400" b="1" spc="55" dirty="0">
                <a:solidFill>
                  <a:srgbClr val="F15B2A"/>
                </a:solidFill>
                <a:latin typeface="Arial"/>
                <a:cs typeface="Arial"/>
              </a:rPr>
              <a:t>Object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Renewal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511" y="2438400"/>
            <a:ext cx="4918675" cy="6827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564" y="754380"/>
            <a:ext cx="6456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8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5600" spc="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5600" spc="-7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5600" spc="-24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5600" spc="-9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5600" spc="9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5600" spc="16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5600" spc="-3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-29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5600" spc="-9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5600" spc="1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5600" spc="10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5600" spc="-4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22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5600" spc="18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1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5600" spc="4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5600" spc="18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5600" spc="5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322" y="6870700"/>
            <a:ext cx="4572635" cy="20193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Renewal</a:t>
            </a:r>
            <a:endParaRPr sz="3400">
              <a:latin typeface="Arial"/>
              <a:cs typeface="Arial"/>
            </a:endParaRPr>
          </a:p>
          <a:p>
            <a:pPr marL="12700" marR="5080" algn="ctr">
              <a:lnSpc>
                <a:spcPts val="5280"/>
              </a:lnSpc>
              <a:spcBef>
                <a:spcPts val="105"/>
              </a:spcBef>
            </a:pP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3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3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r>
              <a:rPr sz="3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30" dirty="0">
                <a:solidFill>
                  <a:srgbClr val="404040"/>
                </a:solidFill>
                <a:latin typeface="Arial"/>
                <a:cs typeface="Arial"/>
              </a:rPr>
              <a:t>Less</a:t>
            </a: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max</a:t>
            </a: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TTL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2700" y="3030537"/>
            <a:ext cx="3657600" cy="3657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28181" y="6870700"/>
            <a:ext cx="362712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76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/>
                <a:cs typeface="Arial"/>
              </a:rPr>
              <a:t>Prefix</a:t>
            </a:r>
            <a:r>
              <a:rPr sz="34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Revocation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Requires</a:t>
            </a:r>
            <a:r>
              <a:rPr sz="3400" b="1" spc="-70" dirty="0">
                <a:solidFill>
                  <a:srgbClr val="404040"/>
                </a:solidFill>
                <a:latin typeface="Arial"/>
                <a:cs typeface="Arial"/>
              </a:rPr>
              <a:t> sudo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34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careful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2952" y="3030537"/>
            <a:ext cx="3662093" cy="3657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73348" y="6870700"/>
            <a:ext cx="4341495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25780" indent="-635" algn="ctr">
              <a:lnSpc>
                <a:spcPct val="127600"/>
              </a:lnSpc>
              <a:spcBef>
                <a:spcPts val="100"/>
              </a:spcBef>
            </a:pP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Revocation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 Queues</a:t>
            </a:r>
            <a:r>
              <a:rPr sz="34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3400" b="1" spc="-85" dirty="0">
                <a:solidFill>
                  <a:srgbClr val="404040"/>
                </a:solidFill>
                <a:latin typeface="Arial"/>
                <a:cs typeface="Arial"/>
              </a:rPr>
              <a:t>Token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revokes</a:t>
            </a: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716" y="3030537"/>
            <a:ext cx="344556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5564" y="629412"/>
            <a:ext cx="6456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80" dirty="0">
                <a:latin typeface="Tahoma"/>
                <a:cs typeface="Tahoma"/>
              </a:rPr>
              <a:t>W</a:t>
            </a:r>
            <a:r>
              <a:rPr sz="5600" spc="70" dirty="0">
                <a:latin typeface="Tahoma"/>
                <a:cs typeface="Tahoma"/>
              </a:rPr>
              <a:t>o</a:t>
            </a:r>
            <a:r>
              <a:rPr sz="5600" spc="-75" dirty="0">
                <a:latin typeface="Tahoma"/>
                <a:cs typeface="Tahoma"/>
              </a:rPr>
              <a:t>r</a:t>
            </a:r>
            <a:r>
              <a:rPr sz="5600" spc="-245" dirty="0">
                <a:latin typeface="Tahoma"/>
                <a:cs typeface="Tahoma"/>
              </a:rPr>
              <a:t>k</a:t>
            </a:r>
            <a:r>
              <a:rPr sz="5600" spc="-90" dirty="0">
                <a:latin typeface="Tahoma"/>
                <a:cs typeface="Tahoma"/>
              </a:rPr>
              <a:t>i</a:t>
            </a:r>
            <a:r>
              <a:rPr sz="5600" spc="95" dirty="0">
                <a:latin typeface="Tahoma"/>
                <a:cs typeface="Tahoma"/>
              </a:rPr>
              <a:t>n</a:t>
            </a:r>
            <a:r>
              <a:rPr sz="5600" spc="165" dirty="0">
                <a:latin typeface="Tahoma"/>
                <a:cs typeface="Tahoma"/>
              </a:rPr>
              <a:t>g</a:t>
            </a:r>
            <a:r>
              <a:rPr sz="5600" spc="-395" dirty="0">
                <a:latin typeface="Tahoma"/>
                <a:cs typeface="Tahoma"/>
              </a:rPr>
              <a:t> </a:t>
            </a:r>
            <a:r>
              <a:rPr sz="5600" spc="-290" dirty="0">
                <a:latin typeface="Tahoma"/>
                <a:cs typeface="Tahoma"/>
              </a:rPr>
              <a:t>w</a:t>
            </a:r>
            <a:r>
              <a:rPr sz="5600" spc="-90" dirty="0">
                <a:latin typeface="Tahoma"/>
                <a:cs typeface="Tahoma"/>
              </a:rPr>
              <a:t>i</a:t>
            </a:r>
            <a:r>
              <a:rPr sz="5600" spc="120" dirty="0">
                <a:latin typeface="Tahoma"/>
                <a:cs typeface="Tahoma"/>
              </a:rPr>
              <a:t>t</a:t>
            </a:r>
            <a:r>
              <a:rPr sz="5600" spc="105" dirty="0">
                <a:latin typeface="Tahoma"/>
                <a:cs typeface="Tahoma"/>
              </a:rPr>
              <a:t>h</a:t>
            </a:r>
            <a:r>
              <a:rPr sz="5600" spc="-400" dirty="0">
                <a:latin typeface="Tahoma"/>
                <a:cs typeface="Tahoma"/>
              </a:rPr>
              <a:t> </a:t>
            </a:r>
            <a:r>
              <a:rPr sz="5600" spc="225" dirty="0">
                <a:latin typeface="Tahoma"/>
                <a:cs typeface="Tahoma"/>
              </a:rPr>
              <a:t>L</a:t>
            </a:r>
            <a:r>
              <a:rPr sz="5600" spc="180" dirty="0">
                <a:latin typeface="Tahoma"/>
                <a:cs typeface="Tahoma"/>
              </a:rPr>
              <a:t>e</a:t>
            </a:r>
            <a:r>
              <a:rPr sz="5600" spc="10" dirty="0">
                <a:latin typeface="Tahoma"/>
                <a:cs typeface="Tahoma"/>
              </a:rPr>
              <a:t>a</a:t>
            </a:r>
            <a:r>
              <a:rPr sz="5600" spc="45" dirty="0">
                <a:latin typeface="Tahoma"/>
                <a:cs typeface="Tahoma"/>
              </a:rPr>
              <a:t>s</a:t>
            </a:r>
            <a:r>
              <a:rPr sz="5600" spc="180" dirty="0">
                <a:latin typeface="Tahoma"/>
                <a:cs typeface="Tahoma"/>
              </a:rPr>
              <a:t>e</a:t>
            </a:r>
            <a:r>
              <a:rPr sz="5600" spc="50" dirty="0"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1230503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Renew</a:t>
            </a:r>
            <a:r>
              <a:rPr sz="26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lease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lease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renew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lease</a:t>
            </a:r>
            <a:r>
              <a:rPr sz="2600" spc="3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renew</a:t>
            </a:r>
            <a:r>
              <a:rPr sz="2600" spc="2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–increment=30m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consul/creds/web/KWq5o8zRVc6LtAutsta6Uf8G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082284"/>
            <a:ext cx="983488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Revoke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 lease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lease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revoke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ID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8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lease</a:t>
            </a:r>
            <a:r>
              <a:rPr sz="2600" spc="3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revoke</a:t>
            </a:r>
            <a:r>
              <a:rPr sz="2600" spc="3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consul/creds/web/KWq5o8zRVc6LtAutsta6Uf8G </a:t>
            </a:r>
            <a:r>
              <a:rPr sz="2600" spc="-7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lease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revoke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–prefix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consul/creds/web/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5564" y="629412"/>
            <a:ext cx="6456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80" dirty="0">
                <a:latin typeface="Tahoma"/>
                <a:cs typeface="Tahoma"/>
              </a:rPr>
              <a:t>W</a:t>
            </a:r>
            <a:r>
              <a:rPr sz="5600" spc="70" dirty="0">
                <a:latin typeface="Tahoma"/>
                <a:cs typeface="Tahoma"/>
              </a:rPr>
              <a:t>o</a:t>
            </a:r>
            <a:r>
              <a:rPr sz="5600" spc="-75" dirty="0">
                <a:latin typeface="Tahoma"/>
                <a:cs typeface="Tahoma"/>
              </a:rPr>
              <a:t>r</a:t>
            </a:r>
            <a:r>
              <a:rPr sz="5600" spc="-245" dirty="0">
                <a:latin typeface="Tahoma"/>
                <a:cs typeface="Tahoma"/>
              </a:rPr>
              <a:t>k</a:t>
            </a:r>
            <a:r>
              <a:rPr sz="5600" spc="-90" dirty="0">
                <a:latin typeface="Tahoma"/>
                <a:cs typeface="Tahoma"/>
              </a:rPr>
              <a:t>i</a:t>
            </a:r>
            <a:r>
              <a:rPr sz="5600" spc="95" dirty="0">
                <a:latin typeface="Tahoma"/>
                <a:cs typeface="Tahoma"/>
              </a:rPr>
              <a:t>n</a:t>
            </a:r>
            <a:r>
              <a:rPr sz="5600" spc="165" dirty="0">
                <a:latin typeface="Tahoma"/>
                <a:cs typeface="Tahoma"/>
              </a:rPr>
              <a:t>g</a:t>
            </a:r>
            <a:r>
              <a:rPr sz="5600" spc="-395" dirty="0">
                <a:latin typeface="Tahoma"/>
                <a:cs typeface="Tahoma"/>
              </a:rPr>
              <a:t> </a:t>
            </a:r>
            <a:r>
              <a:rPr sz="5600" spc="-290" dirty="0">
                <a:latin typeface="Tahoma"/>
                <a:cs typeface="Tahoma"/>
              </a:rPr>
              <a:t>w</a:t>
            </a:r>
            <a:r>
              <a:rPr sz="5600" spc="-90" dirty="0">
                <a:latin typeface="Tahoma"/>
                <a:cs typeface="Tahoma"/>
              </a:rPr>
              <a:t>i</a:t>
            </a:r>
            <a:r>
              <a:rPr sz="5600" spc="120" dirty="0">
                <a:latin typeface="Tahoma"/>
                <a:cs typeface="Tahoma"/>
              </a:rPr>
              <a:t>t</a:t>
            </a:r>
            <a:r>
              <a:rPr sz="5600" spc="105" dirty="0">
                <a:latin typeface="Tahoma"/>
                <a:cs typeface="Tahoma"/>
              </a:rPr>
              <a:t>h</a:t>
            </a:r>
            <a:r>
              <a:rPr sz="5600" spc="-400" dirty="0">
                <a:latin typeface="Tahoma"/>
                <a:cs typeface="Tahoma"/>
              </a:rPr>
              <a:t> </a:t>
            </a:r>
            <a:r>
              <a:rPr sz="5600" spc="225" dirty="0">
                <a:latin typeface="Tahoma"/>
                <a:cs typeface="Tahoma"/>
              </a:rPr>
              <a:t>L</a:t>
            </a:r>
            <a:r>
              <a:rPr sz="5600" spc="180" dirty="0">
                <a:latin typeface="Tahoma"/>
                <a:cs typeface="Tahoma"/>
              </a:rPr>
              <a:t>e</a:t>
            </a:r>
            <a:r>
              <a:rPr sz="5600" spc="10" dirty="0">
                <a:latin typeface="Tahoma"/>
                <a:cs typeface="Tahoma"/>
              </a:rPr>
              <a:t>a</a:t>
            </a:r>
            <a:r>
              <a:rPr sz="5600" spc="45" dirty="0">
                <a:latin typeface="Tahoma"/>
                <a:cs typeface="Tahoma"/>
              </a:rPr>
              <a:t>s</a:t>
            </a:r>
            <a:r>
              <a:rPr sz="5600" spc="180" dirty="0">
                <a:latin typeface="Tahoma"/>
                <a:cs typeface="Tahoma"/>
              </a:rPr>
              <a:t>e</a:t>
            </a:r>
            <a:r>
              <a:rPr sz="5600" spc="50" dirty="0"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6659880" cy="190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Lookup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 active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leases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ts val="5900"/>
              </a:lnSpc>
              <a:spcBef>
                <a:spcPts val="34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r>
              <a:rPr sz="2600" spc="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sys/leases/lookup/PATH 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r>
              <a:rPr sz="2600" spc="4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sys/leases/lookup/consul/creds/web/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12875260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9BC850"/>
                </a:solidFill>
                <a:latin typeface="Arial MT"/>
                <a:cs typeface="Arial MT"/>
              </a:rPr>
              <a:t>View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 leases</a:t>
            </a:r>
            <a:r>
              <a:rPr sz="26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9BC850"/>
                </a:solidFill>
                <a:latin typeface="Arial MT"/>
                <a:cs typeface="Arial MT"/>
              </a:rPr>
              <a:t>properties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sz="2600" spc="2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sys/leases/lookup/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lease_id=ID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sz="2600" spc="5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sys/leases/lookup/</a:t>
            </a:r>
            <a:r>
              <a:rPr sz="2600" spc="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lease_id=consul/creds/web/KWq5o8zRVc6LtAutsta6Uf8G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30" dirty="0">
                <a:solidFill>
                  <a:srgbClr val="404040"/>
                </a:solidFill>
                <a:latin typeface="Tahoma"/>
                <a:cs typeface="Tahoma"/>
              </a:rPr>
              <a:t>Globomantics</a:t>
            </a:r>
            <a:r>
              <a:rPr sz="5600" spc="-4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5600" spc="90" dirty="0">
                <a:solidFill>
                  <a:srgbClr val="404040"/>
                </a:solidFill>
                <a:latin typeface="Tahoma"/>
                <a:cs typeface="Tahoma"/>
              </a:rPr>
              <a:t>Scenario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386570" cy="75901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19"/>
              </a:spcBef>
            </a:pPr>
            <a:r>
              <a:rPr sz="4400" spc="-140" dirty="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sz="44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44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4400" spc="-31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4400" spc="150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4400" spc="-16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4400" spc="-14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44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75311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80" dirty="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sz="3500" spc="-6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needs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credentials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dirty="0">
                <a:solidFill>
                  <a:srgbClr val="F15B2A"/>
                </a:solidFill>
                <a:latin typeface="Microsoft Sans Serif"/>
                <a:cs typeface="Microsoft Sans Serif"/>
              </a:rPr>
              <a:t>access </a:t>
            </a:r>
            <a:r>
              <a:rPr sz="3500" spc="-91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24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114" dirty="0">
                <a:solidFill>
                  <a:srgbClr val="F15B2A"/>
                </a:solidFill>
                <a:latin typeface="Microsoft Sans Serif"/>
                <a:cs typeface="Microsoft Sans Serif"/>
              </a:rPr>
              <a:t>W</a:t>
            </a:r>
            <a:r>
              <a:rPr sz="3500" spc="-33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140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125" dirty="0">
                <a:solidFill>
                  <a:srgbClr val="F15B2A"/>
                </a:solidFill>
                <a:latin typeface="Microsoft Sans Serif"/>
                <a:cs typeface="Microsoft Sans Serif"/>
              </a:rPr>
              <a:t>u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160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15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endParaRPr sz="3500">
              <a:latin typeface="Microsoft Sans Serif"/>
              <a:cs typeface="Microsoft Sans Serif"/>
            </a:endParaRPr>
          </a:p>
          <a:p>
            <a:pPr marL="584200" marR="1965960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Credentials 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should </a:t>
            </a:r>
            <a:r>
              <a:rPr sz="3500" spc="100" dirty="0">
                <a:solidFill>
                  <a:srgbClr val="F15B2A"/>
                </a:solidFill>
                <a:latin typeface="Microsoft Sans Serif"/>
                <a:cs typeface="Microsoft Sans Serif"/>
              </a:rPr>
              <a:t>be 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revoked </a:t>
            </a:r>
            <a:r>
              <a:rPr sz="3500" spc="85" dirty="0">
                <a:solidFill>
                  <a:srgbClr val="F15B2A"/>
                </a:solidFill>
                <a:latin typeface="Microsoft Sans Serif"/>
                <a:cs typeface="Microsoft Sans Serif"/>
              </a:rPr>
              <a:t>if </a:t>
            </a:r>
            <a:r>
              <a:rPr sz="3500" spc="9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5" dirty="0">
                <a:solidFill>
                  <a:srgbClr val="F15B2A"/>
                </a:solidFill>
                <a:latin typeface="Microsoft Sans Serif"/>
                <a:cs typeface="Microsoft Sans Serif"/>
              </a:rPr>
              <a:t>appli</a:t>
            </a:r>
            <a:r>
              <a:rPr sz="3500" spc="105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-10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32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90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-8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ina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32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80" dirty="0">
                <a:solidFill>
                  <a:srgbClr val="F15B2A"/>
                </a:solidFill>
                <a:latin typeface="Microsoft Sans Serif"/>
                <a:cs typeface="Microsoft Sans Serif"/>
              </a:rPr>
              <a:t>v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0" dirty="0">
                <a:solidFill>
                  <a:srgbClr val="F15B2A"/>
                </a:solidFill>
                <a:latin typeface="Microsoft Sans Serif"/>
                <a:cs typeface="Microsoft Sans Serif"/>
              </a:rPr>
              <a:t>f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or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350" dirty="0">
                <a:solidFill>
                  <a:srgbClr val="F15B2A"/>
                </a:solidFill>
                <a:latin typeface="Microsoft Sans Serif"/>
                <a:cs typeface="Microsoft Sans Serif"/>
              </a:rPr>
              <a:t>1</a:t>
            </a:r>
            <a:r>
              <a:rPr sz="3500" spc="-355" dirty="0">
                <a:solidFill>
                  <a:srgbClr val="F15B2A"/>
                </a:solidFill>
                <a:latin typeface="Microsoft Sans Serif"/>
                <a:cs typeface="Microsoft Sans Serif"/>
              </a:rPr>
              <a:t>2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30" dirty="0">
                <a:solidFill>
                  <a:srgbClr val="F15B2A"/>
                </a:solidFill>
                <a:latin typeface="Microsoft Sans Serif"/>
                <a:cs typeface="Microsoft Sans Serif"/>
              </a:rPr>
              <a:t>h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130" dirty="0">
                <a:solidFill>
                  <a:srgbClr val="F15B2A"/>
                </a:solidFill>
                <a:latin typeface="Microsoft Sans Serif"/>
                <a:cs typeface="Microsoft Sans Serif"/>
              </a:rPr>
              <a:t>u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-15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marL="2540" algn="ctr">
              <a:lnSpc>
                <a:spcPct val="100000"/>
              </a:lnSpc>
            </a:pPr>
            <a:r>
              <a:rPr sz="4400" spc="-135" dirty="0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-2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25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-6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185" dirty="0">
                <a:solidFill>
                  <a:srgbClr val="F15B2A"/>
                </a:solidFill>
                <a:latin typeface="Microsoft Sans Serif"/>
                <a:cs typeface="Microsoft Sans Serif"/>
              </a:rPr>
              <a:t>b</a:t>
            </a:r>
            <a:r>
              <a:rPr sz="3500" spc="75" dirty="0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5" dirty="0">
                <a:solidFill>
                  <a:srgbClr val="F15B2A"/>
                </a:solidFill>
                <a:latin typeface="Microsoft Sans Serif"/>
                <a:cs typeface="Microsoft Sans Serif"/>
              </a:rPr>
              <a:t>in</a:t>
            </a:r>
            <a:r>
              <a:rPr sz="3500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28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anc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140" dirty="0">
                <a:solidFill>
                  <a:srgbClr val="F15B2A"/>
                </a:solidFill>
                <a:latin typeface="Microsoft Sans Serif"/>
                <a:cs typeface="Microsoft Sans Serif"/>
              </a:rPr>
              <a:t>f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26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95" dirty="0">
                <a:solidFill>
                  <a:srgbClr val="F15B2A"/>
                </a:solidFill>
                <a:latin typeface="Microsoft Sans Serif"/>
                <a:cs typeface="Microsoft Sans Serif"/>
              </a:rPr>
              <a:t>W</a:t>
            </a:r>
            <a:r>
              <a:rPr sz="3500" spc="-33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140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25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160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25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28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-15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25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105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114" dirty="0">
                <a:solidFill>
                  <a:srgbClr val="F15B2A"/>
                </a:solidFill>
                <a:latin typeface="Microsoft Sans Serif"/>
                <a:cs typeface="Microsoft Sans Serif"/>
              </a:rPr>
              <a:t>g</a:t>
            </a:r>
            <a:r>
              <a:rPr sz="3500" spc="50" dirty="0">
                <a:solidFill>
                  <a:srgbClr val="F15B2A"/>
                </a:solidFill>
                <a:latin typeface="Microsoft Sans Serif"/>
                <a:cs typeface="Microsoft Sans Serif"/>
              </a:rPr>
              <a:t>ine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Cre</a:t>
            </a:r>
            <a:r>
              <a:rPr sz="3500" spc="-3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28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24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114" dirty="0">
                <a:solidFill>
                  <a:srgbClr val="F15B2A"/>
                </a:solidFill>
                <a:latin typeface="Microsoft Sans Serif"/>
                <a:cs typeface="Microsoft Sans Serif"/>
              </a:rPr>
              <a:t>W</a:t>
            </a:r>
            <a:r>
              <a:rPr sz="3500" spc="-33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60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185" dirty="0">
                <a:solidFill>
                  <a:srgbClr val="F15B2A"/>
                </a:solidFill>
                <a:latin typeface="Microsoft Sans Serif"/>
                <a:cs typeface="Microsoft Sans Serif"/>
              </a:rPr>
              <a:t>d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100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32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-6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sz="3500" spc="-155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0" dirty="0">
                <a:solidFill>
                  <a:srgbClr val="F15B2A"/>
                </a:solidFill>
                <a:latin typeface="Microsoft Sans Serif"/>
                <a:cs typeface="Microsoft Sans Serif"/>
              </a:rPr>
              <a:t>f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or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-6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165" dirty="0">
                <a:solidFill>
                  <a:srgbClr val="F15B2A"/>
                </a:solidFill>
                <a:latin typeface="Microsoft Sans Serif"/>
                <a:cs typeface="Microsoft Sans Serif"/>
              </a:rPr>
              <a:t>pp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160" dirty="0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sz="3500" spc="-105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32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90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65" dirty="0">
                <a:solidFill>
                  <a:srgbClr val="F15B2A"/>
                </a:solidFill>
                <a:latin typeface="Microsoft Sans Serif"/>
                <a:cs typeface="Microsoft Sans Serif"/>
              </a:rPr>
              <a:t>w</a:t>
            </a:r>
            <a:r>
              <a:rPr sz="3500" spc="35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320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h  </a:t>
            </a:r>
            <a:r>
              <a:rPr sz="3500" spc="-350" dirty="0">
                <a:solidFill>
                  <a:srgbClr val="F15B2A"/>
                </a:solidFill>
                <a:latin typeface="Microsoft Sans Serif"/>
                <a:cs typeface="Microsoft Sans Serif"/>
              </a:rPr>
              <a:t>1</a:t>
            </a:r>
            <a:r>
              <a:rPr sz="3500" spc="-355" dirty="0">
                <a:solidFill>
                  <a:srgbClr val="F15B2A"/>
                </a:solidFill>
                <a:latin typeface="Microsoft Sans Serif"/>
                <a:cs typeface="Microsoft Sans Serif"/>
              </a:rPr>
              <a:t>2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25" dirty="0">
                <a:solidFill>
                  <a:srgbClr val="F15B2A"/>
                </a:solidFill>
                <a:latin typeface="Microsoft Sans Serif"/>
                <a:cs typeface="Microsoft Sans Serif"/>
              </a:rPr>
              <a:t>h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125" dirty="0">
                <a:solidFill>
                  <a:srgbClr val="F15B2A"/>
                </a:solidFill>
                <a:latin typeface="Microsoft Sans Serif"/>
                <a:cs typeface="Microsoft Sans Serif"/>
              </a:rPr>
              <a:t>u</a:t>
            </a:r>
            <a:r>
              <a:rPr sz="3500" spc="45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sz="3500" spc="25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114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-90" dirty="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sz="3500" spc="10" dirty="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85" dirty="0">
                <a:solidFill>
                  <a:srgbClr val="F15B2A"/>
                </a:solidFill>
                <a:latin typeface="Microsoft Sans Serif"/>
                <a:cs typeface="Microsoft Sans Serif"/>
              </a:rPr>
              <a:t>d</a:t>
            </a:r>
            <a:r>
              <a:rPr sz="3500" spc="125" dirty="0">
                <a:solidFill>
                  <a:srgbClr val="F15B2A"/>
                </a:solidFill>
                <a:latin typeface="Microsoft Sans Serif"/>
                <a:cs typeface="Microsoft Sans Serif"/>
              </a:rPr>
              <a:t>u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</a:t>
            </a:r>
            <a:r>
              <a:rPr sz="3500" spc="-110" dirty="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sz="3500" spc="325" dirty="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sz="3500" spc="20" dirty="0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sz="3500" spc="60" dirty="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sz="3500" spc="90" dirty="0">
                <a:solidFill>
                  <a:srgbClr val="F15B2A"/>
                </a:solidFill>
                <a:latin typeface="Microsoft Sans Serif"/>
                <a:cs typeface="Microsoft Sans Serif"/>
              </a:rPr>
              <a:t>n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500" spc="75" dirty="0">
                <a:solidFill>
                  <a:srgbClr val="F15B2A"/>
                </a:solidFill>
                <a:latin typeface="Microsoft Sans Serif"/>
                <a:cs typeface="Microsoft Sans Serif"/>
              </a:rPr>
              <a:t>Configure</a:t>
            </a:r>
            <a:r>
              <a:rPr sz="3500" spc="-45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sz="3500" spc="-5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15B2A"/>
                </a:solidFill>
                <a:latin typeface="Microsoft Sans Serif"/>
                <a:cs typeface="Microsoft Sans Serif"/>
              </a:rPr>
              <a:t>renew</a:t>
            </a:r>
            <a:r>
              <a:rPr sz="3500" spc="-40" dirty="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/>
                <a:cs typeface="Microsoft Sans Serif"/>
              </a:rPr>
              <a:t>credentials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435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Microsoft Sans Serif</vt:lpstr>
      <vt:lpstr>Tahoma</vt:lpstr>
      <vt:lpstr>Trebuchet MS</vt:lpstr>
      <vt:lpstr>Office Theme</vt:lpstr>
      <vt:lpstr>Using Vault Leases</vt:lpstr>
      <vt:lpstr>PowerPoint Presentation</vt:lpstr>
      <vt:lpstr>Lease Overview</vt:lpstr>
      <vt:lpstr>Lease Properties</vt:lpstr>
      <vt:lpstr>Lease Duration</vt:lpstr>
      <vt:lpstr>Working with Leases</vt:lpstr>
      <vt:lpstr>Working with Leases</vt:lpstr>
      <vt:lpstr>Working with Leases</vt:lpstr>
      <vt:lpstr>Globomantics Scenario</vt:lpstr>
      <vt:lpstr>Globomantics Scenario</vt:lpstr>
      <vt:lpstr>Demo</vt:lpstr>
      <vt:lpstr>Key Takeaways</vt:lpstr>
      <vt:lpstr>Keep Going!</vt:lpstr>
      <vt:lpstr>Thank You!   @ned1313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Vault Leases</dc:title>
  <cp:lastModifiedBy>Rahul Kinge</cp:lastModifiedBy>
  <cp:revision>1</cp:revision>
  <dcterms:created xsi:type="dcterms:W3CDTF">2022-11-30T01:57:47Z</dcterms:created>
  <dcterms:modified xsi:type="dcterms:W3CDTF">2022-11-30T02:48:43Z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