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1" r:id="rId5"/>
    <p:sldId id="264" r:id="rId6"/>
    <p:sldId id="267" r:id="rId7"/>
    <p:sldId id="259" r:id="rId8"/>
    <p:sldId id="260" r:id="rId9"/>
    <p:sldId id="266" r:id="rId10"/>
    <p:sldId id="268" r:id="rId11"/>
    <p:sldId id="269" r:id="rId12"/>
    <p:sldId id="270" r:id="rId13"/>
    <p:sldId id="272" r:id="rId14"/>
    <p:sldId id="261" r:id="rId15"/>
    <p:sldId id="26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F288D-0B76-4671-B375-084D6FF3BEB9}" v="54" dt="2021-03-18T04:21:35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0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0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4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7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5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0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0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4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1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68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77A5-1BB2-4608-BA8A-97A286A9C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3025" y="1892446"/>
            <a:ext cx="3433478" cy="896519"/>
          </a:xfrm>
          <a:noFill/>
        </p:spPr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accent4"/>
                </a:solidFill>
              </a:rPr>
              <a:t>Star Wars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The Data Strikes 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635BA-ABD7-42B5-A2C4-59B0A89DE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5787" y="5725861"/>
            <a:ext cx="3857625" cy="698525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Robert Kirsten</a:t>
            </a:r>
          </a:p>
          <a:p>
            <a:r>
              <a:rPr lang="en-US" dirty="0">
                <a:solidFill>
                  <a:schemeClr val="accent4"/>
                </a:solidFill>
              </a:rPr>
              <a:t>Rutgers Boot Camp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Project 1 –Data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86383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8220B38D-804D-4B13-ADBE-3006FCAF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100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</a:rPr>
              <a:t>Character Heights</a:t>
            </a:r>
            <a:endParaRPr lang="en-US" dirty="0"/>
          </a:p>
        </p:txBody>
      </p:sp>
      <p:pic>
        <p:nvPicPr>
          <p:cNvPr id="8" name="Content Placeholder 7" descr="Chart, bar chart, histogram&#10;&#10;Description automatically generated">
            <a:extLst>
              <a:ext uri="{FF2B5EF4-FFF2-40B4-BE49-F238E27FC236}">
                <a16:creationId xmlns:a16="http://schemas.microsoft.com/office/drawing/2014/main" id="{D2D7FB5E-A8CD-49B9-BB04-C9605346EE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" y="1074654"/>
            <a:ext cx="6515735" cy="48868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Content Placeholder 18" descr="Chart, histogram&#10;&#10;Description automatically generated">
            <a:extLst>
              <a:ext uri="{FF2B5EF4-FFF2-40B4-BE49-F238E27FC236}">
                <a16:creationId xmlns:a16="http://schemas.microsoft.com/office/drawing/2014/main" id="{2BCB2B31-2FE2-491D-9FB3-A98C64406F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868" y="597918"/>
            <a:ext cx="2433132" cy="1756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D7B902-F7AC-42E3-97E1-7C6718347D9C}"/>
              </a:ext>
            </a:extLst>
          </p:cNvPr>
          <p:cNvSpPr txBox="1"/>
          <p:nvPr/>
        </p:nvSpPr>
        <p:spPr>
          <a:xfrm>
            <a:off x="6710868" y="2992991"/>
            <a:ext cx="16259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pvalue</a:t>
            </a:r>
            <a:r>
              <a:rPr lang="en-US" sz="1000" b="1" dirty="0"/>
              <a:t>=0.00018438028390007074)</a:t>
            </a:r>
          </a:p>
          <a:p>
            <a:r>
              <a:rPr lang="en-US" sz="1000" b="1" dirty="0"/>
              <a:t>------------------------------------------</a:t>
            </a:r>
          </a:p>
          <a:p>
            <a:r>
              <a:rPr lang="en-US" sz="1000" b="1" dirty="0"/>
              <a:t>The sample standard deviation is </a:t>
            </a:r>
            <a:r>
              <a:rPr lang="en-US" sz="1000" b="1" u="sng" dirty="0"/>
              <a:t>35.2</a:t>
            </a:r>
          </a:p>
          <a:p>
            <a:r>
              <a:rPr lang="en-US" sz="1000" b="1" dirty="0"/>
              <a:t>The sample variance is </a:t>
            </a:r>
            <a:r>
              <a:rPr lang="en-US" sz="1000" b="1" u="sng" dirty="0"/>
              <a:t>1241.4</a:t>
            </a:r>
          </a:p>
          <a:p>
            <a:r>
              <a:rPr lang="en-US" sz="1000" b="1" dirty="0"/>
              <a:t>------------------------------------------</a:t>
            </a:r>
          </a:p>
          <a:p>
            <a:r>
              <a:rPr lang="en-US" sz="1000" b="1" dirty="0"/>
              <a:t>The mean height of Star Wars characters is 174.4 cm or 68.4 in</a:t>
            </a:r>
          </a:p>
          <a:p>
            <a:r>
              <a:rPr lang="en-US" sz="1000" b="1" dirty="0"/>
              <a:t>------------------------------------------</a:t>
            </a:r>
          </a:p>
          <a:p>
            <a:r>
              <a:rPr lang="en-US" sz="1000" b="1" dirty="0"/>
              <a:t>Roughly 68% of the data is between 139.1 and 209.6 cm</a:t>
            </a:r>
          </a:p>
          <a:p>
            <a:r>
              <a:rPr lang="en-US" sz="1000" b="1" dirty="0"/>
              <a:t>Roughly 95% of the data is between 103.9 and 244.8 cm</a:t>
            </a:r>
          </a:p>
          <a:p>
            <a:r>
              <a:rPr lang="en-US" sz="1000" b="1" dirty="0"/>
              <a:t>Roughly 99.7% of the data is between 68.7 and 280.1 cm</a:t>
            </a:r>
          </a:p>
        </p:txBody>
      </p:sp>
    </p:spTree>
    <p:extLst>
      <p:ext uri="{BB962C8B-B14F-4D97-AF65-F5344CB8AC3E}">
        <p14:creationId xmlns:p14="http://schemas.microsoft.com/office/powerpoint/2010/main" val="255100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C657C8-6C81-419B-8BE0-C4BD2580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549" y="-358529"/>
            <a:ext cx="7048914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Can one </a:t>
            </a:r>
            <a:r>
              <a:rPr lang="en-US" sz="2800" b="1" strike="sngStrike" dirty="0">
                <a:solidFill>
                  <a:schemeClr val="accent4"/>
                </a:solidFill>
              </a:rPr>
              <a:t>person</a:t>
            </a:r>
            <a:r>
              <a:rPr lang="en-US" sz="2800" b="1" dirty="0">
                <a:solidFill>
                  <a:schemeClr val="accent4"/>
                </a:solidFill>
              </a:rPr>
              <a:t> Hutt truly make a difference?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497922B-4B9E-4B84-A29B-EC3F186F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41682"/>
            <a:ext cx="3868340" cy="823912"/>
          </a:xfrm>
        </p:spPr>
        <p:txBody>
          <a:bodyPr/>
          <a:lstStyle/>
          <a:p>
            <a:r>
              <a:rPr lang="en-US" dirty="0"/>
              <a:t>Masses with Jabba</a:t>
            </a:r>
          </a:p>
        </p:txBody>
      </p:sp>
      <p:pic>
        <p:nvPicPr>
          <p:cNvPr id="14" name="Content Placeholder 13" descr="Chart, histogram&#10;&#10;Description automatically generated">
            <a:extLst>
              <a:ext uri="{FF2B5EF4-FFF2-40B4-BE49-F238E27FC236}">
                <a16:creationId xmlns:a16="http://schemas.microsoft.com/office/drawing/2014/main" id="{3D4344B4-364C-4554-B4A4-A5FE96A863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536"/>
            <a:ext cx="3868737" cy="2901552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A4405B5-A8A4-4715-A5A0-6DC8B5354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7" y="3212132"/>
            <a:ext cx="3887391" cy="823912"/>
          </a:xfrm>
        </p:spPr>
        <p:txBody>
          <a:bodyPr/>
          <a:lstStyle/>
          <a:p>
            <a:r>
              <a:rPr lang="en-US" dirty="0"/>
              <a:t>Masses without Jabba</a:t>
            </a:r>
          </a:p>
        </p:txBody>
      </p:sp>
      <p:pic>
        <p:nvPicPr>
          <p:cNvPr id="19" name="Content Placeholder 18" descr="Chart, histogram&#10;&#10;Description automatically generated">
            <a:extLst>
              <a:ext uri="{FF2B5EF4-FFF2-40B4-BE49-F238E27FC236}">
                <a16:creationId xmlns:a16="http://schemas.microsoft.com/office/drawing/2014/main" id="{0C1861C0-1452-4BCA-95B3-C2C67F6029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2159"/>
            <a:ext cx="3887788" cy="2915841"/>
          </a:xfrm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339631CA-E8BE-4A88-94EA-CA808473F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37" y="4006887"/>
            <a:ext cx="4006966" cy="2671310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46CA0DB5-43D0-43C2-82E1-F79F2F9F8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37" y="837657"/>
            <a:ext cx="4006966" cy="26713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C89B01F-5154-4D67-A0FB-AA8724E98A5C}"/>
              </a:ext>
            </a:extLst>
          </p:cNvPr>
          <p:cNvSpPr txBox="1"/>
          <p:nvPr/>
        </p:nvSpPr>
        <p:spPr>
          <a:xfrm>
            <a:off x="3806759" y="823321"/>
            <a:ext cx="132987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pvalue</a:t>
            </a:r>
            <a:r>
              <a:rPr lang="en-US" sz="1050" dirty="0"/>
              <a:t>=1.7377320722567525e-24)</a:t>
            </a:r>
          </a:p>
          <a:p>
            <a:pPr algn="ctr"/>
            <a:r>
              <a:rPr lang="en-US" sz="1050" dirty="0"/>
              <a:t>---------------------------</a:t>
            </a:r>
          </a:p>
          <a:p>
            <a:pPr algn="ctr"/>
            <a:r>
              <a:rPr lang="en-US" sz="1050" dirty="0"/>
              <a:t>The sample standard deviation is </a:t>
            </a:r>
            <a:r>
              <a:rPr lang="en-US" sz="1050" b="1" u="sng" dirty="0"/>
              <a:t>168.0</a:t>
            </a:r>
          </a:p>
          <a:p>
            <a:pPr algn="ctr"/>
            <a:r>
              <a:rPr lang="en-US" sz="1050" dirty="0"/>
              <a:t>The sample variance is 28229.0</a:t>
            </a:r>
          </a:p>
          <a:p>
            <a:pPr algn="ctr"/>
            <a:r>
              <a:rPr lang="en-US" sz="1050" dirty="0"/>
              <a:t>---------------------------</a:t>
            </a:r>
          </a:p>
          <a:p>
            <a:pPr algn="ctr"/>
            <a:r>
              <a:rPr lang="en-US" sz="1050" dirty="0"/>
              <a:t>The mean mass of Star Wars characters with Jabba is </a:t>
            </a:r>
          </a:p>
          <a:p>
            <a:pPr algn="ctr"/>
            <a:endParaRPr lang="en-US" sz="1050" dirty="0"/>
          </a:p>
          <a:p>
            <a:pPr algn="ctr"/>
            <a:r>
              <a:rPr lang="en-US" sz="1050" b="1" u="sng" dirty="0"/>
              <a:t>97.3kg or 214.5lbs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29F9C7-A089-4017-9792-8784581A1AE2}"/>
              </a:ext>
            </a:extLst>
          </p:cNvPr>
          <p:cNvSpPr txBox="1"/>
          <p:nvPr/>
        </p:nvSpPr>
        <p:spPr>
          <a:xfrm>
            <a:off x="3847273" y="4080986"/>
            <a:ext cx="1329879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pvalue</a:t>
            </a:r>
            <a:r>
              <a:rPr lang="en-US" sz="1050" dirty="0"/>
              <a:t>=0.09846414031271)</a:t>
            </a:r>
          </a:p>
          <a:p>
            <a:pPr algn="ctr"/>
            <a:r>
              <a:rPr lang="en-US" sz="1050" dirty="0"/>
              <a:t>--------------------------The sample standard deviation is </a:t>
            </a:r>
            <a:r>
              <a:rPr lang="en-US" sz="1050" b="1" u="sng" dirty="0"/>
              <a:t>29.0</a:t>
            </a:r>
          </a:p>
          <a:p>
            <a:pPr algn="ctr"/>
            <a:r>
              <a:rPr lang="en-US" sz="1050" dirty="0"/>
              <a:t>The sample variance is 841.0</a:t>
            </a:r>
          </a:p>
          <a:p>
            <a:pPr algn="ctr"/>
            <a:r>
              <a:rPr lang="en-US" sz="1050" dirty="0"/>
              <a:t>---------------------------The mean mass of Star Wars characters without Jabba is </a:t>
            </a:r>
          </a:p>
          <a:p>
            <a:pPr algn="ctr"/>
            <a:endParaRPr lang="en-US" sz="1050" dirty="0"/>
          </a:p>
          <a:p>
            <a:pPr algn="ctr"/>
            <a:r>
              <a:rPr lang="en-US" sz="1050" b="1" u="sng" dirty="0"/>
              <a:t>75.6kg or 166.7lbs</a:t>
            </a:r>
          </a:p>
        </p:txBody>
      </p:sp>
    </p:spTree>
    <p:extLst>
      <p:ext uri="{BB962C8B-B14F-4D97-AF65-F5344CB8AC3E}">
        <p14:creationId xmlns:p14="http://schemas.microsoft.com/office/powerpoint/2010/main" val="163336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C657C8-6C81-419B-8BE0-C4BD2580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26" y="-27777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Apparently one Hutt can make a difference</a:t>
            </a:r>
          </a:p>
        </p:txBody>
      </p:sp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B2AEDAC-D91C-4A7F-B74B-6C3911FAE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" y="1078191"/>
            <a:ext cx="4506203" cy="3379653"/>
          </a:xfrm>
          <a:prstGeom prst="rect">
            <a:avLst/>
          </a:prstGeom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AC71F2BB-8435-432C-AE29-D8F9C334C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6085" y="21591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F551D437-74DB-434B-99BB-A6863C501E1F}"/>
              </a:ext>
            </a:extLst>
          </p:cNvPr>
          <p:cNvSpPr txBox="1">
            <a:spLocks/>
          </p:cNvSpPr>
          <p:nvPr/>
        </p:nvSpPr>
        <p:spPr>
          <a:xfrm>
            <a:off x="301766" y="4457844"/>
            <a:ext cx="3993458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The r-squared is 0.01712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720269B8-3A13-4523-AFC2-CDB8C17ADCDD}"/>
              </a:ext>
            </a:extLst>
          </p:cNvPr>
          <p:cNvSpPr txBox="1">
            <a:spLocks/>
          </p:cNvSpPr>
          <p:nvPr/>
        </p:nvSpPr>
        <p:spPr>
          <a:xfrm>
            <a:off x="411002" y="695073"/>
            <a:ext cx="3993458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Jabba</a:t>
            </a:r>
          </a:p>
        </p:txBody>
      </p:sp>
      <p:pic>
        <p:nvPicPr>
          <p:cNvPr id="27" name="Picture 2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DBC4079-4610-4797-9028-695106B6E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98" y="1078192"/>
            <a:ext cx="4506205" cy="3379653"/>
          </a:xfrm>
          <a:prstGeom prst="rect">
            <a:avLst/>
          </a:prstGeom>
        </p:spPr>
      </p:pic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3E57ED99-4129-409F-8937-A896BC527259}"/>
              </a:ext>
            </a:extLst>
          </p:cNvPr>
          <p:cNvSpPr txBox="1">
            <a:spLocks/>
          </p:cNvSpPr>
          <p:nvPr/>
        </p:nvSpPr>
        <p:spPr>
          <a:xfrm>
            <a:off x="4848776" y="4457844"/>
            <a:ext cx="3993458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The r-squared is 0.56379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4C0499C7-D137-439A-9608-216BFC346A8C}"/>
              </a:ext>
            </a:extLst>
          </p:cNvPr>
          <p:cNvSpPr txBox="1">
            <a:spLocks/>
          </p:cNvSpPr>
          <p:nvPr/>
        </p:nvSpPr>
        <p:spPr>
          <a:xfrm>
            <a:off x="4601596" y="666234"/>
            <a:ext cx="3993458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Without Jabba</a:t>
            </a:r>
          </a:p>
        </p:txBody>
      </p:sp>
      <p:pic>
        <p:nvPicPr>
          <p:cNvPr id="33" name="Picture 32" descr="Chart, pie chart&#10;&#10;Description automatically generated">
            <a:extLst>
              <a:ext uri="{FF2B5EF4-FFF2-40B4-BE49-F238E27FC236}">
                <a16:creationId xmlns:a16="http://schemas.microsoft.com/office/drawing/2014/main" id="{830ACE86-BDCF-4DFF-AA46-EB83AB263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562" y="4736389"/>
            <a:ext cx="2994067" cy="19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7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3D14134-94F7-4F00-8740-B9342C16D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9" y="164736"/>
            <a:ext cx="8704702" cy="65285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BBAA20F3-9B88-41A6-99C1-EF7701CB0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322" y="1684301"/>
            <a:ext cx="3826214" cy="25508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3537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D3DB-5AFF-4B3D-8959-C4AD5A5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63A0-CEFB-498B-8C98-DCC49267C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Discuss your findings. Did you find what you expected to find? If not, why not? What inferences or general conclusions can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you draw from your analysis?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6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524F-CB30-4DD1-84F0-832C765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Post Mortem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960F-3DA4-445A-9D54-ACBF52BA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Discuss any difficulties that arose, and how you dealt with them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Discuss any additional questions that came up, but which you didn't have time to answer: What would you research next, if you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had two more weeks?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5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222F-9F91-4C07-B3E1-9F250E4A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CD46-5122-449C-B0C3-B8173DFE6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4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BC63-FAD1-4D71-B2F3-D1AD363C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20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An analytical and statistical analysis of the creativity behind STAR WARS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D751-62AD-4741-84DD-FB67E022B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39" y="1579947"/>
            <a:ext cx="8806774" cy="516584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What kind of data is available and what kinds of stories can it tell?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SWAPI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People, Places, Things? How much of there is it available?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Episodes 1-6 only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</a:rPr>
              <a:t>Is there a difference in how the data can be viewed or interpreted by the user?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Theatrical Release versus Chronological Order?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Someone who has seen the films versus someone who has not?</a:t>
            </a:r>
          </a:p>
          <a:p>
            <a:pPr algn="l"/>
            <a:endParaRPr lang="en-US" dirty="0">
              <a:latin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</a:rPr>
              <a:t>Are there any funny patterns or trends within the datasets? Between the datasets?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Jabba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Can creativity be statistically quantified?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Kind of, maybe? TBD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4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1607-6580-49FA-89F7-75F81915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5DD9A-95C7-48EB-A446-8B7932217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Elaborate on the questions you asked, describing what kinds of data you needed to answer them, and where you found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7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73D0-CBEF-4AA9-B7F4-27F093F2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6930"/>
            <a:ext cx="7886700" cy="1325563"/>
          </a:xfrm>
        </p:spPr>
        <p:txBody>
          <a:bodyPr/>
          <a:lstStyle/>
          <a:p>
            <a:r>
              <a:rPr lang="en-US" dirty="0"/>
              <a:t>Data Wrangling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1EBD4-E1DC-4F5C-92DE-DF31DE58B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0" y="548241"/>
            <a:ext cx="4896256" cy="3233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0D3FA-55A9-41A4-80D5-B69F7020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0" y="4095012"/>
            <a:ext cx="6018180" cy="25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5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C657C8-6C81-419B-8BE0-C4BD2580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60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Star Wars by Release Order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D1B7DD48-4555-48C3-950D-799DC4F209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3" y="1612703"/>
            <a:ext cx="4297107" cy="42405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88AAE549-2783-427E-9A21-E2E167DBBE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22" y="1612702"/>
            <a:ext cx="4297106" cy="42405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4348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C657C8-6C81-419B-8BE0-C4BD2580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60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Star Wars by In Universe Order</a:t>
            </a:r>
          </a:p>
        </p:txBody>
      </p:sp>
      <p:pic>
        <p:nvPicPr>
          <p:cNvPr id="28" name="Content Placeholder 27" descr="Chart, line chart&#10;&#10;Description automatically generated">
            <a:extLst>
              <a:ext uri="{FF2B5EF4-FFF2-40B4-BE49-F238E27FC236}">
                <a16:creationId xmlns:a16="http://schemas.microsoft.com/office/drawing/2014/main" id="{24C3387A-9CEE-473F-9B75-27EBE736DBA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94" y="2516354"/>
            <a:ext cx="4476606" cy="29844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6" name="Content Placeholder 25" descr="Chart, bar chart&#10;&#10;Description automatically generated">
            <a:extLst>
              <a:ext uri="{FF2B5EF4-FFF2-40B4-BE49-F238E27FC236}">
                <a16:creationId xmlns:a16="http://schemas.microsoft.com/office/drawing/2014/main" id="{082D9228-A78B-4ED6-9A1A-1DAA4D640B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4" y="2516355"/>
            <a:ext cx="4476606" cy="29844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7388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889C-F48C-4D8B-8B44-65F190F9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Data Cleanup &amp;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22A0-9450-476F-B9FD-7BE654CD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Describe the exploration and cleanup process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Discuss insights you had while exploring the data that you didn't anticipate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Discuss any problems that arose after exploring the data, and how you resolved them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Present and discuss interesting figures developed during exploration, ideally with the help of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Jupyter</a:t>
            </a:r>
            <a:r>
              <a:rPr lang="en-US" b="0" i="0" dirty="0">
                <a:effectLst/>
                <a:latin typeface="Arial" panose="020B0604020202020204" pitchFamily="34" charset="0"/>
              </a:rPr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3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BC1D-CEBA-4EF4-A6C0-754B91C7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F740-18ED-44D8-ACFE-F87449FB8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Discuss the steps you took to analyze the data and answer each question you asked in your proposal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Present and discuss interesting figures developed during analysis, ideally with the help of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Jupyter</a:t>
            </a:r>
            <a:r>
              <a:rPr lang="en-US" b="0" i="0" dirty="0">
                <a:effectLst/>
                <a:latin typeface="Arial" panose="020B0604020202020204" pitchFamily="34" charset="0"/>
              </a:rPr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7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E85B0D2-38A6-46B3-BD10-5A438EA5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32DA302-8B7C-47CD-97C0-F25409405D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6AE99E2-7723-47C6-963A-6B48A9E5D4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7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</TotalTime>
  <Words>494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Star Wars The Data Strikes Back</vt:lpstr>
      <vt:lpstr>An analytical and statistical analysis of the creativity behind STAR WARS</vt:lpstr>
      <vt:lpstr>Questions &amp; Data</vt:lpstr>
      <vt:lpstr>Data Wrangling </vt:lpstr>
      <vt:lpstr>Star Wars by Release Order</vt:lpstr>
      <vt:lpstr>Star Wars by In Universe Order</vt:lpstr>
      <vt:lpstr>Data Cleanup &amp; Exploration</vt:lpstr>
      <vt:lpstr>Data Analysis</vt:lpstr>
      <vt:lpstr>PowerPoint Presentation</vt:lpstr>
      <vt:lpstr>Character Heights</vt:lpstr>
      <vt:lpstr>Can one person Hutt truly make a difference?</vt:lpstr>
      <vt:lpstr>Apparently one Hutt can make a difference</vt:lpstr>
      <vt:lpstr>PowerPoint Presentation</vt:lpstr>
      <vt:lpstr>Discussion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Rutgers Boot Camp Project 1  A Star Wars (Data) Story</dc:title>
  <dc:creator>Robert Kirsten</dc:creator>
  <cp:lastModifiedBy>Robert Kirsten</cp:lastModifiedBy>
  <cp:revision>22</cp:revision>
  <dcterms:created xsi:type="dcterms:W3CDTF">2021-03-18T04:07:45Z</dcterms:created>
  <dcterms:modified xsi:type="dcterms:W3CDTF">2021-03-19T05:30:39Z</dcterms:modified>
</cp:coreProperties>
</file>