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4"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EmXdpBzzj4WsuCUjp+doGqtmMz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16"/>
    <p:restoredTop sz="94671"/>
  </p:normalViewPr>
  <p:slideViewPr>
    <p:cSldViewPr snapToGrid="0" snapToObjects="1">
      <p:cViewPr varScale="1">
        <p:scale>
          <a:sx n="104" d="100"/>
          <a:sy n="104" d="100"/>
        </p:scale>
        <p:origin x="3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b8a28ba0f_1_3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b8a28ba0f_1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c9159cbb1_1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c9159cbb1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6c9159cbb1_1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6c9159cbb1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c9159cbb1_1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c9159cbb1_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c9159cbb1_1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6c9159cbb1_1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b8a28ba0f_1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7b8a28ba0f_1_3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b8a28ba0f_1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7b8a28ba0f_1_3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b8a28ba0f_1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7b8a28ba0f_1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7b8a28ba0f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7b8a28ba0f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b8a28ba0f_1_3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b8a28ba0f_1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b8a28ba0f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7b8a28ba0f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b8a28ba0f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7b8a28ba0f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b8a28ba0f_1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b8a28ba0f_1_3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6c9159cbb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g6c9159cbb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b8a28ba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7b8a28ba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b8a28ba0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7b8a28ba0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b8a28ba0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7b8a28ba0f_1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b8a28ba0f_1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b8a28ba0f_1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9"/>
          <p:cNvGrpSpPr/>
          <p:nvPr/>
        </p:nvGrpSpPr>
        <p:grpSpPr>
          <a:xfrm>
            <a:off x="0" y="-8467"/>
            <a:ext cx="12192000" cy="6866467"/>
            <a:chOff x="0" y="-8467"/>
            <a:chExt cx="12192000" cy="6866467"/>
          </a:xfrm>
        </p:grpSpPr>
        <p:sp>
          <p:nvSpPr>
            <p:cNvPr id="24" name="Google Shape;24;p19"/>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19"/>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26" name="Google Shape;26;p19"/>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27" name="Google Shape;27;p1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1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19"/>
            <p:cNvSpPr/>
            <p:nvPr/>
          </p:nvSpPr>
          <p:spPr>
            <a:xfrm>
              <a:off x="8932333" y="3048000"/>
              <a:ext cx="3259667" cy="3810000"/>
            </a:xfrm>
            <a:prstGeom prst="triangle">
              <a:avLst>
                <a:gd name="adj" fmla="val 100000"/>
              </a:avLst>
            </a:prstGeom>
            <a:solidFill>
              <a:srgbClr val="0B5394">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0B5394">
                <a:alpha val="49803"/>
              </a:srgbClr>
            </a:solidFill>
            <a:ln>
              <a:noFill/>
            </a:ln>
          </p:spPr>
        </p:sp>
        <p:sp>
          <p:nvSpPr>
            <p:cNvPr id="31" name="Google Shape;31;p1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1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33" name="Google Shape;33;p19"/>
            <p:cNvSpPr/>
            <p:nvPr/>
          </p:nvSpPr>
          <p:spPr>
            <a:xfrm>
              <a:off x="10371666" y="3589867"/>
              <a:ext cx="1817159" cy="3268133"/>
            </a:xfrm>
            <a:prstGeom prst="triangle">
              <a:avLst>
                <a:gd name="adj" fmla="val 100000"/>
              </a:avLst>
            </a:prstGeom>
            <a:solidFill>
              <a:srgbClr val="0B5394">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1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2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2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2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56A9F3"/>
                </a:solidFill>
                <a:latin typeface="Arial"/>
                <a:ea typeface="Arial"/>
                <a:cs typeface="Arial"/>
                <a:sym typeface="Arial"/>
              </a:rPr>
              <a:t>“</a:t>
            </a:r>
            <a:endParaRPr/>
          </a:p>
        </p:txBody>
      </p:sp>
      <p:sp>
        <p:nvSpPr>
          <p:cNvPr id="104" name="Google Shape;104;p2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56A9F3"/>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3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3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3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3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56A9F3"/>
                </a:solidFill>
                <a:latin typeface="Arial"/>
                <a:ea typeface="Arial"/>
                <a:cs typeface="Arial"/>
                <a:sym typeface="Arial"/>
              </a:rPr>
              <a:t>“</a:t>
            </a:r>
            <a:endParaRPr/>
          </a:p>
        </p:txBody>
      </p:sp>
      <p:sp>
        <p:nvSpPr>
          <p:cNvPr id="119" name="Google Shape;119;p3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56A9F3"/>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3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3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3"/>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3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22"/>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23"/>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23"/>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23"/>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2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2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8"/>
          <p:cNvGrpSpPr/>
          <p:nvPr/>
        </p:nvGrpSpPr>
        <p:grpSpPr>
          <a:xfrm>
            <a:off x="0" y="-8467"/>
            <a:ext cx="12192000" cy="6866467"/>
            <a:chOff x="0" y="-8467"/>
            <a:chExt cx="12192000" cy="6866467"/>
          </a:xfrm>
        </p:grpSpPr>
        <p:cxnSp>
          <p:nvCxnSpPr>
            <p:cNvPr id="7" name="Google Shape;7;p18"/>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8" name="Google Shape;8;p18"/>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9" name="Google Shape;9;p1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8"/>
            <p:cNvSpPr/>
            <p:nvPr/>
          </p:nvSpPr>
          <p:spPr>
            <a:xfrm>
              <a:off x="8932333" y="3048000"/>
              <a:ext cx="3259667" cy="3810000"/>
            </a:xfrm>
            <a:prstGeom prst="triangle">
              <a:avLst>
                <a:gd name="adj" fmla="val 100000"/>
              </a:avLst>
            </a:prstGeom>
            <a:solidFill>
              <a:srgbClr val="0B5394">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0B5394">
                <a:alpha val="49803"/>
              </a:srgbClr>
            </a:solidFill>
            <a:ln>
              <a:noFill/>
            </a:ln>
          </p:spPr>
        </p:sp>
        <p:sp>
          <p:nvSpPr>
            <p:cNvPr id="13" name="Google Shape;13;p1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15" name="Google Shape;15;p18"/>
            <p:cNvSpPr/>
            <p:nvPr/>
          </p:nvSpPr>
          <p:spPr>
            <a:xfrm>
              <a:off x="10371666" y="3589867"/>
              <a:ext cx="1817159" cy="3268133"/>
            </a:xfrm>
            <a:prstGeom prst="triangle">
              <a:avLst>
                <a:gd name="adj" fmla="val 100000"/>
              </a:avLst>
            </a:prstGeom>
            <a:solidFill>
              <a:srgbClr val="0B5394">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8"/>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r>
              <a:rPr lang="en-US"/>
              <a:t>UofT 3666 – Applied NLP Final Project</a:t>
            </a:r>
            <a:endParaRPr/>
          </a:p>
        </p:txBody>
      </p:sp>
      <p:sp>
        <p:nvSpPr>
          <p:cNvPr id="144" name="Google Shape;144;p1"/>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440"/>
              <a:buNone/>
            </a:pPr>
            <a:r>
              <a:rPr lang="en-US"/>
              <a:t>Group Members: Linda Peto and Rahim Jiwa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a:t>LDA Topic Modelling</a:t>
            </a:r>
            <a:endParaRPr dirty="0"/>
          </a:p>
        </p:txBody>
      </p:sp>
      <p:sp>
        <p:nvSpPr>
          <p:cNvPr id="201" name="Google Shape;201;p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To perform LDA on this dataset, we tried using two different tools: </a:t>
            </a:r>
            <a:r>
              <a:rPr lang="en-US" dirty="0" err="1"/>
              <a:t>sklearn</a:t>
            </a:r>
            <a:r>
              <a:rPr lang="en-US" dirty="0"/>
              <a:t> and </a:t>
            </a:r>
            <a:r>
              <a:rPr lang="en-US" dirty="0" err="1"/>
              <a:t>gensim</a:t>
            </a:r>
            <a:r>
              <a:rPr lang="en-US" dirty="0"/>
              <a:t>.</a:t>
            </a:r>
            <a:endParaRPr dirty="0"/>
          </a:p>
          <a:p>
            <a:pPr marL="342900" lvl="0" indent="-342900" algn="l" rtl="0">
              <a:spcBef>
                <a:spcPts val="1000"/>
              </a:spcBef>
              <a:spcAft>
                <a:spcPts val="0"/>
              </a:spcAft>
              <a:buSzPts val="1440"/>
              <a:buChar char="►"/>
            </a:pPr>
            <a:r>
              <a:rPr lang="en-US" dirty="0"/>
              <a:t>Initially, we started with </a:t>
            </a:r>
            <a:r>
              <a:rPr lang="en-US" dirty="0" err="1"/>
              <a:t>sklearn</a:t>
            </a:r>
            <a:r>
              <a:rPr lang="en-US" dirty="0"/>
              <a:t> as it was the package our group was more familiar with.</a:t>
            </a:r>
            <a:endParaRPr dirty="0"/>
          </a:p>
          <a:p>
            <a:pPr marL="342900" lvl="0" indent="-342900" algn="l" rtl="0">
              <a:spcBef>
                <a:spcPts val="1000"/>
              </a:spcBef>
              <a:spcAft>
                <a:spcPts val="0"/>
              </a:spcAft>
              <a:buSzPts val="1440"/>
              <a:buChar char="►"/>
            </a:pPr>
            <a:r>
              <a:rPr lang="en-US" dirty="0"/>
              <a:t>We found that </a:t>
            </a:r>
            <a:r>
              <a:rPr lang="en-US" dirty="0" err="1"/>
              <a:t>sklearn</a:t>
            </a:r>
            <a:r>
              <a:rPr lang="en-US" dirty="0"/>
              <a:t> could implement LDA, however, it was not as robust as </a:t>
            </a:r>
            <a:r>
              <a:rPr lang="en-US" dirty="0" err="1"/>
              <a:t>gensim</a:t>
            </a:r>
            <a:r>
              <a:rPr lang="en-US" dirty="0"/>
              <a:t>.</a:t>
            </a:r>
            <a:endParaRPr dirty="0"/>
          </a:p>
          <a:p>
            <a:pPr marL="342900" lvl="0" indent="-342900" algn="l" rtl="0">
              <a:spcBef>
                <a:spcPts val="1000"/>
              </a:spcBef>
              <a:spcAft>
                <a:spcPts val="0"/>
              </a:spcAft>
              <a:buSzPts val="1440"/>
              <a:buChar char="►"/>
            </a:pPr>
            <a:r>
              <a:rPr lang="en-US" dirty="0"/>
              <a:t>An advantage of </a:t>
            </a:r>
            <a:r>
              <a:rPr lang="en-US" dirty="0" err="1"/>
              <a:t>sklearn</a:t>
            </a:r>
            <a:r>
              <a:rPr lang="en-US" dirty="0"/>
              <a:t> is that it is a popular package, with superb documentation and lots of available guidance.</a:t>
            </a:r>
            <a:endParaRPr dirty="0"/>
          </a:p>
          <a:p>
            <a:pPr marL="342900" lvl="0" indent="-342900" algn="l" rtl="0">
              <a:spcBef>
                <a:spcPts val="1000"/>
              </a:spcBef>
              <a:spcAft>
                <a:spcPts val="0"/>
              </a:spcAft>
              <a:buSzPts val="1440"/>
              <a:buChar char="►"/>
            </a:pPr>
            <a:r>
              <a:rPr lang="en-US" dirty="0" err="1"/>
              <a:t>Gensim</a:t>
            </a:r>
            <a:r>
              <a:rPr lang="en-US" dirty="0"/>
              <a:t> is primarily focused on topic modelling, it provides greater functionality and is a better choice for a more focused NLP task.</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a:t>LDA Topic Modelling</a:t>
            </a:r>
            <a:endParaRPr dirty="0"/>
          </a:p>
        </p:txBody>
      </p:sp>
      <p:sp>
        <p:nvSpPr>
          <p:cNvPr id="207" name="Google Shape;207;p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With the Gensim package</a:t>
            </a:r>
            <a:endParaRPr/>
          </a:p>
          <a:p>
            <a:pPr marL="742950" lvl="1" indent="-285750" algn="l" rtl="0">
              <a:spcBef>
                <a:spcPts val="0"/>
              </a:spcBef>
              <a:spcAft>
                <a:spcPts val="0"/>
              </a:spcAft>
              <a:buSzPts val="1440"/>
              <a:buChar char="►"/>
            </a:pPr>
            <a:r>
              <a:rPr lang="en-US"/>
              <a:t>Implementing the LDA model</a:t>
            </a:r>
            <a:endParaRPr/>
          </a:p>
          <a:p>
            <a:pPr marL="742950" lvl="1" indent="-285750" algn="l" rtl="0">
              <a:spcBef>
                <a:spcPts val="1000"/>
              </a:spcBef>
              <a:spcAft>
                <a:spcPts val="0"/>
              </a:spcAft>
              <a:buSzPts val="1280"/>
              <a:buChar char="►"/>
            </a:pPr>
            <a:r>
              <a:rPr lang="en-US"/>
              <a:t>Calculating the coherence scores.</a:t>
            </a:r>
            <a:endParaRPr/>
          </a:p>
          <a:p>
            <a:pPr marL="742950" lvl="1" indent="-285750" algn="l" rtl="0">
              <a:spcBef>
                <a:spcPts val="1000"/>
              </a:spcBef>
              <a:spcAft>
                <a:spcPts val="0"/>
              </a:spcAft>
              <a:buSzPts val="1280"/>
              <a:buChar char="►"/>
            </a:pPr>
            <a:r>
              <a:rPr lang="en-US"/>
              <a:t>Testing a random document on with the model</a:t>
            </a:r>
            <a:endParaRPr/>
          </a:p>
          <a:p>
            <a:pPr marL="342900" lvl="0" indent="-342900" algn="l" rtl="0">
              <a:spcBef>
                <a:spcPts val="1000"/>
              </a:spcBef>
              <a:spcAft>
                <a:spcPts val="0"/>
              </a:spcAft>
              <a:buSzPts val="1440"/>
              <a:buChar char="►"/>
            </a:pPr>
            <a:r>
              <a:rPr lang="en-US"/>
              <a:t>Our best performing model had a Coherence Score of -0.13 utilizing the u_mass measure. </a:t>
            </a:r>
            <a:endParaRPr/>
          </a:p>
          <a:p>
            <a:pPr marL="342900" lvl="0" indent="-342900" algn="l" rtl="0">
              <a:spcBef>
                <a:spcPts val="1000"/>
              </a:spcBef>
              <a:spcAft>
                <a:spcPts val="0"/>
              </a:spcAft>
              <a:buSzPts val="1440"/>
              <a:buChar char="►"/>
            </a:pPr>
            <a:r>
              <a:rPr lang="en-US"/>
              <a:t>Upon inspection our topics also seemed to fit. The terms are related, however, within climate change, it is hard to discern specific subdomains. This could mean that the documents are fairly similar.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7b8a28ba0f_1_311"/>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LDA - Evaluation</a:t>
            </a:r>
            <a:endParaRPr/>
          </a:p>
        </p:txBody>
      </p:sp>
      <p:sp>
        <p:nvSpPr>
          <p:cNvPr id="213" name="Google Shape;213;g7b8a28ba0f_1_311"/>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Autofit/>
          </a:bodyPr>
          <a:lstStyle/>
          <a:p>
            <a:pPr marL="457200" lvl="0" indent="-320040" algn="l" rtl="0">
              <a:spcBef>
                <a:spcPts val="1000"/>
              </a:spcBef>
              <a:spcAft>
                <a:spcPts val="0"/>
              </a:spcAft>
              <a:buSzPts val="1440"/>
              <a:buChar char="►"/>
            </a:pPr>
            <a:r>
              <a:rPr lang="en-US"/>
              <a:t>One method to evaluate the topics is to examine the top terms. The top terms will provide an idea of what the topic is supposed to represent.</a:t>
            </a:r>
            <a:endParaRPr/>
          </a:p>
          <a:p>
            <a:pPr marL="457200" lvl="0" indent="-320040" algn="l" rtl="0">
              <a:spcBef>
                <a:spcPts val="0"/>
              </a:spcBef>
              <a:spcAft>
                <a:spcPts val="0"/>
              </a:spcAft>
              <a:buSzPts val="1440"/>
              <a:buChar char="►"/>
            </a:pPr>
            <a:r>
              <a:rPr lang="en-US"/>
              <a:t>Another method is to use the Coherence Score. The Coherence Score is used to determine the clarity of the topics.</a:t>
            </a:r>
            <a:endParaRPr/>
          </a:p>
          <a:p>
            <a:pPr marL="457200" lvl="0" indent="-320040" algn="l" rtl="0">
              <a:spcBef>
                <a:spcPts val="0"/>
              </a:spcBef>
              <a:spcAft>
                <a:spcPts val="0"/>
              </a:spcAft>
              <a:buSzPts val="1440"/>
              <a:buChar char="►"/>
            </a:pPr>
            <a:r>
              <a:rPr lang="en-US"/>
              <a:t>There are a number of different measures that can be used to determine the Coherence Score. The two most prominent measures are C_UCI and U_Mass.</a:t>
            </a:r>
            <a:endParaRPr/>
          </a:p>
          <a:p>
            <a:pPr marL="457200" lvl="0" indent="-320040" algn="l" rtl="0">
              <a:spcBef>
                <a:spcPts val="0"/>
              </a:spcBef>
              <a:spcAft>
                <a:spcPts val="0"/>
              </a:spcAft>
              <a:buSzPts val="1440"/>
              <a:buChar char="►"/>
            </a:pPr>
            <a:r>
              <a:rPr lang="en-US"/>
              <a:t>One challenge with the Coherence Score is that the different measures have different scales.</a:t>
            </a:r>
            <a:endParaRPr/>
          </a:p>
          <a:p>
            <a:pPr marL="457200" lvl="0" indent="-320040" algn="l" rtl="0">
              <a:spcBef>
                <a:spcPts val="0"/>
              </a:spcBef>
              <a:spcAft>
                <a:spcPts val="0"/>
              </a:spcAft>
              <a:buSzPts val="1440"/>
              <a:buChar char="►"/>
            </a:pPr>
            <a:r>
              <a:rPr lang="en-US"/>
              <a:t>C_UCI is based on Pointwise Mutual Information and considers the probability of co-occurence between two terms, with the reference being an external corpus.</a:t>
            </a:r>
            <a:endParaRPr/>
          </a:p>
          <a:p>
            <a:pPr marL="457200" lvl="0" indent="-320040" algn="l" rtl="0">
              <a:spcBef>
                <a:spcPts val="0"/>
              </a:spcBef>
              <a:spcAft>
                <a:spcPts val="0"/>
              </a:spcAft>
              <a:buSzPts val="1440"/>
              <a:buChar char="►"/>
            </a:pPr>
            <a:r>
              <a:rPr lang="en-US"/>
              <a:t>U_Mass is based on looking at the probability of co-occurances between top terms, with the reference being the internally used corpus.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dirty="0"/>
              <a:t>LDA - Results</a:t>
            </a:r>
            <a:endParaRPr dirty="0"/>
          </a:p>
        </p:txBody>
      </p:sp>
      <p:sp>
        <p:nvSpPr>
          <p:cNvPr id="219" name="Google Shape;219;p9"/>
          <p:cNvSpPr txBox="1">
            <a:spLocks noGrp="1"/>
          </p:cNvSpPr>
          <p:nvPr>
            <p:ph type="body" idx="1"/>
          </p:nvPr>
        </p:nvSpPr>
        <p:spPr>
          <a:xfrm>
            <a:off x="677333" y="2160600"/>
            <a:ext cx="3308847" cy="3880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The best result across all the iterations had a coherence score of -0.13.</a:t>
            </a:r>
            <a:endParaRPr dirty="0"/>
          </a:p>
          <a:p>
            <a:pPr marL="342900" lvl="0" indent="-342900" algn="l" rtl="0">
              <a:spcBef>
                <a:spcPts val="1000"/>
              </a:spcBef>
              <a:spcAft>
                <a:spcPts val="0"/>
              </a:spcAft>
              <a:buSzPts val="1440"/>
              <a:buChar char="►"/>
            </a:pPr>
            <a:r>
              <a:rPr lang="en-US" dirty="0"/>
              <a:t>It can be seen that the terms within the topics are close together and there are connections.</a:t>
            </a:r>
            <a:endParaRPr dirty="0"/>
          </a:p>
          <a:p>
            <a:pPr marL="342900" lvl="0" indent="-342900" algn="l" rtl="0">
              <a:spcBef>
                <a:spcPts val="1000"/>
              </a:spcBef>
              <a:spcAft>
                <a:spcPts val="0"/>
              </a:spcAft>
              <a:buSzPts val="1440"/>
              <a:buChar char="►"/>
            </a:pPr>
            <a:r>
              <a:rPr lang="en-US" dirty="0"/>
              <a:t>An issue is there is overlap between the topics. This might indicate that there is not enough diversity amongst the topics.</a:t>
            </a:r>
            <a:endParaRPr dirty="0"/>
          </a:p>
        </p:txBody>
      </p:sp>
      <p:pic>
        <p:nvPicPr>
          <p:cNvPr id="220" name="Google Shape;220;p9"/>
          <p:cNvPicPr preferRelativeResize="0"/>
          <p:nvPr/>
        </p:nvPicPr>
        <p:blipFill>
          <a:blip r:embed="rId3">
            <a:alphaModFix/>
          </a:blip>
          <a:stretch>
            <a:fillRect/>
          </a:stretch>
        </p:blipFill>
        <p:spPr>
          <a:xfrm>
            <a:off x="3986180" y="2082800"/>
            <a:ext cx="3552550" cy="4622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04C8-68A4-AD47-8BEB-7E65B6CC1F8E}"/>
              </a:ext>
            </a:extLst>
          </p:cNvPr>
          <p:cNvSpPr>
            <a:spLocks noGrp="1"/>
          </p:cNvSpPr>
          <p:nvPr>
            <p:ph type="title"/>
          </p:nvPr>
        </p:nvSpPr>
        <p:spPr/>
        <p:txBody>
          <a:bodyPr/>
          <a:lstStyle/>
          <a:p>
            <a:r>
              <a:rPr lang="en-US" dirty="0"/>
              <a:t>LDA - Results</a:t>
            </a:r>
          </a:p>
        </p:txBody>
      </p:sp>
      <p:sp>
        <p:nvSpPr>
          <p:cNvPr id="3" name="Text Placeholder 2">
            <a:extLst>
              <a:ext uri="{FF2B5EF4-FFF2-40B4-BE49-F238E27FC236}">
                <a16:creationId xmlns:a16="http://schemas.microsoft.com/office/drawing/2014/main" id="{61773120-EFC1-B04C-863B-FEF256F82B40}"/>
              </a:ext>
            </a:extLst>
          </p:cNvPr>
          <p:cNvSpPr>
            <a:spLocks noGrp="1"/>
          </p:cNvSpPr>
          <p:nvPr>
            <p:ph type="body" idx="1"/>
          </p:nvPr>
        </p:nvSpPr>
        <p:spPr/>
        <p:txBody>
          <a:bodyPr/>
          <a:lstStyle/>
          <a:p>
            <a:r>
              <a:rPr lang="en-US" dirty="0"/>
              <a:t>Found that Coherence Score was better for a smaller number of topics, eventually score plateau.</a:t>
            </a:r>
          </a:p>
          <a:p>
            <a:endParaRPr lang="en-US" dirty="0"/>
          </a:p>
        </p:txBody>
      </p:sp>
      <p:pic>
        <p:nvPicPr>
          <p:cNvPr id="5" name="Picture 4">
            <a:extLst>
              <a:ext uri="{FF2B5EF4-FFF2-40B4-BE49-F238E27FC236}">
                <a16:creationId xmlns:a16="http://schemas.microsoft.com/office/drawing/2014/main" id="{67F33E0F-9061-C14C-82E7-B7DF8FF9BF66}"/>
              </a:ext>
            </a:extLst>
          </p:cNvPr>
          <p:cNvPicPr>
            <a:picLocks noChangeAspect="1"/>
          </p:cNvPicPr>
          <p:nvPr/>
        </p:nvPicPr>
        <p:blipFill>
          <a:blip r:embed="rId2"/>
          <a:stretch>
            <a:fillRect/>
          </a:stretch>
        </p:blipFill>
        <p:spPr>
          <a:xfrm>
            <a:off x="2454166" y="3298162"/>
            <a:ext cx="4572000" cy="2743200"/>
          </a:xfrm>
          <a:prstGeom prst="rect">
            <a:avLst/>
          </a:prstGeom>
        </p:spPr>
      </p:pic>
    </p:spTree>
    <p:extLst>
      <p:ext uri="{BB962C8B-B14F-4D97-AF65-F5344CB8AC3E}">
        <p14:creationId xmlns:p14="http://schemas.microsoft.com/office/powerpoint/2010/main" val="239408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6c9159cbb1_1_139"/>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PyLDAvis - Topic 1</a:t>
            </a:r>
            <a:endParaRPr/>
          </a:p>
        </p:txBody>
      </p:sp>
      <p:sp>
        <p:nvSpPr>
          <p:cNvPr id="226" name="Google Shape;226;g6c9159cbb1_1_139"/>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27" name="Google Shape;227;g6c9159cbb1_1_139"/>
          <p:cNvPicPr preferRelativeResize="0"/>
          <p:nvPr/>
        </p:nvPicPr>
        <p:blipFill>
          <a:blip r:embed="rId3">
            <a:alphaModFix/>
          </a:blip>
          <a:stretch>
            <a:fillRect/>
          </a:stretch>
        </p:blipFill>
        <p:spPr>
          <a:xfrm>
            <a:off x="677325" y="1372750"/>
            <a:ext cx="7790852" cy="45989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6c9159cbb1_1_145"/>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PyLDAvis - Topic 2</a:t>
            </a:r>
            <a:endParaRPr/>
          </a:p>
        </p:txBody>
      </p:sp>
      <p:sp>
        <p:nvSpPr>
          <p:cNvPr id="233" name="Google Shape;233;g6c9159cbb1_1_145"/>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34" name="Google Shape;234;g6c9159cbb1_1_145"/>
          <p:cNvPicPr preferRelativeResize="0"/>
          <p:nvPr/>
        </p:nvPicPr>
        <p:blipFill>
          <a:blip r:embed="rId3">
            <a:alphaModFix/>
          </a:blip>
          <a:stretch>
            <a:fillRect/>
          </a:stretch>
        </p:blipFill>
        <p:spPr>
          <a:xfrm>
            <a:off x="677325" y="1384500"/>
            <a:ext cx="7856473" cy="465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6c9159cbb1_1_151"/>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PyLDAvis - Topic 3</a:t>
            </a:r>
            <a:endParaRPr/>
          </a:p>
        </p:txBody>
      </p:sp>
      <p:sp>
        <p:nvSpPr>
          <p:cNvPr id="240" name="Google Shape;240;g6c9159cbb1_1_151"/>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41" name="Google Shape;241;g6c9159cbb1_1_151"/>
          <p:cNvPicPr preferRelativeResize="0"/>
          <p:nvPr/>
        </p:nvPicPr>
        <p:blipFill>
          <a:blip r:embed="rId3">
            <a:alphaModFix/>
          </a:blip>
          <a:stretch>
            <a:fillRect/>
          </a:stretch>
        </p:blipFill>
        <p:spPr>
          <a:xfrm>
            <a:off x="677325" y="1454176"/>
            <a:ext cx="7808745" cy="4587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LDA Topic Model on Random Document</a:t>
            </a:r>
            <a:endParaRPr/>
          </a:p>
        </p:txBody>
      </p:sp>
      <p:sp>
        <p:nvSpPr>
          <p:cNvPr id="247" name="Google Shape;247;p10"/>
          <p:cNvSpPr txBox="1">
            <a:spLocks noGrp="1"/>
          </p:cNvSpPr>
          <p:nvPr>
            <p:ph type="body" idx="1"/>
          </p:nvPr>
        </p:nvSpPr>
        <p:spPr>
          <a:xfrm>
            <a:off x="677325" y="2160602"/>
            <a:ext cx="8596800" cy="45522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224"/>
              <a:buChar char="►"/>
            </a:pPr>
            <a:r>
              <a:rPr lang="en-US" sz="1530" dirty="0"/>
              <a:t>We previously discussed about determining whether or not an unseen document belongs within the topics.</a:t>
            </a:r>
            <a:endParaRPr dirty="0"/>
          </a:p>
          <a:p>
            <a:pPr marL="342900" lvl="0" indent="-342900" algn="l" rtl="0">
              <a:lnSpc>
                <a:spcPct val="80000"/>
              </a:lnSpc>
              <a:spcBef>
                <a:spcPts val="1000"/>
              </a:spcBef>
              <a:spcAft>
                <a:spcPts val="0"/>
              </a:spcAft>
              <a:buSzPts val="1224"/>
              <a:buChar char="►"/>
            </a:pPr>
            <a:r>
              <a:rPr lang="en-US" sz="1530" dirty="0"/>
              <a:t>To explore this, we utilized a pdf of one of our lectures, and fit it to the data.</a:t>
            </a:r>
            <a:endParaRPr dirty="0"/>
          </a:p>
          <a:p>
            <a:pPr marL="342900" lvl="0" indent="-342900" algn="l" rtl="0">
              <a:lnSpc>
                <a:spcPct val="80000"/>
              </a:lnSpc>
              <a:spcBef>
                <a:spcPts val="1000"/>
              </a:spcBef>
              <a:spcAft>
                <a:spcPts val="0"/>
              </a:spcAft>
              <a:buSzPts val="1224"/>
              <a:buChar char="►"/>
            </a:pPr>
            <a:r>
              <a:rPr lang="en-US" sz="1530" dirty="0"/>
              <a:t>The result we got was:</a:t>
            </a:r>
            <a:endParaRPr dirty="0"/>
          </a:p>
          <a:p>
            <a:pPr marL="342900" lvl="0" indent="0" algn="l" rtl="0">
              <a:lnSpc>
                <a:spcPct val="80000"/>
              </a:lnSpc>
              <a:spcBef>
                <a:spcPts val="1000"/>
              </a:spcBef>
              <a:spcAft>
                <a:spcPts val="0"/>
              </a:spcAft>
              <a:buNone/>
            </a:pPr>
            <a:endParaRPr dirty="0"/>
          </a:p>
          <a:p>
            <a:pPr marL="342900" lvl="0" indent="-342900" algn="l" rtl="0">
              <a:lnSpc>
                <a:spcPct val="80000"/>
              </a:lnSpc>
              <a:spcBef>
                <a:spcPts val="1000"/>
              </a:spcBef>
              <a:spcAft>
                <a:spcPts val="0"/>
              </a:spcAft>
              <a:buSzPts val="1224"/>
              <a:buChar char="►"/>
            </a:pPr>
            <a:r>
              <a:rPr lang="en-US" sz="1530" dirty="0"/>
              <a:t>What the LDA model did here was assign it a probability of how it would fit within the topics that are already defined. Based off of our exploration, it does not indicate that the document does not belong.</a:t>
            </a:r>
            <a:endParaRPr dirty="0"/>
          </a:p>
          <a:p>
            <a:pPr marL="342900" lvl="0" indent="-342900" algn="l" rtl="0">
              <a:lnSpc>
                <a:spcPct val="80000"/>
              </a:lnSpc>
              <a:spcBef>
                <a:spcPts val="1000"/>
              </a:spcBef>
              <a:spcAft>
                <a:spcPts val="0"/>
              </a:spcAft>
              <a:buSzPts val="1224"/>
              <a:buChar char="►"/>
            </a:pPr>
            <a:r>
              <a:rPr lang="en-US" sz="1530" dirty="0"/>
              <a:t>It does not appear that </a:t>
            </a:r>
            <a:r>
              <a:rPr lang="en-US" sz="1530" dirty="0" err="1"/>
              <a:t>Gensim</a:t>
            </a:r>
            <a:r>
              <a:rPr lang="en-US" sz="1530" dirty="0"/>
              <a:t> has a built-in method to perform this action with the LDA class.</a:t>
            </a:r>
            <a:endParaRPr dirty="0"/>
          </a:p>
          <a:p>
            <a:pPr marL="342900" lvl="0" indent="-342900" algn="l" rtl="0">
              <a:lnSpc>
                <a:spcPct val="80000"/>
              </a:lnSpc>
              <a:spcBef>
                <a:spcPts val="1000"/>
              </a:spcBef>
              <a:spcAft>
                <a:spcPts val="0"/>
              </a:spcAft>
              <a:buSzPts val="1224"/>
              <a:buChar char="►"/>
            </a:pPr>
            <a:r>
              <a:rPr lang="en-US" sz="1530" dirty="0"/>
              <a:t>Methods of checking if the document fit include:</a:t>
            </a:r>
            <a:endParaRPr dirty="0"/>
          </a:p>
          <a:p>
            <a:pPr marL="742950" lvl="1" indent="-285750" algn="l" rtl="0">
              <a:lnSpc>
                <a:spcPct val="80000"/>
              </a:lnSpc>
              <a:spcBef>
                <a:spcPts val="1000"/>
              </a:spcBef>
              <a:spcAft>
                <a:spcPts val="0"/>
              </a:spcAft>
              <a:buSzPts val="1088"/>
              <a:buChar char="►"/>
            </a:pPr>
            <a:r>
              <a:rPr lang="en-US" sz="1360" dirty="0"/>
              <a:t>Implement heuristics in preprocessing. For example, check the name of the file of the document.</a:t>
            </a:r>
            <a:endParaRPr dirty="0"/>
          </a:p>
          <a:p>
            <a:pPr marL="742950" lvl="1" indent="-285750" algn="l" rtl="0">
              <a:lnSpc>
                <a:spcPct val="80000"/>
              </a:lnSpc>
              <a:spcBef>
                <a:spcPts val="1000"/>
              </a:spcBef>
              <a:spcAft>
                <a:spcPts val="0"/>
              </a:spcAft>
              <a:buSzPts val="1088"/>
              <a:buChar char="►"/>
            </a:pPr>
            <a:r>
              <a:rPr lang="en-US" sz="1360" dirty="0"/>
              <a:t>Examine most frequent words and compare to topic words.</a:t>
            </a:r>
            <a:endParaRPr sz="1360" dirty="0"/>
          </a:p>
          <a:p>
            <a:pPr marL="742950" lvl="1" indent="-303022" algn="l" rtl="0">
              <a:lnSpc>
                <a:spcPct val="80000"/>
              </a:lnSpc>
              <a:spcBef>
                <a:spcPts val="1000"/>
              </a:spcBef>
              <a:spcAft>
                <a:spcPts val="0"/>
              </a:spcAft>
              <a:buSzPts val="1360"/>
              <a:buChar char="►"/>
            </a:pPr>
            <a:r>
              <a:rPr lang="en-US" sz="1360" dirty="0"/>
              <a:t>A method that could be performed is called Doc2Vec. Here you would vectorize the entire document and then compare them to one another. The idea being that the vectorization </a:t>
            </a:r>
            <a:br>
              <a:rPr lang="en-US" sz="1360" dirty="0"/>
            </a:br>
            <a:r>
              <a:rPr lang="en-US" sz="1360" dirty="0"/>
              <a:t>forms of documents that are similar will be close together.</a:t>
            </a:r>
            <a:endParaRPr dirty="0"/>
          </a:p>
        </p:txBody>
      </p:sp>
      <p:pic>
        <p:nvPicPr>
          <p:cNvPr id="248" name="Google Shape;248;p10"/>
          <p:cNvPicPr preferRelativeResize="0"/>
          <p:nvPr/>
        </p:nvPicPr>
        <p:blipFill>
          <a:blip r:embed="rId3">
            <a:alphaModFix/>
          </a:blip>
          <a:stretch>
            <a:fillRect/>
          </a:stretch>
        </p:blipFill>
        <p:spPr>
          <a:xfrm>
            <a:off x="3274325" y="3011787"/>
            <a:ext cx="5643342" cy="5118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6c9159cbb1_1_291"/>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LDA Findings</a:t>
            </a:r>
            <a:endParaRPr/>
          </a:p>
        </p:txBody>
      </p:sp>
      <p:sp>
        <p:nvSpPr>
          <p:cNvPr id="254" name="Google Shape;254;g6c9159cbb1_1_291"/>
          <p:cNvSpPr txBox="1">
            <a:spLocks noGrp="1"/>
          </p:cNvSpPr>
          <p:nvPr>
            <p:ph type="body" idx="1"/>
          </p:nvPr>
        </p:nvSpPr>
        <p:spPr>
          <a:xfrm>
            <a:off x="677325" y="2121325"/>
            <a:ext cx="8596800" cy="3920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dirty="0"/>
              <a:t>One of the challenges that was faced was that NLTK </a:t>
            </a:r>
            <a:r>
              <a:rPr lang="en-US" dirty="0" err="1"/>
              <a:t>stopwords</a:t>
            </a:r>
            <a:r>
              <a:rPr lang="en-US" dirty="0"/>
              <a:t> were reducing the corpus down.</a:t>
            </a:r>
            <a:endParaRPr dirty="0"/>
          </a:p>
          <a:p>
            <a:pPr marL="342900" lvl="0" indent="-342900" algn="l" rtl="0">
              <a:spcBef>
                <a:spcPts val="1000"/>
              </a:spcBef>
              <a:spcAft>
                <a:spcPts val="0"/>
              </a:spcAft>
              <a:buSzPts val="1440"/>
              <a:buChar char="►"/>
            </a:pPr>
            <a:r>
              <a:rPr lang="en-US" dirty="0"/>
              <a:t>In order to stop this, a </a:t>
            </a:r>
            <a:r>
              <a:rPr lang="en-US" dirty="0" err="1"/>
              <a:t>stopwords</a:t>
            </a:r>
            <a:r>
              <a:rPr lang="en-US" dirty="0"/>
              <a:t> file was created and </a:t>
            </a:r>
            <a:r>
              <a:rPr lang="en-US" dirty="0" err="1"/>
              <a:t>stopwords</a:t>
            </a:r>
            <a:r>
              <a:rPr lang="en-US" dirty="0"/>
              <a:t> were defined based on examining the corpus tokens frequency distribution.</a:t>
            </a:r>
            <a:endParaRPr dirty="0"/>
          </a:p>
          <a:p>
            <a:pPr marL="342900" lvl="0" indent="-342900" algn="l" rtl="0">
              <a:spcBef>
                <a:spcPts val="1000"/>
              </a:spcBef>
              <a:spcAft>
                <a:spcPts val="0"/>
              </a:spcAft>
              <a:buSzPts val="1440"/>
              <a:buChar char="►"/>
            </a:pPr>
            <a:r>
              <a:rPr lang="en-US" dirty="0" err="1"/>
              <a:t>Stopwords</a:t>
            </a:r>
            <a:r>
              <a:rPr lang="en-US" dirty="0"/>
              <a:t> file included: common punctuation, common terms (</a:t>
            </a:r>
            <a:r>
              <a:rPr lang="en-US" dirty="0" err="1"/>
              <a:t>canada</a:t>
            </a:r>
            <a:r>
              <a:rPr lang="en-US" dirty="0"/>
              <a:t>, climate, change, http, www, com, and, or, </a:t>
            </a:r>
            <a:r>
              <a:rPr lang="en-US" dirty="0" err="1"/>
              <a:t>etc</a:t>
            </a:r>
            <a:r>
              <a:rPr lang="en-US" dirty="0"/>
              <a:t>), meaningless </a:t>
            </a:r>
            <a:r>
              <a:rPr lang="en-US" dirty="0" err="1"/>
              <a:t>unicode</a:t>
            </a:r>
            <a:r>
              <a:rPr lang="en-US" dirty="0"/>
              <a:t> characters (\uf0b7).</a:t>
            </a:r>
            <a:endParaRPr dirty="0"/>
          </a:p>
          <a:p>
            <a:pPr marL="342900" lvl="0" indent="-342900" algn="l" rtl="0">
              <a:spcBef>
                <a:spcPts val="1000"/>
              </a:spcBef>
              <a:spcAft>
                <a:spcPts val="0"/>
              </a:spcAft>
              <a:buSzPts val="1440"/>
              <a:buChar char="►"/>
            </a:pPr>
            <a:r>
              <a:rPr lang="en-US" dirty="0"/>
              <a:t>In addition, a heuristic was applied in order to only include tokens whose length was greater than two.</a:t>
            </a:r>
            <a:endParaRPr dirty="0"/>
          </a:p>
          <a:p>
            <a:pPr marL="342900" lvl="0" indent="-342900" algn="l" rtl="0">
              <a:spcBef>
                <a:spcPts val="1000"/>
              </a:spcBef>
              <a:spcAft>
                <a:spcPts val="0"/>
              </a:spcAft>
              <a:buSzPts val="1440"/>
              <a:buChar char="►"/>
            </a:pPr>
            <a:r>
              <a:rPr lang="en-US" dirty="0"/>
              <a:t>Another challenge faced was the: volume, quality, and similarity  of data.</a:t>
            </a:r>
            <a:endParaRPr dirty="0"/>
          </a:p>
          <a:p>
            <a:pPr marL="342900" lvl="0" indent="-342900" algn="l" rtl="0">
              <a:spcBef>
                <a:spcPts val="1000"/>
              </a:spcBef>
              <a:spcAft>
                <a:spcPts val="0"/>
              </a:spcAft>
              <a:buSzPts val="1440"/>
              <a:buChar char="►"/>
            </a:pPr>
            <a:r>
              <a:rPr lang="en-US" dirty="0"/>
              <a:t>Found that when we added new documents to our corpus, that our coherence score improved. However, this depends on the document added.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Purpose</a:t>
            </a:r>
            <a:endParaRPr/>
          </a:p>
        </p:txBody>
      </p:sp>
      <p:sp>
        <p:nvSpPr>
          <p:cNvPr id="150" name="Google Shape;150;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The goal is to conduct a feasibility study to explore and demonstrate tools that be used to support your climate change application.</a:t>
            </a:r>
            <a:endParaRPr dirty="0"/>
          </a:p>
          <a:p>
            <a:pPr marL="342900" lvl="0" indent="-342900" algn="l" rtl="0">
              <a:spcBef>
                <a:spcPts val="1000"/>
              </a:spcBef>
              <a:spcAft>
                <a:spcPts val="0"/>
              </a:spcAft>
              <a:buSzPts val="1440"/>
              <a:buChar char="►"/>
            </a:pPr>
            <a:r>
              <a:rPr lang="en-US" dirty="0"/>
              <a:t>We focused on three different areas:</a:t>
            </a:r>
            <a:endParaRPr dirty="0"/>
          </a:p>
          <a:p>
            <a:pPr marL="742950" lvl="1" indent="-285750" algn="l" rtl="0">
              <a:spcBef>
                <a:spcPts val="1000"/>
              </a:spcBef>
              <a:spcAft>
                <a:spcPts val="0"/>
              </a:spcAft>
              <a:buSzPts val="1280"/>
              <a:buChar char="►"/>
            </a:pPr>
            <a:r>
              <a:rPr lang="en-US" dirty="0"/>
              <a:t>PDF extraction</a:t>
            </a:r>
            <a:endParaRPr dirty="0"/>
          </a:p>
          <a:p>
            <a:pPr marL="742950" lvl="1" indent="-285750" algn="l" rtl="0">
              <a:spcBef>
                <a:spcPts val="1000"/>
              </a:spcBef>
              <a:spcAft>
                <a:spcPts val="0"/>
              </a:spcAft>
              <a:buSzPts val="1280"/>
              <a:buChar char="►"/>
            </a:pPr>
            <a:r>
              <a:rPr lang="en-US" dirty="0"/>
              <a:t>LDA topic modelling</a:t>
            </a:r>
            <a:endParaRPr dirty="0"/>
          </a:p>
          <a:p>
            <a:pPr marL="742950" lvl="1" indent="-285750" algn="l" rtl="0">
              <a:spcBef>
                <a:spcPts val="1000"/>
              </a:spcBef>
              <a:spcAft>
                <a:spcPts val="0"/>
              </a:spcAft>
              <a:buSzPts val="1280"/>
              <a:buChar char="►"/>
            </a:pPr>
            <a:r>
              <a:rPr lang="en-US" dirty="0"/>
              <a:t>Identifying Actions.</a:t>
            </a:r>
            <a:endParaRPr dirty="0"/>
          </a:p>
          <a:p>
            <a:pPr marL="342900" lvl="0" indent="0" algn="l" rtl="0">
              <a:spcBef>
                <a:spcPts val="100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7b8a28ba0f_1_323"/>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Identifying Actions</a:t>
            </a:r>
            <a:endParaRPr/>
          </a:p>
          <a:p>
            <a:pPr marL="0" lvl="0" indent="0" algn="l" rtl="0">
              <a:spcBef>
                <a:spcPts val="0"/>
              </a:spcBef>
              <a:spcAft>
                <a:spcPts val="0"/>
              </a:spcAft>
              <a:buClr>
                <a:schemeClr val="accent1"/>
              </a:buClr>
              <a:buSzPts val="3600"/>
              <a:buFont typeface="Trebuchet MS"/>
              <a:buNone/>
            </a:pPr>
            <a:r>
              <a:rPr lang="en-US" sz="3000"/>
              <a:t>Overview</a:t>
            </a:r>
            <a:endParaRPr sz="3000"/>
          </a:p>
        </p:txBody>
      </p:sp>
      <p:sp>
        <p:nvSpPr>
          <p:cNvPr id="260" name="Google Shape;260;g7b8a28ba0f_1_323"/>
          <p:cNvSpPr txBox="1">
            <a:spLocks noGrp="1"/>
          </p:cNvSpPr>
          <p:nvPr>
            <p:ph type="body" idx="1"/>
          </p:nvPr>
        </p:nvSpPr>
        <p:spPr>
          <a:xfrm>
            <a:off x="677325" y="2204350"/>
            <a:ext cx="8596800" cy="3837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900"/>
              <a:t>Principle Task: </a:t>
            </a:r>
            <a:endParaRPr sz="1900"/>
          </a:p>
          <a:p>
            <a:pPr marL="0" lvl="0" indent="0" algn="l" rtl="0">
              <a:spcBef>
                <a:spcPts val="0"/>
              </a:spcBef>
              <a:spcAft>
                <a:spcPts val="0"/>
              </a:spcAft>
              <a:buNone/>
            </a:pPr>
            <a:endParaRPr sz="1900"/>
          </a:p>
          <a:p>
            <a:pPr marL="742950" lvl="1" indent="-292100" algn="l" rtl="0">
              <a:spcBef>
                <a:spcPts val="0"/>
              </a:spcBef>
              <a:spcAft>
                <a:spcPts val="0"/>
              </a:spcAft>
              <a:buSzPts val="1540"/>
              <a:buChar char="►"/>
            </a:pPr>
            <a:r>
              <a:rPr lang="en-US" sz="1900"/>
              <a:t>From examples of ‘actions a citizen could do’, learn to automatically identify such actions.</a:t>
            </a:r>
            <a:endParaRPr sz="1900"/>
          </a:p>
          <a:p>
            <a:pPr marL="0" lvl="0" indent="0" algn="l" rtl="0">
              <a:spcBef>
                <a:spcPts val="0"/>
              </a:spcBef>
              <a:spcAft>
                <a:spcPts val="0"/>
              </a:spcAft>
              <a:buNone/>
            </a:pPr>
            <a:r>
              <a:rPr lang="en-US"/>
              <a:t>	</a:t>
            </a:r>
            <a:endParaRPr/>
          </a:p>
          <a:p>
            <a:pPr marL="0" lvl="0" indent="0" algn="l" rtl="0">
              <a:spcBef>
                <a:spcPts val="1000"/>
              </a:spcBef>
              <a:spcAft>
                <a:spcPts val="0"/>
              </a:spcAft>
              <a:buNone/>
            </a:pPr>
            <a:r>
              <a:rPr lang="en-US" sz="1900"/>
              <a:t>Our Approach:</a:t>
            </a:r>
            <a:endParaRPr sz="1900"/>
          </a:p>
          <a:p>
            <a:pPr marL="742950" lvl="1" indent="-294640" algn="l" rtl="0">
              <a:spcBef>
                <a:spcPts val="1000"/>
              </a:spcBef>
              <a:spcAft>
                <a:spcPts val="0"/>
              </a:spcAft>
              <a:buSzPts val="1580"/>
              <a:buChar char="►"/>
            </a:pPr>
            <a:r>
              <a:rPr lang="en-US" sz="1800"/>
              <a:t>Look at the grammatical structure of the sentence instead of the words.</a:t>
            </a:r>
            <a:endParaRPr sz="1800"/>
          </a:p>
          <a:p>
            <a:pPr marL="742950" lvl="1" indent="-308610" algn="l" rtl="0">
              <a:spcBef>
                <a:spcPts val="1000"/>
              </a:spcBef>
              <a:spcAft>
                <a:spcPts val="0"/>
              </a:spcAft>
              <a:buSzPts val="1640"/>
              <a:buChar char="►"/>
            </a:pPr>
            <a:r>
              <a:rPr lang="en-US" sz="1800"/>
              <a:t>Consider both Machine Learning and Rule-Based algorithms.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7b8a28ba0f_1_328"/>
          <p:cNvSpPr txBox="1">
            <a:spLocks noGrp="1"/>
          </p:cNvSpPr>
          <p:nvPr>
            <p:ph type="title"/>
          </p:nvPr>
        </p:nvSpPr>
        <p:spPr>
          <a:xfrm>
            <a:off x="677325" y="609600"/>
            <a:ext cx="8596800" cy="1114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Identifying Actions</a:t>
            </a:r>
            <a:endParaRPr/>
          </a:p>
          <a:p>
            <a:pPr marL="0" lvl="0" indent="0" algn="l" rtl="0">
              <a:spcBef>
                <a:spcPts val="0"/>
              </a:spcBef>
              <a:spcAft>
                <a:spcPts val="0"/>
              </a:spcAft>
              <a:buClr>
                <a:schemeClr val="accent1"/>
              </a:buClr>
              <a:buSzPts val="3600"/>
              <a:buFont typeface="Trebuchet MS"/>
              <a:buNone/>
            </a:pPr>
            <a:r>
              <a:rPr lang="en-US" sz="3000"/>
              <a:t>Tools</a:t>
            </a:r>
            <a:endParaRPr sz="3000"/>
          </a:p>
        </p:txBody>
      </p:sp>
      <p:sp>
        <p:nvSpPr>
          <p:cNvPr id="266" name="Google Shape;266;g7b8a28ba0f_1_328"/>
          <p:cNvSpPr txBox="1">
            <a:spLocks noGrp="1"/>
          </p:cNvSpPr>
          <p:nvPr>
            <p:ph type="body" idx="1"/>
          </p:nvPr>
        </p:nvSpPr>
        <p:spPr>
          <a:xfrm>
            <a:off x="677325" y="2086975"/>
            <a:ext cx="8596800" cy="3954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a:t>To capture the grammatical structure of the sentence, we considered:</a:t>
            </a:r>
            <a:endParaRPr/>
          </a:p>
          <a:p>
            <a:pPr marL="342900" lvl="0" indent="0" algn="l" rtl="0">
              <a:spcBef>
                <a:spcPts val="0"/>
              </a:spcBef>
              <a:spcAft>
                <a:spcPts val="0"/>
              </a:spcAft>
              <a:buNone/>
            </a:pPr>
            <a:endParaRPr/>
          </a:p>
          <a:p>
            <a:pPr marL="742950" lvl="1" indent="-285750" algn="l" rtl="0">
              <a:lnSpc>
                <a:spcPct val="150000"/>
              </a:lnSpc>
              <a:spcBef>
                <a:spcPts val="0"/>
              </a:spcBef>
              <a:spcAft>
                <a:spcPts val="0"/>
              </a:spcAft>
              <a:buSzPts val="1440"/>
              <a:buChar char="►"/>
            </a:pPr>
            <a:r>
              <a:rPr lang="en-US"/>
              <a:t>nltk POS tagging  -  doesn’t provide enough information for our purpose  </a:t>
            </a:r>
            <a:endParaRPr/>
          </a:p>
          <a:p>
            <a:pPr marL="742950" lvl="1" indent="-283210" algn="l" rtl="0">
              <a:lnSpc>
                <a:spcPct val="150000"/>
              </a:lnSpc>
              <a:spcBef>
                <a:spcPts val="0"/>
              </a:spcBef>
              <a:spcAft>
                <a:spcPts val="0"/>
              </a:spcAft>
              <a:buSzPts val="1400"/>
              <a:buFont typeface="Trebuchet MS"/>
              <a:buChar char="►"/>
            </a:pPr>
            <a:r>
              <a:rPr lang="en-US">
                <a:solidFill>
                  <a:srgbClr val="212121"/>
                </a:solidFill>
                <a:highlight>
                  <a:srgbClr val="FFFFFF"/>
                </a:highlight>
              </a:rPr>
              <a:t>CLiPS modality checker</a:t>
            </a:r>
            <a:r>
              <a:rPr lang="en-US"/>
              <a:t>  -  </a:t>
            </a:r>
            <a:r>
              <a:rPr lang="en-US">
                <a:solidFill>
                  <a:srgbClr val="212121"/>
                </a:solidFill>
                <a:highlight>
                  <a:srgbClr val="FFFFFF"/>
                </a:highlight>
              </a:rPr>
              <a:t>buggy</a:t>
            </a:r>
            <a:endParaRPr>
              <a:solidFill>
                <a:srgbClr val="212121"/>
              </a:solidFill>
              <a:highlight>
                <a:srgbClr val="FFFFFF"/>
              </a:highlight>
            </a:endParaRPr>
          </a:p>
          <a:p>
            <a:pPr marL="742950" lvl="1" indent="-285750" algn="l" rtl="0">
              <a:lnSpc>
                <a:spcPct val="150000"/>
              </a:lnSpc>
              <a:spcBef>
                <a:spcPts val="0"/>
              </a:spcBef>
              <a:spcAft>
                <a:spcPts val="0"/>
              </a:spcAft>
              <a:buSzPts val="1440"/>
              <a:buChar char="►"/>
            </a:pPr>
            <a:r>
              <a:rPr lang="en-US"/>
              <a:t>Stanford CoreNLP  -  runs in Java, so more complicated to install </a:t>
            </a:r>
            <a:endParaRPr/>
          </a:p>
          <a:p>
            <a:pPr marL="742950" lvl="1" indent="-285750" algn="l" rtl="0">
              <a:lnSpc>
                <a:spcPct val="150000"/>
              </a:lnSpc>
              <a:spcBef>
                <a:spcPts val="0"/>
              </a:spcBef>
              <a:spcAft>
                <a:spcPts val="0"/>
              </a:spcAft>
              <a:buSzPts val="1440"/>
              <a:buChar char="►"/>
            </a:pPr>
            <a:r>
              <a:rPr lang="en-US"/>
              <a:t>spaCy  -  </a:t>
            </a:r>
            <a:endParaRPr/>
          </a:p>
          <a:p>
            <a:pPr marL="1143000" lvl="2" indent="-234950" algn="l" rtl="0">
              <a:lnSpc>
                <a:spcPct val="150000"/>
              </a:lnSpc>
              <a:spcBef>
                <a:spcPts val="0"/>
              </a:spcBef>
              <a:spcAft>
                <a:spcPts val="0"/>
              </a:spcAft>
              <a:buSzPts val="1540"/>
              <a:buChar char="►"/>
            </a:pPr>
            <a:r>
              <a:rPr lang="en-US" sz="1500"/>
              <a:t>in Python </a:t>
            </a:r>
            <a:endParaRPr sz="1500"/>
          </a:p>
          <a:p>
            <a:pPr marL="1143000" lvl="2" indent="-234950" algn="l" rtl="0">
              <a:lnSpc>
                <a:spcPct val="150000"/>
              </a:lnSpc>
              <a:spcBef>
                <a:spcPts val="0"/>
              </a:spcBef>
              <a:spcAft>
                <a:spcPts val="0"/>
              </a:spcAft>
              <a:buSzPts val="1540"/>
              <a:buChar char="►"/>
            </a:pPr>
            <a:r>
              <a:rPr lang="en-US" sz="1500"/>
              <a:t>easy to use </a:t>
            </a:r>
            <a:endParaRPr sz="1500"/>
          </a:p>
          <a:p>
            <a:pPr marL="1143000" lvl="2" indent="-234950" algn="l" rtl="0">
              <a:lnSpc>
                <a:spcPct val="150000"/>
              </a:lnSpc>
              <a:spcBef>
                <a:spcPts val="0"/>
              </a:spcBef>
              <a:spcAft>
                <a:spcPts val="0"/>
              </a:spcAft>
              <a:buSzPts val="1540"/>
              <a:buChar char="►"/>
            </a:pPr>
            <a:r>
              <a:rPr lang="en-US" sz="1500"/>
              <a:t>produces dependency parses suitable for our purpose  </a:t>
            </a:r>
            <a:endParaRPr sz="1500"/>
          </a:p>
          <a:p>
            <a:pPr marL="742950" lvl="0" indent="0" algn="l" rtl="0">
              <a:lnSpc>
                <a:spcPct val="150000"/>
              </a:lnSpc>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7b8a28ba0f_1_333"/>
          <p:cNvSpPr txBox="1">
            <a:spLocks noGrp="1"/>
          </p:cNvSpPr>
          <p:nvPr>
            <p:ph type="title"/>
          </p:nvPr>
        </p:nvSpPr>
        <p:spPr>
          <a:xfrm>
            <a:off x="677325" y="609600"/>
            <a:ext cx="8596800" cy="135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Identifying Actions</a:t>
            </a:r>
            <a:endParaRPr/>
          </a:p>
          <a:p>
            <a:pPr marL="0" lvl="0" indent="0" algn="l" rtl="0">
              <a:spcBef>
                <a:spcPts val="0"/>
              </a:spcBef>
              <a:spcAft>
                <a:spcPts val="0"/>
              </a:spcAft>
              <a:buClr>
                <a:schemeClr val="dk1"/>
              </a:buClr>
              <a:buSzPts val="1100"/>
              <a:buFont typeface="Arial"/>
              <a:buNone/>
            </a:pPr>
            <a:r>
              <a:rPr lang="en-US" sz="3000"/>
              <a:t>Text to Grammatical Tokens </a:t>
            </a:r>
            <a:endParaRPr sz="3000"/>
          </a:p>
        </p:txBody>
      </p:sp>
      <p:sp>
        <p:nvSpPr>
          <p:cNvPr id="272" name="Google Shape;272;g7b8a28ba0f_1_333"/>
          <p:cNvSpPr txBox="1">
            <a:spLocks noGrp="1"/>
          </p:cNvSpPr>
          <p:nvPr>
            <p:ph type="body" idx="1"/>
          </p:nvPr>
        </p:nvSpPr>
        <p:spPr>
          <a:xfrm>
            <a:off x="677325" y="1733550"/>
            <a:ext cx="8596800" cy="4610100"/>
          </a:xfrm>
          <a:prstGeom prst="rect">
            <a:avLst/>
          </a:prstGeom>
        </p:spPr>
        <p:txBody>
          <a:bodyPr spcFirstLastPara="1" wrap="square" lIns="91425" tIns="45700" rIns="91425" bIns="45700" anchor="t" anchorCtr="0">
            <a:noAutofit/>
          </a:bodyPr>
          <a:lstStyle/>
          <a:p>
            <a:pPr indent="-342900">
              <a:spcBef>
                <a:spcPts val="0"/>
              </a:spcBef>
              <a:buSzPts val="1800"/>
              <a:buFont typeface="+mj-lt"/>
              <a:buAutoNum type="arabicPeriod"/>
            </a:pPr>
            <a:r>
              <a:rPr lang="en-US" dirty="0"/>
              <a:t>Extract the sentences from the text file with </a:t>
            </a:r>
            <a:r>
              <a:rPr lang="en-US" dirty="0" err="1"/>
              <a:t>nltk</a:t>
            </a:r>
            <a:r>
              <a:rPr lang="en-US" dirty="0"/>
              <a:t> </a:t>
            </a:r>
            <a:r>
              <a:rPr lang="en-US" dirty="0" err="1"/>
              <a:t>sentence_tokenizer</a:t>
            </a:r>
            <a:r>
              <a:rPr lang="en-US" dirty="0"/>
              <a:t>.</a:t>
            </a:r>
            <a:endParaRPr dirty="0"/>
          </a:p>
          <a:p>
            <a:pPr marL="800100" indent="-342900">
              <a:spcBef>
                <a:spcPts val="0"/>
              </a:spcBef>
              <a:buFont typeface="+mj-lt"/>
              <a:buAutoNum type="arabicPeriod"/>
            </a:pPr>
            <a:endParaRPr dirty="0"/>
          </a:p>
          <a:p>
            <a:pPr marL="480060" indent="-342900">
              <a:spcBef>
                <a:spcPts val="0"/>
              </a:spcBef>
              <a:buFont typeface="+mj-lt"/>
              <a:buAutoNum type="arabicPeriod"/>
            </a:pPr>
            <a:r>
              <a:rPr lang="en-US" dirty="0"/>
              <a:t>Parse the sentences into dependency parse trees with </a:t>
            </a:r>
            <a:r>
              <a:rPr lang="en-US" dirty="0" err="1"/>
              <a:t>spaCy</a:t>
            </a:r>
            <a:r>
              <a:rPr lang="en-US" dirty="0"/>
              <a:t>.</a:t>
            </a:r>
            <a:endParaRPr dirty="0"/>
          </a:p>
          <a:p>
            <a:pPr marL="342900" indent="-342900">
              <a:spcBef>
                <a:spcPts val="0"/>
              </a:spcBef>
              <a:buFont typeface="+mj-lt"/>
              <a:buAutoNum type="arabicPeriod"/>
            </a:pPr>
            <a:endParaRPr dirty="0"/>
          </a:p>
          <a:p>
            <a:pPr marL="342900" indent="-342900">
              <a:spcBef>
                <a:spcPts val="0"/>
              </a:spcBef>
              <a:buFont typeface="+mj-lt"/>
              <a:buAutoNum type="arabicPeriod"/>
            </a:pPr>
            <a:endParaRPr dirty="0"/>
          </a:p>
          <a:p>
            <a:pPr marL="342900" indent="-342900">
              <a:spcBef>
                <a:spcPts val="0"/>
              </a:spcBef>
              <a:buFont typeface="+mj-lt"/>
              <a:buAutoNum type="arabicPeriod"/>
            </a:pPr>
            <a:endParaRPr dirty="0"/>
          </a:p>
          <a:p>
            <a:pPr marL="342900" indent="-342900">
              <a:spcBef>
                <a:spcPts val="0"/>
              </a:spcBef>
              <a:buFont typeface="+mj-lt"/>
              <a:buAutoNum type="arabicPeriod"/>
            </a:pPr>
            <a:endParaRPr dirty="0"/>
          </a:p>
          <a:p>
            <a:pPr marL="342900" indent="-342900">
              <a:spcBef>
                <a:spcPts val="0"/>
              </a:spcBef>
              <a:buFont typeface="+mj-lt"/>
              <a:buAutoNum type="arabicPeriod"/>
            </a:pPr>
            <a:endParaRPr dirty="0"/>
          </a:p>
          <a:p>
            <a:pPr marL="342900" indent="-342900">
              <a:spcBef>
                <a:spcPts val="0"/>
              </a:spcBef>
              <a:buFont typeface="+mj-lt"/>
              <a:buAutoNum type="arabicPeriod"/>
            </a:pPr>
            <a:endParaRPr dirty="0"/>
          </a:p>
          <a:p>
            <a:pPr marL="342900" indent="-342900">
              <a:spcBef>
                <a:spcPts val="0"/>
              </a:spcBef>
              <a:buFont typeface="+mj-lt"/>
              <a:buAutoNum type="arabicPeriod"/>
            </a:pPr>
            <a:endParaRPr dirty="0"/>
          </a:p>
          <a:p>
            <a:pPr marL="480060" indent="-342900">
              <a:buFont typeface="+mj-lt"/>
              <a:buAutoNum type="arabicPeriod"/>
            </a:pPr>
            <a:r>
              <a:rPr lang="en-US" sz="1800" dirty="0"/>
              <a:t>Represent the top two levels of the tree</a:t>
            </a:r>
            <a:r>
              <a:rPr lang="en-US" dirty="0"/>
              <a:t>s </a:t>
            </a:r>
            <a:r>
              <a:rPr lang="en-US" sz="1800" dirty="0"/>
              <a:t>as </a:t>
            </a:r>
            <a:r>
              <a:rPr lang="en-US" dirty="0"/>
              <a:t>lists</a:t>
            </a:r>
            <a:r>
              <a:rPr lang="en-US" sz="1800" dirty="0"/>
              <a:t> of grammatical tokens.</a:t>
            </a:r>
            <a:r>
              <a:rPr lang="en-US" dirty="0">
                <a:solidFill>
                  <a:srgbClr val="212121"/>
                </a:solidFill>
                <a:highlight>
                  <a:srgbClr val="FFFFFF"/>
                </a:highlight>
                <a:latin typeface="Courier New"/>
                <a:ea typeface="Courier New"/>
                <a:cs typeface="Courier New"/>
                <a:sym typeface="Courier New"/>
              </a:rPr>
              <a:t> ['</a:t>
            </a:r>
            <a:r>
              <a:rPr lang="en-US" dirty="0" err="1">
                <a:solidFill>
                  <a:srgbClr val="212121"/>
                </a:solidFill>
                <a:highlight>
                  <a:srgbClr val="FFFFFF"/>
                </a:highlight>
                <a:latin typeface="Courier New"/>
                <a:ea typeface="Courier New"/>
                <a:cs typeface="Courier New"/>
                <a:sym typeface="Courier New"/>
              </a:rPr>
              <a:t>ROOT_self_VBP</a:t>
            </a:r>
            <a:r>
              <a:rPr lang="en-US" dirty="0">
                <a:solidFill>
                  <a:srgbClr val="212121"/>
                </a:solidFill>
                <a:highlight>
                  <a:srgbClr val="FFFFFF"/>
                </a:highlight>
                <a:latin typeface="Courier New"/>
                <a:ea typeface="Courier New"/>
                <a:cs typeface="Courier New"/>
                <a:sym typeface="Courier New"/>
              </a:rPr>
              <a:t>', '</a:t>
            </a:r>
            <a:r>
              <a:rPr lang="en-US" dirty="0" err="1">
                <a:solidFill>
                  <a:srgbClr val="212121"/>
                </a:solidFill>
                <a:highlight>
                  <a:srgbClr val="FFFFFF"/>
                </a:highlight>
                <a:latin typeface="Courier New"/>
                <a:ea typeface="Courier New"/>
                <a:cs typeface="Courier New"/>
                <a:sym typeface="Courier New"/>
              </a:rPr>
              <a:t>LEFT_nsubj_PRP</a:t>
            </a:r>
            <a:r>
              <a:rPr lang="en-US" dirty="0">
                <a:solidFill>
                  <a:srgbClr val="212121"/>
                </a:solidFill>
                <a:highlight>
                  <a:srgbClr val="FFFFFF"/>
                </a:highlight>
                <a:latin typeface="Courier New"/>
                <a:ea typeface="Courier New"/>
                <a:cs typeface="Courier New"/>
                <a:sym typeface="Courier New"/>
              </a:rPr>
              <a:t>', '</a:t>
            </a:r>
            <a:r>
              <a:rPr lang="en-US" dirty="0" err="1">
                <a:solidFill>
                  <a:srgbClr val="212121"/>
                </a:solidFill>
                <a:highlight>
                  <a:srgbClr val="FFFFFF"/>
                </a:highlight>
                <a:latin typeface="Courier New"/>
                <a:ea typeface="Courier New"/>
                <a:cs typeface="Courier New"/>
                <a:sym typeface="Courier New"/>
              </a:rPr>
              <a:t>RIGHT_xcomp_VB</a:t>
            </a:r>
            <a:r>
              <a:rPr lang="en-US" dirty="0">
                <a:solidFill>
                  <a:srgbClr val="212121"/>
                </a:solidFill>
                <a:highlight>
                  <a:srgbClr val="FFFFFF"/>
                </a:highlight>
                <a:latin typeface="Courier New"/>
                <a:ea typeface="Courier New"/>
                <a:cs typeface="Courier New"/>
                <a:sym typeface="Courier New"/>
              </a:rPr>
              <a:t>', '</a:t>
            </a:r>
            <a:r>
              <a:rPr lang="en-US" dirty="0" err="1">
                <a:solidFill>
                  <a:srgbClr val="212121"/>
                </a:solidFill>
                <a:highlight>
                  <a:srgbClr val="FFFFFF"/>
                </a:highlight>
                <a:latin typeface="Courier New"/>
                <a:ea typeface="Courier New"/>
                <a:cs typeface="Courier New"/>
                <a:sym typeface="Courier New"/>
              </a:rPr>
              <a:t>RIGHT_punct</a:t>
            </a:r>
            <a:r>
              <a:rPr lang="en-US" dirty="0">
                <a:solidFill>
                  <a:srgbClr val="212121"/>
                </a:solidFill>
                <a:highlight>
                  <a:srgbClr val="FFFFFF"/>
                </a:highlight>
                <a:latin typeface="Courier New"/>
                <a:ea typeface="Courier New"/>
                <a:cs typeface="Courier New"/>
                <a:sym typeface="Courier New"/>
              </a:rPr>
              <a:t>_.']</a:t>
            </a:r>
            <a:endParaRPr lang="en-CA" dirty="0"/>
          </a:p>
          <a:p>
            <a:pPr marL="480060" indent="-342900">
              <a:buFont typeface="+mj-lt"/>
              <a:buAutoNum type="arabicPeriod"/>
            </a:pPr>
            <a:r>
              <a:rPr lang="en-CA" dirty="0"/>
              <a:t>Use the grammatical tokens instead of words in your favourite algorithm.</a:t>
            </a:r>
          </a:p>
          <a:p>
            <a:pPr marL="0" lvl="0" indent="0" algn="l" rtl="0">
              <a:spcBef>
                <a:spcPts val="1000"/>
              </a:spcBef>
              <a:spcAft>
                <a:spcPts val="0"/>
              </a:spcAft>
              <a:buNone/>
            </a:pPr>
            <a:endParaRPr dirty="0"/>
          </a:p>
        </p:txBody>
      </p:sp>
      <p:pic>
        <p:nvPicPr>
          <p:cNvPr id="273" name="Google Shape;273;g7b8a28ba0f_1_333"/>
          <p:cNvPicPr preferRelativeResize="0"/>
          <p:nvPr/>
        </p:nvPicPr>
        <p:blipFill>
          <a:blip r:embed="rId3">
            <a:alphaModFix/>
          </a:blip>
          <a:stretch>
            <a:fillRect/>
          </a:stretch>
        </p:blipFill>
        <p:spPr>
          <a:xfrm>
            <a:off x="1023450" y="2634338"/>
            <a:ext cx="7904551" cy="1970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7b8a28ba0f_1_339"/>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Identifying Actions</a:t>
            </a:r>
            <a:endParaRPr/>
          </a:p>
          <a:p>
            <a:pPr marL="0" lvl="0" indent="0" algn="l" rtl="0">
              <a:spcBef>
                <a:spcPts val="0"/>
              </a:spcBef>
              <a:spcAft>
                <a:spcPts val="0"/>
              </a:spcAft>
              <a:buNone/>
            </a:pPr>
            <a:r>
              <a:rPr lang="en-US" sz="3000"/>
              <a:t>Logistic Regression Classifier</a:t>
            </a:r>
            <a:endParaRPr sz="3000"/>
          </a:p>
        </p:txBody>
      </p:sp>
      <p:sp>
        <p:nvSpPr>
          <p:cNvPr id="279" name="Google Shape;279;g7b8a28ba0f_1_339"/>
          <p:cNvSpPr txBox="1">
            <a:spLocks noGrp="1"/>
          </p:cNvSpPr>
          <p:nvPr>
            <p:ph type="body" idx="1"/>
          </p:nvPr>
        </p:nvSpPr>
        <p:spPr>
          <a:xfrm>
            <a:off x="677325" y="1930500"/>
            <a:ext cx="8596800" cy="4451400"/>
          </a:xfrm>
          <a:prstGeom prst="rect">
            <a:avLst/>
          </a:prstGeom>
        </p:spPr>
        <p:txBody>
          <a:bodyPr spcFirstLastPara="1" wrap="square" lIns="91425" tIns="45700" rIns="91425" bIns="45700" anchor="t" anchorCtr="0">
            <a:noAutofit/>
          </a:bodyPr>
          <a:lstStyle/>
          <a:p>
            <a:pPr marL="457200" lvl="0" indent="-336550" algn="l" rtl="0">
              <a:lnSpc>
                <a:spcPct val="115000"/>
              </a:lnSpc>
              <a:spcBef>
                <a:spcPts val="1000"/>
              </a:spcBef>
              <a:spcAft>
                <a:spcPts val="0"/>
              </a:spcAft>
              <a:buSzPts val="1700"/>
              <a:buAutoNum type="arabicPeriod"/>
            </a:pPr>
            <a:r>
              <a:rPr lang="en-US" sz="1700" dirty="0"/>
              <a:t>Vectorize the sequences of grammatical tokens with TF-IDF.</a:t>
            </a:r>
            <a:endParaRPr sz="1700" dirty="0"/>
          </a:p>
          <a:p>
            <a:pPr marL="457200" lvl="0" indent="-336550" algn="l" rtl="0">
              <a:lnSpc>
                <a:spcPct val="115000"/>
              </a:lnSpc>
              <a:spcBef>
                <a:spcPts val="0"/>
              </a:spcBef>
              <a:spcAft>
                <a:spcPts val="0"/>
              </a:spcAft>
              <a:buSzPts val="1700"/>
              <a:buAutoNum type="arabicPeriod"/>
            </a:pPr>
            <a:r>
              <a:rPr lang="en-US" sz="1700" dirty="0"/>
              <a:t>Apply varying degrees of feature reduction with </a:t>
            </a:r>
            <a:r>
              <a:rPr lang="en-US" sz="1700" dirty="0" err="1"/>
              <a:t>TruncatedSVD</a:t>
            </a:r>
            <a:r>
              <a:rPr lang="en-US" sz="1700" dirty="0"/>
              <a:t>.</a:t>
            </a:r>
            <a:endParaRPr sz="1700" dirty="0"/>
          </a:p>
          <a:p>
            <a:pPr marL="457200" lvl="0" indent="-336550" algn="l" rtl="0">
              <a:lnSpc>
                <a:spcPct val="115000"/>
              </a:lnSpc>
              <a:spcBef>
                <a:spcPts val="0"/>
              </a:spcBef>
              <a:spcAft>
                <a:spcPts val="0"/>
              </a:spcAft>
              <a:buSzPts val="1700"/>
              <a:buAutoNum type="arabicPeriod"/>
            </a:pPr>
            <a:r>
              <a:rPr lang="en-US" sz="1700" dirty="0"/>
              <a:t>Train and test Logistic Regression model with 10-fold cross-validation.</a:t>
            </a:r>
          </a:p>
          <a:p>
            <a:pPr marL="457200" lvl="0" indent="-336550" algn="l" rtl="0">
              <a:lnSpc>
                <a:spcPct val="115000"/>
              </a:lnSpc>
              <a:spcBef>
                <a:spcPts val="0"/>
              </a:spcBef>
              <a:spcAft>
                <a:spcPts val="0"/>
              </a:spcAft>
              <a:buSzPts val="1700"/>
              <a:buAutoNum type="arabicPeriod"/>
            </a:pPr>
            <a:r>
              <a:rPr lang="en-US" sz="1700" dirty="0"/>
              <a:t>Typical fold scores:</a:t>
            </a:r>
            <a:br>
              <a:rPr lang="en-US" sz="1700" dirty="0"/>
            </a:br>
            <a:br>
              <a:rPr lang="en-US" sz="1700" dirty="0"/>
            </a:br>
            <a:br>
              <a:rPr lang="en-US" sz="1700" dirty="0"/>
            </a:br>
            <a:br>
              <a:rPr lang="en-US" sz="1700" dirty="0"/>
            </a:br>
            <a:br>
              <a:rPr lang="en-US" sz="1700" dirty="0"/>
            </a:br>
            <a:br>
              <a:rPr lang="en-US" sz="1700" dirty="0"/>
            </a:br>
            <a:endParaRPr lang="en-US" sz="1700" dirty="0"/>
          </a:p>
          <a:p>
            <a:pPr marL="457200" lvl="0" indent="-336550" algn="l" rtl="0">
              <a:lnSpc>
                <a:spcPct val="115000"/>
              </a:lnSpc>
              <a:spcBef>
                <a:spcPts val="0"/>
              </a:spcBef>
              <a:spcAft>
                <a:spcPts val="0"/>
              </a:spcAft>
              <a:buSzPts val="1700"/>
              <a:buAutoNum type="arabicPeriod"/>
            </a:pPr>
            <a:r>
              <a:rPr lang="en-US" sz="1700" dirty="0"/>
              <a:t> Best results were obtained without Truncated SVD.</a:t>
            </a:r>
            <a:endParaRPr sz="1700" dirty="0"/>
          </a:p>
          <a:p>
            <a:pPr marL="457200" lvl="0" indent="-336550" algn="l" rtl="0">
              <a:lnSpc>
                <a:spcPct val="115000"/>
              </a:lnSpc>
              <a:spcBef>
                <a:spcPts val="1000"/>
              </a:spcBef>
              <a:spcAft>
                <a:spcPts val="0"/>
              </a:spcAft>
              <a:buSzPts val="1700"/>
              <a:buAutoNum type="arabicPeriod"/>
            </a:pPr>
            <a:r>
              <a:rPr lang="en-US" sz="1700" dirty="0"/>
              <a:t>Retrain the model on the entire training data.</a:t>
            </a:r>
            <a:endParaRPr sz="1700" dirty="0"/>
          </a:p>
          <a:p>
            <a:pPr marL="457200" lvl="0" indent="-313690" algn="l" rtl="0">
              <a:lnSpc>
                <a:spcPct val="115000"/>
              </a:lnSpc>
              <a:spcBef>
                <a:spcPts val="0"/>
              </a:spcBef>
              <a:spcAft>
                <a:spcPts val="0"/>
              </a:spcAft>
              <a:buSzPts val="1340"/>
              <a:buAutoNum type="arabicPeriod"/>
            </a:pPr>
            <a:r>
              <a:rPr lang="en-US" sz="1700" dirty="0"/>
              <a:t>Test on the held-out test data.</a:t>
            </a:r>
            <a:endParaRPr sz="1700" dirty="0"/>
          </a:p>
        </p:txBody>
      </p:sp>
      <p:pic>
        <p:nvPicPr>
          <p:cNvPr id="5" name="Google Shape;280;g7b8a28ba0f_1_339">
            <a:extLst>
              <a:ext uri="{FF2B5EF4-FFF2-40B4-BE49-F238E27FC236}">
                <a16:creationId xmlns:a16="http://schemas.microsoft.com/office/drawing/2014/main" id="{ECEC45FD-0978-9E4C-B2A6-4958E680DAF5}"/>
              </a:ext>
            </a:extLst>
          </p:cNvPr>
          <p:cNvPicPr preferRelativeResize="0"/>
          <p:nvPr/>
        </p:nvPicPr>
        <p:blipFill>
          <a:blip r:embed="rId3">
            <a:alphaModFix/>
          </a:blip>
          <a:stretch>
            <a:fillRect/>
          </a:stretch>
        </p:blipFill>
        <p:spPr>
          <a:xfrm>
            <a:off x="1058590" y="3258613"/>
            <a:ext cx="5058432" cy="162869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7b8a28ba0f_1_345"/>
          <p:cNvSpPr txBox="1">
            <a:spLocks noGrp="1"/>
          </p:cNvSpPr>
          <p:nvPr>
            <p:ph type="title"/>
          </p:nvPr>
        </p:nvSpPr>
        <p:spPr>
          <a:xfrm>
            <a:off x="677325" y="609600"/>
            <a:ext cx="8596800" cy="110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Identifying Actions</a:t>
            </a:r>
            <a:endParaRPr/>
          </a:p>
          <a:p>
            <a:pPr marL="0" lvl="0" indent="0" algn="l" rtl="0">
              <a:spcBef>
                <a:spcPts val="0"/>
              </a:spcBef>
              <a:spcAft>
                <a:spcPts val="0"/>
              </a:spcAft>
              <a:buClr>
                <a:schemeClr val="dk1"/>
              </a:buClr>
              <a:buSzPts val="1100"/>
              <a:buFont typeface="Arial"/>
              <a:buNone/>
            </a:pPr>
            <a:r>
              <a:rPr lang="en-US" sz="3000"/>
              <a:t>Manual Scoring of a Small Sample </a:t>
            </a:r>
            <a:endParaRPr/>
          </a:p>
        </p:txBody>
      </p:sp>
      <p:sp>
        <p:nvSpPr>
          <p:cNvPr id="286" name="Google Shape;286;g7b8a28ba0f_1_345"/>
          <p:cNvSpPr txBox="1">
            <a:spLocks noGrp="1"/>
          </p:cNvSpPr>
          <p:nvPr>
            <p:ph type="body" idx="1"/>
          </p:nvPr>
        </p:nvSpPr>
        <p:spPr>
          <a:xfrm>
            <a:off x="677325" y="1975850"/>
            <a:ext cx="8596800" cy="4065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3000"/>
              <a:t> </a:t>
            </a:r>
            <a:endParaRPr sz="3000"/>
          </a:p>
        </p:txBody>
      </p:sp>
      <p:pic>
        <p:nvPicPr>
          <p:cNvPr id="287" name="Google Shape;287;g7b8a28ba0f_1_345"/>
          <p:cNvPicPr preferRelativeResize="0"/>
          <p:nvPr/>
        </p:nvPicPr>
        <p:blipFill>
          <a:blip r:embed="rId3">
            <a:alphaModFix/>
          </a:blip>
          <a:stretch>
            <a:fillRect/>
          </a:stretch>
        </p:blipFill>
        <p:spPr>
          <a:xfrm>
            <a:off x="2339925" y="2034550"/>
            <a:ext cx="694600" cy="3928100"/>
          </a:xfrm>
          <a:prstGeom prst="rect">
            <a:avLst/>
          </a:prstGeom>
          <a:noFill/>
          <a:ln>
            <a:noFill/>
          </a:ln>
        </p:spPr>
      </p:pic>
      <p:pic>
        <p:nvPicPr>
          <p:cNvPr id="288" name="Google Shape;288;g7b8a28ba0f_1_345"/>
          <p:cNvPicPr preferRelativeResize="0"/>
          <p:nvPr/>
        </p:nvPicPr>
        <p:blipFill>
          <a:blip r:embed="rId4">
            <a:alphaModFix/>
          </a:blip>
          <a:stretch>
            <a:fillRect/>
          </a:stretch>
        </p:blipFill>
        <p:spPr>
          <a:xfrm>
            <a:off x="3034525" y="2039263"/>
            <a:ext cx="5641174" cy="3928099"/>
          </a:xfrm>
          <a:prstGeom prst="rect">
            <a:avLst/>
          </a:prstGeom>
          <a:noFill/>
          <a:ln>
            <a:noFill/>
          </a:ln>
        </p:spPr>
      </p:pic>
      <p:pic>
        <p:nvPicPr>
          <p:cNvPr id="289" name="Google Shape;289;g7b8a28ba0f_1_345"/>
          <p:cNvPicPr preferRelativeResize="0"/>
          <p:nvPr/>
        </p:nvPicPr>
        <p:blipFill>
          <a:blip r:embed="rId5">
            <a:alphaModFix/>
          </a:blip>
          <a:stretch>
            <a:fillRect/>
          </a:stretch>
        </p:blipFill>
        <p:spPr>
          <a:xfrm>
            <a:off x="1488975" y="2034550"/>
            <a:ext cx="694600" cy="3928100"/>
          </a:xfrm>
          <a:prstGeom prst="rect">
            <a:avLst/>
          </a:prstGeom>
          <a:noFill/>
          <a:ln>
            <a:noFill/>
          </a:ln>
        </p:spPr>
      </p:pic>
      <p:pic>
        <p:nvPicPr>
          <p:cNvPr id="290" name="Google Shape;290;g7b8a28ba0f_1_345"/>
          <p:cNvPicPr preferRelativeResize="0"/>
          <p:nvPr/>
        </p:nvPicPr>
        <p:blipFill>
          <a:blip r:embed="rId6">
            <a:alphaModFix/>
          </a:blip>
          <a:stretch>
            <a:fillRect/>
          </a:stretch>
        </p:blipFill>
        <p:spPr>
          <a:xfrm>
            <a:off x="677325" y="2034550"/>
            <a:ext cx="694600" cy="3937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7b8a28ba0f_1_354"/>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Identifying Actions</a:t>
            </a:r>
            <a:endParaRPr/>
          </a:p>
          <a:p>
            <a:pPr marL="0" lvl="0" indent="0" algn="l" rtl="0">
              <a:spcBef>
                <a:spcPts val="0"/>
              </a:spcBef>
              <a:spcAft>
                <a:spcPts val="0"/>
              </a:spcAft>
              <a:buClr>
                <a:schemeClr val="accent1"/>
              </a:buClr>
              <a:buSzPts val="3600"/>
              <a:buFont typeface="Trebuchet MS"/>
              <a:buNone/>
            </a:pPr>
            <a:r>
              <a:rPr lang="en-US" sz="3000"/>
              <a:t>Results on Held-Out Test Data</a:t>
            </a:r>
            <a:endParaRPr sz="3000"/>
          </a:p>
        </p:txBody>
      </p:sp>
      <p:sp>
        <p:nvSpPr>
          <p:cNvPr id="296" name="Google Shape;296;g7b8a28ba0f_1_354"/>
          <p:cNvSpPr txBox="1">
            <a:spLocks noGrp="1"/>
          </p:cNvSpPr>
          <p:nvPr>
            <p:ph type="body" idx="1"/>
          </p:nvPr>
        </p:nvSpPr>
        <p:spPr>
          <a:xfrm>
            <a:off x="677325" y="2194525"/>
            <a:ext cx="8596800" cy="3846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dirty="0"/>
              <a:t>Logistic Regression without Feature Reduction</a:t>
            </a:r>
          </a:p>
          <a:p>
            <a:pPr marL="342900" lvl="0" indent="-342900" algn="l" rtl="0">
              <a:spcBef>
                <a:spcPts val="0"/>
              </a:spcBef>
              <a:spcAft>
                <a:spcPts val="0"/>
              </a:spcAft>
              <a:buSzPts val="1440"/>
              <a:buChar char="►"/>
            </a:pPr>
            <a:endParaRPr lang="en-US" dirty="0"/>
          </a:p>
          <a:p>
            <a:pPr marL="342900" lvl="0" indent="-342900" algn="l" rtl="0">
              <a:spcBef>
                <a:spcPts val="0"/>
              </a:spcBef>
              <a:spcAft>
                <a:spcPts val="0"/>
              </a:spcAft>
              <a:buSzPts val="1440"/>
              <a:buChar char="►"/>
            </a:pPr>
            <a:endParaRPr lang="en-US" dirty="0"/>
          </a:p>
          <a:p>
            <a:pPr marL="342900" lvl="0" indent="-342900" algn="l" rtl="0">
              <a:spcBef>
                <a:spcPts val="0"/>
              </a:spcBef>
              <a:spcAft>
                <a:spcPts val="0"/>
              </a:spcAft>
              <a:buSzPts val="1440"/>
              <a:buChar char="►"/>
            </a:pPr>
            <a:endParaRPr lang="en-US" dirty="0"/>
          </a:p>
          <a:p>
            <a:pPr marL="342900" lvl="0" indent="-342900" algn="l" rtl="0">
              <a:spcBef>
                <a:spcPts val="0"/>
              </a:spcBef>
              <a:spcAft>
                <a:spcPts val="0"/>
              </a:spcAft>
              <a:buSzPts val="1440"/>
              <a:buChar char="►"/>
            </a:pPr>
            <a:endParaRPr lang="en-US" dirty="0"/>
          </a:p>
          <a:p>
            <a:pPr marL="342900" lvl="0" indent="-342900" algn="l" rtl="0">
              <a:spcBef>
                <a:spcPts val="0"/>
              </a:spcBef>
              <a:spcAft>
                <a:spcPts val="0"/>
              </a:spcAft>
              <a:buSzPts val="1440"/>
              <a:buChar char="►"/>
            </a:pPr>
            <a:endParaRPr lang="en-US" dirty="0"/>
          </a:p>
          <a:p>
            <a:pPr marL="342900" lvl="0" indent="-342900" algn="l" rtl="0">
              <a:spcBef>
                <a:spcPts val="0"/>
              </a:spcBef>
              <a:spcAft>
                <a:spcPts val="0"/>
              </a:spcAft>
              <a:buSzPts val="1440"/>
              <a:buChar char="►"/>
            </a:pPr>
            <a:endParaRPr dirty="0"/>
          </a:p>
          <a:p>
            <a:pPr marL="342900" lvl="0" indent="-342900" algn="l" rtl="0">
              <a:spcBef>
                <a:spcPts val="1000"/>
              </a:spcBef>
              <a:spcAft>
                <a:spcPts val="0"/>
              </a:spcAft>
              <a:buSzPts val="1440"/>
              <a:buChar char="►"/>
            </a:pPr>
            <a:r>
              <a:rPr lang="en-US" dirty="0"/>
              <a:t>Logistic Regression with 5 Features</a:t>
            </a:r>
            <a:r>
              <a:rPr lang="en-US" sz="1600" dirty="0"/>
              <a:t>	</a:t>
            </a:r>
          </a:p>
          <a:p>
            <a:pPr marL="342900" lvl="0" indent="-342900" algn="l" rtl="0">
              <a:spcBef>
                <a:spcPts val="1000"/>
              </a:spcBef>
              <a:spcAft>
                <a:spcPts val="0"/>
              </a:spcAft>
              <a:buSzPts val="1440"/>
              <a:buChar char="►"/>
            </a:pPr>
            <a:endParaRPr lang="en-US" sz="1600" dirty="0"/>
          </a:p>
          <a:p>
            <a:pPr marL="342900" lvl="0" indent="-342900" algn="l" rtl="0">
              <a:spcBef>
                <a:spcPts val="1000"/>
              </a:spcBef>
              <a:spcAft>
                <a:spcPts val="0"/>
              </a:spcAft>
              <a:buSzPts val="1440"/>
              <a:buChar char="►"/>
            </a:pPr>
            <a:endParaRPr lang="en-US" sz="1600" dirty="0"/>
          </a:p>
          <a:p>
            <a:pPr marL="342900" lvl="0" indent="-342900" algn="l" rtl="0">
              <a:spcBef>
                <a:spcPts val="1000"/>
              </a:spcBef>
              <a:spcAft>
                <a:spcPts val="0"/>
              </a:spcAft>
              <a:buSzPts val="1440"/>
              <a:buChar char="►"/>
            </a:pPr>
            <a:endParaRPr lang="en-CA" dirty="0"/>
          </a:p>
          <a:p>
            <a:pPr marL="342900" lvl="0" indent="-342900" algn="l" rtl="0">
              <a:spcBef>
                <a:spcPts val="1000"/>
              </a:spcBef>
              <a:spcAft>
                <a:spcPts val="0"/>
              </a:spcAft>
              <a:buSzPts val="1440"/>
              <a:buChar char="►"/>
            </a:pPr>
            <a:endParaRPr dirty="0"/>
          </a:p>
          <a:p>
            <a:pPr marL="342900" lvl="0" indent="-342900" algn="l" rtl="0">
              <a:spcBef>
                <a:spcPts val="1000"/>
              </a:spcBef>
              <a:spcAft>
                <a:spcPts val="0"/>
              </a:spcAft>
              <a:buSzPts val="1440"/>
              <a:buChar char="►"/>
            </a:pPr>
            <a:r>
              <a:rPr lang="en-US" dirty="0"/>
              <a:t>In general, the more we reduced the number of features, </a:t>
            </a:r>
            <a:br>
              <a:rPr lang="en-US" dirty="0"/>
            </a:br>
            <a:r>
              <a:rPr lang="en-US" dirty="0"/>
              <a:t>the more the algorithm labelled everything an ‘action’.</a:t>
            </a:r>
            <a:endParaRPr dirty="0"/>
          </a:p>
        </p:txBody>
      </p:sp>
      <p:graphicFrame>
        <p:nvGraphicFramePr>
          <p:cNvPr id="2" name="Table 1">
            <a:extLst>
              <a:ext uri="{FF2B5EF4-FFF2-40B4-BE49-F238E27FC236}">
                <a16:creationId xmlns:a16="http://schemas.microsoft.com/office/drawing/2014/main" id="{1EB9A693-43AC-5B48-8FA8-A7F84FBE2D67}"/>
              </a:ext>
            </a:extLst>
          </p:cNvPr>
          <p:cNvGraphicFramePr>
            <a:graphicFrameLocks noGrp="1"/>
          </p:cNvGraphicFramePr>
          <p:nvPr>
            <p:extLst>
              <p:ext uri="{D42A27DB-BD31-4B8C-83A1-F6EECF244321}">
                <p14:modId xmlns:p14="http://schemas.microsoft.com/office/powerpoint/2010/main" val="76846232"/>
              </p:ext>
            </p:extLst>
          </p:nvPr>
        </p:nvGraphicFramePr>
        <p:xfrm>
          <a:off x="1083063" y="2593975"/>
          <a:ext cx="6200606" cy="1524000"/>
        </p:xfrm>
        <a:graphic>
          <a:graphicData uri="http://schemas.openxmlformats.org/drawingml/2006/table">
            <a:tbl>
              <a:tblPr firstRow="1" bandRow="1">
                <a:tableStyleId>{5C22544A-7EE6-4342-B048-85BDC9FD1C3A}</a:tableStyleId>
              </a:tblPr>
              <a:tblGrid>
                <a:gridCol w="3100303">
                  <a:extLst>
                    <a:ext uri="{9D8B030D-6E8A-4147-A177-3AD203B41FA5}">
                      <a16:colId xmlns:a16="http://schemas.microsoft.com/office/drawing/2014/main" val="86434620"/>
                    </a:ext>
                  </a:extLst>
                </a:gridCol>
                <a:gridCol w="3100303">
                  <a:extLst>
                    <a:ext uri="{9D8B030D-6E8A-4147-A177-3AD203B41FA5}">
                      <a16:colId xmlns:a16="http://schemas.microsoft.com/office/drawing/2014/main" val="4209084385"/>
                    </a:ext>
                  </a:extLst>
                </a:gridCol>
              </a:tblGrid>
              <a:tr h="284876">
                <a:tc>
                  <a:txBody>
                    <a:bodyPr/>
                    <a:lstStyle/>
                    <a:p>
                      <a:r>
                        <a:rPr lang="en-US" dirty="0"/>
                        <a:t>Metric</a:t>
                      </a:r>
                    </a:p>
                  </a:txBody>
                  <a:tcPr/>
                </a:tc>
                <a:tc>
                  <a:txBody>
                    <a:bodyPr/>
                    <a:lstStyle/>
                    <a:p>
                      <a:r>
                        <a:rPr lang="en-US" dirty="0"/>
                        <a:t>Score</a:t>
                      </a:r>
                    </a:p>
                  </a:txBody>
                  <a:tcPr/>
                </a:tc>
                <a:extLst>
                  <a:ext uri="{0D108BD9-81ED-4DB2-BD59-A6C34878D82A}">
                    <a16:rowId xmlns:a16="http://schemas.microsoft.com/office/drawing/2014/main" val="3802539710"/>
                  </a:ext>
                </a:extLst>
              </a:tr>
              <a:tr h="284876">
                <a:tc>
                  <a:txBody>
                    <a:bodyPr/>
                    <a:lstStyle/>
                    <a:p>
                      <a:r>
                        <a:rPr lang="en-US" dirty="0"/>
                        <a:t>Accuracy</a:t>
                      </a:r>
                    </a:p>
                  </a:txBody>
                  <a:tcPr/>
                </a:tc>
                <a:tc>
                  <a:txBody>
                    <a:bodyPr/>
                    <a:lstStyle/>
                    <a:p>
                      <a:r>
                        <a:rPr lang="en-US" dirty="0"/>
                        <a:t>0.71</a:t>
                      </a:r>
                    </a:p>
                  </a:txBody>
                  <a:tcPr/>
                </a:tc>
                <a:extLst>
                  <a:ext uri="{0D108BD9-81ED-4DB2-BD59-A6C34878D82A}">
                    <a16:rowId xmlns:a16="http://schemas.microsoft.com/office/drawing/2014/main" val="1095429841"/>
                  </a:ext>
                </a:extLst>
              </a:tr>
              <a:tr h="284876">
                <a:tc>
                  <a:txBody>
                    <a:bodyPr/>
                    <a:lstStyle/>
                    <a:p>
                      <a:r>
                        <a:rPr lang="en-US" dirty="0"/>
                        <a:t>Precision</a:t>
                      </a:r>
                    </a:p>
                  </a:txBody>
                  <a:tcPr/>
                </a:tc>
                <a:tc>
                  <a:txBody>
                    <a:bodyPr/>
                    <a:lstStyle/>
                    <a:p>
                      <a:r>
                        <a:rPr lang="en-US" dirty="0"/>
                        <a:t>0.67</a:t>
                      </a:r>
                    </a:p>
                  </a:txBody>
                  <a:tcPr/>
                </a:tc>
                <a:extLst>
                  <a:ext uri="{0D108BD9-81ED-4DB2-BD59-A6C34878D82A}">
                    <a16:rowId xmlns:a16="http://schemas.microsoft.com/office/drawing/2014/main" val="1145542762"/>
                  </a:ext>
                </a:extLst>
              </a:tr>
              <a:tr h="284876">
                <a:tc>
                  <a:txBody>
                    <a:bodyPr/>
                    <a:lstStyle/>
                    <a:p>
                      <a:r>
                        <a:rPr lang="en-US" dirty="0"/>
                        <a:t>Recall</a:t>
                      </a:r>
                    </a:p>
                  </a:txBody>
                  <a:tcPr/>
                </a:tc>
                <a:tc>
                  <a:txBody>
                    <a:bodyPr/>
                    <a:lstStyle/>
                    <a:p>
                      <a:r>
                        <a:rPr lang="en-US" dirty="0"/>
                        <a:t>0.63</a:t>
                      </a:r>
                    </a:p>
                  </a:txBody>
                  <a:tcPr/>
                </a:tc>
                <a:extLst>
                  <a:ext uri="{0D108BD9-81ED-4DB2-BD59-A6C34878D82A}">
                    <a16:rowId xmlns:a16="http://schemas.microsoft.com/office/drawing/2014/main" val="951100622"/>
                  </a:ext>
                </a:extLst>
              </a:tr>
              <a:tr h="284876">
                <a:tc>
                  <a:txBody>
                    <a:bodyPr/>
                    <a:lstStyle/>
                    <a:p>
                      <a:r>
                        <a:rPr lang="en-US" dirty="0"/>
                        <a:t>F1</a:t>
                      </a:r>
                    </a:p>
                  </a:txBody>
                  <a:tcPr/>
                </a:tc>
                <a:tc>
                  <a:txBody>
                    <a:bodyPr/>
                    <a:lstStyle/>
                    <a:p>
                      <a:r>
                        <a:rPr lang="en-US" dirty="0"/>
                        <a:t>0.67</a:t>
                      </a:r>
                    </a:p>
                  </a:txBody>
                  <a:tcPr/>
                </a:tc>
                <a:extLst>
                  <a:ext uri="{0D108BD9-81ED-4DB2-BD59-A6C34878D82A}">
                    <a16:rowId xmlns:a16="http://schemas.microsoft.com/office/drawing/2014/main" val="1585335526"/>
                  </a:ext>
                </a:extLst>
              </a:tr>
            </a:tbl>
          </a:graphicData>
        </a:graphic>
      </p:graphicFrame>
      <p:graphicFrame>
        <p:nvGraphicFramePr>
          <p:cNvPr id="5" name="Table 4">
            <a:extLst>
              <a:ext uri="{FF2B5EF4-FFF2-40B4-BE49-F238E27FC236}">
                <a16:creationId xmlns:a16="http://schemas.microsoft.com/office/drawing/2014/main" id="{77D5ACD8-3D79-6B41-AD55-DCE1FA70736B}"/>
              </a:ext>
            </a:extLst>
          </p:cNvPr>
          <p:cNvGraphicFramePr>
            <a:graphicFrameLocks noGrp="1"/>
          </p:cNvGraphicFramePr>
          <p:nvPr>
            <p:extLst>
              <p:ext uri="{D42A27DB-BD31-4B8C-83A1-F6EECF244321}">
                <p14:modId xmlns:p14="http://schemas.microsoft.com/office/powerpoint/2010/main" val="574170783"/>
              </p:ext>
            </p:extLst>
          </p:nvPr>
        </p:nvGraphicFramePr>
        <p:xfrm>
          <a:off x="1083063" y="4599513"/>
          <a:ext cx="6200606" cy="1524000"/>
        </p:xfrm>
        <a:graphic>
          <a:graphicData uri="http://schemas.openxmlformats.org/drawingml/2006/table">
            <a:tbl>
              <a:tblPr firstRow="1" bandRow="1">
                <a:tableStyleId>{5C22544A-7EE6-4342-B048-85BDC9FD1C3A}</a:tableStyleId>
              </a:tblPr>
              <a:tblGrid>
                <a:gridCol w="3100303">
                  <a:extLst>
                    <a:ext uri="{9D8B030D-6E8A-4147-A177-3AD203B41FA5}">
                      <a16:colId xmlns:a16="http://schemas.microsoft.com/office/drawing/2014/main" val="86434620"/>
                    </a:ext>
                  </a:extLst>
                </a:gridCol>
                <a:gridCol w="3100303">
                  <a:extLst>
                    <a:ext uri="{9D8B030D-6E8A-4147-A177-3AD203B41FA5}">
                      <a16:colId xmlns:a16="http://schemas.microsoft.com/office/drawing/2014/main" val="4209084385"/>
                    </a:ext>
                  </a:extLst>
                </a:gridCol>
              </a:tblGrid>
              <a:tr h="284876">
                <a:tc>
                  <a:txBody>
                    <a:bodyPr/>
                    <a:lstStyle/>
                    <a:p>
                      <a:r>
                        <a:rPr lang="en-US" dirty="0"/>
                        <a:t>Metric</a:t>
                      </a:r>
                    </a:p>
                  </a:txBody>
                  <a:tcPr/>
                </a:tc>
                <a:tc>
                  <a:txBody>
                    <a:bodyPr/>
                    <a:lstStyle/>
                    <a:p>
                      <a:r>
                        <a:rPr lang="en-US" dirty="0"/>
                        <a:t>Score</a:t>
                      </a:r>
                    </a:p>
                  </a:txBody>
                  <a:tcPr/>
                </a:tc>
                <a:extLst>
                  <a:ext uri="{0D108BD9-81ED-4DB2-BD59-A6C34878D82A}">
                    <a16:rowId xmlns:a16="http://schemas.microsoft.com/office/drawing/2014/main" val="3802539710"/>
                  </a:ext>
                </a:extLst>
              </a:tr>
              <a:tr h="284876">
                <a:tc>
                  <a:txBody>
                    <a:bodyPr/>
                    <a:lstStyle/>
                    <a:p>
                      <a:r>
                        <a:rPr lang="en-US" dirty="0"/>
                        <a:t>Accuracy</a:t>
                      </a:r>
                    </a:p>
                  </a:txBody>
                  <a:tcPr/>
                </a:tc>
                <a:tc>
                  <a:txBody>
                    <a:bodyPr/>
                    <a:lstStyle/>
                    <a:p>
                      <a:r>
                        <a:rPr lang="en-US" dirty="0"/>
                        <a:t>0.35</a:t>
                      </a:r>
                    </a:p>
                  </a:txBody>
                  <a:tcPr/>
                </a:tc>
                <a:extLst>
                  <a:ext uri="{0D108BD9-81ED-4DB2-BD59-A6C34878D82A}">
                    <a16:rowId xmlns:a16="http://schemas.microsoft.com/office/drawing/2014/main" val="1095429841"/>
                  </a:ext>
                </a:extLst>
              </a:tr>
              <a:tr h="284876">
                <a:tc>
                  <a:txBody>
                    <a:bodyPr/>
                    <a:lstStyle/>
                    <a:p>
                      <a:r>
                        <a:rPr lang="en-US" dirty="0"/>
                        <a:t>Precision</a:t>
                      </a:r>
                    </a:p>
                  </a:txBody>
                  <a:tcPr/>
                </a:tc>
                <a:tc>
                  <a:txBody>
                    <a:bodyPr/>
                    <a:lstStyle/>
                    <a:p>
                      <a:r>
                        <a:rPr lang="en-US" dirty="0"/>
                        <a:t>0.26</a:t>
                      </a:r>
                    </a:p>
                  </a:txBody>
                  <a:tcPr/>
                </a:tc>
                <a:extLst>
                  <a:ext uri="{0D108BD9-81ED-4DB2-BD59-A6C34878D82A}">
                    <a16:rowId xmlns:a16="http://schemas.microsoft.com/office/drawing/2014/main" val="1145542762"/>
                  </a:ext>
                </a:extLst>
              </a:tr>
              <a:tr h="284876">
                <a:tc>
                  <a:txBody>
                    <a:bodyPr/>
                    <a:lstStyle/>
                    <a:p>
                      <a:r>
                        <a:rPr lang="en-US" dirty="0"/>
                        <a:t>Recall</a:t>
                      </a:r>
                    </a:p>
                  </a:txBody>
                  <a:tcPr/>
                </a:tc>
                <a:tc>
                  <a:txBody>
                    <a:bodyPr/>
                    <a:lstStyle/>
                    <a:p>
                      <a:r>
                        <a:rPr lang="en-US" dirty="0"/>
                        <a:t>1.0</a:t>
                      </a:r>
                    </a:p>
                  </a:txBody>
                  <a:tcPr/>
                </a:tc>
                <a:extLst>
                  <a:ext uri="{0D108BD9-81ED-4DB2-BD59-A6C34878D82A}">
                    <a16:rowId xmlns:a16="http://schemas.microsoft.com/office/drawing/2014/main" val="951100622"/>
                  </a:ext>
                </a:extLst>
              </a:tr>
              <a:tr h="284876">
                <a:tc>
                  <a:txBody>
                    <a:bodyPr/>
                    <a:lstStyle/>
                    <a:p>
                      <a:r>
                        <a:rPr lang="en-US" dirty="0"/>
                        <a:t>F1</a:t>
                      </a:r>
                    </a:p>
                  </a:txBody>
                  <a:tcPr/>
                </a:tc>
                <a:tc>
                  <a:txBody>
                    <a:bodyPr/>
                    <a:lstStyle/>
                    <a:p>
                      <a:r>
                        <a:rPr lang="en-US" dirty="0"/>
                        <a:t>0.41</a:t>
                      </a:r>
                    </a:p>
                  </a:txBody>
                  <a:tcPr/>
                </a:tc>
                <a:extLst>
                  <a:ext uri="{0D108BD9-81ED-4DB2-BD59-A6C34878D82A}">
                    <a16:rowId xmlns:a16="http://schemas.microsoft.com/office/drawing/2014/main" val="158533552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7b8a28ba0f_1_359"/>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Identifying Actions</a:t>
            </a:r>
            <a:endParaRPr/>
          </a:p>
          <a:p>
            <a:pPr marL="0" lvl="0" indent="0" algn="l" rtl="0">
              <a:spcBef>
                <a:spcPts val="0"/>
              </a:spcBef>
              <a:spcAft>
                <a:spcPts val="0"/>
              </a:spcAft>
              <a:buClr>
                <a:schemeClr val="accent1"/>
              </a:buClr>
              <a:buSzPts val="3600"/>
              <a:buFont typeface="Trebuchet MS"/>
              <a:buNone/>
            </a:pPr>
            <a:r>
              <a:rPr lang="en-US" sz="3000"/>
              <a:t>Rule-Based Solution</a:t>
            </a:r>
            <a:endParaRPr sz="3000"/>
          </a:p>
        </p:txBody>
      </p:sp>
      <p:sp>
        <p:nvSpPr>
          <p:cNvPr id="302" name="Google Shape;302;g7b8a28ba0f_1_359"/>
          <p:cNvSpPr txBox="1">
            <a:spLocks noGrp="1"/>
          </p:cNvSpPr>
          <p:nvPr>
            <p:ph type="body" idx="1"/>
          </p:nvPr>
        </p:nvSpPr>
        <p:spPr>
          <a:xfrm>
            <a:off x="677325" y="1844951"/>
            <a:ext cx="8596800" cy="4196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dirty="0"/>
              <a:t>Obvious pattern visible in frequency</a:t>
            </a:r>
            <a:endParaRPr dirty="0"/>
          </a:p>
          <a:p>
            <a:pPr marL="342900" lvl="0" indent="0" algn="l" rtl="0">
              <a:spcBef>
                <a:spcPts val="0"/>
              </a:spcBef>
              <a:spcAft>
                <a:spcPts val="0"/>
              </a:spcAft>
              <a:buNone/>
            </a:pPr>
            <a:r>
              <a:rPr lang="en-US" dirty="0"/>
              <a:t>counts  of grammatical tokens </a:t>
            </a:r>
            <a:endParaRPr dirty="0"/>
          </a:p>
          <a:p>
            <a:pPr marL="342900" lvl="0" indent="0" algn="l" rtl="0">
              <a:spcBef>
                <a:spcPts val="0"/>
              </a:spcBef>
              <a:spcAft>
                <a:spcPts val="0"/>
              </a:spcAft>
              <a:buNone/>
            </a:pPr>
            <a:r>
              <a:rPr lang="en-US" dirty="0"/>
              <a:t>for actions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342900" lvl="0" indent="-342900" algn="l" rtl="0">
              <a:spcBef>
                <a:spcPts val="0"/>
              </a:spcBef>
              <a:spcAft>
                <a:spcPts val="0"/>
              </a:spcAft>
              <a:buSzPts val="1440"/>
              <a:buChar char="►"/>
            </a:pPr>
            <a:r>
              <a:rPr lang="en-US" dirty="0"/>
              <a:t>Created simple hard-coded rule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342900" lvl="0" indent="-342900" algn="l" rtl="0">
              <a:spcBef>
                <a:spcPts val="0"/>
              </a:spcBef>
              <a:spcAft>
                <a:spcPts val="0"/>
              </a:spcAft>
              <a:buSzPts val="1440"/>
              <a:buChar char="►"/>
            </a:pPr>
            <a:r>
              <a:rPr lang="en-US" dirty="0"/>
              <a:t>Results on held-out test data</a:t>
            </a:r>
          </a:p>
          <a:p>
            <a:pPr marL="342900" lvl="0" indent="-342900" algn="l" rtl="0">
              <a:spcBef>
                <a:spcPts val="0"/>
              </a:spcBef>
              <a:spcAft>
                <a:spcPts val="0"/>
              </a:spcAft>
              <a:buSzPts val="1440"/>
              <a:buChar char="►"/>
            </a:pPr>
            <a:endParaRPr lang="en-US" dirty="0"/>
          </a:p>
          <a:p>
            <a:pPr marL="342900" lvl="0" indent="-342900" algn="l" rtl="0">
              <a:spcBef>
                <a:spcPts val="0"/>
              </a:spcBef>
              <a:spcAft>
                <a:spcPts val="0"/>
              </a:spcAft>
              <a:buSzPts val="1440"/>
              <a:buChar char="►"/>
            </a:pPr>
            <a:endParaRPr lang="en-US" dirty="0"/>
          </a:p>
          <a:p>
            <a:pPr marL="342900" lvl="0" indent="-342900" algn="l" rtl="0">
              <a:spcBef>
                <a:spcPts val="0"/>
              </a:spcBef>
              <a:spcAft>
                <a:spcPts val="0"/>
              </a:spcAft>
              <a:buSzPts val="1440"/>
              <a:buChar char="►"/>
            </a:pPr>
            <a:endParaRPr lang="en-US" dirty="0"/>
          </a:p>
          <a:p>
            <a:pPr marL="342900" lvl="0" indent="-342900" algn="l" rtl="0">
              <a:spcBef>
                <a:spcPts val="0"/>
              </a:spcBef>
              <a:spcAft>
                <a:spcPts val="0"/>
              </a:spcAft>
              <a:buSzPts val="1440"/>
              <a:buChar char="►"/>
            </a:pPr>
            <a:endParaRPr lang="en-US" dirty="0"/>
          </a:p>
          <a:p>
            <a:pPr marL="342900" lvl="0" indent="-342900" algn="l" rtl="0">
              <a:spcBef>
                <a:spcPts val="0"/>
              </a:spcBef>
              <a:spcAft>
                <a:spcPts val="0"/>
              </a:spcAft>
              <a:buSzPts val="1440"/>
              <a:buChar char="►"/>
            </a:pPr>
            <a:endParaRPr lang="en-US" dirty="0"/>
          </a:p>
          <a:p>
            <a:pPr marL="342900" lvl="0" indent="-342900" algn="l" rtl="0">
              <a:spcBef>
                <a:spcPts val="0"/>
              </a:spcBef>
              <a:spcAft>
                <a:spcPts val="0"/>
              </a:spcAft>
              <a:buSzPts val="1440"/>
              <a:buChar char="►"/>
            </a:pPr>
            <a:endParaRPr lang="en-US" dirty="0"/>
          </a:p>
          <a:p>
            <a:pPr marL="342900" lvl="0" indent="-342900" algn="l" rtl="0">
              <a:spcBef>
                <a:spcPts val="0"/>
              </a:spcBef>
              <a:spcAft>
                <a:spcPts val="0"/>
              </a:spcAft>
              <a:buSzPts val="1440"/>
              <a:buChar char="►"/>
            </a:pPr>
            <a:endParaRPr dirty="0"/>
          </a:p>
          <a:p>
            <a:pPr marL="342900" lvl="0" indent="-342900" algn="l" rtl="0">
              <a:spcBef>
                <a:spcPts val="0"/>
              </a:spcBef>
              <a:spcAft>
                <a:spcPts val="0"/>
              </a:spcAft>
              <a:buSzPts val="1440"/>
              <a:buChar char="►"/>
            </a:pPr>
            <a:r>
              <a:rPr lang="en-US" dirty="0"/>
              <a:t>For this specific task, a one-line rule was the best performer.</a:t>
            </a:r>
            <a:endParaRPr dirty="0"/>
          </a:p>
        </p:txBody>
      </p:sp>
      <p:pic>
        <p:nvPicPr>
          <p:cNvPr id="303" name="Google Shape;303;g7b8a28ba0f_1_359"/>
          <p:cNvPicPr preferRelativeResize="0"/>
          <p:nvPr/>
        </p:nvPicPr>
        <p:blipFill>
          <a:blip r:embed="rId3">
            <a:alphaModFix/>
          </a:blip>
          <a:stretch>
            <a:fillRect/>
          </a:stretch>
        </p:blipFill>
        <p:spPr>
          <a:xfrm>
            <a:off x="5060577" y="1844950"/>
            <a:ext cx="4461796" cy="1174050"/>
          </a:xfrm>
          <a:prstGeom prst="rect">
            <a:avLst/>
          </a:prstGeom>
          <a:noFill/>
          <a:ln>
            <a:noFill/>
          </a:ln>
        </p:spPr>
      </p:pic>
      <p:pic>
        <p:nvPicPr>
          <p:cNvPr id="304" name="Google Shape;304;g7b8a28ba0f_1_359"/>
          <p:cNvPicPr preferRelativeResize="0"/>
          <p:nvPr/>
        </p:nvPicPr>
        <p:blipFill>
          <a:blip r:embed="rId4">
            <a:alphaModFix/>
          </a:blip>
          <a:stretch>
            <a:fillRect/>
          </a:stretch>
        </p:blipFill>
        <p:spPr>
          <a:xfrm>
            <a:off x="1118100" y="3625913"/>
            <a:ext cx="7715250" cy="314325"/>
          </a:xfrm>
          <a:prstGeom prst="rect">
            <a:avLst/>
          </a:prstGeom>
          <a:noFill/>
          <a:ln>
            <a:noFill/>
          </a:ln>
        </p:spPr>
      </p:pic>
      <p:graphicFrame>
        <p:nvGraphicFramePr>
          <p:cNvPr id="6" name="Table 5">
            <a:extLst>
              <a:ext uri="{FF2B5EF4-FFF2-40B4-BE49-F238E27FC236}">
                <a16:creationId xmlns:a16="http://schemas.microsoft.com/office/drawing/2014/main" id="{2DEB1EED-8CE5-DF4E-8ABE-B6E13BEEBB28}"/>
              </a:ext>
            </a:extLst>
          </p:cNvPr>
          <p:cNvGraphicFramePr>
            <a:graphicFrameLocks noGrp="1"/>
          </p:cNvGraphicFramePr>
          <p:nvPr>
            <p:extLst>
              <p:ext uri="{D42A27DB-BD31-4B8C-83A1-F6EECF244321}">
                <p14:modId xmlns:p14="http://schemas.microsoft.com/office/powerpoint/2010/main" val="3450581877"/>
              </p:ext>
            </p:extLst>
          </p:nvPr>
        </p:nvGraphicFramePr>
        <p:xfrm>
          <a:off x="1118100" y="4547151"/>
          <a:ext cx="5787198" cy="1524000"/>
        </p:xfrm>
        <a:graphic>
          <a:graphicData uri="http://schemas.openxmlformats.org/drawingml/2006/table">
            <a:tbl>
              <a:tblPr firstRow="1" bandRow="1">
                <a:tableStyleId>{5C22544A-7EE6-4342-B048-85BDC9FD1C3A}</a:tableStyleId>
              </a:tblPr>
              <a:tblGrid>
                <a:gridCol w="2893599">
                  <a:extLst>
                    <a:ext uri="{9D8B030D-6E8A-4147-A177-3AD203B41FA5}">
                      <a16:colId xmlns:a16="http://schemas.microsoft.com/office/drawing/2014/main" val="86434620"/>
                    </a:ext>
                  </a:extLst>
                </a:gridCol>
                <a:gridCol w="2893599">
                  <a:extLst>
                    <a:ext uri="{9D8B030D-6E8A-4147-A177-3AD203B41FA5}">
                      <a16:colId xmlns:a16="http://schemas.microsoft.com/office/drawing/2014/main" val="4209084385"/>
                    </a:ext>
                  </a:extLst>
                </a:gridCol>
              </a:tblGrid>
              <a:tr h="244412">
                <a:tc>
                  <a:txBody>
                    <a:bodyPr/>
                    <a:lstStyle/>
                    <a:p>
                      <a:r>
                        <a:rPr lang="en-US" dirty="0"/>
                        <a:t>Metric</a:t>
                      </a:r>
                    </a:p>
                  </a:txBody>
                  <a:tcPr/>
                </a:tc>
                <a:tc>
                  <a:txBody>
                    <a:bodyPr/>
                    <a:lstStyle/>
                    <a:p>
                      <a:r>
                        <a:rPr lang="en-US" dirty="0"/>
                        <a:t>Score</a:t>
                      </a:r>
                    </a:p>
                  </a:txBody>
                  <a:tcPr/>
                </a:tc>
                <a:extLst>
                  <a:ext uri="{0D108BD9-81ED-4DB2-BD59-A6C34878D82A}">
                    <a16:rowId xmlns:a16="http://schemas.microsoft.com/office/drawing/2014/main" val="3802539710"/>
                  </a:ext>
                </a:extLst>
              </a:tr>
              <a:tr h="244412">
                <a:tc>
                  <a:txBody>
                    <a:bodyPr/>
                    <a:lstStyle/>
                    <a:p>
                      <a:r>
                        <a:rPr lang="en-US" dirty="0"/>
                        <a:t>Accuracy</a:t>
                      </a:r>
                    </a:p>
                  </a:txBody>
                  <a:tcPr/>
                </a:tc>
                <a:tc>
                  <a:txBody>
                    <a:bodyPr/>
                    <a:lstStyle/>
                    <a:p>
                      <a:r>
                        <a:rPr lang="en-US" dirty="0"/>
                        <a:t>0.85</a:t>
                      </a:r>
                    </a:p>
                  </a:txBody>
                  <a:tcPr/>
                </a:tc>
                <a:extLst>
                  <a:ext uri="{0D108BD9-81ED-4DB2-BD59-A6C34878D82A}">
                    <a16:rowId xmlns:a16="http://schemas.microsoft.com/office/drawing/2014/main" val="1095429841"/>
                  </a:ext>
                </a:extLst>
              </a:tr>
              <a:tr h="244412">
                <a:tc>
                  <a:txBody>
                    <a:bodyPr/>
                    <a:lstStyle/>
                    <a:p>
                      <a:r>
                        <a:rPr lang="en-US" dirty="0"/>
                        <a:t>Precision</a:t>
                      </a:r>
                    </a:p>
                  </a:txBody>
                  <a:tcPr/>
                </a:tc>
                <a:tc>
                  <a:txBody>
                    <a:bodyPr/>
                    <a:lstStyle/>
                    <a:p>
                      <a:r>
                        <a:rPr lang="en-US" dirty="0"/>
                        <a:t>1.0</a:t>
                      </a:r>
                    </a:p>
                  </a:txBody>
                  <a:tcPr/>
                </a:tc>
                <a:extLst>
                  <a:ext uri="{0D108BD9-81ED-4DB2-BD59-A6C34878D82A}">
                    <a16:rowId xmlns:a16="http://schemas.microsoft.com/office/drawing/2014/main" val="1145542762"/>
                  </a:ext>
                </a:extLst>
              </a:tr>
              <a:tr h="244412">
                <a:tc>
                  <a:txBody>
                    <a:bodyPr/>
                    <a:lstStyle/>
                    <a:p>
                      <a:r>
                        <a:rPr lang="en-US" dirty="0"/>
                        <a:t>Recall</a:t>
                      </a:r>
                    </a:p>
                  </a:txBody>
                  <a:tcPr/>
                </a:tc>
                <a:tc>
                  <a:txBody>
                    <a:bodyPr/>
                    <a:lstStyle/>
                    <a:p>
                      <a:r>
                        <a:rPr lang="en-US" dirty="0"/>
                        <a:t>0.77</a:t>
                      </a:r>
                    </a:p>
                  </a:txBody>
                  <a:tcPr/>
                </a:tc>
                <a:extLst>
                  <a:ext uri="{0D108BD9-81ED-4DB2-BD59-A6C34878D82A}">
                    <a16:rowId xmlns:a16="http://schemas.microsoft.com/office/drawing/2014/main" val="951100622"/>
                  </a:ext>
                </a:extLst>
              </a:tr>
              <a:tr h="244412">
                <a:tc>
                  <a:txBody>
                    <a:bodyPr/>
                    <a:lstStyle/>
                    <a:p>
                      <a:r>
                        <a:rPr lang="en-US" dirty="0"/>
                        <a:t>F1</a:t>
                      </a:r>
                    </a:p>
                  </a:txBody>
                  <a:tcPr/>
                </a:tc>
                <a:tc>
                  <a:txBody>
                    <a:bodyPr/>
                    <a:lstStyle/>
                    <a:p>
                      <a:r>
                        <a:rPr lang="en-US" dirty="0"/>
                        <a:t>0.87</a:t>
                      </a:r>
                    </a:p>
                  </a:txBody>
                  <a:tcPr/>
                </a:tc>
                <a:extLst>
                  <a:ext uri="{0D108BD9-81ED-4DB2-BD59-A6C34878D82A}">
                    <a16:rowId xmlns:a16="http://schemas.microsoft.com/office/drawing/2014/main" val="158533552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7b8a28ba0f_1_366"/>
          <p:cNvSpPr txBox="1">
            <a:spLocks noGrp="1"/>
          </p:cNvSpPr>
          <p:nvPr>
            <p:ph type="title"/>
          </p:nvPr>
        </p:nvSpPr>
        <p:spPr>
          <a:xfrm>
            <a:off x="677325" y="609600"/>
            <a:ext cx="8596800" cy="788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Challenges</a:t>
            </a:r>
            <a:endParaRPr/>
          </a:p>
        </p:txBody>
      </p:sp>
      <p:sp>
        <p:nvSpPr>
          <p:cNvPr id="310" name="Google Shape;310;g7b8a28ba0f_1_366"/>
          <p:cNvSpPr txBox="1">
            <a:spLocks noGrp="1"/>
          </p:cNvSpPr>
          <p:nvPr>
            <p:ph type="body" idx="1"/>
          </p:nvPr>
        </p:nvSpPr>
        <p:spPr>
          <a:xfrm>
            <a:off x="677325" y="1323150"/>
            <a:ext cx="8596800" cy="4718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a:t>Data Variability</a:t>
            </a:r>
            <a:endParaRPr/>
          </a:p>
          <a:p>
            <a:pPr marL="742950" lvl="1" indent="-285750" algn="l" rtl="0">
              <a:spcBef>
                <a:spcPts val="1000"/>
              </a:spcBef>
              <a:spcAft>
                <a:spcPts val="0"/>
              </a:spcAft>
              <a:buSzPts val="1440"/>
              <a:buChar char="►"/>
            </a:pPr>
            <a:r>
              <a:rPr lang="en-US"/>
              <a:t>PDF documents were not in consistent format.</a:t>
            </a:r>
            <a:endParaRPr/>
          </a:p>
          <a:p>
            <a:pPr marL="742950" lvl="1" indent="-285750" algn="l" rtl="0">
              <a:spcBef>
                <a:spcPts val="1000"/>
              </a:spcBef>
              <a:spcAft>
                <a:spcPts val="0"/>
              </a:spcAft>
              <a:buSzPts val="1440"/>
              <a:buChar char="►"/>
            </a:pPr>
            <a:r>
              <a:rPr lang="en-US"/>
              <a:t>PDF extraction and preprocessing is labour intensive.</a:t>
            </a:r>
            <a:endParaRPr/>
          </a:p>
          <a:p>
            <a:pPr marL="742950" lvl="1" indent="-285750" algn="l" rtl="0">
              <a:spcBef>
                <a:spcPts val="1000"/>
              </a:spcBef>
              <a:spcAft>
                <a:spcPts val="0"/>
              </a:spcAft>
              <a:buSzPts val="1440"/>
              <a:buChar char="►"/>
            </a:pPr>
            <a:r>
              <a:rPr lang="en-US"/>
              <a:t>PDF extraction tools themselves are fairly easy to use, dealing with the output and wrangling it to a useable format can be difficult and imprecise.</a:t>
            </a:r>
            <a:endParaRPr/>
          </a:p>
          <a:p>
            <a:pPr marL="342900" lvl="0" indent="-342900" algn="l" rtl="0">
              <a:spcBef>
                <a:spcPts val="1000"/>
              </a:spcBef>
              <a:spcAft>
                <a:spcPts val="0"/>
              </a:spcAft>
              <a:buSzPts val="1440"/>
              <a:buChar char="►"/>
            </a:pPr>
            <a:r>
              <a:rPr lang="en-US"/>
              <a:t>Amount of data</a:t>
            </a:r>
            <a:endParaRPr/>
          </a:p>
          <a:p>
            <a:pPr marL="742950" lvl="1" indent="-285750" algn="l" rtl="0">
              <a:spcBef>
                <a:spcPts val="1000"/>
              </a:spcBef>
              <a:spcAft>
                <a:spcPts val="0"/>
              </a:spcAft>
              <a:buSzPts val="1440"/>
              <a:buChar char="►"/>
            </a:pPr>
            <a:r>
              <a:rPr lang="en-US"/>
              <a:t>In order to deal with a smaller dataset, time was spent in order to enrich it.</a:t>
            </a:r>
            <a:endParaRPr/>
          </a:p>
          <a:p>
            <a:pPr marL="342900" lvl="0" indent="-342900" algn="l" rtl="0">
              <a:spcBef>
                <a:spcPts val="1000"/>
              </a:spcBef>
              <a:spcAft>
                <a:spcPts val="0"/>
              </a:spcAft>
              <a:buSzPts val="1440"/>
              <a:buChar char="►"/>
            </a:pPr>
            <a:r>
              <a:rPr lang="en-US"/>
              <a:t>Monolithic data</a:t>
            </a:r>
            <a:endParaRPr/>
          </a:p>
          <a:p>
            <a:pPr marL="742950" lvl="1" indent="-285750" algn="l" rtl="0">
              <a:spcBef>
                <a:spcPts val="1000"/>
              </a:spcBef>
              <a:spcAft>
                <a:spcPts val="0"/>
              </a:spcAft>
              <a:buSzPts val="1440"/>
              <a:buChar char="►"/>
            </a:pPr>
            <a:r>
              <a:rPr lang="en-US"/>
              <a:t>Many documents were large and covered many topics. This made it more difficult to distinguish individual topics from each other.</a:t>
            </a:r>
            <a:endParaRPr/>
          </a:p>
          <a:p>
            <a:pPr marL="342900" lvl="0" indent="-342900" algn="l" rtl="0">
              <a:spcBef>
                <a:spcPts val="1000"/>
              </a:spcBef>
              <a:spcAft>
                <a:spcPts val="0"/>
              </a:spcAft>
              <a:buSzPts val="1440"/>
              <a:buChar char="►"/>
            </a:pPr>
            <a:r>
              <a:rPr lang="en-US"/>
              <a:t>Human Scoring Bias</a:t>
            </a:r>
            <a:endParaRPr/>
          </a:p>
          <a:p>
            <a:pPr marL="742950" lvl="1" indent="-285750" algn="l" rtl="0">
              <a:spcBef>
                <a:spcPts val="1000"/>
              </a:spcBef>
              <a:spcAft>
                <a:spcPts val="0"/>
              </a:spcAft>
              <a:buSzPts val="1440"/>
              <a:buChar char="►"/>
            </a:pPr>
            <a:r>
              <a:rPr lang="en-US"/>
              <a:t>It was difficult to remain objective in the manual scoring of the test results at the end, after having worked with the data and models for a long time.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6c9159cbb1_1_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Lesson Learnt</a:t>
            </a:r>
            <a:endParaRPr/>
          </a:p>
        </p:txBody>
      </p:sp>
      <p:sp>
        <p:nvSpPr>
          <p:cNvPr id="316" name="Google Shape;316;g6c9159cbb1_1_0"/>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dirty="0"/>
              <a:t>Better to work with a larger dataset.</a:t>
            </a:r>
            <a:endParaRPr dirty="0"/>
          </a:p>
          <a:p>
            <a:pPr marL="342900" lvl="0" indent="-342900" algn="l" rtl="0">
              <a:spcBef>
                <a:spcPts val="1000"/>
              </a:spcBef>
              <a:spcAft>
                <a:spcPts val="0"/>
              </a:spcAft>
              <a:buSzPts val="1440"/>
              <a:buChar char="►"/>
            </a:pPr>
            <a:r>
              <a:rPr lang="en-US" dirty="0"/>
              <a:t>PDF extraction was a valuable exercise. PDFs can be difficult to work with and the results from the different tools will vary.</a:t>
            </a:r>
            <a:endParaRPr dirty="0"/>
          </a:p>
          <a:p>
            <a:pPr marL="342900" lvl="0" indent="-342900" algn="l" rtl="0">
              <a:spcBef>
                <a:spcPts val="1000"/>
              </a:spcBef>
              <a:spcAft>
                <a:spcPts val="0"/>
              </a:spcAft>
              <a:buSzPts val="1440"/>
              <a:buChar char="►"/>
            </a:pPr>
            <a:r>
              <a:rPr lang="en-US" dirty="0"/>
              <a:t>It is better to use fewer topics. Noticed that fewer topics had a better Coherence Score, eventually the score plateaus. </a:t>
            </a:r>
          </a:p>
          <a:p>
            <a:pPr marL="342900" lvl="0" indent="-342900" algn="l" rtl="0">
              <a:spcBef>
                <a:spcPts val="1000"/>
              </a:spcBef>
              <a:spcAft>
                <a:spcPts val="0"/>
              </a:spcAft>
              <a:buSzPts val="1440"/>
              <a:buChar char="►"/>
            </a:pPr>
            <a:r>
              <a:rPr lang="en-US" dirty="0"/>
              <a:t>LDA is not a very good tool for small datasets.</a:t>
            </a:r>
            <a:endParaRPr dirty="0"/>
          </a:p>
          <a:p>
            <a:pPr marL="342900" lvl="0" indent="-342900" algn="l" rtl="0">
              <a:spcBef>
                <a:spcPts val="1000"/>
              </a:spcBef>
              <a:spcAft>
                <a:spcPts val="0"/>
              </a:spcAft>
              <a:buSzPts val="1440"/>
              <a:buChar char="►"/>
            </a:pPr>
            <a:r>
              <a:rPr lang="en-US" dirty="0"/>
              <a:t>Parsing sentences into grammatical structure can yield good results for some problems.</a:t>
            </a:r>
            <a:endParaRPr dirty="0"/>
          </a:p>
          <a:p>
            <a:pPr marL="342900" lvl="0" indent="-342900" algn="l" rtl="0">
              <a:spcBef>
                <a:spcPts val="1000"/>
              </a:spcBef>
              <a:spcAft>
                <a:spcPts val="0"/>
              </a:spcAft>
              <a:buSzPts val="1440"/>
              <a:buChar char="►"/>
            </a:pPr>
            <a:r>
              <a:rPr lang="en-US" dirty="0"/>
              <a:t>Sometimes a hard-coded rule can be the right tool for the job.</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Next Steps</a:t>
            </a:r>
            <a:endParaRPr/>
          </a:p>
        </p:txBody>
      </p:sp>
      <p:sp>
        <p:nvSpPr>
          <p:cNvPr id="322" name="Google Shape;322;p1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If we were to continue this project further:</a:t>
            </a:r>
            <a:endParaRPr/>
          </a:p>
          <a:p>
            <a:pPr marL="742950" lvl="1" indent="-285750" algn="l" rtl="0">
              <a:spcBef>
                <a:spcPts val="1000"/>
              </a:spcBef>
              <a:spcAft>
                <a:spcPts val="0"/>
              </a:spcAft>
              <a:buSzPts val="1280"/>
              <a:buChar char="►"/>
            </a:pPr>
            <a:r>
              <a:rPr lang="en-US"/>
              <a:t>Work on acquiring more data and observe impact on results.</a:t>
            </a:r>
            <a:endParaRPr/>
          </a:p>
          <a:p>
            <a:pPr marL="742950" lvl="1" indent="-285750" algn="l" rtl="0">
              <a:spcBef>
                <a:spcPts val="1000"/>
              </a:spcBef>
              <a:spcAft>
                <a:spcPts val="0"/>
              </a:spcAft>
              <a:buSzPts val="1280"/>
              <a:buChar char="►"/>
            </a:pPr>
            <a:r>
              <a:rPr lang="en-US"/>
              <a:t>Try other binary classifiers and compare results.</a:t>
            </a:r>
            <a:endParaRPr/>
          </a:p>
          <a:p>
            <a:pPr marL="742950" lvl="1" indent="-285750" algn="l" rtl="0">
              <a:spcBef>
                <a:spcPts val="1000"/>
              </a:spcBef>
              <a:spcAft>
                <a:spcPts val="0"/>
              </a:spcAft>
              <a:buSzPts val="1280"/>
              <a:buChar char="►"/>
            </a:pPr>
            <a:r>
              <a:rPr lang="en-US"/>
              <a:t>Test Doc2Vec and other solutions for identifying whether a document fits with the Climate Change theme and belongs within the Corpus.</a:t>
            </a:r>
            <a:endParaRPr/>
          </a:p>
          <a:p>
            <a:pPr marL="742950" lvl="1" indent="-295910" algn="l" rtl="0">
              <a:spcBef>
                <a:spcPts val="1000"/>
              </a:spcBef>
              <a:spcAft>
                <a:spcPts val="0"/>
              </a:spcAft>
              <a:buSzPts val="1440"/>
              <a:buChar char="►"/>
            </a:pPr>
            <a:r>
              <a:rPr lang="en-US"/>
              <a:t>Identify possible methods to leverage the metadata associated with the PDF documents.</a:t>
            </a:r>
            <a:endParaRPr/>
          </a:p>
          <a:p>
            <a:pPr marL="742950" lvl="1" indent="-295910" algn="l" rtl="0">
              <a:spcBef>
                <a:spcPts val="1000"/>
              </a:spcBef>
              <a:spcAft>
                <a:spcPts val="0"/>
              </a:spcAft>
              <a:buSzPts val="1440"/>
              <a:buChar char="►"/>
            </a:pPr>
            <a:r>
              <a:rPr lang="en-US"/>
              <a:t>Consider how these NLP solutions would fit into your workflow and system. What areas may require a Human Touchpoint?</a:t>
            </a:r>
            <a:endParaRPr/>
          </a:p>
          <a:p>
            <a:pPr marL="342900" lvl="0" indent="-251459" algn="l" rtl="0">
              <a:spcBef>
                <a:spcPts val="1000"/>
              </a:spcBef>
              <a:spcAft>
                <a:spcPts val="0"/>
              </a:spcAft>
              <a:buSzPts val="144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Data</a:t>
            </a:r>
            <a:endParaRPr/>
          </a:p>
        </p:txBody>
      </p:sp>
      <p:sp>
        <p:nvSpPr>
          <p:cNvPr id="156" name="Google Shape;156;p3"/>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Data used were the Climate Change Docs and the Action CSV initially provided.</a:t>
            </a:r>
            <a:endParaRPr/>
          </a:p>
          <a:p>
            <a:pPr marL="342900" lvl="0" indent="-342900" algn="l" rtl="0">
              <a:spcBef>
                <a:spcPts val="1000"/>
              </a:spcBef>
              <a:spcAft>
                <a:spcPts val="0"/>
              </a:spcAft>
              <a:buSzPts val="1440"/>
              <a:buChar char="►"/>
            </a:pPr>
            <a:r>
              <a:rPr lang="en-US"/>
              <a:t>In addition, we self generated and obtained data to enrich provided data.</a:t>
            </a:r>
            <a:endParaRPr/>
          </a:p>
          <a:p>
            <a:pPr marL="342900" lvl="0" indent="-342900" algn="l" rtl="0">
              <a:spcBef>
                <a:spcPts val="1000"/>
              </a:spcBef>
              <a:spcAft>
                <a:spcPts val="0"/>
              </a:spcAft>
              <a:buSzPts val="1440"/>
              <a:buChar char="►"/>
            </a:pPr>
            <a:r>
              <a:rPr lang="en-US"/>
              <a:t>Added:</a:t>
            </a:r>
            <a:endParaRPr/>
          </a:p>
          <a:p>
            <a:pPr marL="742950" lvl="1" indent="-285750" algn="l" rtl="0">
              <a:spcBef>
                <a:spcPts val="1000"/>
              </a:spcBef>
              <a:spcAft>
                <a:spcPts val="0"/>
              </a:spcAft>
              <a:buSzPts val="1280"/>
              <a:buChar char="►"/>
            </a:pPr>
            <a:r>
              <a:rPr lang="en-US"/>
              <a:t>manually labelled 388 sentences from the Climate Change Docs as Non-Actions</a:t>
            </a:r>
            <a:endParaRPr/>
          </a:p>
          <a:p>
            <a:pPr marL="742950" lvl="1" indent="-285750" algn="l" rtl="0">
              <a:spcBef>
                <a:spcPts val="1000"/>
              </a:spcBef>
              <a:spcAft>
                <a:spcPts val="0"/>
              </a:spcAft>
              <a:buSzPts val="1280"/>
              <a:buChar char="►"/>
            </a:pPr>
            <a:r>
              <a:rPr lang="en-US"/>
              <a:t>Approximately 20 additional Climate Change PDFs.</a:t>
            </a:r>
            <a:endParaRPr/>
          </a:p>
          <a:p>
            <a:pPr marL="342900" lvl="0" indent="-342900" algn="l" rtl="0">
              <a:spcBef>
                <a:spcPts val="1000"/>
              </a:spcBef>
              <a:spcAft>
                <a:spcPts val="0"/>
              </a:spcAft>
              <a:buSzPts val="1440"/>
              <a:buChar char="►"/>
            </a:pPr>
            <a:r>
              <a:rPr lang="en-US"/>
              <a:t>Additional files can be found on GitHub.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PDF Extraction</a:t>
            </a:r>
            <a:endParaRPr/>
          </a:p>
        </p:txBody>
      </p:sp>
      <p:sp>
        <p:nvSpPr>
          <p:cNvPr id="162" name="Google Shape;162;p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Char char="►"/>
            </a:pPr>
            <a:r>
              <a:rPr lang="en-US" dirty="0"/>
              <a:t>Three different tools were explored: </a:t>
            </a:r>
            <a:r>
              <a:rPr lang="en-US" dirty="0" err="1"/>
              <a:t>PdfMiner</a:t>
            </a:r>
            <a:r>
              <a:rPr lang="en-US" dirty="0"/>
              <a:t>, PyPDF2, </a:t>
            </a:r>
            <a:r>
              <a:rPr lang="en-US" dirty="0" err="1"/>
              <a:t>Tika</a:t>
            </a:r>
            <a:r>
              <a:rPr lang="en-US" dirty="0"/>
              <a:t>.</a:t>
            </a:r>
            <a:endParaRPr dirty="0"/>
          </a:p>
          <a:p>
            <a:pPr marL="342900" lvl="0" indent="-342900" algn="l" rtl="0">
              <a:spcBef>
                <a:spcPts val="1000"/>
              </a:spcBef>
              <a:spcAft>
                <a:spcPts val="0"/>
              </a:spcAft>
              <a:buSzPts val="1440"/>
              <a:buChar char="►"/>
            </a:pPr>
            <a:r>
              <a:rPr lang="en-US" dirty="0"/>
              <a:t>We found that each tool provided a different outcome. We provided a notebook comparing each of the tools against each other on the same document.</a:t>
            </a:r>
            <a:endParaRPr dirty="0"/>
          </a:p>
          <a:p>
            <a:pPr marL="342900" lvl="0" indent="-342900" algn="l" rtl="0">
              <a:spcBef>
                <a:spcPts val="1000"/>
              </a:spcBef>
              <a:spcAft>
                <a:spcPts val="0"/>
              </a:spcAft>
              <a:buSzPts val="1440"/>
              <a:buChar char="►"/>
            </a:pPr>
            <a:r>
              <a:rPr lang="en-US" dirty="0"/>
              <a:t>Overall, each of the tools that we tested were easy to use and implement.</a:t>
            </a:r>
            <a:endParaRPr dirty="0"/>
          </a:p>
          <a:p>
            <a:pPr marL="342900" lvl="0" indent="-342900" algn="l" rtl="0">
              <a:spcBef>
                <a:spcPts val="1000"/>
              </a:spcBef>
              <a:spcAft>
                <a:spcPts val="0"/>
              </a:spcAft>
              <a:buSzPts val="1440"/>
              <a:buChar char="►"/>
            </a:pPr>
            <a:r>
              <a:rPr lang="en-US" dirty="0" err="1"/>
              <a:t>Tika</a:t>
            </a:r>
            <a:r>
              <a:rPr lang="en-US" dirty="0"/>
              <a:t> was the best performing. PDF Miner was the best pure Python option.</a:t>
            </a:r>
            <a:endParaRPr dirty="0"/>
          </a:p>
          <a:p>
            <a:pPr marL="342900" lvl="0" indent="-342900" algn="l" rtl="0">
              <a:spcBef>
                <a:spcPts val="1000"/>
              </a:spcBef>
              <a:spcAft>
                <a:spcPts val="0"/>
              </a:spcAft>
              <a:buSzPts val="1440"/>
              <a:buChar char="►"/>
            </a:pPr>
            <a:r>
              <a:rPr lang="en-US" dirty="0"/>
              <a:t>There were a number of challenges that were faced:</a:t>
            </a:r>
            <a:endParaRPr dirty="0"/>
          </a:p>
          <a:p>
            <a:pPr marL="742950" lvl="1" indent="-285750" algn="l" rtl="0">
              <a:spcBef>
                <a:spcPts val="1000"/>
              </a:spcBef>
              <a:spcAft>
                <a:spcPts val="0"/>
              </a:spcAft>
              <a:buSzPts val="1280"/>
              <a:buChar char="►"/>
            </a:pPr>
            <a:r>
              <a:rPr lang="en-US" dirty="0"/>
              <a:t>PDFs formats can vary significantly from file to file. This increases the challenge of preprocessing the data for the various different cases.</a:t>
            </a:r>
            <a:endParaRPr dirty="0"/>
          </a:p>
          <a:p>
            <a:pPr marL="742950" lvl="1" indent="-285750" algn="l" rtl="0">
              <a:spcBef>
                <a:spcPts val="1000"/>
              </a:spcBef>
              <a:spcAft>
                <a:spcPts val="0"/>
              </a:spcAft>
              <a:buSzPts val="1280"/>
              <a:buChar char="►"/>
            </a:pPr>
            <a:r>
              <a:rPr lang="en-US" dirty="0"/>
              <a:t>There was a tendency to have poor transcriptions.</a:t>
            </a:r>
            <a:endParaRPr dirty="0"/>
          </a:p>
          <a:p>
            <a:pPr marL="742950" lvl="1" indent="-285750" algn="l" rtl="0">
              <a:spcBef>
                <a:spcPts val="1000"/>
              </a:spcBef>
              <a:spcAft>
                <a:spcPts val="0"/>
              </a:spcAft>
              <a:buSzPts val="1280"/>
              <a:buChar char="►"/>
            </a:pPr>
            <a:r>
              <a:rPr lang="en-US" dirty="0"/>
              <a:t>When batch converting PDFs there are cases that you need to be careful of: encryption, blank pages.</a:t>
            </a:r>
            <a:endParaRPr dirty="0"/>
          </a:p>
          <a:p>
            <a:pPr marL="342900" lvl="0" indent="-251459" algn="l" rtl="0">
              <a:spcBef>
                <a:spcPts val="1000"/>
              </a:spcBef>
              <a:spcAft>
                <a:spcPts val="0"/>
              </a:spcAft>
              <a:buSzPts val="144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7b8a28ba0f_1_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PDF Extraction - PDF Miner</a:t>
            </a:r>
            <a:endParaRPr/>
          </a:p>
        </p:txBody>
      </p:sp>
      <p:sp>
        <p:nvSpPr>
          <p:cNvPr id="168" name="Google Shape;168;g7b8a28ba0f_1_0"/>
          <p:cNvSpPr txBox="1">
            <a:spLocks noGrp="1"/>
          </p:cNvSpPr>
          <p:nvPr>
            <p:ph type="body" idx="1"/>
          </p:nvPr>
        </p:nvSpPr>
        <p:spPr>
          <a:xfrm>
            <a:off x="677330" y="2160600"/>
            <a:ext cx="3347400" cy="38808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1000"/>
              </a:spcBef>
              <a:spcAft>
                <a:spcPts val="0"/>
              </a:spcAft>
              <a:buSzPts val="1440"/>
              <a:buChar char="►"/>
            </a:pPr>
            <a:r>
              <a:rPr lang="en-US" sz="1700" dirty="0">
                <a:solidFill>
                  <a:srgbClr val="404040"/>
                </a:solidFill>
              </a:rPr>
              <a:t>Printed output of the text is fairly clean.</a:t>
            </a:r>
            <a:endParaRPr sz="1700" dirty="0">
              <a:solidFill>
                <a:srgbClr val="404040"/>
              </a:solidFill>
            </a:endParaRPr>
          </a:p>
          <a:p>
            <a:pPr marL="342900" lvl="0" indent="-359410" algn="l" rtl="0">
              <a:lnSpc>
                <a:spcPct val="115000"/>
              </a:lnSpc>
              <a:spcBef>
                <a:spcPts val="0"/>
              </a:spcBef>
              <a:spcAft>
                <a:spcPts val="0"/>
              </a:spcAft>
              <a:buSzPts val="1700"/>
              <a:buChar char="►"/>
            </a:pPr>
            <a:r>
              <a:rPr lang="en-US" sz="1700" dirty="0">
                <a:solidFill>
                  <a:srgbClr val="404040"/>
                </a:solidFill>
              </a:rPr>
              <a:t>One issue with PDF Miner is that it can be sensitive to document names.</a:t>
            </a:r>
            <a:endParaRPr sz="1700" dirty="0">
              <a:solidFill>
                <a:srgbClr val="404040"/>
              </a:solidFill>
            </a:endParaRPr>
          </a:p>
          <a:p>
            <a:pPr marL="342900" lvl="0" indent="-359410" algn="l" rtl="0">
              <a:lnSpc>
                <a:spcPct val="115000"/>
              </a:lnSpc>
              <a:spcBef>
                <a:spcPts val="0"/>
              </a:spcBef>
              <a:spcAft>
                <a:spcPts val="0"/>
              </a:spcAft>
              <a:buSzPts val="1700"/>
              <a:buChar char="►"/>
            </a:pPr>
            <a:r>
              <a:rPr lang="en-US" sz="1700" dirty="0">
                <a:solidFill>
                  <a:srgbClr val="404040"/>
                </a:solidFill>
              </a:rPr>
              <a:t>Another issue that can be seen is that some sentences are cut and split into two or three lines. This has the potential to be problematic depending on the context.</a:t>
            </a:r>
            <a:endParaRPr sz="1700" dirty="0">
              <a:solidFill>
                <a:srgbClr val="404040"/>
              </a:solidFill>
            </a:endParaRPr>
          </a:p>
        </p:txBody>
      </p:sp>
      <p:pic>
        <p:nvPicPr>
          <p:cNvPr id="169" name="Google Shape;169;g7b8a28ba0f_1_0"/>
          <p:cNvPicPr preferRelativeResize="0"/>
          <p:nvPr/>
        </p:nvPicPr>
        <p:blipFill>
          <a:blip r:embed="rId3">
            <a:alphaModFix/>
          </a:blip>
          <a:stretch>
            <a:fillRect/>
          </a:stretch>
        </p:blipFill>
        <p:spPr>
          <a:xfrm>
            <a:off x="4293375" y="2160600"/>
            <a:ext cx="4685951" cy="3636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7b8a28ba0f_1_6"/>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PDF Extraction - PyPDF2</a:t>
            </a:r>
            <a:endParaRPr/>
          </a:p>
        </p:txBody>
      </p:sp>
      <p:sp>
        <p:nvSpPr>
          <p:cNvPr id="175" name="Google Shape;175;g7b8a28ba0f_1_6"/>
          <p:cNvSpPr txBox="1">
            <a:spLocks noGrp="1"/>
          </p:cNvSpPr>
          <p:nvPr>
            <p:ph type="body" idx="1"/>
          </p:nvPr>
        </p:nvSpPr>
        <p:spPr>
          <a:xfrm>
            <a:off x="677330" y="2160600"/>
            <a:ext cx="3347400" cy="3880800"/>
          </a:xfrm>
          <a:prstGeom prst="rect">
            <a:avLst/>
          </a:prstGeom>
          <a:noFill/>
          <a:ln>
            <a:noFill/>
          </a:ln>
        </p:spPr>
        <p:txBody>
          <a:bodyPr spcFirstLastPara="1" wrap="square" lIns="91425" tIns="45700" rIns="91425" bIns="45700" anchor="t" anchorCtr="0">
            <a:noAutofit/>
          </a:bodyPr>
          <a:lstStyle/>
          <a:p>
            <a:pPr marL="285750" indent="-285750">
              <a:lnSpc>
                <a:spcPct val="115000"/>
              </a:lnSpc>
            </a:pPr>
            <a:r>
              <a:rPr lang="en-US" sz="1700" dirty="0">
                <a:solidFill>
                  <a:srgbClr val="404040"/>
                </a:solidFill>
              </a:rPr>
              <a:t>The output is a list of pages.</a:t>
            </a:r>
            <a:endParaRPr sz="1700" dirty="0">
              <a:solidFill>
                <a:srgbClr val="404040"/>
              </a:solidFill>
            </a:endParaRPr>
          </a:p>
          <a:p>
            <a:pPr marL="285750" indent="-285750">
              <a:lnSpc>
                <a:spcPct val="115000"/>
              </a:lnSpc>
              <a:spcBef>
                <a:spcPts val="0"/>
              </a:spcBef>
              <a:buSzPts val="1700"/>
            </a:pPr>
            <a:r>
              <a:rPr lang="en-US" sz="1700" dirty="0">
                <a:solidFill>
                  <a:srgbClr val="404040"/>
                </a:solidFill>
              </a:rPr>
              <a:t>When parsing the document, you end up having to go page by page.</a:t>
            </a:r>
            <a:endParaRPr sz="1700" dirty="0">
              <a:solidFill>
                <a:srgbClr val="404040"/>
              </a:solidFill>
            </a:endParaRPr>
          </a:p>
          <a:p>
            <a:pPr marL="285750" indent="-285750">
              <a:lnSpc>
                <a:spcPct val="115000"/>
              </a:lnSpc>
              <a:spcBef>
                <a:spcPts val="0"/>
              </a:spcBef>
              <a:buSzPts val="1700"/>
            </a:pPr>
            <a:r>
              <a:rPr lang="en-US" sz="1700" dirty="0">
                <a:solidFill>
                  <a:srgbClr val="404040"/>
                </a:solidFill>
              </a:rPr>
              <a:t>The raw output initially was messy. There were new line characters in between every token.</a:t>
            </a:r>
            <a:endParaRPr sz="1700" dirty="0">
              <a:solidFill>
                <a:srgbClr val="404040"/>
              </a:solidFill>
            </a:endParaRPr>
          </a:p>
          <a:p>
            <a:pPr marL="285750" indent="-285750">
              <a:lnSpc>
                <a:spcPct val="115000"/>
              </a:lnSpc>
              <a:spcBef>
                <a:spcPts val="0"/>
              </a:spcBef>
              <a:buSzPts val="1700"/>
            </a:pPr>
            <a:r>
              <a:rPr lang="en-US" sz="1700" dirty="0">
                <a:solidFill>
                  <a:srgbClr val="404040"/>
                </a:solidFill>
              </a:rPr>
              <a:t>Interesting aspect is dealing with encrypted files. For our purposes, we checked for encryption and skipped the encrypted documents.</a:t>
            </a:r>
            <a:endParaRPr sz="1700" dirty="0">
              <a:solidFill>
                <a:srgbClr val="404040"/>
              </a:solidFill>
            </a:endParaRPr>
          </a:p>
        </p:txBody>
      </p:sp>
      <p:pic>
        <p:nvPicPr>
          <p:cNvPr id="176" name="Google Shape;176;g7b8a28ba0f_1_6"/>
          <p:cNvPicPr preferRelativeResize="0"/>
          <p:nvPr/>
        </p:nvPicPr>
        <p:blipFill>
          <a:blip r:embed="rId3">
            <a:alphaModFix/>
          </a:blip>
          <a:stretch>
            <a:fillRect/>
          </a:stretch>
        </p:blipFill>
        <p:spPr>
          <a:xfrm>
            <a:off x="4024725" y="2160600"/>
            <a:ext cx="5600798" cy="3041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7b8a28ba0f_1_12"/>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PDF Extraction - Tika</a:t>
            </a:r>
            <a:endParaRPr/>
          </a:p>
        </p:txBody>
      </p:sp>
      <p:sp>
        <p:nvSpPr>
          <p:cNvPr id="182" name="Google Shape;182;g7b8a28ba0f_1_12"/>
          <p:cNvSpPr txBox="1">
            <a:spLocks noGrp="1"/>
          </p:cNvSpPr>
          <p:nvPr>
            <p:ph type="body" idx="1"/>
          </p:nvPr>
        </p:nvSpPr>
        <p:spPr>
          <a:xfrm>
            <a:off x="677330" y="2160600"/>
            <a:ext cx="3347400" cy="38808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1000"/>
              </a:spcBef>
              <a:spcAft>
                <a:spcPts val="0"/>
              </a:spcAft>
              <a:buSzPts val="1440"/>
              <a:buChar char="►"/>
            </a:pPr>
            <a:r>
              <a:rPr lang="en-US" sz="1700">
                <a:solidFill>
                  <a:srgbClr val="404040"/>
                </a:solidFill>
              </a:rPr>
              <a:t>The output is a string.</a:t>
            </a:r>
            <a:endParaRPr sz="1700">
              <a:solidFill>
                <a:srgbClr val="404040"/>
              </a:solidFill>
            </a:endParaRPr>
          </a:p>
          <a:p>
            <a:pPr marL="342900" lvl="0" indent="-359410" algn="l" rtl="0">
              <a:lnSpc>
                <a:spcPct val="115000"/>
              </a:lnSpc>
              <a:spcBef>
                <a:spcPts val="0"/>
              </a:spcBef>
              <a:spcAft>
                <a:spcPts val="0"/>
              </a:spcAft>
              <a:buSzPts val="1700"/>
              <a:buChar char="►"/>
            </a:pPr>
            <a:r>
              <a:rPr lang="en-US" sz="1700">
                <a:solidFill>
                  <a:srgbClr val="404040"/>
                </a:solidFill>
              </a:rPr>
              <a:t>Easy to use.</a:t>
            </a:r>
            <a:endParaRPr sz="1700">
              <a:solidFill>
                <a:srgbClr val="404040"/>
              </a:solidFill>
            </a:endParaRPr>
          </a:p>
          <a:p>
            <a:pPr marL="342900" lvl="0" indent="-359410" algn="l" rtl="0">
              <a:lnSpc>
                <a:spcPct val="115000"/>
              </a:lnSpc>
              <a:spcBef>
                <a:spcPts val="0"/>
              </a:spcBef>
              <a:spcAft>
                <a:spcPts val="0"/>
              </a:spcAft>
              <a:buSzPts val="1700"/>
              <a:buChar char="►"/>
            </a:pPr>
            <a:r>
              <a:rPr lang="en-US" sz="1700">
                <a:solidFill>
                  <a:srgbClr val="404040"/>
                </a:solidFill>
              </a:rPr>
              <a:t>Output here has new lines and tab characters stripped out.</a:t>
            </a:r>
            <a:endParaRPr sz="1700">
              <a:solidFill>
                <a:srgbClr val="404040"/>
              </a:solidFill>
            </a:endParaRPr>
          </a:p>
          <a:p>
            <a:pPr marL="342900" lvl="0" indent="-359410" algn="l" rtl="0">
              <a:lnSpc>
                <a:spcPct val="115000"/>
              </a:lnSpc>
              <a:spcBef>
                <a:spcPts val="0"/>
              </a:spcBef>
              <a:spcAft>
                <a:spcPts val="0"/>
              </a:spcAft>
              <a:buSzPts val="1700"/>
              <a:buChar char="►"/>
            </a:pPr>
            <a:r>
              <a:rPr lang="en-US" sz="1700">
                <a:solidFill>
                  <a:srgbClr val="404040"/>
                </a:solidFill>
              </a:rPr>
              <a:t>Requires an up to date Java Server.</a:t>
            </a:r>
            <a:endParaRPr sz="1700">
              <a:solidFill>
                <a:srgbClr val="404040"/>
              </a:solidFill>
            </a:endParaRPr>
          </a:p>
          <a:p>
            <a:pPr marL="342900" lvl="0" indent="-359410" algn="l" rtl="0">
              <a:lnSpc>
                <a:spcPct val="115000"/>
              </a:lnSpc>
              <a:spcBef>
                <a:spcPts val="0"/>
              </a:spcBef>
              <a:spcAft>
                <a:spcPts val="0"/>
              </a:spcAft>
              <a:buSzPts val="1700"/>
              <a:buChar char="►"/>
            </a:pPr>
            <a:r>
              <a:rPr lang="en-US" sz="1700">
                <a:solidFill>
                  <a:srgbClr val="404040"/>
                </a:solidFill>
              </a:rPr>
              <a:t>Parses the whole document at once. This makes it easy to use, however, it can be problematic if you only need specific pages or have a pdf document with a blank page.</a:t>
            </a:r>
            <a:endParaRPr sz="1700">
              <a:solidFill>
                <a:srgbClr val="404040"/>
              </a:solidFill>
            </a:endParaRPr>
          </a:p>
        </p:txBody>
      </p:sp>
      <p:pic>
        <p:nvPicPr>
          <p:cNvPr id="183" name="Google Shape;183;g7b8a28ba0f_1_12"/>
          <p:cNvPicPr preferRelativeResize="0"/>
          <p:nvPr/>
        </p:nvPicPr>
        <p:blipFill>
          <a:blip r:embed="rId3">
            <a:alphaModFix/>
          </a:blip>
          <a:stretch>
            <a:fillRect/>
          </a:stretch>
        </p:blipFill>
        <p:spPr>
          <a:xfrm>
            <a:off x="4162600" y="2160600"/>
            <a:ext cx="5179875" cy="3360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LDA Topic Modelling</a:t>
            </a:r>
            <a:endParaRPr/>
          </a:p>
        </p:txBody>
      </p:sp>
      <p:sp>
        <p:nvSpPr>
          <p:cNvPr id="189" name="Google Shape;189;p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LDA (Latent Dirichlet Allocation) is an unsupervised method of generating topics present among a set of documents.</a:t>
            </a:r>
            <a:endParaRPr/>
          </a:p>
          <a:p>
            <a:pPr marL="342900" lvl="0" indent="-342900" algn="l" rtl="0">
              <a:spcBef>
                <a:spcPts val="1000"/>
              </a:spcBef>
              <a:spcAft>
                <a:spcPts val="0"/>
              </a:spcAft>
              <a:buSzPts val="1440"/>
              <a:buChar char="►"/>
            </a:pPr>
            <a:r>
              <a:rPr lang="en-US"/>
              <a:t>The model takes a set of documents (which are made up of a collection of words), and examines the words within it, in order to determine the topics.</a:t>
            </a:r>
            <a:endParaRPr/>
          </a:p>
          <a:p>
            <a:pPr marL="342900" lvl="0" indent="-342900" algn="l" rtl="0">
              <a:spcBef>
                <a:spcPts val="1000"/>
              </a:spcBef>
              <a:spcAft>
                <a:spcPts val="0"/>
              </a:spcAft>
              <a:buSzPts val="1440"/>
              <a:buChar char="►"/>
            </a:pPr>
            <a:r>
              <a:rPr lang="en-US"/>
              <a:t>It also suggests that each document is made up of a distribution of small topics. The idea here, is that it is possible to have multiple topics within the same document. LDA looks to see how likely a topic can be seen within a document.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7b8a28ba0f_1_304"/>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LDA Topic Modelling</a:t>
            </a:r>
            <a:endParaRPr/>
          </a:p>
        </p:txBody>
      </p:sp>
      <p:pic>
        <p:nvPicPr>
          <p:cNvPr id="195" name="Google Shape;195;g7b8a28ba0f_1_304"/>
          <p:cNvPicPr preferRelativeResize="0"/>
          <p:nvPr/>
        </p:nvPicPr>
        <p:blipFill>
          <a:blip r:embed="rId3">
            <a:alphaModFix/>
          </a:blip>
          <a:stretch>
            <a:fillRect/>
          </a:stretch>
        </p:blipFill>
        <p:spPr>
          <a:xfrm>
            <a:off x="816975" y="1821375"/>
            <a:ext cx="8596800" cy="3621117"/>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1974</Words>
  <Application>Microsoft Macintosh PowerPoint</Application>
  <PresentationFormat>Widescreen</PresentationFormat>
  <Paragraphs>226</Paragraphs>
  <Slides>29</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Courier New</vt:lpstr>
      <vt:lpstr>Noto Sans Symbols</vt:lpstr>
      <vt:lpstr>Trebuchet MS</vt:lpstr>
      <vt:lpstr>Facet</vt:lpstr>
      <vt:lpstr>UofT 3666 – Applied NLP Final Project</vt:lpstr>
      <vt:lpstr>Purpose</vt:lpstr>
      <vt:lpstr>Data</vt:lpstr>
      <vt:lpstr>PDF Extraction</vt:lpstr>
      <vt:lpstr>PDF Extraction - PDF Miner</vt:lpstr>
      <vt:lpstr>PDF Extraction - PyPDF2</vt:lpstr>
      <vt:lpstr>PDF Extraction - Tika</vt:lpstr>
      <vt:lpstr>LDA Topic Modelling</vt:lpstr>
      <vt:lpstr>LDA Topic Modelling</vt:lpstr>
      <vt:lpstr>LDA Topic Modelling</vt:lpstr>
      <vt:lpstr>LDA Topic Modelling</vt:lpstr>
      <vt:lpstr>LDA - Evaluation</vt:lpstr>
      <vt:lpstr>LDA - Results</vt:lpstr>
      <vt:lpstr>LDA - Results</vt:lpstr>
      <vt:lpstr>PyLDAvis - Topic 1</vt:lpstr>
      <vt:lpstr>PyLDAvis - Topic 2</vt:lpstr>
      <vt:lpstr>PyLDAvis - Topic 3</vt:lpstr>
      <vt:lpstr>LDA Topic Model on Random Document</vt:lpstr>
      <vt:lpstr>LDA Findings</vt:lpstr>
      <vt:lpstr>Identifying Actions Overview</vt:lpstr>
      <vt:lpstr>Identifying Actions Tools</vt:lpstr>
      <vt:lpstr>Identifying Actions Text to Grammatical Tokens </vt:lpstr>
      <vt:lpstr>Identifying Actions Logistic Regression Classifier</vt:lpstr>
      <vt:lpstr>Identifying Actions Manual Scoring of a Small Sample </vt:lpstr>
      <vt:lpstr>Identifying Actions Results on Held-Out Test Data</vt:lpstr>
      <vt:lpstr>Identifying Actions Rule-Based Solution</vt:lpstr>
      <vt:lpstr>Challenges</vt:lpstr>
      <vt:lpstr>Lesson Learnt</vt:lpstr>
      <vt:lpstr>Next Steps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UofT 3666 – Applied NLP Final Project</dc:title>
  <dc:creator>Rahim Jiwa</dc:creator>
  <cp:lastModifiedBy>Rahim Jiwa</cp:lastModifiedBy>
  <cp:revision>4</cp:revision>
  <dcterms:created xsi:type="dcterms:W3CDTF">2019-12-15T15:26:27Z</dcterms:created>
  <dcterms:modified xsi:type="dcterms:W3CDTF">2019-12-16T21:32:32Z</dcterms:modified>
</cp:coreProperties>
</file>