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70" r:id="rId17"/>
    <p:sldId id="27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G8CL0qI6D1kcNPVxHrpoDXfY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16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8fb401a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b8fb401a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8b3b28d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8b3b28d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8fb401a6_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8fb401a6_5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8fb401a6_5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8fb401a6_5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8a28ba0f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7b8a28ba0f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36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8a28ba0f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b8a28ba0f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078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8a28ba0f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8a28ba0f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5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b8a28ba0f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b8a28ba0f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606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b8a28ba0f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b8a28ba0f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81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8a28ba0f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b8a28ba0f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7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8a28ba0f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7b8a28ba0f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175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b8a28ba0f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b8a28ba0f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728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c9159cb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6c9159cb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0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8b3b28d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b8b3b28d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8b3b28d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b8b3b28d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8b3b28d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b8b3b28d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307586" y="2355572"/>
            <a:ext cx="6976892" cy="2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UofT 3666 – Applied NLP Final Project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3760699" y="4690533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Group Members: Linda Peto and Rahim Jiwa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Continued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677334" y="2074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One of the challenges that we ended up facing was a small set of data.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proved to be problematic when applying Classifier Models or when applying an LDA model.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One of the solution to this was to create additional data to enrich our dataset.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Approximately 20 additional Climate Change pdfs were added.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Another challenge was that we had examples of actions, but nothing to contrast them with. In order to have a balanced training set, we manually extracted 388 examples of non-actions from the PDFs, and then duplicated them, to approximately equal the number of action examples.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Approach: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Started by using Sklearn and performing the LDA topic modelling.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Based off of the results of our topics, tested various combinations of topics and number of terms.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Moved on to try Gensim to perform topic modelling and get coherence scores.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Iterated to improve topics and scores by refining stopwords and increasing the amount of data.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best coherence score tested was with 3 topics and was -0.13 using the u_mass measure for coherence.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8fb401a6_5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213" name="Google Shape;213;g7b8fb401a6_5_0"/>
          <p:cNvSpPr txBox="1">
            <a:spLocks noGrp="1"/>
          </p:cNvSpPr>
          <p:nvPr>
            <p:ph type="body" idx="1"/>
          </p:nvPr>
        </p:nvSpPr>
        <p:spPr>
          <a:xfrm>
            <a:off x="677326" y="2160600"/>
            <a:ext cx="2998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best result across all the iterations had a coherence score of -0.13.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 be seen that the terms within the topics are close together and there are connections.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issue is there is overlap between the topics. This might indicate that there is not enough diversity amongst the topics.</a:t>
            </a:r>
            <a:endParaRPr/>
          </a:p>
        </p:txBody>
      </p:sp>
      <p:pic>
        <p:nvPicPr>
          <p:cNvPr id="214" name="Google Shape;214;g7b8fb401a6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25" y="2082800"/>
            <a:ext cx="3552550" cy="46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04C8-68A4-AD47-8BEB-7E65B6CC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-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3120-EFC1-B04C-863B-FEF256F82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that Coherence Score was better for a smaller number of topics, eventually score plateau.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3E0F-9061-C14C-82E7-B7DF8FF9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66" y="3298162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8b3b28d4_1_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PyLDAvis - Topic 1</a:t>
            </a:r>
            <a:endParaRPr/>
          </a:p>
        </p:txBody>
      </p:sp>
      <p:sp>
        <p:nvSpPr>
          <p:cNvPr id="220" name="Google Shape;220;g7b8b3b28d4_1_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g7b8b3b28d4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2750"/>
            <a:ext cx="7790852" cy="45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8fb401a6_5_1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PyLDAvis - Topic 2</a:t>
            </a:r>
            <a:endParaRPr/>
          </a:p>
        </p:txBody>
      </p:sp>
      <p:sp>
        <p:nvSpPr>
          <p:cNvPr id="227" name="Google Shape;227;g7b8fb401a6_5_14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g7b8fb401a6_5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84500"/>
            <a:ext cx="7856473" cy="4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8fb401a6_5_1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PyLDAvis - Topic 3</a:t>
            </a:r>
            <a:endParaRPr/>
          </a:p>
        </p:txBody>
      </p:sp>
      <p:sp>
        <p:nvSpPr>
          <p:cNvPr id="234" name="Google Shape;234;g7b8fb401a6_5_1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g7b8fb401a6_5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454176"/>
            <a:ext cx="7808745" cy="45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LDA Findings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One of the challenges that was faced was that NLTK </a:t>
            </a:r>
            <a:r>
              <a:rPr lang="en-US" dirty="0" err="1"/>
              <a:t>stopwords</a:t>
            </a:r>
            <a:r>
              <a:rPr lang="en-US" dirty="0"/>
              <a:t> were reducing the corpus down.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order to stop this, a </a:t>
            </a:r>
            <a:r>
              <a:rPr lang="en-US" dirty="0" err="1"/>
              <a:t>stopwords</a:t>
            </a:r>
            <a:r>
              <a:rPr lang="en-US" dirty="0"/>
              <a:t> file was created and </a:t>
            </a:r>
            <a:r>
              <a:rPr lang="en-US" dirty="0" err="1"/>
              <a:t>stopwords</a:t>
            </a:r>
            <a:r>
              <a:rPr lang="en-US" dirty="0"/>
              <a:t> were defined based on examining the corpus tokens frequency distribution.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Stopwords</a:t>
            </a:r>
            <a:r>
              <a:rPr lang="en-US" dirty="0"/>
              <a:t> file included: common punctuation, common terms (</a:t>
            </a:r>
            <a:r>
              <a:rPr lang="en-US" dirty="0" err="1"/>
              <a:t>canada</a:t>
            </a:r>
            <a:r>
              <a:rPr lang="en-US" dirty="0"/>
              <a:t>, climate, change, http, www, com, and, or, </a:t>
            </a:r>
            <a:r>
              <a:rPr lang="en-US" dirty="0" err="1"/>
              <a:t>etc</a:t>
            </a:r>
            <a:r>
              <a:rPr lang="en-US" dirty="0"/>
              <a:t>), meaningless </a:t>
            </a:r>
            <a:r>
              <a:rPr lang="en-US" dirty="0" err="1"/>
              <a:t>unicode</a:t>
            </a:r>
            <a:r>
              <a:rPr lang="en-US" dirty="0"/>
              <a:t> characters (\uf0b7).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addition, a heuristic was applied in order to only include tokens whose length was greater than two.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Another challenge faced was the: volume, quality, and similarity  of data.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There were documents that were similar, yielding closely related topics.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also found that when we added new documents to our corpus, that our coherence score improved.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8a28ba0f_1_3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000"/>
              <a:t>Overview</a:t>
            </a:r>
            <a:endParaRPr sz="3000"/>
          </a:p>
        </p:txBody>
      </p:sp>
      <p:sp>
        <p:nvSpPr>
          <p:cNvPr id="260" name="Google Shape;260;g7b8a28ba0f_1_323"/>
          <p:cNvSpPr txBox="1">
            <a:spLocks noGrp="1"/>
          </p:cNvSpPr>
          <p:nvPr>
            <p:ph type="body" idx="1"/>
          </p:nvPr>
        </p:nvSpPr>
        <p:spPr>
          <a:xfrm>
            <a:off x="677325" y="2204350"/>
            <a:ext cx="8596800" cy="3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Principle Task: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742950" lvl="1" indent="-292100" algn="l" rtl="0"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900"/>
              <a:t>From examples of ‘actions a citizen could do’, learn to automatically identify such actions.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Our Approach:</a:t>
            </a:r>
            <a:endParaRPr sz="1900"/>
          </a:p>
          <a:p>
            <a:pPr marL="742950" lvl="1" indent="-294640" algn="l" rtl="0">
              <a:spcBef>
                <a:spcPts val="1000"/>
              </a:spcBef>
              <a:spcAft>
                <a:spcPts val="0"/>
              </a:spcAft>
              <a:buSzPts val="1580"/>
              <a:buChar char="►"/>
            </a:pPr>
            <a:r>
              <a:rPr lang="en-US" sz="1800"/>
              <a:t>Look at the grammatical structure of the sentence instead of the words.</a:t>
            </a:r>
            <a:endParaRPr sz="1800"/>
          </a:p>
          <a:p>
            <a:pPr marL="742950" lvl="1" indent="-308610" algn="l" rtl="0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US" sz="1800"/>
              <a:t>Consider both Machine Learning and Rule-Based algorithms.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335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8a28ba0f_1_328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000"/>
              <a:t>Tools</a:t>
            </a:r>
            <a:endParaRPr sz="3000"/>
          </a:p>
        </p:txBody>
      </p:sp>
      <p:sp>
        <p:nvSpPr>
          <p:cNvPr id="266" name="Google Shape;266;g7b8a28ba0f_1_328"/>
          <p:cNvSpPr txBox="1">
            <a:spLocks noGrp="1"/>
          </p:cNvSpPr>
          <p:nvPr>
            <p:ph type="body" idx="1"/>
          </p:nvPr>
        </p:nvSpPr>
        <p:spPr>
          <a:xfrm>
            <a:off x="677325" y="2086975"/>
            <a:ext cx="8596800" cy="3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capture the grammatical structure of the sentence, we considered: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nltk POS tagging  -  doesn’t provide enough information for our purpose  </a:t>
            </a:r>
            <a:endParaRPr/>
          </a:p>
          <a:p>
            <a:pPr marL="742950" lvl="1" indent="-2832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►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CLiPS modality checker</a:t>
            </a:r>
            <a:r>
              <a:rPr lang="en-US"/>
              <a:t>  -  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buggy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Stanford CoreNLP  -  runs in Java, so more complicated to install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spaCy  -  </a:t>
            </a:r>
            <a:endParaRPr/>
          </a:p>
          <a:p>
            <a:pPr marL="1143000" lvl="2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500"/>
              <a:t>in Python </a:t>
            </a:r>
            <a:endParaRPr sz="1500"/>
          </a:p>
          <a:p>
            <a:pPr marL="1143000" lvl="2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500"/>
              <a:t>easy to use </a:t>
            </a:r>
            <a:endParaRPr sz="1500"/>
          </a:p>
          <a:p>
            <a:pPr marL="1143000" lvl="2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500"/>
              <a:t>produces dependency parses suitable for our purpose  </a:t>
            </a:r>
            <a:endParaRPr sz="1500"/>
          </a:p>
          <a:p>
            <a:pPr marL="7429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Project from Riipen, Deploy Software Solutions, Climate Change Study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 Software Solutions was interested in learning about NLP.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explore this, they are considering a situation that could have a positive impact and were interested in being able to automatically go through pdfs and extract wisdom that consumers could use.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Interested in developing a consumer app, ideally highlighting information that would be personalized for the consumer and actions they can take to make a difference.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8a28ba0f_1_333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35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Text to Grammatical Tokens </a:t>
            </a:r>
            <a:endParaRPr sz="3000"/>
          </a:p>
        </p:txBody>
      </p:sp>
      <p:sp>
        <p:nvSpPr>
          <p:cNvPr id="272" name="Google Shape;272;g7b8a28ba0f_1_333"/>
          <p:cNvSpPr txBox="1">
            <a:spLocks noGrp="1"/>
          </p:cNvSpPr>
          <p:nvPr>
            <p:ph type="body" idx="1"/>
          </p:nvPr>
        </p:nvSpPr>
        <p:spPr>
          <a:xfrm>
            <a:off x="677325" y="1733550"/>
            <a:ext cx="8596800" cy="461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Extract the sentences from the text file with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sentence_tokenizer</a:t>
            </a:r>
            <a:r>
              <a:rPr lang="en-US" dirty="0"/>
              <a:t>.</a:t>
            </a:r>
            <a:endParaRPr dirty="0"/>
          </a:p>
          <a:p>
            <a:pPr marL="8001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48006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Parse the sentences into dependency parse trees with </a:t>
            </a:r>
            <a:r>
              <a:rPr lang="en-US" dirty="0" err="1"/>
              <a:t>spaCy</a:t>
            </a:r>
            <a:r>
              <a:rPr lang="en-US" dirty="0"/>
              <a:t>.</a:t>
            </a: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marL="480060" indent="-342900">
              <a:buFont typeface="+mj-lt"/>
              <a:buAutoNum type="arabicPeriod"/>
            </a:pPr>
            <a:r>
              <a:rPr lang="en-US" sz="1800" dirty="0"/>
              <a:t>Represent the top two levels of the tree</a:t>
            </a:r>
            <a:r>
              <a:rPr lang="en-US" dirty="0"/>
              <a:t>s </a:t>
            </a:r>
            <a:r>
              <a:rPr lang="en-US" sz="1800" dirty="0"/>
              <a:t>as </a:t>
            </a:r>
            <a:r>
              <a:rPr lang="en-US" dirty="0"/>
              <a:t>lists</a:t>
            </a:r>
            <a:r>
              <a:rPr lang="en-US" sz="1800" dirty="0"/>
              <a:t> of grammatical tokens.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['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ROOT_self_VBP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LEFT_nsubj_PRP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RIGHT_xcomp_VB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RIGHT_punct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_.']</a:t>
            </a:r>
            <a:endParaRPr lang="en-CA" dirty="0"/>
          </a:p>
          <a:p>
            <a:pPr marL="480060" indent="-342900">
              <a:buFont typeface="+mj-lt"/>
              <a:buAutoNum type="arabicPeriod"/>
            </a:pPr>
            <a:r>
              <a:rPr lang="en-CA" dirty="0"/>
              <a:t>Use the grammatical tokens instead of words in your favourite algorithm.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3" name="Google Shape;273;g7b8a28ba0f_1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50" y="2634338"/>
            <a:ext cx="7904551" cy="197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96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8a28ba0f_1_3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Logistic Regression Classifier</a:t>
            </a:r>
            <a:endParaRPr sz="3000"/>
          </a:p>
        </p:txBody>
      </p:sp>
      <p:sp>
        <p:nvSpPr>
          <p:cNvPr id="279" name="Google Shape;279;g7b8a28ba0f_1_339"/>
          <p:cNvSpPr txBox="1">
            <a:spLocks noGrp="1"/>
          </p:cNvSpPr>
          <p:nvPr>
            <p:ph type="body" idx="1"/>
          </p:nvPr>
        </p:nvSpPr>
        <p:spPr>
          <a:xfrm>
            <a:off x="677325" y="1930500"/>
            <a:ext cx="8596800" cy="445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Vectorize the sequences of grammatical tokens with TF-IDF.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Apply varying degrees of feature reduction with </a:t>
            </a:r>
            <a:r>
              <a:rPr lang="en-US" sz="1700" dirty="0" err="1"/>
              <a:t>TruncatedSVD</a:t>
            </a:r>
            <a:r>
              <a:rPr lang="en-US" sz="1700" dirty="0"/>
              <a:t>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Train and test Logistic Regression model with 10-fold cross-validation.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Typical fold scores: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 Best results were obtained without Truncated SVD.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Retrain the model on the entire training data.</a:t>
            </a:r>
            <a:endParaRPr sz="1700" dirty="0"/>
          </a:p>
          <a:p>
            <a:pPr marL="457200" lvl="0" indent="-3136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40"/>
              <a:buAutoNum type="arabicPeriod"/>
            </a:pPr>
            <a:r>
              <a:rPr lang="en-US" sz="1700" dirty="0"/>
              <a:t>Test on the held-out test data.</a:t>
            </a:r>
            <a:endParaRPr sz="1700" dirty="0"/>
          </a:p>
        </p:txBody>
      </p:sp>
      <p:pic>
        <p:nvPicPr>
          <p:cNvPr id="5" name="Google Shape;280;g7b8a28ba0f_1_339">
            <a:extLst>
              <a:ext uri="{FF2B5EF4-FFF2-40B4-BE49-F238E27FC236}">
                <a16:creationId xmlns:a16="http://schemas.microsoft.com/office/drawing/2014/main" id="{ECEC45FD-0978-9E4C-B2A6-4958E680DA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90" y="3258613"/>
            <a:ext cx="5058432" cy="1628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72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8a28ba0f_1_345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10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Manual Scoring of a Small Sample </a:t>
            </a:r>
            <a:endParaRPr/>
          </a:p>
        </p:txBody>
      </p:sp>
      <p:sp>
        <p:nvSpPr>
          <p:cNvPr id="286" name="Google Shape;286;g7b8a28ba0f_1_345"/>
          <p:cNvSpPr txBox="1">
            <a:spLocks noGrp="1"/>
          </p:cNvSpPr>
          <p:nvPr>
            <p:ph type="body" idx="1"/>
          </p:nvPr>
        </p:nvSpPr>
        <p:spPr>
          <a:xfrm>
            <a:off x="677325" y="1975850"/>
            <a:ext cx="8596800" cy="406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 </a:t>
            </a:r>
            <a:endParaRPr sz="3000"/>
          </a:p>
        </p:txBody>
      </p:sp>
      <p:pic>
        <p:nvPicPr>
          <p:cNvPr id="287" name="Google Shape;287;g7b8a28ba0f_1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25" y="2034550"/>
            <a:ext cx="694600" cy="39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7b8a28ba0f_1_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525" y="2039263"/>
            <a:ext cx="5641174" cy="39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7b8a28ba0f_1_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975" y="2034550"/>
            <a:ext cx="694600" cy="39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b8a28ba0f_1_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25" y="2034550"/>
            <a:ext cx="694600" cy="39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5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b8a28ba0f_1_3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000"/>
              <a:t>Results on Held-Out Test Data</a:t>
            </a:r>
            <a:endParaRPr sz="3000"/>
          </a:p>
        </p:txBody>
      </p:sp>
      <p:sp>
        <p:nvSpPr>
          <p:cNvPr id="296" name="Google Shape;296;g7b8a28ba0f_1_354"/>
          <p:cNvSpPr txBox="1">
            <a:spLocks noGrp="1"/>
          </p:cNvSpPr>
          <p:nvPr>
            <p:ph type="body" idx="1"/>
          </p:nvPr>
        </p:nvSpPr>
        <p:spPr>
          <a:xfrm>
            <a:off x="677325" y="2194525"/>
            <a:ext cx="8596800" cy="3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Logistic Regression without Feature Reduction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Logistic Regression with 5 Features</a:t>
            </a:r>
            <a:r>
              <a:rPr lang="en-US" sz="1600" dirty="0"/>
              <a:t>	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sz="16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sz="16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CA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general, the more we reduced the number of features, </a:t>
            </a:r>
            <a:br>
              <a:rPr lang="en-US" dirty="0"/>
            </a:br>
            <a:r>
              <a:rPr lang="en-US" dirty="0"/>
              <a:t>the more the algorithm labelled everything an ‘action’.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B9A693-43AC-5B48-8FA8-A7F84FBE2D67}"/>
              </a:ext>
            </a:extLst>
          </p:cNvPr>
          <p:cNvGraphicFramePr>
            <a:graphicFrameLocks noGrp="1"/>
          </p:cNvGraphicFramePr>
          <p:nvPr/>
        </p:nvGraphicFramePr>
        <p:xfrm>
          <a:off x="1083063" y="2593975"/>
          <a:ext cx="62006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303">
                  <a:extLst>
                    <a:ext uri="{9D8B030D-6E8A-4147-A177-3AD203B41FA5}">
                      <a16:colId xmlns:a16="http://schemas.microsoft.com/office/drawing/2014/main" val="86434620"/>
                    </a:ext>
                  </a:extLst>
                </a:gridCol>
                <a:gridCol w="3100303">
                  <a:extLst>
                    <a:ext uri="{9D8B030D-6E8A-4147-A177-3AD203B41FA5}">
                      <a16:colId xmlns:a16="http://schemas.microsoft.com/office/drawing/2014/main" val="4209084385"/>
                    </a:ext>
                  </a:extLst>
                </a:gridCol>
              </a:tblGrid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39710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29841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4276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062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55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5ACD8-3D79-6B41-AD55-DCE1FA70736B}"/>
              </a:ext>
            </a:extLst>
          </p:cNvPr>
          <p:cNvGraphicFramePr>
            <a:graphicFrameLocks noGrp="1"/>
          </p:cNvGraphicFramePr>
          <p:nvPr/>
        </p:nvGraphicFramePr>
        <p:xfrm>
          <a:off x="1083063" y="4599513"/>
          <a:ext cx="62006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303">
                  <a:extLst>
                    <a:ext uri="{9D8B030D-6E8A-4147-A177-3AD203B41FA5}">
                      <a16:colId xmlns:a16="http://schemas.microsoft.com/office/drawing/2014/main" val="86434620"/>
                    </a:ext>
                  </a:extLst>
                </a:gridCol>
                <a:gridCol w="3100303">
                  <a:extLst>
                    <a:ext uri="{9D8B030D-6E8A-4147-A177-3AD203B41FA5}">
                      <a16:colId xmlns:a16="http://schemas.microsoft.com/office/drawing/2014/main" val="4209084385"/>
                    </a:ext>
                  </a:extLst>
                </a:gridCol>
              </a:tblGrid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39710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29841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4276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062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8a28ba0f_1_3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Identifying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000"/>
              <a:t>Rule-Based Solution</a:t>
            </a:r>
            <a:endParaRPr sz="3000"/>
          </a:p>
        </p:txBody>
      </p:sp>
      <p:sp>
        <p:nvSpPr>
          <p:cNvPr id="302" name="Google Shape;302;g7b8a28ba0f_1_359"/>
          <p:cNvSpPr txBox="1">
            <a:spLocks noGrp="1"/>
          </p:cNvSpPr>
          <p:nvPr>
            <p:ph type="body" idx="1"/>
          </p:nvPr>
        </p:nvSpPr>
        <p:spPr>
          <a:xfrm>
            <a:off x="677325" y="1844951"/>
            <a:ext cx="8596800" cy="4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Obvious pattern visible in frequency</a:t>
            </a: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counts  of grammatical tokens </a:t>
            </a: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Created simple hard-coded rule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Results on held-out test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For this specific task, a one-line rule was the best performer.</a:t>
            </a:r>
            <a:endParaRPr dirty="0"/>
          </a:p>
        </p:txBody>
      </p:sp>
      <p:pic>
        <p:nvPicPr>
          <p:cNvPr id="303" name="Google Shape;303;g7b8a28ba0f_1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577" y="1844950"/>
            <a:ext cx="4461796" cy="11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b8a28ba0f_1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100" y="3625913"/>
            <a:ext cx="7715250" cy="314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EB1EED-8CE5-DF4E-8ABE-B6E13BEEBB28}"/>
              </a:ext>
            </a:extLst>
          </p:cNvPr>
          <p:cNvGraphicFramePr>
            <a:graphicFrameLocks noGrp="1"/>
          </p:cNvGraphicFramePr>
          <p:nvPr/>
        </p:nvGraphicFramePr>
        <p:xfrm>
          <a:off x="1118100" y="4547151"/>
          <a:ext cx="57871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599">
                  <a:extLst>
                    <a:ext uri="{9D8B030D-6E8A-4147-A177-3AD203B41FA5}">
                      <a16:colId xmlns:a16="http://schemas.microsoft.com/office/drawing/2014/main" val="86434620"/>
                    </a:ext>
                  </a:extLst>
                </a:gridCol>
                <a:gridCol w="2893599">
                  <a:extLst>
                    <a:ext uri="{9D8B030D-6E8A-4147-A177-3AD203B41FA5}">
                      <a16:colId xmlns:a16="http://schemas.microsoft.com/office/drawing/2014/main" val="4209084385"/>
                    </a:ext>
                  </a:extLst>
                </a:gridCol>
              </a:tblGrid>
              <a:tr h="244412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39710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29841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42762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0622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2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b8a28ba0f_1_36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10" name="Google Shape;310;g7b8a28ba0f_1_366"/>
          <p:cNvSpPr txBox="1">
            <a:spLocks noGrp="1"/>
          </p:cNvSpPr>
          <p:nvPr>
            <p:ph type="body" idx="1"/>
          </p:nvPr>
        </p:nvSpPr>
        <p:spPr>
          <a:xfrm>
            <a:off x="677325" y="1323150"/>
            <a:ext cx="8596800" cy="4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Variability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PDF documents were not in consistent format.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PDF extraction and preprocessing is labour intensive.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PDF extraction tools themselves are fairly easy to use, dealing with the output and wrangling it to a useable format can be difficult and imprecise.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Amount of data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deal with a smaller dataset, time was spent in order to enrich it.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Monolithic data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Many documents were large and covered many topics. This made it more difficult to distinguish individual topics from each other.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Human Scoring Bias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was difficult to remain objective in the manual scoring of the test results at the end, after having worked with the data and models for a long time.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499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c9159cbb1_1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Lesson Learnt</a:t>
            </a:r>
            <a:endParaRPr/>
          </a:p>
        </p:txBody>
      </p:sp>
      <p:sp>
        <p:nvSpPr>
          <p:cNvPr id="316" name="Google Shape;316;g6c9159cbb1_1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Better to work with a larger dataset.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PDF extraction was a valuable exercise. PDFs can be difficult to work with and the results from the different tools will vary.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is better to use fewer topics. Noticed that fewer topics had a better Coherence Score, eventually the score plateaus.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LDA is not a very good tool for small datasets.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Parsing sentences into grammatical structure can yield good results for some problems.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Sometimes a hard-coded rule can be the right tool for the job.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70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 and Objectives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primary purpose of this project was to conduct a feasibility study.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order to solve this problem, there were three areas of focus: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PDF Extraction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LDA Topic Modelling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Identifying Actions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Our objective were to: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Extract the data and explore various tools related to extraction.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Explore topic modelling and possible uses cases.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Explore and attempt to classify actions within the documents based on sentence structure.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After the Project Kickoff and acquiring the data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1: PDF Extraction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2a: Action Parsing and Classification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2b: LDA Modelling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3: Combine and Synthesize.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PDF Extraction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677325" y="1490875"/>
            <a:ext cx="8596800" cy="4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Three different packages were tried: PyPDF2, </a:t>
            </a:r>
            <a:r>
              <a:rPr lang="en-US" sz="1700" dirty="0" err="1">
                <a:solidFill>
                  <a:srgbClr val="404040"/>
                </a:solidFill>
              </a:rPr>
              <a:t>PDFMiner</a:t>
            </a:r>
            <a:r>
              <a:rPr lang="en-US" sz="1700" dirty="0">
                <a:solidFill>
                  <a:srgbClr val="404040"/>
                </a:solidFill>
              </a:rPr>
              <a:t>, and </a:t>
            </a:r>
            <a:r>
              <a:rPr lang="en-US" sz="1700" dirty="0" err="1">
                <a:solidFill>
                  <a:srgbClr val="404040"/>
                </a:solidFill>
              </a:rPr>
              <a:t>Tika</a:t>
            </a:r>
            <a:r>
              <a:rPr lang="en-US" sz="1700" dirty="0">
                <a:solidFill>
                  <a:srgbClr val="404040"/>
                </a:solidFill>
              </a:rPr>
              <a:t>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Out of the three, we found </a:t>
            </a:r>
            <a:r>
              <a:rPr lang="en-US" sz="1700" dirty="0" err="1">
                <a:solidFill>
                  <a:srgbClr val="404040"/>
                </a:solidFill>
              </a:rPr>
              <a:t>Tika</a:t>
            </a:r>
            <a:r>
              <a:rPr lang="en-US" sz="1700" dirty="0">
                <a:solidFill>
                  <a:srgbClr val="404040"/>
                </a:solidFill>
              </a:rPr>
              <a:t> to be the best overall. PDF Miner was the best pure Python option.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Objective was focused on implementation.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When utilizing the tools, heuristics were applied in order to eliminate Unicode new line characters and tabs.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Challenges and Issues:</a:t>
            </a:r>
            <a:endParaRPr sz="1700" dirty="0">
              <a:solidFill>
                <a:srgbClr val="404040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500" dirty="0">
                <a:solidFill>
                  <a:srgbClr val="404040"/>
                </a:solidFill>
              </a:rPr>
              <a:t>PDFs can be formatted differently, this results in greater emphasis needed for preprocessing. For example, 1 column vs 2 columns.</a:t>
            </a:r>
            <a:endParaRPr sz="1500" dirty="0">
              <a:solidFill>
                <a:srgbClr val="404040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500" dirty="0">
                <a:solidFill>
                  <a:srgbClr val="404040"/>
                </a:solidFill>
              </a:rPr>
              <a:t>The transcription can be poor and inaccurate. </a:t>
            </a:r>
            <a:endParaRPr sz="1500" dirty="0">
              <a:solidFill>
                <a:srgbClr val="404040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500" dirty="0">
                <a:solidFill>
                  <a:srgbClr val="404040"/>
                </a:solidFill>
              </a:rPr>
              <a:t>Debugging. There were a variety of errors and challenges. Examples: Encrypted Files, Blank Pages.</a:t>
            </a:r>
            <a:endParaRPr sz="1500" dirty="0">
              <a:solidFill>
                <a:srgbClr val="404040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500" dirty="0">
                <a:solidFill>
                  <a:srgbClr val="404040"/>
                </a:solidFill>
              </a:rPr>
              <a:t>Results vary across the different tools. Certain tools may work better on certain PDFs. This makes it difficult to standardize an approach.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8b3b28d4_1_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PDF Extraction - PDF Miner</a:t>
            </a:r>
            <a:endParaRPr/>
          </a:p>
        </p:txBody>
      </p:sp>
      <p:sp>
        <p:nvSpPr>
          <p:cNvPr id="174" name="Google Shape;174;g7b8b3b28d4_1_4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33474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Printed output of the text is fairly clean.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One issue with PDF Miner is that it can be sensitive to document names.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Another issue that can be seen is that some sentences are cut and split into two or three lines. This has the potential to be problematic depending on the context.</a:t>
            </a:r>
            <a:endParaRPr sz="1700" dirty="0">
              <a:solidFill>
                <a:srgbClr val="404040"/>
              </a:solidFill>
            </a:endParaRPr>
          </a:p>
        </p:txBody>
      </p:sp>
      <p:pic>
        <p:nvPicPr>
          <p:cNvPr id="175" name="Google Shape;175;g7b8b3b28d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75" y="2160600"/>
            <a:ext cx="4685951" cy="36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8b3b28d4_1_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PDF Extraction - PyPDF2</a:t>
            </a:r>
            <a:endParaRPr/>
          </a:p>
        </p:txBody>
      </p:sp>
      <p:sp>
        <p:nvSpPr>
          <p:cNvPr id="181" name="Google Shape;181;g7b8b3b28d4_1_10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33474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Char char="►"/>
            </a:pPr>
            <a:r>
              <a:rPr lang="en-US" sz="1700">
                <a:solidFill>
                  <a:srgbClr val="404040"/>
                </a:solidFill>
              </a:rPr>
              <a:t>The output is a list of pages.</a:t>
            </a:r>
            <a:endParaRPr sz="170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700"/>
              <a:buChar char="►"/>
            </a:pPr>
            <a:r>
              <a:rPr lang="en-US" sz="1700">
                <a:solidFill>
                  <a:srgbClr val="404040"/>
                </a:solidFill>
              </a:rPr>
              <a:t>When parsing the document, you end up having to go page by page.</a:t>
            </a:r>
            <a:endParaRPr sz="170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700"/>
              <a:buChar char="►"/>
            </a:pPr>
            <a:r>
              <a:rPr lang="en-US" sz="1700">
                <a:solidFill>
                  <a:srgbClr val="404040"/>
                </a:solidFill>
              </a:rPr>
              <a:t>The raw output initially was messy. There were new line characters in between every token.</a:t>
            </a:r>
            <a:endParaRPr sz="170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700"/>
              <a:buChar char="►"/>
            </a:pPr>
            <a:r>
              <a:rPr lang="en-US" sz="1700">
                <a:solidFill>
                  <a:srgbClr val="404040"/>
                </a:solidFill>
              </a:rPr>
              <a:t>Interesting aspect is dealing with encrypted files. For our purposes, we checked for encryption and skipped the encrypted documents.</a:t>
            </a:r>
            <a:endParaRPr sz="1700">
              <a:solidFill>
                <a:srgbClr val="404040"/>
              </a:solidFill>
            </a:endParaRPr>
          </a:p>
        </p:txBody>
      </p:sp>
      <p:pic>
        <p:nvPicPr>
          <p:cNvPr id="182" name="Google Shape;182;g7b8b3b28d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25" y="2160600"/>
            <a:ext cx="5600798" cy="30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8b3b28d4_1_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PDF Extraction - Tika</a:t>
            </a:r>
            <a:endParaRPr/>
          </a:p>
        </p:txBody>
      </p:sp>
      <p:sp>
        <p:nvSpPr>
          <p:cNvPr id="188" name="Google Shape;188;g7b8b3b28d4_1_17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33474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The output is a string.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Easy to use.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Output here has new lines and tab characters stripped out.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Requires an up to date Java Server.</a:t>
            </a:r>
            <a:endParaRPr sz="1700" dirty="0">
              <a:solidFill>
                <a:srgbClr val="404040"/>
              </a:solidFill>
            </a:endParaRPr>
          </a:p>
          <a:p>
            <a:pPr marL="3429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-US" sz="1700" dirty="0">
                <a:solidFill>
                  <a:srgbClr val="404040"/>
                </a:solidFill>
              </a:rPr>
              <a:t>Parses the whole document at once. This makes it easy to use, however, it can be problematic if you only need specific pages or have a PDF document with a blank page.</a:t>
            </a:r>
            <a:endParaRPr sz="1700" dirty="0">
              <a:solidFill>
                <a:srgbClr val="404040"/>
              </a:solidFill>
            </a:endParaRPr>
          </a:p>
        </p:txBody>
      </p:sp>
      <p:pic>
        <p:nvPicPr>
          <p:cNvPr id="189" name="Google Shape;189;g7b8b3b28d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600" y="2160600"/>
            <a:ext cx="5179875" cy="33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were two main components to our data.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 CSV containing a sample of the Action information.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PDFs containing Climate Change information.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CSVs containing a sample of Action information.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Had 12 fields: actions, action_type, disaster_type_title, disaster_type_detail, doc_page, doc_path, doc_title, doc_publisher, date_added, contet_geography, context_usertype, notes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Contained about 1000 observations, of which 820 were citizen actions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PDFs related to climate change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Approximately 50 pdfs.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30% of the documents had been manually examined to create the CSV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Macintosh PowerPoint</Application>
  <PresentationFormat>Widescreen</PresentationFormat>
  <Paragraphs>216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Noto Sans Symbols</vt:lpstr>
      <vt:lpstr>Trebuchet MS</vt:lpstr>
      <vt:lpstr>Facet</vt:lpstr>
      <vt:lpstr>UofT 3666 – Applied NLP Final Project</vt:lpstr>
      <vt:lpstr>Introduction</vt:lpstr>
      <vt:lpstr>Problem Statement and Objectives</vt:lpstr>
      <vt:lpstr>Methodology</vt:lpstr>
      <vt:lpstr>PDF Extraction</vt:lpstr>
      <vt:lpstr>PDF Extraction - PDF Miner</vt:lpstr>
      <vt:lpstr>PDF Extraction - PyPDF2</vt:lpstr>
      <vt:lpstr>PDF Extraction - Tika</vt:lpstr>
      <vt:lpstr>Data</vt:lpstr>
      <vt:lpstr>Data Continued</vt:lpstr>
      <vt:lpstr>LDA</vt:lpstr>
      <vt:lpstr>LDA</vt:lpstr>
      <vt:lpstr>LDA - Results</vt:lpstr>
      <vt:lpstr>PyLDAvis - Topic 1</vt:lpstr>
      <vt:lpstr>PyLDAvis - Topic 2</vt:lpstr>
      <vt:lpstr>PyLDAvis - Topic 3</vt:lpstr>
      <vt:lpstr>LDA Findings</vt:lpstr>
      <vt:lpstr>Identifying Actions Overview</vt:lpstr>
      <vt:lpstr>Identifying Actions Tools</vt:lpstr>
      <vt:lpstr>Identifying Actions Text to Grammatical Tokens </vt:lpstr>
      <vt:lpstr>Identifying Actions Logistic Regression Classifier</vt:lpstr>
      <vt:lpstr>Identifying Actions Manual Scoring of a Small Sample </vt:lpstr>
      <vt:lpstr>Identifying Actions Results on Held-Out Test Data</vt:lpstr>
      <vt:lpstr>Identifying Actions Rule-Based Solution</vt:lpstr>
      <vt:lpstr>Challenges</vt:lpstr>
      <vt:lpstr>Lesson Learnt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UofT 3666 – Applied NLP Final Project</dc:title>
  <dc:creator>Rahim Jiwa</dc:creator>
  <cp:lastModifiedBy>Rahim Jiwa</cp:lastModifiedBy>
  <cp:revision>1</cp:revision>
  <dcterms:created xsi:type="dcterms:W3CDTF">2019-12-14T22:47:16Z</dcterms:created>
  <dcterms:modified xsi:type="dcterms:W3CDTF">2019-12-16T21:32:29Z</dcterms:modified>
</cp:coreProperties>
</file>