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p:restoredTop sz="95255"/>
  </p:normalViewPr>
  <p:slideViewPr>
    <p:cSldViewPr snapToGrid="0" snapToObjects="1">
      <p:cViewPr>
        <p:scale>
          <a:sx n="100" d="100"/>
          <a:sy n="100" d="100"/>
        </p:scale>
        <p:origin x="-800" y="1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4977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04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24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0337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02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4359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008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1155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4/27/21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914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22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8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BE451C3-0FF4-47C4-B829-773ADF60F88C}" type="datetimeFigureOut">
              <a:rPr lang="en-US" smtClean="0"/>
              <a:t>4/27/21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234704"/>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20BA-CD3C-4949-9A3D-C6C98DB74840}"/>
              </a:ext>
            </a:extLst>
          </p:cNvPr>
          <p:cNvSpPr>
            <a:spLocks noGrp="1"/>
          </p:cNvSpPr>
          <p:nvPr>
            <p:ph type="ctrTitle"/>
          </p:nvPr>
        </p:nvSpPr>
        <p:spPr/>
        <p:txBody>
          <a:bodyPr/>
          <a:lstStyle/>
          <a:p>
            <a:r>
              <a:rPr lang="en-US" dirty="0"/>
              <a:t>SCS 3760 Term Project</a:t>
            </a:r>
          </a:p>
        </p:txBody>
      </p:sp>
      <p:sp>
        <p:nvSpPr>
          <p:cNvPr id="3" name="Subtitle 2">
            <a:extLst>
              <a:ext uri="{FF2B5EF4-FFF2-40B4-BE49-F238E27FC236}">
                <a16:creationId xmlns:a16="http://schemas.microsoft.com/office/drawing/2014/main" id="{31D497F9-CF26-634A-AAF0-FA9D7C444032}"/>
              </a:ext>
            </a:extLst>
          </p:cNvPr>
          <p:cNvSpPr>
            <a:spLocks noGrp="1"/>
          </p:cNvSpPr>
          <p:nvPr>
            <p:ph type="subTitle" idx="1"/>
          </p:nvPr>
        </p:nvSpPr>
        <p:spPr/>
        <p:txBody>
          <a:bodyPr/>
          <a:lstStyle/>
          <a:p>
            <a:r>
              <a:rPr lang="en-US" dirty="0"/>
              <a:t>Rahim Jiwa</a:t>
            </a:r>
          </a:p>
        </p:txBody>
      </p:sp>
    </p:spTree>
    <p:extLst>
      <p:ext uri="{BB962C8B-B14F-4D97-AF65-F5344CB8AC3E}">
        <p14:creationId xmlns:p14="http://schemas.microsoft.com/office/powerpoint/2010/main" val="277456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26F-F53C-6F49-A61F-8BF5EE2C0338}"/>
              </a:ext>
            </a:extLst>
          </p:cNvPr>
          <p:cNvSpPr>
            <a:spLocks noGrp="1"/>
          </p:cNvSpPr>
          <p:nvPr>
            <p:ph type="title"/>
          </p:nvPr>
        </p:nvSpPr>
        <p:spPr/>
        <p:txBody>
          <a:bodyPr/>
          <a:lstStyle/>
          <a:p>
            <a:r>
              <a:rPr lang="en-US" dirty="0"/>
              <a:t>Screenshots</a:t>
            </a:r>
          </a:p>
        </p:txBody>
      </p:sp>
      <p:pic>
        <p:nvPicPr>
          <p:cNvPr id="9" name="Content Placeholder 8">
            <a:extLst>
              <a:ext uri="{FF2B5EF4-FFF2-40B4-BE49-F238E27FC236}">
                <a16:creationId xmlns:a16="http://schemas.microsoft.com/office/drawing/2014/main" id="{19DD6054-C112-7145-B727-78C4C95E4649}"/>
              </a:ext>
            </a:extLst>
          </p:cNvPr>
          <p:cNvPicPr>
            <a:picLocks noGrp="1" noChangeAspect="1"/>
          </p:cNvPicPr>
          <p:nvPr>
            <p:ph idx="1"/>
          </p:nvPr>
        </p:nvPicPr>
        <p:blipFill>
          <a:blip r:embed="rId2"/>
          <a:stretch>
            <a:fillRect/>
          </a:stretch>
        </p:blipFill>
        <p:spPr>
          <a:xfrm>
            <a:off x="3111500" y="1346670"/>
            <a:ext cx="7458639" cy="4618566"/>
          </a:xfrm>
        </p:spPr>
      </p:pic>
    </p:spTree>
    <p:extLst>
      <p:ext uri="{BB962C8B-B14F-4D97-AF65-F5344CB8AC3E}">
        <p14:creationId xmlns:p14="http://schemas.microsoft.com/office/powerpoint/2010/main" val="14445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C0B6-558C-AA4A-A7A8-FD130F899A0A}"/>
              </a:ext>
            </a:extLst>
          </p:cNvPr>
          <p:cNvSpPr>
            <a:spLocks noGrp="1"/>
          </p:cNvSpPr>
          <p:nvPr>
            <p:ph type="title"/>
          </p:nvPr>
        </p:nvSpPr>
        <p:spPr/>
        <p:txBody>
          <a:bodyPr/>
          <a:lstStyle/>
          <a:p>
            <a:r>
              <a:rPr lang="en-US" dirty="0"/>
              <a:t>Screenshots</a:t>
            </a:r>
          </a:p>
        </p:txBody>
      </p:sp>
      <p:pic>
        <p:nvPicPr>
          <p:cNvPr id="5" name="Content Placeholder 4">
            <a:extLst>
              <a:ext uri="{FF2B5EF4-FFF2-40B4-BE49-F238E27FC236}">
                <a16:creationId xmlns:a16="http://schemas.microsoft.com/office/drawing/2014/main" id="{3FD7D047-5FD9-8044-A655-88FE718B7BDE}"/>
              </a:ext>
            </a:extLst>
          </p:cNvPr>
          <p:cNvPicPr>
            <a:picLocks noGrp="1" noChangeAspect="1"/>
          </p:cNvPicPr>
          <p:nvPr>
            <p:ph idx="1"/>
          </p:nvPr>
        </p:nvPicPr>
        <p:blipFill>
          <a:blip r:embed="rId2"/>
          <a:stretch>
            <a:fillRect/>
          </a:stretch>
        </p:blipFill>
        <p:spPr>
          <a:xfrm>
            <a:off x="6590973" y="1759340"/>
            <a:ext cx="4316360" cy="3997325"/>
          </a:xfrm>
        </p:spPr>
      </p:pic>
      <p:pic>
        <p:nvPicPr>
          <p:cNvPr id="7" name="Picture 6">
            <a:extLst>
              <a:ext uri="{FF2B5EF4-FFF2-40B4-BE49-F238E27FC236}">
                <a16:creationId xmlns:a16="http://schemas.microsoft.com/office/drawing/2014/main" id="{EF386F72-0A59-2341-A8A7-54B727A0F06A}"/>
              </a:ext>
            </a:extLst>
          </p:cNvPr>
          <p:cNvPicPr>
            <a:picLocks noChangeAspect="1"/>
          </p:cNvPicPr>
          <p:nvPr/>
        </p:nvPicPr>
        <p:blipFill>
          <a:blip r:embed="rId3"/>
          <a:stretch>
            <a:fillRect/>
          </a:stretch>
        </p:blipFill>
        <p:spPr>
          <a:xfrm>
            <a:off x="1678904" y="1759340"/>
            <a:ext cx="4574875" cy="4117388"/>
          </a:xfrm>
          <a:prstGeom prst="rect">
            <a:avLst/>
          </a:prstGeom>
        </p:spPr>
      </p:pic>
    </p:spTree>
    <p:extLst>
      <p:ext uri="{BB962C8B-B14F-4D97-AF65-F5344CB8AC3E}">
        <p14:creationId xmlns:p14="http://schemas.microsoft.com/office/powerpoint/2010/main" val="229803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DE9C-DDA5-954E-8091-02BC5B790D70}"/>
              </a:ext>
            </a:extLst>
          </p:cNvPr>
          <p:cNvSpPr>
            <a:spLocks noGrp="1"/>
          </p:cNvSpPr>
          <p:nvPr>
            <p:ph type="title"/>
          </p:nvPr>
        </p:nvSpPr>
        <p:spPr/>
        <p:txBody>
          <a:bodyPr/>
          <a:lstStyle/>
          <a:p>
            <a:r>
              <a:rPr lang="en-US" dirty="0"/>
              <a:t>Challenges/Next Steps</a:t>
            </a:r>
          </a:p>
        </p:txBody>
      </p:sp>
      <p:sp>
        <p:nvSpPr>
          <p:cNvPr id="3" name="Content Placeholder 2">
            <a:extLst>
              <a:ext uri="{FF2B5EF4-FFF2-40B4-BE49-F238E27FC236}">
                <a16:creationId xmlns:a16="http://schemas.microsoft.com/office/drawing/2014/main" id="{38B87F1D-16E7-334E-B975-3EF227D96263}"/>
              </a:ext>
            </a:extLst>
          </p:cNvPr>
          <p:cNvSpPr>
            <a:spLocks noGrp="1"/>
          </p:cNvSpPr>
          <p:nvPr>
            <p:ph idx="1"/>
          </p:nvPr>
        </p:nvSpPr>
        <p:spPr/>
        <p:txBody>
          <a:bodyPr/>
          <a:lstStyle/>
          <a:p>
            <a:r>
              <a:rPr lang="en-US" dirty="0"/>
              <a:t>Consider and implement a security scheme.</a:t>
            </a:r>
          </a:p>
          <a:p>
            <a:r>
              <a:rPr lang="en-US" dirty="0"/>
              <a:t>Look for more enriched data.</a:t>
            </a:r>
          </a:p>
          <a:p>
            <a:r>
              <a:rPr lang="en-US" dirty="0"/>
              <a:t>Work on improving cloud function deployment to allow to entry of data.</a:t>
            </a:r>
          </a:p>
          <a:p>
            <a:r>
              <a:rPr lang="en-US" dirty="0"/>
              <a:t>Consider queries and analytics for portfolio risk management.</a:t>
            </a:r>
          </a:p>
          <a:p>
            <a:endParaRPr lang="en-US" dirty="0"/>
          </a:p>
        </p:txBody>
      </p:sp>
    </p:spTree>
    <p:extLst>
      <p:ext uri="{BB962C8B-B14F-4D97-AF65-F5344CB8AC3E}">
        <p14:creationId xmlns:p14="http://schemas.microsoft.com/office/powerpoint/2010/main" val="3438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7608-959E-2140-BBC8-1101D3128BB8}"/>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C6871FE7-C506-E34C-A0F9-2158827E454E}"/>
              </a:ext>
            </a:extLst>
          </p:cNvPr>
          <p:cNvSpPr>
            <a:spLocks noGrp="1"/>
          </p:cNvSpPr>
          <p:nvPr>
            <p:ph idx="1"/>
          </p:nvPr>
        </p:nvSpPr>
        <p:spPr/>
        <p:txBody>
          <a:bodyPr>
            <a:normAutofit fontScale="85000" lnSpcReduction="10000"/>
          </a:bodyPr>
          <a:lstStyle/>
          <a:p>
            <a:r>
              <a:rPr lang="en-US" dirty="0"/>
              <a:t>Classification Model in order to predict whether or not US Small Business Association (SBA) Loans will be paid back in full or charged off.</a:t>
            </a:r>
          </a:p>
          <a:p>
            <a:r>
              <a:rPr lang="en-US" dirty="0"/>
              <a:t>The SBA guarantees a portion of the loans, therefore, it is important to minimize risk. By including a prediction model to whether or not the loans are likely to be paid off, less time can be spent on cases where a loan is unlikely and help complement loan officer decision making.</a:t>
            </a:r>
          </a:p>
          <a:p>
            <a:r>
              <a:rPr lang="en-US" dirty="0"/>
              <a:t>Data included features like: geographic location, number of employees, $ of loan from bank, number of jobs created, term of loan etc.</a:t>
            </a:r>
          </a:p>
          <a:p>
            <a:r>
              <a:rPr lang="en-US" dirty="0"/>
              <a:t>Data set does not include other relevant factors: business financial information, credit history, etc.</a:t>
            </a:r>
          </a:p>
          <a:p>
            <a:endParaRPr lang="en-US" dirty="0"/>
          </a:p>
        </p:txBody>
      </p:sp>
    </p:spTree>
    <p:extLst>
      <p:ext uri="{BB962C8B-B14F-4D97-AF65-F5344CB8AC3E}">
        <p14:creationId xmlns:p14="http://schemas.microsoft.com/office/powerpoint/2010/main" val="6066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18B6-4556-054C-B704-9AA427212C15}"/>
              </a:ext>
            </a:extLst>
          </p:cNvPr>
          <p:cNvSpPr>
            <a:spLocks noGrp="1"/>
          </p:cNvSpPr>
          <p:nvPr>
            <p:ph type="title"/>
          </p:nvPr>
        </p:nvSpPr>
        <p:spPr/>
        <p:txBody>
          <a:bodyPr/>
          <a:lstStyle/>
          <a:p>
            <a:r>
              <a:rPr lang="en-US" dirty="0"/>
              <a:t>Cloud VS On-</a:t>
            </a:r>
            <a:r>
              <a:rPr lang="en-US" dirty="0" err="1"/>
              <a:t>Prem</a:t>
            </a:r>
            <a:endParaRPr lang="en-US" dirty="0"/>
          </a:p>
        </p:txBody>
      </p:sp>
      <p:sp>
        <p:nvSpPr>
          <p:cNvPr id="3" name="Content Placeholder 2">
            <a:extLst>
              <a:ext uri="{FF2B5EF4-FFF2-40B4-BE49-F238E27FC236}">
                <a16:creationId xmlns:a16="http://schemas.microsoft.com/office/drawing/2014/main" id="{78047A90-A9BB-7B4B-A97B-E042664ADCA1}"/>
              </a:ext>
            </a:extLst>
          </p:cNvPr>
          <p:cNvSpPr>
            <a:spLocks noGrp="1"/>
          </p:cNvSpPr>
          <p:nvPr>
            <p:ph idx="1"/>
          </p:nvPr>
        </p:nvSpPr>
        <p:spPr/>
        <p:txBody>
          <a:bodyPr>
            <a:normAutofit/>
          </a:bodyPr>
          <a:lstStyle/>
          <a:p>
            <a:r>
              <a:rPr lang="en-US" dirty="0"/>
              <a:t>In this situation, it is preferred to use the cloud.</a:t>
            </a:r>
          </a:p>
          <a:p>
            <a:r>
              <a:rPr lang="en-US" dirty="0"/>
              <a:t>Cloud is the cheaper solution:</a:t>
            </a:r>
          </a:p>
          <a:p>
            <a:pPr lvl="1"/>
            <a:r>
              <a:rPr lang="en-US" dirty="0"/>
              <a:t>No need to purchase or set up resources. No CAPEX.</a:t>
            </a:r>
          </a:p>
          <a:p>
            <a:pPr lvl="1"/>
            <a:r>
              <a:rPr lang="en-US" dirty="0"/>
              <a:t>Pay only for what you use.</a:t>
            </a:r>
          </a:p>
          <a:p>
            <a:pPr lvl="1"/>
            <a:r>
              <a:rPr lang="en-US" dirty="0"/>
              <a:t>Don’t need to hire or obtain skill to deal with hardware component.</a:t>
            </a:r>
          </a:p>
          <a:p>
            <a:r>
              <a:rPr lang="en-US" dirty="0"/>
              <a:t>Cloud solution is faster to adopt</a:t>
            </a:r>
          </a:p>
          <a:p>
            <a:pPr lvl="1"/>
            <a:r>
              <a:rPr lang="en-US" dirty="0"/>
              <a:t>Quick to get started and implement</a:t>
            </a:r>
          </a:p>
          <a:p>
            <a:r>
              <a:rPr lang="en-US" dirty="0"/>
              <a:t>Cloud is more secure than being on-prem.</a:t>
            </a:r>
          </a:p>
        </p:txBody>
      </p:sp>
    </p:spTree>
    <p:extLst>
      <p:ext uri="{BB962C8B-B14F-4D97-AF65-F5344CB8AC3E}">
        <p14:creationId xmlns:p14="http://schemas.microsoft.com/office/powerpoint/2010/main" val="293974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EF5B-2EE0-D345-9E51-4495ADDBC4DA}"/>
              </a:ext>
            </a:extLst>
          </p:cNvPr>
          <p:cNvSpPr>
            <a:spLocks noGrp="1"/>
          </p:cNvSpPr>
          <p:nvPr>
            <p:ph type="title"/>
          </p:nvPr>
        </p:nvSpPr>
        <p:spPr/>
        <p:txBody>
          <a:bodyPr/>
          <a:lstStyle/>
          <a:p>
            <a:r>
              <a:rPr lang="en-US" dirty="0"/>
              <a:t>Possible Security Risks</a:t>
            </a:r>
          </a:p>
        </p:txBody>
      </p:sp>
      <p:sp>
        <p:nvSpPr>
          <p:cNvPr id="3" name="Content Placeholder 2">
            <a:extLst>
              <a:ext uri="{FF2B5EF4-FFF2-40B4-BE49-F238E27FC236}">
                <a16:creationId xmlns:a16="http://schemas.microsoft.com/office/drawing/2014/main" id="{EAF30BF7-5D7C-754C-AF35-AC62B1A54739}"/>
              </a:ext>
            </a:extLst>
          </p:cNvPr>
          <p:cNvSpPr>
            <a:spLocks noGrp="1"/>
          </p:cNvSpPr>
          <p:nvPr>
            <p:ph idx="1"/>
          </p:nvPr>
        </p:nvSpPr>
        <p:spPr/>
        <p:txBody>
          <a:bodyPr>
            <a:normAutofit fontScale="85000" lnSpcReduction="10000"/>
          </a:bodyPr>
          <a:lstStyle/>
          <a:p>
            <a:r>
              <a:rPr lang="en-US" dirty="0"/>
              <a:t>Since we have financial data, and are looking at loans, there will be sensitive information in the system.</a:t>
            </a:r>
          </a:p>
          <a:p>
            <a:r>
              <a:rPr lang="en-US" dirty="0"/>
              <a:t>Security provisions need to be implemented so that information cannot be hacked. By relying on cloud services, the risk of losing information, or dealing with hackers trying to break into the system is lowered.</a:t>
            </a:r>
          </a:p>
          <a:p>
            <a:r>
              <a:rPr lang="en-US" dirty="0"/>
              <a:t>Cloud provides resources in order to keep data secure when considering the security triad.</a:t>
            </a:r>
          </a:p>
          <a:p>
            <a:r>
              <a:rPr lang="en-US" dirty="0"/>
              <a:t>A risk that is present here would be giving permissions to the wrong people or accidentally exposing data. With cloud, availability is less or a concern, however you don’t want to potential open up the model and data to integrity or confidentiality concerns.</a:t>
            </a:r>
          </a:p>
          <a:p>
            <a:endParaRPr lang="en-US" dirty="0"/>
          </a:p>
        </p:txBody>
      </p:sp>
    </p:spTree>
    <p:extLst>
      <p:ext uri="{BB962C8B-B14F-4D97-AF65-F5344CB8AC3E}">
        <p14:creationId xmlns:p14="http://schemas.microsoft.com/office/powerpoint/2010/main" val="257851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DB04-EBBE-1945-BD75-DC6BF4EF7358}"/>
              </a:ext>
            </a:extLst>
          </p:cNvPr>
          <p:cNvSpPr>
            <a:spLocks noGrp="1"/>
          </p:cNvSpPr>
          <p:nvPr>
            <p:ph type="title"/>
          </p:nvPr>
        </p:nvSpPr>
        <p:spPr/>
        <p:txBody>
          <a:bodyPr/>
          <a:lstStyle/>
          <a:p>
            <a:r>
              <a:rPr lang="en-US" dirty="0"/>
              <a:t>AWS vs GCP</a:t>
            </a:r>
          </a:p>
        </p:txBody>
      </p:sp>
      <p:sp>
        <p:nvSpPr>
          <p:cNvPr id="3" name="Content Placeholder 2">
            <a:extLst>
              <a:ext uri="{FF2B5EF4-FFF2-40B4-BE49-F238E27FC236}">
                <a16:creationId xmlns:a16="http://schemas.microsoft.com/office/drawing/2014/main" id="{567EE56E-0452-6A4A-873D-ACDE6C7D4BFA}"/>
              </a:ext>
            </a:extLst>
          </p:cNvPr>
          <p:cNvSpPr>
            <a:spLocks noGrp="1"/>
          </p:cNvSpPr>
          <p:nvPr>
            <p:ph idx="1"/>
          </p:nvPr>
        </p:nvSpPr>
        <p:spPr/>
        <p:txBody>
          <a:bodyPr/>
          <a:lstStyle/>
          <a:p>
            <a:r>
              <a:rPr lang="en-US" dirty="0"/>
              <a:t>For this project, GCP was the platform of choice.</a:t>
            </a:r>
          </a:p>
          <a:p>
            <a:r>
              <a:rPr lang="en-US" dirty="0"/>
              <a:t>GCP is the more familiar platform, and it was determined to be faster to develop on.</a:t>
            </a:r>
          </a:p>
          <a:p>
            <a:r>
              <a:rPr lang="en-US" dirty="0"/>
              <a:t>The business case does not require highly sophisticated tools and could be done on either platform.</a:t>
            </a:r>
          </a:p>
          <a:p>
            <a:r>
              <a:rPr lang="en-US" dirty="0"/>
              <a:t>GCP is a low cost option. For example, hosting on Google Cloud Storage is cheaper than hosting on S3.</a:t>
            </a:r>
          </a:p>
        </p:txBody>
      </p:sp>
    </p:spTree>
    <p:extLst>
      <p:ext uri="{BB962C8B-B14F-4D97-AF65-F5344CB8AC3E}">
        <p14:creationId xmlns:p14="http://schemas.microsoft.com/office/powerpoint/2010/main" val="108068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DA3C-E654-AC44-A0A9-7321D7C05AF0}"/>
              </a:ext>
            </a:extLst>
          </p:cNvPr>
          <p:cNvSpPr>
            <a:spLocks noGrp="1"/>
          </p:cNvSpPr>
          <p:nvPr>
            <p:ph type="title"/>
          </p:nvPr>
        </p:nvSpPr>
        <p:spPr/>
        <p:txBody>
          <a:bodyPr/>
          <a:lstStyle/>
          <a:p>
            <a:r>
              <a:rPr lang="en-US" dirty="0"/>
              <a:t>Architecture – Key Technologies</a:t>
            </a:r>
          </a:p>
        </p:txBody>
      </p:sp>
      <p:sp>
        <p:nvSpPr>
          <p:cNvPr id="3" name="Content Placeholder 2">
            <a:extLst>
              <a:ext uri="{FF2B5EF4-FFF2-40B4-BE49-F238E27FC236}">
                <a16:creationId xmlns:a16="http://schemas.microsoft.com/office/drawing/2014/main" id="{E90BC747-468A-C340-8DAF-17A0079AE121}"/>
              </a:ext>
            </a:extLst>
          </p:cNvPr>
          <p:cNvSpPr>
            <a:spLocks noGrp="1"/>
          </p:cNvSpPr>
          <p:nvPr>
            <p:ph idx="1"/>
          </p:nvPr>
        </p:nvSpPr>
        <p:spPr/>
        <p:txBody>
          <a:bodyPr>
            <a:normAutofit fontScale="92500" lnSpcReduction="10000"/>
          </a:bodyPr>
          <a:lstStyle/>
          <a:p>
            <a:r>
              <a:rPr lang="en-US" dirty="0"/>
              <a:t>Google Cloud Storage</a:t>
            </a:r>
          </a:p>
          <a:p>
            <a:pPr lvl="1"/>
            <a:r>
              <a:rPr lang="en-US" dirty="0"/>
              <a:t>Low-cost storage solution that can be used like a data lake and can store all the data needed with high availability.</a:t>
            </a:r>
          </a:p>
          <a:p>
            <a:pPr lvl="1"/>
            <a:r>
              <a:rPr lang="en-US" dirty="0"/>
              <a:t>Project data here is a basic .csv,  only needs a bucket to store the data in.</a:t>
            </a:r>
          </a:p>
          <a:p>
            <a:pPr lvl="1"/>
            <a:r>
              <a:rPr lang="en-US" dirty="0"/>
              <a:t>Don’t require relational database capabilities, nor characteristics like multi-regional storage.</a:t>
            </a:r>
          </a:p>
          <a:p>
            <a:r>
              <a:rPr lang="en-US" dirty="0"/>
              <a:t>AI Platform Notebooks</a:t>
            </a:r>
          </a:p>
          <a:p>
            <a:pPr lvl="1"/>
            <a:r>
              <a:rPr lang="en-US" dirty="0"/>
              <a:t>Easy deployment of </a:t>
            </a:r>
            <a:r>
              <a:rPr lang="en-US" dirty="0" err="1"/>
              <a:t>Jupyter</a:t>
            </a:r>
            <a:r>
              <a:rPr lang="en-US" dirty="0"/>
              <a:t> Notebooks, unlike a VM does not require effort to set up or maintain instances. It’s easy to scale, comes with everything needed to create and deploy models.</a:t>
            </a:r>
          </a:p>
        </p:txBody>
      </p:sp>
    </p:spTree>
    <p:extLst>
      <p:ext uri="{BB962C8B-B14F-4D97-AF65-F5344CB8AC3E}">
        <p14:creationId xmlns:p14="http://schemas.microsoft.com/office/powerpoint/2010/main" val="331276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DE18-7E97-4B44-B3E0-3EB82E17727A}"/>
              </a:ext>
            </a:extLst>
          </p:cNvPr>
          <p:cNvSpPr>
            <a:spLocks noGrp="1"/>
          </p:cNvSpPr>
          <p:nvPr>
            <p:ph type="title"/>
          </p:nvPr>
        </p:nvSpPr>
        <p:spPr/>
        <p:txBody>
          <a:bodyPr/>
          <a:lstStyle/>
          <a:p>
            <a:r>
              <a:rPr lang="en-US" dirty="0"/>
              <a:t>Architecture – Key Technologies</a:t>
            </a:r>
          </a:p>
        </p:txBody>
      </p:sp>
      <p:sp>
        <p:nvSpPr>
          <p:cNvPr id="3" name="Content Placeholder 2">
            <a:extLst>
              <a:ext uri="{FF2B5EF4-FFF2-40B4-BE49-F238E27FC236}">
                <a16:creationId xmlns:a16="http://schemas.microsoft.com/office/drawing/2014/main" id="{4B9786C7-70BD-BA48-9F3D-991911BE74B6}"/>
              </a:ext>
            </a:extLst>
          </p:cNvPr>
          <p:cNvSpPr>
            <a:spLocks noGrp="1"/>
          </p:cNvSpPr>
          <p:nvPr>
            <p:ph idx="1"/>
          </p:nvPr>
        </p:nvSpPr>
        <p:spPr/>
        <p:txBody>
          <a:bodyPr>
            <a:normAutofit fontScale="85000" lnSpcReduction="10000"/>
          </a:bodyPr>
          <a:lstStyle/>
          <a:p>
            <a:r>
              <a:rPr lang="en-US" dirty="0" err="1"/>
              <a:t>BigQuery</a:t>
            </a:r>
            <a:endParaRPr lang="en-US" dirty="0"/>
          </a:p>
          <a:p>
            <a:pPr lvl="1"/>
            <a:r>
              <a:rPr lang="en-US" dirty="0"/>
              <a:t>Great for analytics, easy to load data in and query it using SQL-like language.</a:t>
            </a:r>
          </a:p>
          <a:p>
            <a:pPr lvl="1"/>
            <a:r>
              <a:rPr lang="en-US" dirty="0"/>
              <a:t>Low Cost</a:t>
            </a:r>
          </a:p>
          <a:p>
            <a:pPr lvl="1"/>
            <a:r>
              <a:rPr lang="en-US" dirty="0"/>
              <a:t>Provides risk-managers or loan officers to go in an perform analytics to consider situations like industry exposure or dig deeper than the straight classification.</a:t>
            </a:r>
          </a:p>
          <a:p>
            <a:r>
              <a:rPr lang="en-US" dirty="0"/>
              <a:t>Cloud Functions</a:t>
            </a:r>
          </a:p>
          <a:p>
            <a:pPr lvl="1"/>
            <a:r>
              <a:rPr lang="en-US" dirty="0"/>
              <a:t>Provides a serverless option to deploy prediction model.</a:t>
            </a:r>
          </a:p>
          <a:p>
            <a:pPr lvl="1"/>
            <a:r>
              <a:rPr lang="en-US" dirty="0"/>
              <a:t>Enables to create a single function which can take in data and provide a prediction.</a:t>
            </a:r>
          </a:p>
          <a:p>
            <a:pPr lvl="1"/>
            <a:r>
              <a:rPr lang="en-US" dirty="0"/>
              <a:t>This is useful for a situation, where applicants or loan officers at a bank want to see if a business would be eligible for a loan.</a:t>
            </a:r>
          </a:p>
        </p:txBody>
      </p:sp>
    </p:spTree>
    <p:extLst>
      <p:ext uri="{BB962C8B-B14F-4D97-AF65-F5344CB8AC3E}">
        <p14:creationId xmlns:p14="http://schemas.microsoft.com/office/powerpoint/2010/main" val="306767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EB2-EE28-7643-855B-07C8802221C9}"/>
              </a:ext>
            </a:extLst>
          </p:cNvPr>
          <p:cNvSpPr>
            <a:spLocks noGrp="1"/>
          </p:cNvSpPr>
          <p:nvPr>
            <p:ph type="title"/>
          </p:nvPr>
        </p:nvSpPr>
        <p:spPr/>
        <p:txBody>
          <a:bodyPr/>
          <a:lstStyle/>
          <a:p>
            <a:r>
              <a:rPr lang="en-US" dirty="0"/>
              <a:t>Architecture</a:t>
            </a:r>
          </a:p>
        </p:txBody>
      </p:sp>
      <p:pic>
        <p:nvPicPr>
          <p:cNvPr id="9" name="Content Placeholder 8">
            <a:extLst>
              <a:ext uri="{FF2B5EF4-FFF2-40B4-BE49-F238E27FC236}">
                <a16:creationId xmlns:a16="http://schemas.microsoft.com/office/drawing/2014/main" id="{6FF1329D-BD67-D34E-890C-7F53631F38BD}"/>
              </a:ext>
            </a:extLst>
          </p:cNvPr>
          <p:cNvPicPr>
            <a:picLocks noGrp="1" noChangeAspect="1"/>
          </p:cNvPicPr>
          <p:nvPr>
            <p:ph idx="1"/>
          </p:nvPr>
        </p:nvPicPr>
        <p:blipFill>
          <a:blip r:embed="rId2"/>
          <a:stretch>
            <a:fillRect/>
          </a:stretch>
        </p:blipFill>
        <p:spPr>
          <a:xfrm>
            <a:off x="2844799" y="1277500"/>
            <a:ext cx="7501467" cy="5437516"/>
          </a:xfrm>
        </p:spPr>
      </p:pic>
    </p:spTree>
    <p:extLst>
      <p:ext uri="{BB962C8B-B14F-4D97-AF65-F5344CB8AC3E}">
        <p14:creationId xmlns:p14="http://schemas.microsoft.com/office/powerpoint/2010/main" val="254535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3C07-7733-DF4C-B2AD-80095D6EA855}"/>
              </a:ext>
            </a:extLst>
          </p:cNvPr>
          <p:cNvSpPr>
            <a:spLocks noGrp="1"/>
          </p:cNvSpPr>
          <p:nvPr>
            <p:ph type="title"/>
          </p:nvPr>
        </p:nvSpPr>
        <p:spPr/>
        <p:txBody>
          <a:bodyPr/>
          <a:lstStyle/>
          <a:p>
            <a:r>
              <a:rPr lang="en-US" dirty="0"/>
              <a:t>Screenshots</a:t>
            </a:r>
          </a:p>
        </p:txBody>
      </p:sp>
      <p:pic>
        <p:nvPicPr>
          <p:cNvPr id="5" name="Content Placeholder 4">
            <a:extLst>
              <a:ext uri="{FF2B5EF4-FFF2-40B4-BE49-F238E27FC236}">
                <a16:creationId xmlns:a16="http://schemas.microsoft.com/office/drawing/2014/main" id="{7D0684AF-D125-434B-B1C5-A06A645901E9}"/>
              </a:ext>
            </a:extLst>
          </p:cNvPr>
          <p:cNvPicPr>
            <a:picLocks noGrp="1" noChangeAspect="1"/>
          </p:cNvPicPr>
          <p:nvPr>
            <p:ph idx="1"/>
          </p:nvPr>
        </p:nvPicPr>
        <p:blipFill>
          <a:blip r:embed="rId2"/>
          <a:stretch>
            <a:fillRect/>
          </a:stretch>
        </p:blipFill>
        <p:spPr>
          <a:xfrm>
            <a:off x="1097519" y="2053088"/>
            <a:ext cx="4528581" cy="3792478"/>
          </a:xfrm>
        </p:spPr>
      </p:pic>
      <p:pic>
        <p:nvPicPr>
          <p:cNvPr id="7" name="Picture 6">
            <a:extLst>
              <a:ext uri="{FF2B5EF4-FFF2-40B4-BE49-F238E27FC236}">
                <a16:creationId xmlns:a16="http://schemas.microsoft.com/office/drawing/2014/main" id="{66F91E38-BB01-F44E-88EB-3B6967858839}"/>
              </a:ext>
            </a:extLst>
          </p:cNvPr>
          <p:cNvPicPr>
            <a:picLocks noChangeAspect="1"/>
          </p:cNvPicPr>
          <p:nvPr/>
        </p:nvPicPr>
        <p:blipFill>
          <a:blip r:embed="rId3"/>
          <a:stretch>
            <a:fillRect/>
          </a:stretch>
        </p:blipFill>
        <p:spPr>
          <a:xfrm>
            <a:off x="5831456" y="2053086"/>
            <a:ext cx="5460788" cy="3829523"/>
          </a:xfrm>
          <a:prstGeom prst="rect">
            <a:avLst/>
          </a:prstGeom>
        </p:spPr>
      </p:pic>
    </p:spTree>
    <p:extLst>
      <p:ext uri="{BB962C8B-B14F-4D97-AF65-F5344CB8AC3E}">
        <p14:creationId xmlns:p14="http://schemas.microsoft.com/office/powerpoint/2010/main" val="2364016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{DA2DFF63-54AF-D445-B674-28855E82B83F}tf16401378</Template>
  <TotalTime>156</TotalTime>
  <Words>649</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SCS 3760 Term Project</vt:lpstr>
      <vt:lpstr>Business Case</vt:lpstr>
      <vt:lpstr>Cloud VS On-Prem</vt:lpstr>
      <vt:lpstr>Possible Security Risks</vt:lpstr>
      <vt:lpstr>AWS vs GCP</vt:lpstr>
      <vt:lpstr>Architecture – Key Technologies</vt:lpstr>
      <vt:lpstr>Architecture – Key Technologies</vt:lpstr>
      <vt:lpstr>Architecture</vt:lpstr>
      <vt:lpstr>Screenshots</vt:lpstr>
      <vt:lpstr>Screenshots</vt:lpstr>
      <vt:lpstr>Screenshots</vt:lpstr>
      <vt:lpstr>Challenges/Next 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3760 Term Project</dc:title>
  <dc:creator>Rahim Jiwa</dc:creator>
  <cp:lastModifiedBy>Rahim Jiwa</cp:lastModifiedBy>
  <cp:revision>9</cp:revision>
  <dcterms:created xsi:type="dcterms:W3CDTF">2021-04-27T20:50:46Z</dcterms:created>
  <dcterms:modified xsi:type="dcterms:W3CDTF">2021-04-27T23:27:22Z</dcterms:modified>
</cp:coreProperties>
</file>