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8288000" cy="10287000"/>
  <p:notesSz cx="6858000" cy="9144000"/>
  <p:embeddedFontLst>
    <p:embeddedFont>
      <p:font typeface="Montserrat Semi-Bold" panose="00000700000000000000"/>
      <p:bold r:id="rId13"/>
    </p:embeddedFont>
    <p:embeddedFont>
      <p:font typeface="DM Sans Bold"/>
      <p:bold r:id="rId14"/>
    </p:embeddedFont>
    <p:embeddedFont>
      <p:font typeface="Raleway Italics"/>
      <p:italic r:id="rId15"/>
    </p:embeddedFont>
    <p:embeddedFont>
      <p:font typeface="Montserrat Heavy" panose="00000A00000000000000"/>
      <p:bold r:id="rId16"/>
    </p:embeddedFont>
    <p:embeddedFont>
      <p:font typeface="Arial Black" panose="020B0A04020102020204" charset="0"/>
      <p:bold r:id="rId17"/>
    </p:embeddedFont>
    <p:embeddedFont>
      <p:font typeface="Montserrat Bold" panose="00000800000000000000"/>
      <p:bold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 varScale="1">
        <p:scale>
          <a:sx n="51" d="100"/>
          <a:sy n="51" d="100"/>
        </p:scale>
        <p:origin x="7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10.fntdata"/><Relationship Id="rId21" Type="http://schemas.openxmlformats.org/officeDocument/2006/relationships/font" Target="fonts/font9.fntdata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56814" y="-403607"/>
            <a:ext cx="6531186" cy="11641778"/>
            <a:chOff x="0" y="0"/>
            <a:chExt cx="1720148" cy="30661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20148" cy="3066147"/>
            </a:xfrm>
            <a:custGeom>
              <a:avLst/>
              <a:gdLst/>
              <a:ahLst/>
              <a:cxnLst/>
              <a:rect l="l" t="t" r="r" b="b"/>
              <a:pathLst>
                <a:path w="1720148" h="3066147">
                  <a:moveTo>
                    <a:pt x="0" y="0"/>
                  </a:moveTo>
                  <a:lnTo>
                    <a:pt x="1720148" y="0"/>
                  </a:lnTo>
                  <a:lnTo>
                    <a:pt x="1720148" y="3066147"/>
                  </a:lnTo>
                  <a:lnTo>
                    <a:pt x="0" y="3066147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20148" cy="3104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85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 rot="674092">
            <a:off x="-3513169" y="8339629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80000"/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 rot="828919" flipH="1" flipV="1">
            <a:off x="1076036" y="-4819412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19149891" y="6989710"/>
                </a:moveTo>
                <a:lnTo>
                  <a:pt x="0" y="6989710"/>
                </a:lnTo>
                <a:lnTo>
                  <a:pt x="0" y="0"/>
                </a:lnTo>
                <a:lnTo>
                  <a:pt x="19149891" y="0"/>
                </a:lnTo>
                <a:lnTo>
                  <a:pt x="19149891" y="6989710"/>
                </a:lnTo>
                <a:close/>
              </a:path>
            </a:pathLst>
          </a:custGeom>
          <a:blipFill>
            <a:blip r:embed="rId1">
              <a:alphaModFix amt="43000"/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514350" y="2662672"/>
            <a:ext cx="17259300" cy="4240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30"/>
              </a:lnSpc>
            </a:pPr>
            <a:r>
              <a:rPr lang="en-GB" sz="5000" b="1" dirty="0">
                <a:solidFill>
                  <a:srgbClr val="FFFFFF"/>
                </a:solidFill>
                <a:latin typeface="Montserrat Semi-Bold" panose="00000700000000000000"/>
              </a:rPr>
              <a:t>R2K-Response to Knowledge</a:t>
            </a:r>
            <a:endParaRPr lang="en-GB" sz="5000" b="1" dirty="0">
              <a:solidFill>
                <a:srgbClr val="FFFFFF"/>
              </a:solidFill>
              <a:latin typeface="Montserrat Semi-Bold" panose="00000700000000000000"/>
            </a:endParaRPr>
          </a:p>
          <a:p>
            <a:pPr>
              <a:lnSpc>
                <a:spcPts val="5530"/>
              </a:lnSpc>
            </a:pPr>
            <a:r>
              <a:rPr lang="en-US" sz="5000" b="1" dirty="0">
                <a:solidFill>
                  <a:srgbClr val="FFFFFF"/>
                </a:solidFill>
                <a:latin typeface="Montserrat Semi-Bold" panose="00000700000000000000"/>
                <a:sym typeface="Montserrat Semi-Bold" panose="00000700000000000000"/>
              </a:rPr>
              <a:t>A </a:t>
            </a:r>
            <a:r>
              <a:rPr lang="en-US" sz="5000" b="1" dirty="0">
                <a:solidFill>
                  <a:srgbClr val="FFFFFF"/>
                </a:solidFill>
                <a:latin typeface="Montserrat Semi-Bold" panose="00000700000000000000"/>
                <a:ea typeface="Montserrat Semi-Bold" panose="00000700000000000000"/>
                <a:cs typeface="Montserrat Semi-Bold" panose="00000700000000000000"/>
                <a:sym typeface="Montserrat Semi-Bold" panose="00000700000000000000"/>
              </a:rPr>
              <a:t>Python Based Evaluation Framework </a:t>
            </a:r>
            <a:endParaRPr lang="en-US" sz="5000" b="1" dirty="0">
              <a:solidFill>
                <a:srgbClr val="FFFFFF"/>
              </a:solidFill>
              <a:latin typeface="Montserrat Semi-Bold" panose="00000700000000000000"/>
              <a:ea typeface="Montserrat Semi-Bold" panose="00000700000000000000"/>
              <a:cs typeface="Montserrat Semi-Bold" panose="00000700000000000000"/>
              <a:sym typeface="Montserrat Semi-Bold" panose="00000700000000000000"/>
            </a:endParaRPr>
          </a:p>
          <a:p>
            <a:pPr>
              <a:lnSpc>
                <a:spcPts val="5530"/>
              </a:lnSpc>
            </a:pPr>
            <a:endParaRPr lang="en-US" sz="5000" b="1" dirty="0">
              <a:solidFill>
                <a:srgbClr val="FFFFFF"/>
              </a:solidFill>
              <a:latin typeface="Montserrat Semi-Bold" panose="00000700000000000000"/>
              <a:ea typeface="Montserrat Semi-Bold" panose="00000700000000000000"/>
              <a:cs typeface="Montserrat Semi-Bold" panose="00000700000000000000"/>
              <a:sym typeface="Montserrat Semi-Bold" panose="00000700000000000000"/>
            </a:endParaRPr>
          </a:p>
          <a:p>
            <a:pPr>
              <a:lnSpc>
                <a:spcPts val="5530"/>
              </a:lnSpc>
            </a:pPr>
            <a:r>
              <a:rPr lang="en-US" sz="5000" b="1" dirty="0">
                <a:solidFill>
                  <a:srgbClr val="FFFFFF"/>
                </a:solidFill>
                <a:latin typeface="Montserrat Semi-Bold" panose="00000700000000000000"/>
                <a:ea typeface="Montserrat Semi-Bold" panose="00000700000000000000"/>
                <a:cs typeface="Montserrat Semi-Bold" panose="00000700000000000000"/>
                <a:sym typeface="Montserrat Semi-Bold" panose="00000700000000000000"/>
              </a:rPr>
              <a:t>A Cost-Effective, Customizable Alternative to LLM-Based Solutions</a:t>
            </a:r>
            <a:endParaRPr lang="en-US" sz="5000" b="1" dirty="0">
              <a:solidFill>
                <a:srgbClr val="FFFFFF"/>
              </a:solidFill>
              <a:latin typeface="Montserrat Semi-Bold" panose="00000700000000000000"/>
              <a:ea typeface="Montserrat Semi-Bold" panose="00000700000000000000"/>
              <a:cs typeface="Montserrat Semi-Bold" panose="00000700000000000000"/>
              <a:sym typeface="Montserrat Semi-Bold" panose="00000700000000000000"/>
            </a:endParaRPr>
          </a:p>
          <a:p>
            <a:pPr algn="l">
              <a:lnSpc>
                <a:spcPts val="5530"/>
              </a:lnSpc>
            </a:pPr>
            <a:endParaRPr lang="en-US" sz="5820" b="1" dirty="0">
              <a:solidFill>
                <a:srgbClr val="FFFFFF"/>
              </a:solidFill>
              <a:latin typeface="Montserrat Semi-Bold" panose="00000700000000000000"/>
              <a:ea typeface="Montserrat Semi-Bold" panose="00000700000000000000"/>
              <a:cs typeface="Montserrat Semi-Bold" panose="00000700000000000000"/>
              <a:sym typeface="Montserrat Semi-Bold" panose="000007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0" y="185014"/>
            <a:ext cx="2493294" cy="305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5"/>
              </a:lnSpc>
            </a:pPr>
            <a:r>
              <a:rPr lang="en-US" sz="2385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AI in Action </a:t>
            </a:r>
            <a:endParaRPr lang="en-US" sz="2385" b="1">
              <a:solidFill>
                <a:srgbClr val="FFFFFF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6835" y="8846516"/>
            <a:ext cx="5482510" cy="483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5"/>
              </a:lnSpc>
            </a:pPr>
            <a:r>
              <a:rPr lang="en-US" sz="3680" i="1" dirty="0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Rama Nagireddi</a:t>
            </a:r>
            <a:endParaRPr lang="en-US" sz="3680" i="1" dirty="0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6835" y="7283956"/>
            <a:ext cx="12184707" cy="533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0"/>
              </a:lnSpc>
            </a:pPr>
            <a:r>
              <a:rPr lang="en-US" sz="4200" b="1" dirty="0">
                <a:solidFill>
                  <a:srgbClr val="36E9FD"/>
                </a:solidFill>
                <a:latin typeface="Montserrat Heavy" panose="00000A00000000000000"/>
                <a:ea typeface="Montserrat Heavy" panose="00000A00000000000000"/>
                <a:cs typeface="Montserrat Heavy" panose="00000A00000000000000"/>
                <a:sym typeface="Montserrat Heavy" panose="00000A00000000000000"/>
              </a:rPr>
              <a:t>Revolutionizing Chatbot Evaluation </a:t>
            </a:r>
            <a:endParaRPr lang="en-US" sz="4200" b="1" dirty="0">
              <a:solidFill>
                <a:srgbClr val="36E9FD"/>
              </a:solidFill>
              <a:latin typeface="Montserrat Heavy" panose="00000A00000000000000"/>
              <a:ea typeface="Montserrat Heavy" panose="00000A00000000000000"/>
              <a:cs typeface="Montserrat Heavy" panose="00000A00000000000000"/>
              <a:sym typeface="Montserrat Heavy" panose="00000A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572293">
            <a:off x="-7529297" y="5888228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80000"/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1572293" flipV="1">
            <a:off x="8920761" y="-3494855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6989710"/>
                </a:moveTo>
                <a:lnTo>
                  <a:pt x="19149891" y="6989710"/>
                </a:lnTo>
                <a:lnTo>
                  <a:pt x="19149891" y="0"/>
                </a:lnTo>
                <a:lnTo>
                  <a:pt x="0" y="0"/>
                </a:lnTo>
                <a:lnTo>
                  <a:pt x="0" y="6989710"/>
                </a:lnTo>
                <a:close/>
              </a:path>
            </a:pathLst>
          </a:custGeom>
          <a:blipFill>
            <a:blip r:embed="rId1">
              <a:alphaModFix amt="80000"/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657070" y="3881440"/>
            <a:ext cx="15659690" cy="32792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79500" lvl="1" indent="-539750" algn="l">
              <a:lnSpc>
                <a:spcPts val="6450"/>
              </a:lnSpc>
              <a:buFont typeface="Arial" panose="020B0604020202020204"/>
              <a:buChar char="•"/>
            </a:pPr>
            <a:r>
              <a:rPr lang="en-US" sz="5000" i="1" dirty="0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You can’t improve what you can’t measure clearly</a:t>
            </a:r>
            <a:endParaRPr lang="en-US" sz="5000" i="1" dirty="0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  <a:p>
            <a:pPr marL="1079500" lvl="1" indent="-539750" algn="l">
              <a:lnSpc>
                <a:spcPts val="6450"/>
              </a:lnSpc>
              <a:buFont typeface="Arial" panose="020B0604020202020204"/>
              <a:buChar char="•"/>
            </a:pPr>
            <a:r>
              <a:rPr lang="en-US" sz="5000" i="1" dirty="0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LLM-based tools hide the scoring logic</a:t>
            </a:r>
            <a:endParaRPr lang="en-US" sz="5000" i="1" dirty="0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  <a:p>
            <a:pPr marL="1079500" lvl="1" indent="-539750" algn="l">
              <a:lnSpc>
                <a:spcPts val="6450"/>
              </a:lnSpc>
              <a:buFont typeface="Arial" panose="020B0604020202020204"/>
              <a:buChar char="•"/>
            </a:pPr>
            <a:r>
              <a:rPr lang="en-US" sz="5000" i="1" dirty="0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Costs scale with every API call</a:t>
            </a:r>
            <a:endParaRPr lang="en-US" sz="5000" i="1" dirty="0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  <a:p>
            <a:pPr marL="1079500" lvl="1" indent="-539750" algn="l">
              <a:lnSpc>
                <a:spcPts val="6450"/>
              </a:lnSpc>
              <a:buFont typeface="Arial" panose="020B0604020202020204"/>
              <a:buChar char="•"/>
            </a:pPr>
            <a:r>
              <a:rPr lang="en-US" sz="5000" i="1" dirty="0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No flexibility for domain-specific needs</a:t>
            </a:r>
            <a:endParaRPr lang="en-US" sz="5000" i="1" dirty="0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2554" y="200025"/>
            <a:ext cx="18013289" cy="986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5"/>
              </a:lnSpc>
            </a:pPr>
            <a:r>
              <a:rPr lang="en-US" sz="8100" b="1">
                <a:solidFill>
                  <a:srgbClr val="FFFFFF"/>
                </a:solidFill>
                <a:latin typeface="Arial Black" panose="020B0A04020102020204" charset="0"/>
                <a:ea typeface="Montserrat Semi-Bold" panose="00000700000000000000"/>
                <a:cs typeface="Arial Black" panose="020B0A04020102020204" charset="0"/>
                <a:sym typeface="Montserrat Semi-Bold" panose="00000700000000000000"/>
              </a:rPr>
              <a:t>WHY </a:t>
            </a:r>
            <a:endParaRPr lang="en-US" sz="81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Montserrat Semi-Bold" panose="00000700000000000000"/>
              <a:cs typeface="Arial" panose="020B0604020202020204" pitchFamily="34" charset="0"/>
              <a:sym typeface="Montserrat Semi-Bold" panose="000007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82418" y="2167415"/>
            <a:ext cx="18013289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15"/>
              </a:lnSpc>
            </a:pPr>
            <a:r>
              <a:rPr lang="en-US" sz="5700" b="1" dirty="0">
                <a:solidFill>
                  <a:srgbClr val="FFFFFF"/>
                </a:solidFill>
                <a:latin typeface="Montserrat Semi-Bold" panose="00000700000000000000"/>
                <a:ea typeface="Montserrat Semi-Bold" panose="00000700000000000000"/>
                <a:cs typeface="Montserrat Semi-Bold" panose="00000700000000000000"/>
                <a:sym typeface="Montserrat Semi-Bold" panose="00000700000000000000"/>
              </a:rPr>
              <a:t> It’s Time to Rethink Chatbot Evaluation</a:t>
            </a:r>
            <a:endParaRPr lang="en-US" sz="5700" b="1" dirty="0">
              <a:solidFill>
                <a:srgbClr val="FFFFFF"/>
              </a:solidFill>
              <a:latin typeface="Montserrat Semi-Bold" panose="00000700000000000000"/>
              <a:ea typeface="Montserrat Semi-Bold" panose="00000700000000000000"/>
              <a:cs typeface="Montserrat Semi-Bold" panose="00000700000000000000"/>
              <a:sym typeface="Montserrat Semi-Bold" panose="0000070000000000000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1" y="7990586"/>
            <a:ext cx="17221200" cy="13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15"/>
              </a:lnSpc>
            </a:pPr>
            <a:r>
              <a:rPr lang="en-US" sz="5700" b="1" dirty="0">
                <a:solidFill>
                  <a:srgbClr val="FFFFFF"/>
                </a:solidFill>
                <a:latin typeface="Montserrat Semi-Bold" panose="00000700000000000000"/>
                <a:ea typeface="Montserrat Semi-Bold" panose="00000700000000000000"/>
                <a:cs typeface="Montserrat Semi-Bold" panose="00000700000000000000"/>
                <a:sym typeface="Montserrat Semi-Bold" panose="00000700000000000000"/>
              </a:rPr>
              <a:t> </a:t>
            </a:r>
            <a:r>
              <a:rPr lang="en-US" sz="4500" b="1" i="1" dirty="0">
                <a:solidFill>
                  <a:srgbClr val="FFFFFF"/>
                </a:solidFill>
                <a:latin typeface="Montserrat Semi-Bold" panose="00000700000000000000"/>
                <a:ea typeface="Montserrat Semi-Bold" panose="00000700000000000000"/>
                <a:cs typeface="Montserrat Semi-Bold" panose="00000700000000000000"/>
                <a:sym typeface="Montserrat Semi-Bold" panose="00000700000000000000"/>
              </a:rPr>
              <a:t>If you can’t see the scoring formula, you don’t control </a:t>
            </a:r>
            <a:endParaRPr lang="en-US" sz="4500" b="1" i="1" dirty="0">
              <a:solidFill>
                <a:srgbClr val="FFFFFF"/>
              </a:solidFill>
              <a:latin typeface="Montserrat Semi-Bold" panose="00000700000000000000"/>
              <a:ea typeface="Montserrat Semi-Bold" panose="00000700000000000000"/>
              <a:cs typeface="Montserrat Semi-Bold" panose="00000700000000000000"/>
              <a:sym typeface="Montserrat Semi-Bold" panose="00000700000000000000"/>
            </a:endParaRPr>
          </a:p>
          <a:p>
            <a:pPr algn="l">
              <a:lnSpc>
                <a:spcPts val="5415"/>
              </a:lnSpc>
            </a:pPr>
            <a:r>
              <a:rPr lang="en-US" sz="4500" b="1" i="1" dirty="0">
                <a:solidFill>
                  <a:srgbClr val="FFFFFF"/>
                </a:solidFill>
                <a:latin typeface="Montserrat Semi-Bold" panose="00000700000000000000"/>
                <a:ea typeface="Montserrat Semi-Bold" panose="00000700000000000000"/>
                <a:cs typeface="Montserrat Semi-Bold" panose="00000700000000000000"/>
                <a:sym typeface="Montserrat Semi-Bold" panose="00000700000000000000"/>
              </a:rPr>
              <a:t>Your quality</a:t>
            </a:r>
            <a:endParaRPr lang="en-US" sz="4500" b="1" i="1" dirty="0">
              <a:solidFill>
                <a:srgbClr val="FFFFFF"/>
              </a:solidFill>
              <a:latin typeface="Montserrat Semi-Bold" panose="00000700000000000000"/>
              <a:ea typeface="Montserrat Semi-Bold" panose="00000700000000000000"/>
              <a:cs typeface="Montserrat Semi-Bold" panose="00000700000000000000"/>
              <a:sym typeface="Montserrat Semi-Bold" panose="000007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572293">
            <a:off x="-5799371" y="6668368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80000"/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-509532" y="1562842"/>
            <a:ext cx="3970782" cy="8229600"/>
          </a:xfrm>
          <a:custGeom>
            <a:avLst/>
            <a:gdLst/>
            <a:ahLst/>
            <a:cxnLst/>
            <a:rect l="l" t="t" r="r" b="b"/>
            <a:pathLst>
              <a:path w="3970782" h="8229600">
                <a:moveTo>
                  <a:pt x="0" y="0"/>
                </a:moveTo>
                <a:lnTo>
                  <a:pt x="3970782" y="0"/>
                </a:lnTo>
                <a:lnTo>
                  <a:pt x="397078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475859" y="0"/>
            <a:ext cx="2691369" cy="2691369"/>
          </a:xfrm>
          <a:custGeom>
            <a:avLst/>
            <a:gdLst/>
            <a:ahLst/>
            <a:cxnLst/>
            <a:rect l="l" t="t" r="r" b="b"/>
            <a:pathLst>
              <a:path w="2691369" h="2691369">
                <a:moveTo>
                  <a:pt x="0" y="0"/>
                </a:moveTo>
                <a:lnTo>
                  <a:pt x="2691368" y="0"/>
                </a:lnTo>
                <a:lnTo>
                  <a:pt x="2691368" y="2691369"/>
                </a:lnTo>
                <a:lnTo>
                  <a:pt x="0" y="2691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 rot="1572293" flipV="1">
            <a:off x="8920761" y="-3494855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6989710"/>
                </a:moveTo>
                <a:lnTo>
                  <a:pt x="19149891" y="6989710"/>
                </a:lnTo>
                <a:lnTo>
                  <a:pt x="19149891" y="0"/>
                </a:lnTo>
                <a:lnTo>
                  <a:pt x="0" y="0"/>
                </a:lnTo>
                <a:lnTo>
                  <a:pt x="0" y="6989710"/>
                </a:lnTo>
                <a:close/>
              </a:path>
            </a:pathLst>
          </a:custGeom>
          <a:blipFill>
            <a:blip r:embed="rId1">
              <a:alphaModFix amt="80000"/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6" name="Group 6"/>
          <p:cNvGrpSpPr/>
          <p:nvPr/>
        </p:nvGrpSpPr>
        <p:grpSpPr>
          <a:xfrm>
            <a:off x="6002171" y="8250673"/>
            <a:ext cx="9933273" cy="1215390"/>
            <a:chOff x="0" y="0"/>
            <a:chExt cx="5123759" cy="6269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23759" cy="626920"/>
            </a:xfrm>
            <a:custGeom>
              <a:avLst/>
              <a:gdLst/>
              <a:ahLst/>
              <a:cxnLst/>
              <a:rect l="l" t="t" r="r" b="b"/>
              <a:pathLst>
                <a:path w="5123759" h="626920">
                  <a:moveTo>
                    <a:pt x="4920559" y="0"/>
                  </a:moveTo>
                  <a:cubicBezTo>
                    <a:pt x="5032784" y="0"/>
                    <a:pt x="5123759" y="140341"/>
                    <a:pt x="5123759" y="313460"/>
                  </a:cubicBezTo>
                  <a:cubicBezTo>
                    <a:pt x="5123759" y="486579"/>
                    <a:pt x="5032784" y="626920"/>
                    <a:pt x="4920559" y="626920"/>
                  </a:cubicBezTo>
                  <a:lnTo>
                    <a:pt x="203200" y="626920"/>
                  </a:lnTo>
                  <a:cubicBezTo>
                    <a:pt x="90976" y="626920"/>
                    <a:pt x="0" y="486579"/>
                    <a:pt x="0" y="313460"/>
                  </a:cubicBezTo>
                  <a:cubicBezTo>
                    <a:pt x="0" y="140341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32A64">
                    <a:alpha val="100000"/>
                  </a:srgbClr>
                </a:gs>
                <a:gs pos="100000">
                  <a:srgbClr val="414C94">
                    <a:alpha val="100000"/>
                  </a:srgbClr>
                </a:gs>
              </a:gsLst>
              <a:lin ang="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5123759" cy="6935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i="1" spc="200">
                  <a:solidFill>
                    <a:srgbClr val="FFFFFF"/>
                  </a:solidFill>
                  <a:latin typeface="Arial Black" panose="020B0A04020102020204" charset="0"/>
                  <a:ea typeface="HK Modular" panose="00000800000000000000"/>
                  <a:cs typeface="Arial Black" panose="020B0A04020102020204" charset="0"/>
                  <a:sym typeface="HK Modular" panose="00000800000000000000"/>
                </a:rPr>
                <a:t>YOUR RULES, YOUR METRICS</a:t>
              </a:r>
              <a:endParaRPr lang="en-US" sz="3000" i="1" spc="200">
                <a:solidFill>
                  <a:srgbClr val="FFFFFF"/>
                </a:solidFill>
                <a:latin typeface="Arial Black" panose="020B0A04020102020204" charset="0"/>
                <a:ea typeface="HK Modular" panose="00000800000000000000"/>
                <a:cs typeface="Arial Black" panose="020B0A04020102020204" charset="0"/>
                <a:sym typeface="HK Modular" panose="00000800000000000000"/>
              </a:endParaRPr>
            </a:p>
            <a:p>
              <a:pPr algn="ctr">
                <a:lnSpc>
                  <a:spcPts val="4200"/>
                </a:lnSpc>
              </a:pPr>
              <a:r>
                <a:rPr lang="en-US" sz="3000" i="1" spc="200">
                  <a:solidFill>
                    <a:srgbClr val="FFFFFF"/>
                  </a:solidFill>
                  <a:latin typeface="Arial Black" panose="020B0A04020102020204" charset="0"/>
                  <a:ea typeface="HK Modular" panose="00000800000000000000"/>
                  <a:cs typeface="Arial Black" panose="020B0A04020102020204" charset="0"/>
                  <a:sym typeface="HK Modular" panose="00000800000000000000"/>
                </a:rPr>
                <a:t>YOUR CONTROL</a:t>
              </a:r>
              <a:endParaRPr lang="en-US" sz="3000" i="1" spc="200">
                <a:solidFill>
                  <a:srgbClr val="FFFFFF"/>
                </a:solidFill>
                <a:latin typeface="Arial Black" panose="020B0A04020102020204" charset="0"/>
                <a:ea typeface="HK Modular" panose="00000800000000000000"/>
                <a:cs typeface="Arial Black" panose="020B0A04020102020204" charset="0"/>
                <a:sym typeface="HK Modular" panose="00000800000000000000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808329" y="1564202"/>
            <a:ext cx="14096542" cy="1705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0"/>
              </a:lnSpc>
            </a:pPr>
            <a:r>
              <a:rPr lang="en-US" sz="6000" b="1" dirty="0">
                <a:solidFill>
                  <a:srgbClr val="FFFFFF"/>
                </a:solidFill>
                <a:latin typeface="Montserrat Semi-Bold" panose="00000700000000000000"/>
                <a:ea typeface="Montserrat Semi-Bold" panose="00000700000000000000"/>
                <a:cs typeface="Montserrat Semi-Bold" panose="00000700000000000000"/>
                <a:sym typeface="Montserrat Semi-Bold" panose="00000700000000000000"/>
              </a:rPr>
              <a:t>Introducing R2K </a:t>
            </a:r>
            <a:r>
              <a:rPr lang="en-GB" altLang="en-US" sz="6000" b="1" dirty="0">
                <a:solidFill>
                  <a:srgbClr val="FFFFFF"/>
                </a:solidFill>
                <a:latin typeface="Montserrat Semi-Bold" panose="00000700000000000000"/>
                <a:ea typeface="Montserrat Semi-Bold" panose="00000700000000000000"/>
                <a:cs typeface="Montserrat Semi-Bold" panose="00000700000000000000"/>
                <a:sym typeface="Montserrat Semi-Bold" panose="00000700000000000000"/>
              </a:rPr>
              <a:t>Chat</a:t>
            </a:r>
            <a:r>
              <a:rPr lang="en-US" sz="6000" b="1" dirty="0">
                <a:solidFill>
                  <a:srgbClr val="FFFFFF"/>
                </a:solidFill>
                <a:latin typeface="Montserrat Semi-Bold" panose="00000700000000000000"/>
                <a:ea typeface="Montserrat Semi-Bold" panose="00000700000000000000"/>
                <a:cs typeface="Montserrat Semi-Bold" panose="00000700000000000000"/>
                <a:sym typeface="Montserrat Semi-Bold" panose="00000700000000000000"/>
              </a:rPr>
              <a:t>Eval Framework</a:t>
            </a:r>
            <a:endParaRPr lang="en-US" sz="6000" b="1" dirty="0">
              <a:solidFill>
                <a:srgbClr val="FFFFFF"/>
              </a:solidFill>
              <a:latin typeface="Montserrat Semi-Bold" panose="00000700000000000000"/>
              <a:ea typeface="Montserrat Semi-Bold" panose="00000700000000000000"/>
              <a:cs typeface="Montserrat Semi-Bold" panose="00000700000000000000"/>
              <a:sym typeface="Montserrat Semi-Bold" panose="000007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167227" y="3188017"/>
            <a:ext cx="13463271" cy="4931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0" lvl="1" indent="-485775" algn="l">
              <a:lnSpc>
                <a:spcPts val="5805"/>
              </a:lnSpc>
              <a:buFont typeface="Arial" panose="020B0604020202020204"/>
              <a:buChar char="•"/>
            </a:pPr>
            <a:r>
              <a:rPr lang="en-US" sz="4500" i="1" dirty="0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A local, zero-cost evaluation framework</a:t>
            </a:r>
            <a:endParaRPr lang="en-US" sz="4500" i="1" dirty="0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  <a:p>
            <a:pPr marL="971550" lvl="1" indent="-485775" algn="l">
              <a:lnSpc>
                <a:spcPts val="5805"/>
              </a:lnSpc>
              <a:buFont typeface="Arial" panose="020B0604020202020204"/>
              <a:buChar char="•"/>
            </a:pPr>
            <a:r>
              <a:rPr lang="en-US" sz="4500" i="1" dirty="0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No LLMs, no API calls, no cloud needed</a:t>
            </a:r>
            <a:endParaRPr lang="en-US" sz="4500" i="1" dirty="0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  <a:p>
            <a:pPr marL="971550" lvl="1" indent="-485775" algn="l">
              <a:lnSpc>
                <a:spcPts val="5805"/>
              </a:lnSpc>
              <a:buFont typeface="Arial" panose="020B0604020202020204"/>
              <a:buChar char="•"/>
            </a:pPr>
            <a:r>
              <a:rPr lang="en-US" sz="4500" i="1" dirty="0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Built to be fast, flexible, and transparent</a:t>
            </a:r>
            <a:endParaRPr lang="en-US" sz="4500" i="1" dirty="0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  <a:p>
            <a:pPr marL="971550" lvl="1" indent="-485775" algn="l">
              <a:lnSpc>
                <a:spcPts val="5805"/>
              </a:lnSpc>
              <a:buFont typeface="Arial" panose="020B0604020202020204"/>
              <a:buChar char="•"/>
            </a:pPr>
            <a:r>
              <a:rPr lang="en-US" sz="4500" i="1" dirty="0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Works with BLEU, ROUGE, Entropy, and more</a:t>
            </a:r>
            <a:endParaRPr lang="en-US" sz="4500" i="1" dirty="0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  <a:p>
            <a:pPr algn="l">
              <a:lnSpc>
                <a:spcPts val="5805"/>
              </a:lnSpc>
            </a:pPr>
            <a:endParaRPr lang="en-US" sz="4500" i="1" dirty="0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  <a:p>
            <a:pPr algn="l">
              <a:lnSpc>
                <a:spcPts val="3320"/>
              </a:lnSpc>
            </a:pPr>
            <a:endParaRPr lang="en-US" sz="4500" i="1" dirty="0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  <a:p>
            <a:pPr algn="l">
              <a:lnSpc>
                <a:spcPts val="3320"/>
              </a:lnSpc>
            </a:pPr>
            <a:endParaRPr lang="en-US" sz="4500" i="1" dirty="0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  <a:p>
            <a:pPr algn="l">
              <a:lnSpc>
                <a:spcPts val="3320"/>
              </a:lnSpc>
            </a:pPr>
            <a:endParaRPr lang="en-US" sz="4500" i="1" dirty="0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2554" y="200025"/>
            <a:ext cx="18013289" cy="986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5"/>
              </a:lnSpc>
            </a:pPr>
            <a:r>
              <a:rPr lang="en-US" sz="8100" b="1">
                <a:solidFill>
                  <a:srgbClr val="FFFFFF"/>
                </a:solidFill>
                <a:latin typeface="Arial Black" panose="020B0A04020102020204" charset="0"/>
                <a:ea typeface="Montserrat Semi-Bold" panose="00000700000000000000"/>
                <a:cs typeface="Arial Black" panose="020B0A04020102020204" charset="0"/>
                <a:sym typeface="Montserrat Semi-Bold" panose="00000700000000000000"/>
              </a:rPr>
              <a:t>W</a:t>
            </a:r>
            <a:r>
              <a:rPr lang="en-GB" altLang="en-US" sz="8100" b="1">
                <a:solidFill>
                  <a:srgbClr val="FFFFFF"/>
                </a:solidFill>
                <a:latin typeface="Arial Black" panose="020B0A04020102020204" charset="0"/>
                <a:ea typeface="Montserrat Semi-Bold" panose="00000700000000000000"/>
                <a:cs typeface="Arial Black" panose="020B0A04020102020204" charset="0"/>
                <a:sym typeface="Montserrat Semi-Bold" panose="00000700000000000000"/>
              </a:rPr>
              <a:t>HAT</a:t>
            </a:r>
            <a:r>
              <a:rPr lang="en-US" sz="8100" b="1">
                <a:solidFill>
                  <a:srgbClr val="FFFFFF"/>
                </a:solidFill>
                <a:latin typeface="Arial Black" panose="020B0A04020102020204" charset="0"/>
                <a:ea typeface="Montserrat Semi-Bold" panose="00000700000000000000"/>
                <a:cs typeface="Arial Black" panose="020B0A04020102020204" charset="0"/>
                <a:sym typeface="Montserrat Semi-Bold" panose="00000700000000000000"/>
              </a:rPr>
              <a:t> </a:t>
            </a:r>
            <a:endParaRPr lang="en-US" sz="8100" b="1">
              <a:solidFill>
                <a:srgbClr val="FFFFFF"/>
              </a:solidFill>
              <a:latin typeface="Arial Black" panose="020B0A04020102020204" charset="0"/>
              <a:ea typeface="Montserrat Semi-Bold" panose="00000700000000000000"/>
              <a:cs typeface="Arial Black" panose="020B0A04020102020204" charset="0"/>
              <a:sym typeface="Montserrat Semi-Bold" panose="000007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572293">
            <a:off x="-5799371" y="6668368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80000"/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1572293" flipV="1">
            <a:off x="8920761" y="-3494855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6989710"/>
                </a:moveTo>
                <a:lnTo>
                  <a:pt x="19149891" y="6989710"/>
                </a:lnTo>
                <a:lnTo>
                  <a:pt x="19149891" y="0"/>
                </a:lnTo>
                <a:lnTo>
                  <a:pt x="0" y="0"/>
                </a:lnTo>
                <a:lnTo>
                  <a:pt x="0" y="6989710"/>
                </a:lnTo>
                <a:close/>
              </a:path>
            </a:pathLst>
          </a:custGeom>
          <a:blipFill>
            <a:blip r:embed="rId1">
              <a:alphaModFix amt="80000"/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1066800" y="3162300"/>
            <a:ext cx="15697790" cy="409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0" lvl="1" indent="-539750" algn="l">
              <a:lnSpc>
                <a:spcPts val="6450"/>
              </a:lnSpc>
              <a:buFont typeface="Arial" panose="020B0604020202020204"/>
              <a:buChar char="•"/>
            </a:pPr>
            <a:r>
              <a:rPr lang="en-US" sz="5000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When your project needs custom evaluation</a:t>
            </a:r>
            <a:endParaRPr lang="en-US" sz="5000" i="1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  <a:p>
            <a:pPr marL="1079500" lvl="1" indent="-539750" algn="l">
              <a:lnSpc>
                <a:spcPts val="6450"/>
              </a:lnSpc>
              <a:buFont typeface="Arial" panose="020B0604020202020204"/>
              <a:buChar char="•"/>
            </a:pPr>
            <a:r>
              <a:rPr lang="en-US" sz="5000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When data privacy is critical</a:t>
            </a:r>
            <a:endParaRPr lang="en-US" sz="5000" i="1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  <a:p>
            <a:pPr marL="1079500" lvl="1" indent="-539750" algn="l">
              <a:lnSpc>
                <a:spcPts val="6450"/>
              </a:lnSpc>
              <a:buFont typeface="Arial" panose="020B0604020202020204"/>
              <a:buChar char="•"/>
            </a:pPr>
            <a:r>
              <a:rPr lang="en-US" sz="5000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When API costs are blocking growth</a:t>
            </a:r>
            <a:endParaRPr lang="en-US" sz="5000" i="1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  <a:p>
            <a:pPr marL="1079500" lvl="1" indent="-539750" algn="l">
              <a:lnSpc>
                <a:spcPts val="6450"/>
              </a:lnSpc>
              <a:buFont typeface="Arial" panose="020B0604020202020204"/>
              <a:buChar char="•"/>
            </a:pPr>
            <a:r>
              <a:rPr lang="en-US" sz="5000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When you need to track safety and context</a:t>
            </a:r>
            <a:endParaRPr lang="en-US" sz="5000" i="1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  <a:p>
            <a:pPr algn="l">
              <a:lnSpc>
                <a:spcPts val="6450"/>
              </a:lnSpc>
            </a:pPr>
            <a:endParaRPr lang="en-US" sz="5000" i="1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3886351" y="8354178"/>
            <a:ext cx="9933273" cy="787875"/>
            <a:chOff x="0" y="0"/>
            <a:chExt cx="5123759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123759" cy="406400"/>
            </a:xfrm>
            <a:custGeom>
              <a:avLst/>
              <a:gdLst/>
              <a:ahLst/>
              <a:cxnLst/>
              <a:rect l="l" t="t" r="r" b="b"/>
              <a:pathLst>
                <a:path w="5123759" h="406400">
                  <a:moveTo>
                    <a:pt x="4920559" y="0"/>
                  </a:moveTo>
                  <a:cubicBezTo>
                    <a:pt x="5032784" y="0"/>
                    <a:pt x="5123759" y="90976"/>
                    <a:pt x="5123759" y="203200"/>
                  </a:cubicBezTo>
                  <a:cubicBezTo>
                    <a:pt x="5123759" y="315424"/>
                    <a:pt x="5032784" y="406400"/>
                    <a:pt x="492055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32A64">
                    <a:alpha val="100000"/>
                  </a:srgbClr>
                </a:gs>
                <a:gs pos="100000">
                  <a:srgbClr val="414C94">
                    <a:alpha val="100000"/>
                  </a:srgbClr>
                </a:gs>
              </a:gsLst>
              <a:lin ang="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5123759" cy="473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i="1" spc="200">
                  <a:solidFill>
                    <a:srgbClr val="FFFFFF"/>
                  </a:solidFill>
                  <a:latin typeface="HK Modular" panose="00000800000000000000"/>
                  <a:ea typeface="HK Modular" panose="00000800000000000000"/>
                  <a:cs typeface="HK Modular" panose="00000800000000000000"/>
                  <a:sym typeface="HK Modular" panose="00000800000000000000"/>
                </a:rPr>
                <a:t> </a:t>
              </a:r>
              <a:r>
                <a:rPr lang="en-US" sz="3000" i="1" spc="200">
                  <a:solidFill>
                    <a:srgbClr val="FFFFFF"/>
                  </a:solidFill>
                  <a:latin typeface="Arial Black" panose="020B0A04020102020204" charset="0"/>
                  <a:ea typeface="HK Modular" panose="00000800000000000000"/>
                  <a:cs typeface="Arial Black" panose="020B0A04020102020204" charset="0"/>
                  <a:sym typeface="HK Modular" panose="00000800000000000000"/>
                </a:rPr>
                <a:t>FITS WHERE LLMS FAIL</a:t>
              </a:r>
              <a:endParaRPr lang="en-US" sz="3000" i="1" spc="200">
                <a:solidFill>
                  <a:srgbClr val="FFFFFF"/>
                </a:solidFill>
                <a:latin typeface="Arial Black" panose="020B0A04020102020204" charset="0"/>
                <a:ea typeface="HK Modular" panose="00000800000000000000"/>
                <a:cs typeface="Arial Black" panose="020B0A04020102020204" charset="0"/>
                <a:sym typeface="HK Modular" panose="00000800000000000000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2554" y="200025"/>
            <a:ext cx="18013289" cy="986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5"/>
              </a:lnSpc>
            </a:pPr>
            <a:r>
              <a:rPr lang="en-US" sz="8100" b="1">
                <a:solidFill>
                  <a:srgbClr val="FFFFFF"/>
                </a:solidFill>
                <a:latin typeface="Arial Black" panose="020B0A04020102020204" charset="0"/>
                <a:ea typeface="Montserrat Semi-Bold" panose="00000700000000000000"/>
                <a:cs typeface="Arial Black" panose="020B0A04020102020204" charset="0"/>
                <a:sym typeface="Montserrat Semi-Bold" panose="00000700000000000000"/>
              </a:rPr>
              <a:t>W</a:t>
            </a:r>
            <a:r>
              <a:rPr lang="en-GB" altLang="en-US" sz="8100" b="1">
                <a:solidFill>
                  <a:srgbClr val="FFFFFF"/>
                </a:solidFill>
                <a:latin typeface="Arial Black" panose="020B0A04020102020204" charset="0"/>
                <a:ea typeface="Montserrat Semi-Bold" panose="00000700000000000000"/>
                <a:cs typeface="Arial Black" panose="020B0A04020102020204" charset="0"/>
                <a:sym typeface="Montserrat Semi-Bold" panose="00000700000000000000"/>
              </a:rPr>
              <a:t>HEN</a:t>
            </a:r>
            <a:r>
              <a:rPr lang="en-US" sz="8100" b="1">
                <a:solidFill>
                  <a:srgbClr val="FFFFFF"/>
                </a:solidFill>
                <a:latin typeface="Arial Black" panose="020B0A04020102020204" charset="0"/>
                <a:ea typeface="Montserrat Semi-Bold" panose="00000700000000000000"/>
                <a:cs typeface="Arial Black" panose="020B0A04020102020204" charset="0"/>
                <a:sym typeface="Montserrat Semi-Bold" panose="00000700000000000000"/>
              </a:rPr>
              <a:t> </a:t>
            </a:r>
            <a:endParaRPr lang="en-US" sz="8100" b="1">
              <a:solidFill>
                <a:srgbClr val="FFFFFF"/>
              </a:solidFill>
              <a:latin typeface="Montserrat Semi-Bold" panose="00000700000000000000"/>
              <a:ea typeface="Montserrat Semi-Bold" panose="00000700000000000000"/>
              <a:cs typeface="Montserrat Semi-Bold" panose="00000700000000000000"/>
              <a:sym typeface="Montserrat Semi-Bold" panose="000007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572293">
            <a:off x="-5799371" y="6792145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80000"/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1572293" flipV="1">
            <a:off x="8920761" y="-3494855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6989710"/>
                </a:moveTo>
                <a:lnTo>
                  <a:pt x="19149891" y="6989710"/>
                </a:lnTo>
                <a:lnTo>
                  <a:pt x="19149891" y="0"/>
                </a:lnTo>
                <a:lnTo>
                  <a:pt x="0" y="0"/>
                </a:lnTo>
                <a:lnTo>
                  <a:pt x="0" y="6989710"/>
                </a:lnTo>
                <a:close/>
              </a:path>
            </a:pathLst>
          </a:custGeom>
          <a:blipFill>
            <a:blip r:embed="rId1">
              <a:alphaModFix amt="80000"/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0" y="2742289"/>
            <a:ext cx="17813733" cy="5734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0" lvl="1" indent="-539750" algn="l">
              <a:lnSpc>
                <a:spcPts val="6450"/>
              </a:lnSpc>
              <a:buFont typeface="Arial" panose="020B0604020202020204"/>
              <a:buChar char="•"/>
            </a:pPr>
            <a:r>
              <a:rPr lang="en-US" sz="5000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Smart mode switching by input type</a:t>
            </a:r>
            <a:endParaRPr lang="en-US" sz="5000" i="1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  <a:p>
            <a:pPr marL="1079500" lvl="1" indent="-539750" algn="l">
              <a:lnSpc>
                <a:spcPts val="6450"/>
              </a:lnSpc>
              <a:buFont typeface="Arial" panose="020B0604020202020204"/>
              <a:buChar char="•"/>
            </a:pPr>
            <a:r>
              <a:rPr lang="en-US" sz="5000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Multi-metric scoring fused into one result</a:t>
            </a:r>
            <a:endParaRPr lang="en-US" sz="5000" i="1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  <a:p>
            <a:pPr marL="1079500" lvl="1" indent="-539750" algn="l">
              <a:lnSpc>
                <a:spcPts val="6450"/>
              </a:lnSpc>
              <a:buFont typeface="Arial" panose="020B0604020202020204"/>
              <a:buChar char="•"/>
            </a:pPr>
            <a:r>
              <a:rPr lang="en-US" sz="5000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Safety checks that understand context</a:t>
            </a:r>
            <a:endParaRPr lang="en-US" sz="5000" i="1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  <a:p>
            <a:pPr marL="1079500" lvl="1" indent="-539750" algn="l">
              <a:lnSpc>
                <a:spcPts val="6450"/>
              </a:lnSpc>
              <a:buFont typeface="Arial" panose="020B0604020202020204"/>
              <a:buChar char="•"/>
            </a:pPr>
            <a:r>
              <a:rPr lang="en-US" sz="5000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Time-based scoring to reflect real usage</a:t>
            </a:r>
            <a:endParaRPr lang="en-US" sz="5000" i="1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  <a:p>
            <a:pPr marL="1079500" lvl="1" indent="-539750" algn="l">
              <a:lnSpc>
                <a:spcPts val="6450"/>
              </a:lnSpc>
              <a:buFont typeface="Arial" panose="020B0604020202020204"/>
              <a:buChar char="•"/>
            </a:pPr>
            <a:r>
              <a:rPr lang="en-US" sz="5000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Custom logic based on the testing needs</a:t>
            </a:r>
            <a:endParaRPr lang="en-US" sz="5000" i="1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  <a:p>
            <a:pPr marL="1079500" lvl="1" indent="-539750" algn="l">
              <a:lnSpc>
                <a:spcPts val="6450"/>
              </a:lnSpc>
              <a:buFont typeface="Arial" panose="020B0604020202020204"/>
              <a:buChar char="•"/>
            </a:pPr>
            <a:r>
              <a:rPr lang="en-US" sz="5000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Everything runs locally </a:t>
            </a:r>
            <a:endParaRPr lang="en-US" sz="5000" i="1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  <a:p>
            <a:pPr algn="l">
              <a:lnSpc>
                <a:spcPts val="6450"/>
              </a:lnSpc>
            </a:pPr>
            <a:endParaRPr lang="en-US" sz="5000" i="1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39988" y="1669752"/>
            <a:ext cx="18013289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15"/>
              </a:lnSpc>
            </a:pPr>
            <a:r>
              <a:rPr lang="en-US" sz="5700" b="1">
                <a:solidFill>
                  <a:srgbClr val="FFFFFF"/>
                </a:solidFill>
                <a:latin typeface="Montserrat Semi-Bold" panose="00000700000000000000"/>
                <a:ea typeface="Montserrat Semi-Bold" panose="00000700000000000000"/>
                <a:cs typeface="Montserrat Semi-Bold" panose="00000700000000000000"/>
                <a:sym typeface="Montserrat Semi-Bold" panose="00000700000000000000"/>
              </a:rPr>
              <a:t>How Does It Work?</a:t>
            </a:r>
            <a:endParaRPr lang="en-US" sz="5700" b="1">
              <a:solidFill>
                <a:srgbClr val="FFFFFF"/>
              </a:solidFill>
              <a:latin typeface="Montserrat Semi-Bold" panose="00000700000000000000"/>
              <a:ea typeface="Montserrat Semi-Bold" panose="00000700000000000000"/>
              <a:cs typeface="Montserrat Semi-Bold" panose="00000700000000000000"/>
              <a:sym typeface="Montserrat Semi-Bold" panose="00000700000000000000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595494" y="8650605"/>
            <a:ext cx="9933273" cy="1215390"/>
            <a:chOff x="0" y="0"/>
            <a:chExt cx="5123759" cy="6269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23759" cy="626920"/>
            </a:xfrm>
            <a:custGeom>
              <a:avLst/>
              <a:gdLst/>
              <a:ahLst/>
              <a:cxnLst/>
              <a:rect l="l" t="t" r="r" b="b"/>
              <a:pathLst>
                <a:path w="5123759" h="626920">
                  <a:moveTo>
                    <a:pt x="4920559" y="0"/>
                  </a:moveTo>
                  <a:cubicBezTo>
                    <a:pt x="5032784" y="0"/>
                    <a:pt x="5123759" y="140341"/>
                    <a:pt x="5123759" y="313460"/>
                  </a:cubicBezTo>
                  <a:cubicBezTo>
                    <a:pt x="5123759" y="486579"/>
                    <a:pt x="5032784" y="626920"/>
                    <a:pt x="4920559" y="626920"/>
                  </a:cubicBezTo>
                  <a:lnTo>
                    <a:pt x="203200" y="626920"/>
                  </a:lnTo>
                  <a:cubicBezTo>
                    <a:pt x="90976" y="626920"/>
                    <a:pt x="0" y="486579"/>
                    <a:pt x="0" y="313460"/>
                  </a:cubicBezTo>
                  <a:cubicBezTo>
                    <a:pt x="0" y="140341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32A64">
                    <a:alpha val="100000"/>
                  </a:srgbClr>
                </a:gs>
                <a:gs pos="100000">
                  <a:srgbClr val="414C94">
                    <a:alpha val="100000"/>
                  </a:srgbClr>
                </a:gs>
              </a:gsLst>
              <a:lin ang="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5123759" cy="6935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b="1" i="1" spc="200">
                  <a:solidFill>
                    <a:srgbClr val="FFFFFF"/>
                  </a:solidFill>
                  <a:latin typeface="Arial Black" panose="020B0A04020102020204" charset="0"/>
                  <a:ea typeface="HK Modular" panose="00000800000000000000"/>
                  <a:cs typeface="Arial Black" panose="020B0A04020102020204" charset="0"/>
                  <a:sym typeface="HK Modular" panose="00000800000000000000"/>
                </a:rPr>
                <a:t>NO BLACK BOX, JUST OUT OF BOX THINKING</a:t>
              </a:r>
              <a:endParaRPr lang="en-US" sz="3000" b="1" i="1" spc="200">
                <a:solidFill>
                  <a:srgbClr val="FFFFFF"/>
                </a:solidFill>
                <a:latin typeface="Arial Black" panose="020B0A04020102020204" charset="0"/>
                <a:ea typeface="HK Modular" panose="00000800000000000000"/>
                <a:cs typeface="Arial Black" panose="020B0A04020102020204" charset="0"/>
                <a:sym typeface="HK Modular" panose="00000800000000000000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3705522" y="5076825"/>
            <a:ext cx="4582478" cy="2306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 b="1">
                <a:solidFill>
                  <a:srgbClr val="FFFFFF"/>
                </a:solidFill>
                <a:latin typeface="Montserrat Semi-Bold" panose="00000700000000000000"/>
                <a:ea typeface="Montserrat Semi-Bold" panose="00000700000000000000"/>
                <a:cs typeface="Montserrat Semi-Bold" panose="00000700000000000000"/>
                <a:sym typeface="Montserrat Semi-Bold" panose="00000700000000000000"/>
              </a:rPr>
              <a:t>✅ No cloud</a:t>
            </a:r>
            <a:endParaRPr lang="en-US" sz="3300" b="1">
              <a:solidFill>
                <a:srgbClr val="FFFFFF"/>
              </a:solidFill>
              <a:latin typeface="Montserrat Semi-Bold" panose="00000700000000000000"/>
              <a:ea typeface="Montserrat Semi-Bold" panose="00000700000000000000"/>
              <a:cs typeface="Montserrat Semi-Bold" panose="00000700000000000000"/>
              <a:sym typeface="Montserrat Semi-Bold" panose="00000700000000000000"/>
            </a:endParaRPr>
          </a:p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 b="1">
                <a:solidFill>
                  <a:srgbClr val="FFFFFF"/>
                </a:solidFill>
                <a:latin typeface="Montserrat Semi-Bold" panose="00000700000000000000"/>
                <a:ea typeface="Montserrat Semi-Bold" panose="00000700000000000000"/>
                <a:cs typeface="Montserrat Semi-Bold" panose="00000700000000000000"/>
                <a:sym typeface="Montserrat Semi-Bold" panose="00000700000000000000"/>
              </a:rPr>
              <a:t>✅ No LLMs</a:t>
            </a:r>
            <a:endParaRPr lang="en-US" sz="3300" b="1">
              <a:solidFill>
                <a:srgbClr val="FFFFFF"/>
              </a:solidFill>
              <a:latin typeface="Montserrat Semi-Bold" panose="00000700000000000000"/>
              <a:ea typeface="Montserrat Semi-Bold" panose="00000700000000000000"/>
              <a:cs typeface="Montserrat Semi-Bold" panose="00000700000000000000"/>
              <a:sym typeface="Montserrat Semi-Bold" panose="00000700000000000000"/>
            </a:endParaRPr>
          </a:p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 b="1">
                <a:solidFill>
                  <a:srgbClr val="FFFFFF"/>
                </a:solidFill>
                <a:latin typeface="Montserrat Semi-Bold" panose="00000700000000000000"/>
                <a:ea typeface="Montserrat Semi-Bold" panose="00000700000000000000"/>
                <a:cs typeface="Montserrat Semi-Bold" panose="00000700000000000000"/>
                <a:sym typeface="Montserrat Semi-Bold" panose="00000700000000000000"/>
              </a:rPr>
              <a:t>✅ No surprises</a:t>
            </a:r>
            <a:endParaRPr lang="en-US" sz="3300" b="1">
              <a:solidFill>
                <a:srgbClr val="FFFFFF"/>
              </a:solidFill>
              <a:latin typeface="Montserrat Semi-Bold" panose="00000700000000000000"/>
              <a:ea typeface="Montserrat Semi-Bold" panose="00000700000000000000"/>
              <a:cs typeface="Montserrat Semi-Bold" panose="00000700000000000000"/>
              <a:sym typeface="Montserrat Semi-Bold" panose="00000700000000000000"/>
            </a:endParaRPr>
          </a:p>
          <a:p>
            <a:pPr algn="l">
              <a:lnSpc>
                <a:spcPts val="4620"/>
              </a:lnSpc>
              <a:spcBef>
                <a:spcPct val="0"/>
              </a:spcBef>
            </a:pPr>
            <a:endParaRPr lang="en-US" sz="3300" b="1">
              <a:solidFill>
                <a:srgbClr val="FFFFFF"/>
              </a:solidFill>
              <a:latin typeface="Montserrat Semi-Bold" panose="00000700000000000000"/>
              <a:ea typeface="Montserrat Semi-Bold" panose="00000700000000000000"/>
              <a:cs typeface="Montserrat Semi-Bold" panose="00000700000000000000"/>
              <a:sym typeface="Montserrat Semi-Bold" panose="000007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-753989" y="111445"/>
            <a:ext cx="18013289" cy="986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5"/>
              </a:lnSpc>
            </a:pPr>
            <a:r>
              <a:rPr lang="en-GB" altLang="en-US" sz="8100" b="1">
                <a:solidFill>
                  <a:srgbClr val="FFFFFF"/>
                </a:solidFill>
                <a:latin typeface="Arial Black" panose="020B0A04020102020204" charset="0"/>
                <a:ea typeface="Montserrat Semi-Bold" panose="00000700000000000000"/>
                <a:cs typeface="Arial Black" panose="020B0A04020102020204" charset="0"/>
                <a:sym typeface="Montserrat Bold" panose="00000800000000000000"/>
              </a:rPr>
              <a:t>HOW</a:t>
            </a:r>
            <a:endParaRPr lang="en-US" sz="8100" b="1">
              <a:solidFill>
                <a:srgbClr val="FFFFFF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572293">
            <a:off x="-5799371" y="6668368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80000"/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1572293" flipV="1">
            <a:off x="8920761" y="-3494855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6989710"/>
                </a:moveTo>
                <a:lnTo>
                  <a:pt x="19149891" y="6989710"/>
                </a:lnTo>
                <a:lnTo>
                  <a:pt x="19149891" y="0"/>
                </a:lnTo>
                <a:lnTo>
                  <a:pt x="0" y="0"/>
                </a:lnTo>
                <a:lnTo>
                  <a:pt x="0" y="6989710"/>
                </a:lnTo>
                <a:close/>
              </a:path>
            </a:pathLst>
          </a:custGeom>
          <a:blipFill>
            <a:blip r:embed="rId1">
              <a:alphaModFix amt="80000"/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2431084" y="828447"/>
            <a:ext cx="17813733" cy="826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000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 </a:t>
            </a:r>
            <a:r>
              <a:rPr lang="en-GB" altLang="en-US" sz="5000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         </a:t>
            </a:r>
            <a:r>
              <a:rPr lang="en-US" sz="5000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Own Your Quality Standards!</a:t>
            </a:r>
            <a:endParaRPr lang="en-US" sz="5000" i="1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77063" y="2993035"/>
            <a:ext cx="15169077" cy="2997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5"/>
              </a:lnSpc>
              <a:spcBef>
                <a:spcPct val="0"/>
              </a:spcBef>
            </a:pPr>
          </a:p>
          <a:p>
            <a:pPr algn="ctr">
              <a:lnSpc>
                <a:spcPts val="5985"/>
              </a:lnSpc>
              <a:spcBef>
                <a:spcPct val="0"/>
              </a:spcBef>
            </a:pPr>
            <a:r>
              <a:rPr lang="en-US" sz="4275" b="1">
                <a:solidFill>
                  <a:srgbClr val="FFFFFF"/>
                </a:solidFill>
                <a:latin typeface="Montserrat Semi-Bold" panose="00000700000000000000"/>
                <a:ea typeface="Montserrat Semi-Bold" panose="00000700000000000000"/>
                <a:cs typeface="Montserrat Semi-Bold" panose="00000700000000000000"/>
                <a:sym typeface="Montserrat Semi-Bold" panose="00000700000000000000"/>
              </a:rPr>
              <a:t>Testing is in progress the official open-source release is on the way......</a:t>
            </a:r>
            <a:endParaRPr lang="en-US" sz="4275" b="1">
              <a:solidFill>
                <a:srgbClr val="FFFFFF"/>
              </a:solidFill>
              <a:latin typeface="Montserrat Semi-Bold" panose="00000700000000000000"/>
              <a:ea typeface="Montserrat Semi-Bold" panose="00000700000000000000"/>
              <a:cs typeface="Montserrat Semi-Bold" panose="00000700000000000000"/>
              <a:sym typeface="Montserrat Semi-Bold" panose="00000700000000000000"/>
            </a:endParaRPr>
          </a:p>
          <a:p>
            <a:pPr algn="ctr">
              <a:lnSpc>
                <a:spcPts val="5985"/>
              </a:lnSpc>
              <a:spcBef>
                <a:spcPct val="0"/>
              </a:spcBef>
            </a:pPr>
            <a:endParaRPr lang="en-US" sz="4275" b="1">
              <a:solidFill>
                <a:srgbClr val="FFFFFF"/>
              </a:solidFill>
              <a:latin typeface="Montserrat Semi-Bold" panose="00000700000000000000"/>
              <a:ea typeface="Montserrat Semi-Bold" panose="00000700000000000000"/>
              <a:cs typeface="Montserrat Semi-Bold" panose="00000700000000000000"/>
              <a:sym typeface="Montserrat Semi-Bold" panose="000007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572293">
            <a:off x="-5799371" y="6668368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80000"/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1572293" flipV="1">
            <a:off x="8920761" y="-3494855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6989710"/>
                </a:moveTo>
                <a:lnTo>
                  <a:pt x="19149891" y="6989710"/>
                </a:lnTo>
                <a:lnTo>
                  <a:pt x="19149891" y="0"/>
                </a:lnTo>
                <a:lnTo>
                  <a:pt x="0" y="0"/>
                </a:lnTo>
                <a:lnTo>
                  <a:pt x="0" y="6989710"/>
                </a:lnTo>
                <a:close/>
              </a:path>
            </a:pathLst>
          </a:custGeom>
          <a:blipFill>
            <a:blip r:embed="rId1">
              <a:alphaModFix amt="80000"/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777063" y="2993035"/>
            <a:ext cx="15169077" cy="3790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5"/>
              </a:lnSpc>
              <a:spcBef>
                <a:spcPct val="0"/>
              </a:spcBef>
            </a:pPr>
            <a:endParaRPr dirty="0"/>
          </a:p>
          <a:p>
            <a:pPr algn="ctr">
              <a:lnSpc>
                <a:spcPts val="5985"/>
              </a:lnSpc>
              <a:spcBef>
                <a:spcPct val="0"/>
              </a:spcBef>
            </a:pPr>
            <a:r>
              <a:rPr lang="en-GB" sz="4400" dirty="0">
                <a:solidFill>
                  <a:schemeClr val="bg1"/>
                </a:solidFill>
              </a:rPr>
              <a:t>Your metrics. Your logic. Your control. Let’s get started</a:t>
            </a:r>
            <a:r>
              <a:rPr lang="en-GB" sz="4400" dirty="0"/>
              <a:t>.</a:t>
            </a:r>
            <a:endParaRPr lang="en-US" sz="4275" b="1" dirty="0">
              <a:solidFill>
                <a:srgbClr val="FFFFFF"/>
              </a:solidFill>
              <a:latin typeface="Montserrat Semi-Bold" panose="00000700000000000000"/>
              <a:ea typeface="Montserrat Semi-Bold" panose="00000700000000000000"/>
              <a:cs typeface="Montserrat Semi-Bold" panose="00000700000000000000"/>
              <a:sym typeface="Montserrat Semi-Bold" panose="00000700000000000000"/>
            </a:endParaRPr>
          </a:p>
          <a:p>
            <a:pPr algn="ctr">
              <a:lnSpc>
                <a:spcPts val="5985"/>
              </a:lnSpc>
              <a:spcBef>
                <a:spcPct val="0"/>
              </a:spcBef>
            </a:pPr>
            <a:endParaRPr lang="en-US" sz="4275" b="1" dirty="0">
              <a:solidFill>
                <a:srgbClr val="FFFFFF"/>
              </a:solidFill>
              <a:latin typeface="Montserrat Semi-Bold" panose="00000700000000000000"/>
              <a:ea typeface="Montserrat Semi-Bold" panose="00000700000000000000"/>
              <a:cs typeface="Montserrat Semi-Bold" panose="00000700000000000000"/>
              <a:sym typeface="Montserrat Semi-Bold" panose="00000700000000000000"/>
            </a:endParaRPr>
          </a:p>
          <a:p>
            <a:pPr algn="ctr">
              <a:lnSpc>
                <a:spcPts val="5985"/>
              </a:lnSpc>
              <a:spcBef>
                <a:spcPct val="0"/>
              </a:spcBef>
            </a:pPr>
            <a:r>
              <a:rPr lang="en-US" sz="4275" b="1" dirty="0">
                <a:solidFill>
                  <a:srgbClr val="FFFFFF"/>
                </a:solidFill>
                <a:latin typeface="Montserrat Semi-Bold" panose="00000700000000000000"/>
                <a:ea typeface="Montserrat Semi-Bold" panose="00000700000000000000"/>
                <a:cs typeface="Montserrat Semi-Bold" panose="00000700000000000000"/>
                <a:sym typeface="Montserrat Semi-Bold" panose="00000700000000000000"/>
              </a:rPr>
              <a:t>Thank you</a:t>
            </a:r>
            <a:endParaRPr lang="en-US" sz="4275" b="1" dirty="0">
              <a:solidFill>
                <a:srgbClr val="FFFFFF"/>
              </a:solidFill>
              <a:latin typeface="Montserrat Semi-Bold" panose="00000700000000000000"/>
              <a:ea typeface="Montserrat Semi-Bold" panose="00000700000000000000"/>
              <a:cs typeface="Montserrat Semi-Bold" panose="00000700000000000000"/>
              <a:sym typeface="Montserrat Semi-Bold" panose="00000700000000000000"/>
            </a:endParaRPr>
          </a:p>
          <a:p>
            <a:pPr algn="ctr">
              <a:lnSpc>
                <a:spcPts val="5985"/>
              </a:lnSpc>
              <a:spcBef>
                <a:spcPct val="0"/>
              </a:spcBef>
            </a:pPr>
            <a:endParaRPr lang="en-US" sz="4275" b="1" dirty="0">
              <a:solidFill>
                <a:srgbClr val="FFFFFF"/>
              </a:solidFill>
              <a:latin typeface="Montserrat Semi-Bold" panose="00000700000000000000"/>
              <a:ea typeface="Montserrat Semi-Bold" panose="00000700000000000000"/>
              <a:cs typeface="Montserrat Semi-Bold" panose="00000700000000000000"/>
              <a:sym typeface="Montserrat Semi-Bold" panose="000007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138805" y="7106920"/>
            <a:ext cx="13132435" cy="18846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Montserrat Semi-Bold" panose="00000700000000000000"/>
                <a:ea typeface="Montserrat Semi-Bold" panose="00000700000000000000"/>
                <a:cs typeface="Montserrat Semi-Bold" panose="00000700000000000000"/>
                <a:sym typeface="Montserrat Semi-Bold" panose="00000700000000000000"/>
              </a:rPr>
              <a:t>Want a quick sneak peek? Reach out</a:t>
            </a:r>
            <a:r>
              <a:rPr lang="en-GB" altLang="en-US" sz="3500" b="1" dirty="0">
                <a:solidFill>
                  <a:srgbClr val="FFFFFF"/>
                </a:solidFill>
                <a:latin typeface="Montserrat Semi-Bold" panose="00000700000000000000"/>
                <a:ea typeface="Montserrat Semi-Bold" panose="00000700000000000000"/>
                <a:cs typeface="Montserrat Semi-Bold" panose="00000700000000000000"/>
                <a:sym typeface="Montserrat Semi-Bold" panose="00000700000000000000"/>
              </a:rPr>
              <a:t> me</a:t>
            </a:r>
            <a:r>
              <a:rPr lang="en-US" sz="3500" b="1" dirty="0">
                <a:solidFill>
                  <a:srgbClr val="FFFFFF"/>
                </a:solidFill>
                <a:latin typeface="Montserrat Semi-Bold" panose="00000700000000000000"/>
                <a:ea typeface="Montserrat Semi-Bold" panose="00000700000000000000"/>
                <a:cs typeface="Montserrat Semi-Bold" panose="00000700000000000000"/>
                <a:sym typeface="Montserrat Semi-Bold" panose="00000700000000000000"/>
              </a:rPr>
              <a:t> for a live demo</a:t>
            </a:r>
            <a:endParaRPr lang="en-US" sz="3500" b="1" dirty="0">
              <a:solidFill>
                <a:srgbClr val="FFFFFF"/>
              </a:solidFill>
              <a:latin typeface="Montserrat Semi-Bold" panose="00000700000000000000"/>
              <a:ea typeface="Montserrat Semi-Bold" panose="00000700000000000000"/>
              <a:cs typeface="Montserrat Semi-Bold" panose="00000700000000000000"/>
              <a:sym typeface="Montserrat Semi-Bold" panose="00000700000000000000"/>
            </a:endParaRP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Montserrat Semi-Bold" panose="00000700000000000000"/>
                <a:ea typeface="Montserrat Semi-Bold" panose="00000700000000000000"/>
                <a:cs typeface="Montserrat Semi-Bold" panose="00000700000000000000"/>
                <a:sym typeface="Montserrat Semi-Bold" panose="00000700000000000000"/>
              </a:rPr>
              <a:t>  </a:t>
            </a:r>
            <a:endParaRPr lang="en-US" sz="3500" b="1" dirty="0">
              <a:solidFill>
                <a:srgbClr val="FFFFFF"/>
              </a:solidFill>
              <a:latin typeface="Montserrat Semi-Bold" panose="00000700000000000000"/>
              <a:ea typeface="Montserrat Semi-Bold" panose="00000700000000000000"/>
              <a:cs typeface="Montserrat Semi-Bold" panose="00000700000000000000"/>
              <a:sym typeface="Montserrat Semi-Bold" panose="00000700000000000000"/>
            </a:endParaRP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Montserrat Semi-Bold" panose="00000700000000000000"/>
                <a:ea typeface="Montserrat Semi-Bold" panose="00000700000000000000"/>
                <a:cs typeface="Montserrat Semi-Bold" panose="00000700000000000000"/>
                <a:sym typeface="Montserrat Semi-Bold" panose="00000700000000000000"/>
              </a:rPr>
              <a:t>Let’s build better evaluation together</a:t>
            </a:r>
            <a:endParaRPr lang="en-US" sz="3500" b="1" dirty="0">
              <a:solidFill>
                <a:srgbClr val="FFFFFF"/>
              </a:solidFill>
              <a:latin typeface="Montserrat Semi-Bold" panose="00000700000000000000"/>
              <a:ea typeface="Montserrat Semi-Bold" panose="00000700000000000000"/>
              <a:cs typeface="Montserrat Semi-Bold" panose="00000700000000000000"/>
              <a:sym typeface="Montserrat Semi-Bold" panose="000007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1446</Words>
  <Application>WPS Presentation</Application>
  <PresentationFormat>Custom</PresentationFormat>
  <Paragraphs>83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SimSun</vt:lpstr>
      <vt:lpstr>Wingdings</vt:lpstr>
      <vt:lpstr>Montserrat Semi-Bold</vt:lpstr>
      <vt:lpstr>DM Sans Bold</vt:lpstr>
      <vt:lpstr>Raleway Italics</vt:lpstr>
      <vt:lpstr>Montserrat Heavy</vt:lpstr>
      <vt:lpstr>Arial</vt:lpstr>
      <vt:lpstr>Arial Black</vt:lpstr>
      <vt:lpstr>HK Modular</vt:lpstr>
      <vt:lpstr>Segoe Print</vt:lpstr>
      <vt:lpstr>Montserrat Bold</vt:lpstr>
      <vt:lpstr>Calibri</vt:lpstr>
      <vt:lpstr>Microsoft YaHei</vt:lpstr>
      <vt:lpstr>Arial Unicode MS</vt:lpstr>
      <vt:lpstr>Arial Rounded MT Bold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Action</dc:title>
  <dc:creator/>
  <cp:lastModifiedBy>RKKK Nagireddi</cp:lastModifiedBy>
  <cp:revision>4</cp:revision>
  <dcterms:created xsi:type="dcterms:W3CDTF">2006-08-16T00:00:00Z</dcterms:created>
  <dcterms:modified xsi:type="dcterms:W3CDTF">2025-07-14T07:58:00Z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934DFF807C8C4E6382DE2EE5F11E5FC4_12</vt:lpwstr>
  </property>
  <property fmtid="{D5CDD505-2E9C-101B-9397-08002B2CF9AE}" pid="3" name="KSOProductBuildVer">
    <vt:lpwstr>2057-12.2.0.21931</vt:lpwstr>
  </property>
</Properties>
</file>