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
  </p:notes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7C1E8C-C098-46D0-9F60-479A65ACEF40}" type="datetimeFigureOut">
              <a:rPr lang="en-US" smtClean="0"/>
              <a:t>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A6CBC4-69F3-4CCE-B1C6-2F0B6A302468}" type="slidenum">
              <a:rPr lang="en-US" smtClean="0"/>
              <a:t>‹#›</a:t>
            </a:fld>
            <a:endParaRPr lang="en-US"/>
          </a:p>
        </p:txBody>
      </p:sp>
    </p:spTree>
    <p:extLst>
      <p:ext uri="{BB962C8B-B14F-4D97-AF65-F5344CB8AC3E}">
        <p14:creationId xmlns:p14="http://schemas.microsoft.com/office/powerpoint/2010/main" val="148768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solidFill>
                  <a:prstClr val="black"/>
                </a:solidFill>
              </a:rPr>
              <a:pPr/>
              <a:t>4</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1/13/2014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Price Events Message Publication in Production</a:t>
            </a:r>
            <a:endParaRPr lang="en-US" dirty="0"/>
          </a:p>
        </p:txBody>
      </p:sp>
      <p:sp>
        <p:nvSpPr>
          <p:cNvPr id="3" name="Subtitle 2"/>
          <p:cNvSpPr>
            <a:spLocks noGrp="1"/>
          </p:cNvSpPr>
          <p:nvPr>
            <p:ph type="subTitle" idx="1"/>
          </p:nvPr>
        </p:nvSpPr>
        <p:spPr/>
        <p:txBody>
          <a:bodyPr/>
          <a:lstStyle/>
          <a:p>
            <a:r>
              <a:rPr lang="en-US" dirty="0" smtClean="0"/>
              <a:t>RK</a:t>
            </a:r>
          </a:p>
          <a:p>
            <a:r>
              <a:rPr lang="en-US" dirty="0" smtClean="0"/>
              <a:t>Rajasekhar </a:t>
            </a:r>
            <a:r>
              <a:rPr lang="en-US" dirty="0"/>
              <a:t>Tatikonda</a:t>
            </a:r>
          </a:p>
        </p:txBody>
      </p:sp>
    </p:spTree>
    <p:extLst>
      <p:ext uri="{BB962C8B-B14F-4D97-AF65-F5344CB8AC3E}">
        <p14:creationId xmlns:p14="http://schemas.microsoft.com/office/powerpoint/2010/main" val="299710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4906419"/>
              </p:ext>
            </p:extLst>
          </p:nvPr>
        </p:nvGraphicFramePr>
        <p:xfrm>
          <a:off x="152400" y="90370"/>
          <a:ext cx="8839200" cy="6539030"/>
        </p:xfrm>
        <a:graphic>
          <a:graphicData uri="http://schemas.openxmlformats.org/drawingml/2006/table">
            <a:tbl>
              <a:tblPr firstRow="1" bandRow="1">
                <a:tableStyleId>{5C22544A-7EE6-4342-B048-85BDC9FD1C3A}</a:tableStyleId>
              </a:tblPr>
              <a:tblGrid>
                <a:gridCol w="8839200"/>
              </a:tblGrid>
              <a:tr h="1839694">
                <a:tc>
                  <a:txBody>
                    <a:bodyPr/>
                    <a:lstStyle/>
                    <a:p>
                      <a:pPr algn="ctr"/>
                      <a:r>
                        <a:rPr lang="en-US" sz="2800" dirty="0" smtClean="0"/>
                        <a:t>Production Issue</a:t>
                      </a:r>
                    </a:p>
                    <a:p>
                      <a:endParaRPr lang="en-US" i="1" dirty="0" smtClean="0"/>
                    </a:p>
                    <a:p>
                      <a:r>
                        <a:rPr lang="en-US" sz="2000" i="1" dirty="0" smtClean="0">
                          <a:solidFill>
                            <a:schemeClr val="accent3">
                              <a:lumMod val="50000"/>
                            </a:schemeClr>
                          </a:solidFill>
                        </a:rPr>
                        <a:t>Price Events are mismatching between NBS and ODS</a:t>
                      </a:r>
                      <a:r>
                        <a:rPr lang="en-US" sz="2000" i="1" baseline="0" dirty="0" smtClean="0">
                          <a:solidFill>
                            <a:schemeClr val="accent3">
                              <a:lumMod val="50000"/>
                            </a:schemeClr>
                          </a:solidFill>
                        </a:rPr>
                        <a:t> system since messages were not reached to ODS could be message not published from NBS or messages lost.</a:t>
                      </a:r>
                    </a:p>
                  </a:txBody>
                  <a:tcPr/>
                </a:tc>
              </a:tr>
              <a:tr h="4699336">
                <a:tc>
                  <a:txBody>
                    <a:bodyPr/>
                    <a:lstStyle/>
                    <a:p>
                      <a:r>
                        <a:rPr lang="en-US" sz="2400" b="1" i="1" dirty="0" smtClean="0">
                          <a:solidFill>
                            <a:srgbClr val="7030A0"/>
                          </a:solidFill>
                        </a:rPr>
                        <a:t>Current Manual Process</a:t>
                      </a:r>
                    </a:p>
                    <a:p>
                      <a:pPr algn="just"/>
                      <a:r>
                        <a:rPr lang="en-US" i="1" dirty="0" smtClean="0">
                          <a:solidFill>
                            <a:srgbClr val="C00000"/>
                          </a:solidFill>
                        </a:rPr>
                        <a:t>Production</a:t>
                      </a:r>
                      <a:r>
                        <a:rPr lang="en-US" i="1" baseline="0" dirty="0" smtClean="0">
                          <a:solidFill>
                            <a:srgbClr val="C00000"/>
                          </a:solidFill>
                        </a:rPr>
                        <a:t> Support team scan for all price events between NBS and ODS and manually prepare Price event messages then publish to JMS topic were ODS picked XML message through </a:t>
                      </a:r>
                      <a:r>
                        <a:rPr lang="en-US" i="1" baseline="0" dirty="0" err="1" smtClean="0">
                          <a:solidFill>
                            <a:srgbClr val="C00000"/>
                          </a:solidFill>
                        </a:rPr>
                        <a:t>Biztalk</a:t>
                      </a:r>
                      <a:r>
                        <a:rPr lang="en-US" i="1" baseline="0" dirty="0" smtClean="0">
                          <a:solidFill>
                            <a:srgbClr val="C00000"/>
                          </a:solidFill>
                        </a:rPr>
                        <a:t>.</a:t>
                      </a:r>
                    </a:p>
                    <a:p>
                      <a:endParaRPr lang="en-US" sz="2800" b="1" i="1" baseline="0" dirty="0" smtClean="0">
                        <a:solidFill>
                          <a:srgbClr val="7030A0"/>
                        </a:solidFill>
                      </a:endParaRPr>
                    </a:p>
                    <a:p>
                      <a:endParaRPr lang="en-US" sz="2800" b="1" i="1" baseline="0" dirty="0" smtClean="0">
                        <a:solidFill>
                          <a:srgbClr val="7030A0"/>
                        </a:solidFill>
                      </a:endParaRPr>
                    </a:p>
                    <a:p>
                      <a:endParaRPr lang="en-US" sz="2400" b="1" i="1" baseline="0" dirty="0" smtClean="0">
                        <a:solidFill>
                          <a:srgbClr val="7030A0"/>
                        </a:solidFill>
                      </a:endParaRPr>
                    </a:p>
                    <a:p>
                      <a:endParaRPr lang="en-US" sz="2400" b="1" i="1" baseline="0" dirty="0" smtClean="0">
                        <a:solidFill>
                          <a:srgbClr val="7030A0"/>
                        </a:solidFill>
                      </a:endParaRPr>
                    </a:p>
                    <a:p>
                      <a:r>
                        <a:rPr lang="en-US" sz="2400" b="1" i="1" baseline="0" dirty="0" smtClean="0">
                          <a:solidFill>
                            <a:srgbClr val="7030A0"/>
                          </a:solidFill>
                        </a:rPr>
                        <a:t>Cons</a:t>
                      </a:r>
                    </a:p>
                    <a:p>
                      <a:pPr marL="285750" indent="-285750">
                        <a:lnSpc>
                          <a:spcPct val="150000"/>
                        </a:lnSpc>
                        <a:buFont typeface="Wingdings" panose="05000000000000000000" pitchFamily="2" charset="2"/>
                        <a:buChar char="v"/>
                      </a:pPr>
                      <a:r>
                        <a:rPr lang="en-US" baseline="0" dirty="0" smtClean="0">
                          <a:solidFill>
                            <a:srgbClr val="FF0000"/>
                          </a:solidFill>
                          <a:effectLst>
                            <a:outerShdw blurRad="38100" dist="38100" dir="2700000" algn="tl">
                              <a:srgbClr val="000000">
                                <a:alpha val="43137"/>
                              </a:srgbClr>
                            </a:outerShdw>
                          </a:effectLst>
                        </a:rPr>
                        <a:t>Manual preparation(3 to 4hrs per day) of Price event XML message taking longer time</a:t>
                      </a:r>
                    </a:p>
                    <a:p>
                      <a:pPr marL="285750" indent="-285750">
                        <a:lnSpc>
                          <a:spcPct val="150000"/>
                        </a:lnSpc>
                        <a:buFont typeface="Wingdings" panose="05000000000000000000" pitchFamily="2" charset="2"/>
                        <a:buChar char="v"/>
                      </a:pPr>
                      <a:r>
                        <a:rPr lang="en-US" baseline="0" dirty="0" smtClean="0">
                          <a:solidFill>
                            <a:srgbClr val="FF0000"/>
                          </a:solidFill>
                          <a:effectLst>
                            <a:outerShdw blurRad="38100" dist="38100" dir="2700000" algn="tl">
                              <a:srgbClr val="000000">
                                <a:alpha val="43137"/>
                              </a:srgbClr>
                            </a:outerShdw>
                          </a:effectLst>
                        </a:rPr>
                        <a:t>Wrong Price event id causes label associated to incorrect promotion with wrong Products in store</a:t>
                      </a:r>
                      <a:endParaRPr lang="en-US" dirty="0">
                        <a:solidFill>
                          <a:srgbClr val="FF0000"/>
                        </a:solidFill>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29722249"/>
              </p:ext>
            </p:extLst>
          </p:nvPr>
        </p:nvGraphicFramePr>
        <p:xfrm>
          <a:off x="2057399" y="3276600"/>
          <a:ext cx="4648201" cy="1737360"/>
        </p:xfrm>
        <a:graphic>
          <a:graphicData uri="http://schemas.openxmlformats.org/drawingml/2006/table">
            <a:tbl>
              <a:tblPr firstRow="1" bandRow="1">
                <a:tableStyleId>{5C22544A-7EE6-4342-B048-85BDC9FD1C3A}</a:tableStyleId>
              </a:tblPr>
              <a:tblGrid>
                <a:gridCol w="2628900"/>
                <a:gridCol w="2019301"/>
              </a:tblGrid>
              <a:tr h="323850">
                <a:tc>
                  <a:txBody>
                    <a:bodyPr/>
                    <a:lstStyle/>
                    <a:p>
                      <a:pPr algn="ctr"/>
                      <a:r>
                        <a:rPr lang="en-US" dirty="0" smtClean="0"/>
                        <a:t>Price Event</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c>
                  <a:txBody>
                    <a:bodyPr/>
                    <a:lstStyle/>
                    <a:p>
                      <a:pPr algn="ctr"/>
                      <a:r>
                        <a:rPr lang="en-US" dirty="0" smtClean="0"/>
                        <a:t>Average </a:t>
                      </a:r>
                      <a:r>
                        <a:rPr lang="en-US" dirty="0" err="1" smtClean="0"/>
                        <a:t>msgs</a:t>
                      </a:r>
                      <a:r>
                        <a:rPr lang="en-US" baseline="0" dirty="0" smtClean="0"/>
                        <a:t> </a:t>
                      </a:r>
                      <a:r>
                        <a:rPr lang="en-US" dirty="0" smtClean="0"/>
                        <a:t>per Day</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r>
              <a:tr h="323850">
                <a:tc>
                  <a:txBody>
                    <a:bodyPr/>
                    <a:lstStyle/>
                    <a:p>
                      <a:pPr algn="ctr"/>
                      <a:r>
                        <a:rPr lang="en-US" dirty="0" smtClean="0"/>
                        <a:t>Price Change</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c>
                  <a:txBody>
                    <a:bodyPr/>
                    <a:lstStyle/>
                    <a:p>
                      <a:pPr algn="ctr"/>
                      <a:r>
                        <a:rPr lang="en-US" dirty="0" smtClean="0"/>
                        <a:t>100</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r>
              <a:tr h="323850">
                <a:tc>
                  <a:txBody>
                    <a:bodyPr/>
                    <a:lstStyle/>
                    <a:p>
                      <a:pPr algn="ctr"/>
                      <a:r>
                        <a:rPr lang="en-US" dirty="0" smtClean="0"/>
                        <a:t>Simple Promotion</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c>
                  <a:txBody>
                    <a:bodyPr/>
                    <a:lstStyle/>
                    <a:p>
                      <a:pPr algn="ctr"/>
                      <a:r>
                        <a:rPr lang="en-US" dirty="0" smtClean="0"/>
                        <a:t>5</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r>
              <a:tr h="323850">
                <a:tc>
                  <a:txBody>
                    <a:bodyPr/>
                    <a:lstStyle/>
                    <a:p>
                      <a:pPr algn="ctr"/>
                      <a:r>
                        <a:rPr lang="en-US" dirty="0" smtClean="0"/>
                        <a:t>Complex Promotion</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c>
                  <a:txBody>
                    <a:bodyPr/>
                    <a:lstStyle/>
                    <a:p>
                      <a:pPr algn="ctr"/>
                      <a:r>
                        <a:rPr lang="en-US" dirty="0" smtClean="0"/>
                        <a:t>2</a:t>
                      </a:r>
                      <a:endParaRPr lang="en-US" dirty="0"/>
                    </a:p>
                  </a:txBody>
                  <a:tcPr>
                    <a:gradFill flip="none" rotWithShape="1">
                      <a:gsLst>
                        <a:gs pos="0">
                          <a:schemeClr val="bg1">
                            <a:lumMod val="85000"/>
                          </a:schemeClr>
                        </a:gs>
                        <a:gs pos="39999">
                          <a:srgbClr val="85C2FF"/>
                        </a:gs>
                        <a:gs pos="70000">
                          <a:srgbClr val="C4D6EB"/>
                        </a:gs>
                        <a:gs pos="100000">
                          <a:srgbClr val="FFEBFA"/>
                        </a:gs>
                      </a:gsLst>
                      <a:lin ang="5400000" scaled="0"/>
                      <a:tileRect/>
                    </a:gradFill>
                  </a:tcPr>
                </a:tc>
              </a:tr>
            </a:tbl>
          </a:graphicData>
        </a:graphic>
      </p:graphicFrame>
    </p:spTree>
    <p:extLst>
      <p:ext uri="{BB962C8B-B14F-4D97-AF65-F5344CB8AC3E}">
        <p14:creationId xmlns:p14="http://schemas.microsoft.com/office/powerpoint/2010/main" val="1355185448"/>
      </p:ext>
    </p:extLst>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86000" y="3681098"/>
            <a:ext cx="2971800" cy="1285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304800" y="3456710"/>
            <a:ext cx="1066800" cy="15240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C00000"/>
                </a:solidFill>
              </a:rPr>
              <a:t>Stage table</a:t>
            </a:r>
          </a:p>
          <a:p>
            <a:pPr algn="ctr"/>
            <a:r>
              <a:rPr lang="en-US" sz="1400" b="1" i="1" dirty="0">
                <a:solidFill>
                  <a:srgbClr val="C00000"/>
                </a:solidFill>
              </a:rPr>
              <a:t>&amp;</a:t>
            </a:r>
            <a:endParaRPr lang="en-US" sz="1400" b="1" i="1" dirty="0" smtClean="0">
              <a:solidFill>
                <a:srgbClr val="C00000"/>
              </a:solidFill>
            </a:endParaRPr>
          </a:p>
          <a:p>
            <a:pPr algn="ctr"/>
            <a:r>
              <a:rPr lang="en-US" sz="1400" b="1" i="1" dirty="0" smtClean="0">
                <a:solidFill>
                  <a:srgbClr val="C00000"/>
                </a:solidFill>
              </a:rPr>
              <a:t>Payload tables</a:t>
            </a:r>
            <a:endParaRPr lang="en-US" sz="1400" b="1" i="1" dirty="0">
              <a:solidFill>
                <a:srgbClr val="C00000"/>
              </a:solidFill>
            </a:endParaRPr>
          </a:p>
        </p:txBody>
      </p:sp>
      <p:sp>
        <p:nvSpPr>
          <p:cNvPr id="7" name="Can 6"/>
          <p:cNvSpPr/>
          <p:nvPr/>
        </p:nvSpPr>
        <p:spPr>
          <a:xfrm>
            <a:off x="5867400" y="3442855"/>
            <a:ext cx="838200" cy="15240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C00000"/>
                </a:solidFill>
              </a:rPr>
              <a:t>JMS Topic</a:t>
            </a:r>
            <a:endParaRPr lang="en-US" sz="1400" b="1" i="1" dirty="0">
              <a:solidFill>
                <a:srgbClr val="C00000"/>
              </a:solidFill>
            </a:endParaRPr>
          </a:p>
        </p:txBody>
      </p:sp>
      <p:sp>
        <p:nvSpPr>
          <p:cNvPr id="8" name="Can 7"/>
          <p:cNvSpPr/>
          <p:nvPr/>
        </p:nvSpPr>
        <p:spPr>
          <a:xfrm>
            <a:off x="7696200" y="3442855"/>
            <a:ext cx="838200" cy="15240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C00000"/>
                </a:solidFill>
              </a:rPr>
              <a:t>ODS</a:t>
            </a:r>
            <a:endParaRPr lang="en-US" sz="1400" b="1" i="1" dirty="0">
              <a:solidFill>
                <a:srgbClr val="C00000"/>
              </a:solidFill>
            </a:endParaRPr>
          </a:p>
        </p:txBody>
      </p:sp>
      <p:sp>
        <p:nvSpPr>
          <p:cNvPr id="10" name="Rectangle 9"/>
          <p:cNvSpPr/>
          <p:nvPr/>
        </p:nvSpPr>
        <p:spPr>
          <a:xfrm>
            <a:off x="2209800" y="4572000"/>
            <a:ext cx="30480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C00000"/>
                </a:solidFill>
              </a:rPr>
              <a:t>TSLProdPriceEventPublishBatch.java</a:t>
            </a:r>
            <a:endParaRPr lang="en-US" sz="1400" b="1" i="1" dirty="0">
              <a:solidFill>
                <a:srgbClr val="C00000"/>
              </a:solidFill>
            </a:endParaRPr>
          </a:p>
        </p:txBody>
      </p:sp>
      <p:sp>
        <p:nvSpPr>
          <p:cNvPr id="14" name="TextBox 13"/>
          <p:cNvSpPr txBox="1"/>
          <p:nvPr/>
        </p:nvSpPr>
        <p:spPr>
          <a:xfrm>
            <a:off x="6781800" y="3928748"/>
            <a:ext cx="713080" cy="307777"/>
          </a:xfrm>
          <a:prstGeom prst="rect">
            <a:avLst/>
          </a:prstGeom>
          <a:noFill/>
        </p:spPr>
        <p:txBody>
          <a:bodyPr wrap="none" rtlCol="0">
            <a:spAutoFit/>
          </a:bodyPr>
          <a:lstStyle/>
          <a:p>
            <a:r>
              <a:rPr lang="en-US" sz="1400" dirty="0" smtClean="0"/>
              <a:t>BizTalk</a:t>
            </a:r>
            <a:endParaRPr lang="en-US" sz="1400" dirty="0"/>
          </a:p>
        </p:txBody>
      </p:sp>
      <p:sp>
        <p:nvSpPr>
          <p:cNvPr id="15" name="Rectangle 14"/>
          <p:cNvSpPr/>
          <p:nvPr/>
        </p:nvSpPr>
        <p:spPr>
          <a:xfrm>
            <a:off x="228600" y="914400"/>
            <a:ext cx="8686800" cy="1569660"/>
          </a:xfrm>
          <a:prstGeom prst="rect">
            <a:avLst/>
          </a:prstGeom>
        </p:spPr>
        <p:txBody>
          <a:bodyPr wrap="square">
            <a:spAutoFit/>
          </a:bodyPr>
          <a:lstStyle/>
          <a:p>
            <a:r>
              <a:rPr lang="en-US" sz="2400" b="1" i="1" dirty="0">
                <a:solidFill>
                  <a:srgbClr val="7030A0"/>
                </a:solidFill>
              </a:rPr>
              <a:t>Proposed Solution</a:t>
            </a:r>
          </a:p>
          <a:p>
            <a:pPr algn="just"/>
            <a:endParaRPr lang="en-US" b="1" dirty="0" smtClean="0">
              <a:solidFill>
                <a:srgbClr val="00B050"/>
              </a:solidFill>
            </a:endParaRPr>
          </a:p>
          <a:p>
            <a:pPr algn="just"/>
            <a:r>
              <a:rPr lang="en-US" b="1" dirty="0" smtClean="0">
                <a:solidFill>
                  <a:srgbClr val="00B050"/>
                </a:solidFill>
              </a:rPr>
              <a:t>Identify </a:t>
            </a:r>
            <a:r>
              <a:rPr lang="en-US" b="1" dirty="0">
                <a:solidFill>
                  <a:srgbClr val="00B050"/>
                </a:solidFill>
              </a:rPr>
              <a:t>all Price event details(Price Change, all type of Promotion) and populate into  Stage table with message type then run the RPM batch which builds automatically Price event XML Message and publish to JMS topic.</a:t>
            </a:r>
          </a:p>
        </p:txBody>
      </p:sp>
      <p:sp>
        <p:nvSpPr>
          <p:cNvPr id="16" name="Rectangle 15"/>
          <p:cNvSpPr/>
          <p:nvPr/>
        </p:nvSpPr>
        <p:spPr>
          <a:xfrm>
            <a:off x="2286000" y="3657600"/>
            <a:ext cx="2971800" cy="49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C00000"/>
                </a:solidFill>
              </a:rPr>
              <a:t>tslProdPriceEventPublishBatch.sh</a:t>
            </a:r>
            <a:endParaRPr lang="en-US" sz="1400" b="1" i="1" dirty="0">
              <a:solidFill>
                <a:srgbClr val="C00000"/>
              </a:solidFill>
            </a:endParaRPr>
          </a:p>
        </p:txBody>
      </p:sp>
      <p:sp>
        <p:nvSpPr>
          <p:cNvPr id="19" name="Left-Right Arrow 18"/>
          <p:cNvSpPr/>
          <p:nvPr/>
        </p:nvSpPr>
        <p:spPr>
          <a:xfrm>
            <a:off x="1342367" y="4131980"/>
            <a:ext cx="943633" cy="484632"/>
          </a:xfrm>
          <a:prstGeom prst="lef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257800" y="4054788"/>
            <a:ext cx="609600"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712526" y="4106280"/>
            <a:ext cx="983673"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3733800" y="4004948"/>
            <a:ext cx="0" cy="643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10235"/>
      </p:ext>
    </p:extLst>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1835015"/>
              </p:ext>
            </p:extLst>
          </p:nvPr>
        </p:nvGraphicFramePr>
        <p:xfrm>
          <a:off x="228600" y="152400"/>
          <a:ext cx="8763000" cy="4572000"/>
        </p:xfrm>
        <a:graphic>
          <a:graphicData uri="http://schemas.openxmlformats.org/drawingml/2006/table">
            <a:tbl>
              <a:tblPr firstRow="1" bandRow="1">
                <a:tableStyleId>{5C22544A-7EE6-4342-B048-85BDC9FD1C3A}</a:tableStyleId>
              </a:tblPr>
              <a:tblGrid>
                <a:gridCol w="1460500"/>
                <a:gridCol w="1460500"/>
                <a:gridCol w="736600"/>
                <a:gridCol w="762000"/>
                <a:gridCol w="685800"/>
                <a:gridCol w="3657600"/>
              </a:tblGrid>
              <a:tr h="914400">
                <a:tc gridSpan="6">
                  <a:txBody>
                    <a:bodyPr/>
                    <a:lstStyle/>
                    <a:p>
                      <a:r>
                        <a:rPr lang="en-US" sz="2800" dirty="0" smtClean="0"/>
                        <a:t>Automatic</a:t>
                      </a:r>
                      <a:r>
                        <a:rPr lang="en-US" sz="2800" baseline="0" dirty="0" smtClean="0"/>
                        <a:t> message publication for Price events and its Reward types</a:t>
                      </a:r>
                      <a:endParaRPr lang="en-US" sz="2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18759">
                <a:tc>
                  <a:txBody>
                    <a:bodyPr/>
                    <a:lstStyle/>
                    <a:p>
                      <a:pPr algn="ctr"/>
                      <a:r>
                        <a:rPr lang="en-US" b="1" dirty="0" smtClean="0"/>
                        <a:t>Event</a:t>
                      </a:r>
                      <a:endParaRPr lang="en-US" b="1" dirty="0"/>
                    </a:p>
                  </a:txBody>
                  <a:tcPr/>
                </a:tc>
                <a:tc>
                  <a:txBody>
                    <a:bodyPr/>
                    <a:lstStyle/>
                    <a:p>
                      <a:pPr algn="ctr"/>
                      <a:r>
                        <a:rPr lang="en-US" b="1" dirty="0" smtClean="0"/>
                        <a:t>Event</a:t>
                      </a:r>
                      <a:r>
                        <a:rPr lang="en-US" b="1" baseline="0" dirty="0" smtClean="0"/>
                        <a:t> Type</a:t>
                      </a:r>
                      <a:endParaRPr lang="en-US" b="1" dirty="0"/>
                    </a:p>
                  </a:txBody>
                  <a:tcPr/>
                </a:tc>
                <a:tc>
                  <a:txBody>
                    <a:bodyPr/>
                    <a:lstStyle/>
                    <a:p>
                      <a:pPr algn="ctr"/>
                      <a:r>
                        <a:rPr lang="en-US" b="1" dirty="0" smtClean="0"/>
                        <a:t>CRE</a:t>
                      </a:r>
                      <a:endParaRPr lang="en-US" b="1" dirty="0"/>
                    </a:p>
                  </a:txBody>
                  <a:tcPr/>
                </a:tc>
                <a:tc>
                  <a:txBody>
                    <a:bodyPr/>
                    <a:lstStyle/>
                    <a:p>
                      <a:pPr algn="ctr"/>
                      <a:r>
                        <a:rPr lang="en-US" b="1" dirty="0" smtClean="0"/>
                        <a:t>MOD</a:t>
                      </a:r>
                      <a:endParaRPr lang="en-US" b="1" dirty="0"/>
                    </a:p>
                  </a:txBody>
                  <a:tcPr/>
                </a:tc>
                <a:tc>
                  <a:txBody>
                    <a:bodyPr/>
                    <a:lstStyle/>
                    <a:p>
                      <a:pPr algn="ctr"/>
                      <a:r>
                        <a:rPr lang="en-US" b="1" dirty="0" smtClean="0"/>
                        <a:t>DEL</a:t>
                      </a:r>
                      <a:endParaRPr lang="en-US" b="1" dirty="0"/>
                    </a:p>
                  </a:txBody>
                  <a:tcPr/>
                </a:tc>
                <a:tc>
                  <a:txBody>
                    <a:bodyPr/>
                    <a:lstStyle/>
                    <a:p>
                      <a:pPr algn="ctr"/>
                      <a:r>
                        <a:rPr lang="en-US" b="1" dirty="0" smtClean="0"/>
                        <a:t>Reward</a:t>
                      </a:r>
                      <a:r>
                        <a:rPr lang="en-US" b="1" baseline="0" dirty="0" smtClean="0"/>
                        <a:t> Types</a:t>
                      </a:r>
                      <a:endParaRPr lang="en-US" b="1" dirty="0"/>
                    </a:p>
                  </a:txBody>
                  <a:tcPr/>
                </a:tc>
              </a:tr>
              <a:tr h="698561">
                <a:tc>
                  <a:txBody>
                    <a:bodyPr/>
                    <a:lstStyle/>
                    <a:p>
                      <a:pPr algn="ctr"/>
                      <a:r>
                        <a:rPr lang="en-US" dirty="0" smtClean="0"/>
                        <a:t>Price Change</a:t>
                      </a:r>
                      <a:endParaRPr lang="en-US" dirty="0"/>
                    </a:p>
                  </a:txBody>
                  <a:tcPr/>
                </a:tc>
                <a:tc>
                  <a:txBody>
                    <a:bodyPr/>
                    <a:lstStyle/>
                    <a:p>
                      <a:pPr algn="ctr"/>
                      <a:r>
                        <a:rPr lang="en-US" dirty="0" smtClean="0"/>
                        <a:t>PC</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Tx/>
                        <a:buBlip>
                          <a:blip r:embed="rId3"/>
                        </a:buBlip>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algn="ctr"/>
                      <a:r>
                        <a:rPr lang="en-US" dirty="0" smtClean="0"/>
                        <a:t>Fixed Price</a:t>
                      </a:r>
                      <a:endParaRPr lang="en-US" dirty="0"/>
                    </a:p>
                  </a:txBody>
                  <a:tcPr/>
                </a:tc>
              </a:tr>
              <a:tr h="762000">
                <a:tc>
                  <a:txBody>
                    <a:bodyPr/>
                    <a:lstStyle/>
                    <a:p>
                      <a:pPr algn="ctr"/>
                      <a:r>
                        <a:rPr lang="en-US" dirty="0" smtClean="0"/>
                        <a:t>Simple Promotion</a:t>
                      </a:r>
                      <a:endParaRPr lang="en-US" dirty="0"/>
                    </a:p>
                  </a:txBody>
                  <a:tcPr/>
                </a:tc>
                <a:tc>
                  <a:txBody>
                    <a:bodyPr/>
                    <a:lstStyle/>
                    <a:p>
                      <a:pPr algn="ctr"/>
                      <a:r>
                        <a:rPr lang="en-US" dirty="0" smtClean="0"/>
                        <a:t>SP</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baseline="0"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algn="ctr"/>
                      <a:r>
                        <a:rPr lang="en-US" dirty="0" smtClean="0"/>
                        <a:t>Fixed Price, Amount Off, Percent Off,</a:t>
                      </a:r>
                      <a:r>
                        <a:rPr lang="en-US" baseline="0" dirty="0" smtClean="0"/>
                        <a:t> No change offer</a:t>
                      </a:r>
                      <a:endParaRPr lang="en-US" dirty="0"/>
                    </a:p>
                  </a:txBody>
                  <a:tcPr/>
                </a:tc>
              </a:tr>
              <a:tr h="762000">
                <a:tc>
                  <a:txBody>
                    <a:bodyPr/>
                    <a:lstStyle/>
                    <a:p>
                      <a:pPr algn="ctr"/>
                      <a:r>
                        <a:rPr lang="en-US" dirty="0" smtClean="0"/>
                        <a:t>Threshold Promotion</a:t>
                      </a:r>
                      <a:endParaRPr lang="en-US" dirty="0"/>
                    </a:p>
                  </a:txBody>
                  <a:tcPr/>
                </a:tc>
                <a:tc>
                  <a:txBody>
                    <a:bodyPr/>
                    <a:lstStyle/>
                    <a:p>
                      <a:pPr algn="ctr"/>
                      <a:r>
                        <a:rPr lang="en-US" dirty="0" smtClean="0"/>
                        <a:t>TP</a:t>
                      </a:r>
                      <a:endParaRPr lang="en-US" dirty="0"/>
                    </a:p>
                  </a:txBody>
                  <a:tcPr/>
                </a:tc>
                <a:tc>
                  <a:txBody>
                    <a:bodyPr/>
                    <a:lstStyle/>
                    <a:p>
                      <a:pPr marL="285750" indent="-285750" algn="ctr">
                        <a:buFont typeface="Wingdings" panose="05000000000000000000" pitchFamily="2" charset="2"/>
                        <a:buChar char="ü"/>
                      </a:pPr>
                      <a:r>
                        <a:rPr lang="en-US" baseline="0" dirty="0" smtClean="0"/>
                        <a:t> </a:t>
                      </a:r>
                      <a:endParaRPr lang="en-US" dirty="0"/>
                    </a:p>
                  </a:txBody>
                  <a:tcPr/>
                </a:tc>
                <a:tc>
                  <a:txBody>
                    <a:bodyPr/>
                    <a:lstStyle/>
                    <a:p>
                      <a:pPr marL="285750" indent="-285750" algn="ctr">
                        <a:buFont typeface="Wingdings" panose="05000000000000000000" pitchFamily="2" charset="2"/>
                        <a:buChar char="ü"/>
                      </a:pPr>
                      <a:r>
                        <a:rPr lang="en-US" baseline="0"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algn="ctr"/>
                      <a:r>
                        <a:rPr lang="en-US" dirty="0" smtClean="0"/>
                        <a:t>Fixed Price, Amount Off, Percent Off,</a:t>
                      </a:r>
                      <a:r>
                        <a:rPr lang="en-US" baseline="0" dirty="0" smtClean="0"/>
                        <a:t> Step cut offer</a:t>
                      </a:r>
                      <a:endParaRPr lang="en-US" dirty="0"/>
                    </a:p>
                  </a:txBody>
                  <a:tcPr/>
                </a:tc>
              </a:tr>
              <a:tr h="685800">
                <a:tc>
                  <a:txBody>
                    <a:bodyPr/>
                    <a:lstStyle/>
                    <a:p>
                      <a:pPr algn="ctr"/>
                      <a:r>
                        <a:rPr lang="en-US" dirty="0" err="1" smtClean="0"/>
                        <a:t>Multibuy</a:t>
                      </a:r>
                      <a:r>
                        <a:rPr lang="en-US" dirty="0" smtClean="0"/>
                        <a:t> Promotion</a:t>
                      </a:r>
                      <a:endParaRPr lang="en-US" dirty="0"/>
                    </a:p>
                  </a:txBody>
                  <a:tcPr/>
                </a:tc>
                <a:tc>
                  <a:txBody>
                    <a:bodyPr/>
                    <a:lstStyle/>
                    <a:p>
                      <a:pPr algn="ctr"/>
                      <a:r>
                        <a:rPr lang="en-US" dirty="0" smtClean="0"/>
                        <a:t>MP</a:t>
                      </a:r>
                      <a:endParaRPr lang="en-US" dirty="0"/>
                    </a:p>
                  </a:txBody>
                  <a:tcPr/>
                </a:tc>
                <a:tc>
                  <a:txBody>
                    <a:bodyPr/>
                    <a:lstStyle/>
                    <a:p>
                      <a:pPr marL="285750" indent="-285750" algn="ctr">
                        <a:buFont typeface="Wingdings" panose="05000000000000000000" pitchFamily="2" charset="2"/>
                        <a:buChar char="ü"/>
                      </a:pPr>
                      <a:r>
                        <a:rPr lang="en-US" baseline="0"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algn="ctr"/>
                      <a:r>
                        <a:rPr lang="en-US" dirty="0" smtClean="0"/>
                        <a:t>All types which are live</a:t>
                      </a:r>
                      <a:r>
                        <a:rPr lang="en-US" baseline="0" dirty="0" smtClean="0"/>
                        <a:t> in Support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78820063"/>
              </p:ext>
            </p:extLst>
          </p:nvPr>
        </p:nvGraphicFramePr>
        <p:xfrm>
          <a:off x="228600" y="4876800"/>
          <a:ext cx="8763000" cy="1740535"/>
        </p:xfrm>
        <a:graphic>
          <a:graphicData uri="http://schemas.openxmlformats.org/drawingml/2006/table">
            <a:tbl>
              <a:tblPr firstRow="1" bandRow="1">
                <a:tableStyleId>{5C22544A-7EE6-4342-B048-85BDC9FD1C3A}</a:tableStyleId>
              </a:tblPr>
              <a:tblGrid>
                <a:gridCol w="8763000"/>
              </a:tblGrid>
              <a:tr h="323850">
                <a:tc>
                  <a:txBody>
                    <a:bodyPr/>
                    <a:lstStyle/>
                    <a:p>
                      <a:pPr algn="ctr"/>
                      <a:r>
                        <a:rPr lang="en-US" sz="2400" i="1" dirty="0" smtClean="0"/>
                        <a:t>Pros</a:t>
                      </a:r>
                    </a:p>
                  </a:txBody>
                  <a:tcPr/>
                </a:tc>
              </a:tr>
              <a:tr h="323850">
                <a:tc>
                  <a:txBody>
                    <a:bodyPr/>
                    <a:lstStyle/>
                    <a:p>
                      <a:pPr marL="285750" indent="-285750">
                        <a:lnSpc>
                          <a:spcPct val="150000"/>
                        </a:lnSpc>
                        <a:buFont typeface="Wingdings" panose="05000000000000000000" pitchFamily="2" charset="2"/>
                        <a:buChar char="v"/>
                      </a:pPr>
                      <a:r>
                        <a:rPr lang="en-US" sz="1800" b="1" i="1" baseline="0" dirty="0" smtClean="0">
                          <a:solidFill>
                            <a:srgbClr val="00B050"/>
                          </a:solidFill>
                          <a:effectLst/>
                        </a:rPr>
                        <a:t>Save 3 to 4hrs per day for Support Team</a:t>
                      </a:r>
                    </a:p>
                    <a:p>
                      <a:pPr marL="285750" indent="-285750">
                        <a:lnSpc>
                          <a:spcPct val="150000"/>
                        </a:lnSpc>
                        <a:buFont typeface="Wingdings" panose="05000000000000000000" pitchFamily="2" charset="2"/>
                        <a:buChar char="v"/>
                      </a:pPr>
                      <a:r>
                        <a:rPr lang="en-US" sz="1800" b="1" i="1" baseline="0" dirty="0" smtClean="0">
                          <a:solidFill>
                            <a:srgbClr val="00B050"/>
                          </a:solidFill>
                          <a:effectLst/>
                        </a:rPr>
                        <a:t>Support can quickly verify Price event details and avoid Incorrect Promotion with Products in Label at Store</a:t>
                      </a:r>
                      <a:endParaRPr lang="en-US" sz="1800" b="1" i="1" dirty="0" smtClean="0">
                        <a:solidFill>
                          <a:srgbClr val="00B050"/>
                        </a:solidFill>
                        <a:effectLst/>
                      </a:endParaRPr>
                    </a:p>
                  </a:txBody>
                  <a:tcPr/>
                </a:tc>
              </a:tr>
            </a:tbl>
          </a:graphicData>
        </a:graphic>
      </p:graphicFrame>
    </p:spTree>
    <p:extLst>
      <p:ext uri="{BB962C8B-B14F-4D97-AF65-F5344CB8AC3E}">
        <p14:creationId xmlns:p14="http://schemas.microsoft.com/office/powerpoint/2010/main" val="37743401"/>
      </p:ext>
    </p:extLst>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2362</TotalTime>
  <Words>274</Words>
  <Application>Microsoft Office PowerPoint</Application>
  <PresentationFormat>On-screen Show (4:3)</PresentationFormat>
  <Paragraphs>71</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Waveform</vt:lpstr>
      <vt:lpstr>Price Events Message Publication in Production</vt:lpstr>
      <vt:lpstr>PowerPoint Presentation</vt:lpstr>
      <vt:lpstr>PowerPoint Presentation</vt:lpstr>
      <vt:lpstr>PowerPoint Presentation</vt:lpstr>
    </vt:vector>
  </TitlesOfParts>
  <Company>Tesco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Events Message Publication in Production</dc:title>
  <dc:creator>Meiyappan, Radhakrishnan</dc:creator>
  <cp:lastModifiedBy>Meiyappan, Radhakrishnan</cp:lastModifiedBy>
  <cp:revision>24</cp:revision>
  <dcterms:created xsi:type="dcterms:W3CDTF">2014-01-13T15:16:15Z</dcterms:created>
  <dcterms:modified xsi:type="dcterms:W3CDTF">2014-01-15T06:39:07Z</dcterms:modified>
</cp:coreProperties>
</file>