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328" r:id="rId4"/>
    <p:sldId id="331" r:id="rId5"/>
    <p:sldId id="309" r:id="rId6"/>
    <p:sldId id="337" r:id="rId7"/>
    <p:sldId id="299" r:id="rId8"/>
    <p:sldId id="329" r:id="rId9"/>
    <p:sldId id="310" r:id="rId10"/>
    <p:sldId id="338" r:id="rId11"/>
    <p:sldId id="333" r:id="rId12"/>
    <p:sldId id="339" r:id="rId1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F7BBAD-8FA7-42AB-98D8-670E41D60298}">
  <a:tblStyle styleId="{36F7BBAD-8FA7-42AB-98D8-670E41D60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C9CC51-B62F-4000-BA44-3D7538A3FB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9"/>
    <p:restoredTop sz="91841"/>
  </p:normalViewPr>
  <p:slideViewPr>
    <p:cSldViewPr snapToGrid="0" snapToObjects="1">
      <p:cViewPr varScale="1">
        <p:scale>
          <a:sx n="65" d="100"/>
          <a:sy n="65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60f09b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60f09b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0f09b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0f09b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73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0f09b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0f09b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85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undberg/sha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?ref=datanews.io" TargetMode="External"/><Relationship Id="rId2" Type="http://schemas.openxmlformats.org/officeDocument/2006/relationships/hyperlink" Target="https://colab.research.google.com/drive/11FmJmRkn-fUIxC9GYchA3YC1vwpJB0rI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arxiv.org/pdf/1602.04938.pdf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li5.readthedocs.io/en/latest/_notebooks/text-explain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144158" y="1800916"/>
            <a:ext cx="8877000" cy="10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Интерпретация моделей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309DC-FE1E-A34E-BFB2-8D9F2A5426CD}"/>
              </a:ext>
            </a:extLst>
          </p:cNvPr>
          <p:cNvSpPr txBox="1"/>
          <p:nvPr/>
        </p:nvSpPr>
        <p:spPr>
          <a:xfrm>
            <a:off x="122842" y="4663217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2019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2;p27">
            <a:extLst>
              <a:ext uri="{FF2B5EF4-FFF2-40B4-BE49-F238E27FC236}">
                <a16:creationId xmlns:a16="http://schemas.microsoft.com/office/drawing/2014/main" id="{C121CCFC-DAB6-AB48-BCDC-AA8035B299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SHAP (</a:t>
            </a:r>
            <a:r>
              <a:rPr lang="en-US" b="1" dirty="0" err="1">
                <a:solidFill>
                  <a:schemeClr val="tx1"/>
                </a:solidFill>
                <a:latin typeface="Georgia"/>
              </a:rPr>
              <a:t>SHapley</a:t>
            </a:r>
            <a:r>
              <a:rPr lang="en-US" b="1" dirty="0">
                <a:solidFill>
                  <a:schemeClr val="tx1"/>
                </a:solidFill>
                <a:latin typeface="Georgia"/>
              </a:rPr>
              <a:t> Additive </a:t>
            </a:r>
            <a:r>
              <a:rPr lang="en-US" b="1" dirty="0" err="1">
                <a:solidFill>
                  <a:schemeClr val="tx1"/>
                </a:solidFill>
                <a:latin typeface="Georgia"/>
              </a:rPr>
              <a:t>exPlanations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b="1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518C20-4563-AC4C-8F37-4087502F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70" y="2240979"/>
            <a:ext cx="3190020" cy="13050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FE390D-1FF4-B54F-94E6-7D1174292CAD}"/>
              </a:ext>
            </a:extLst>
          </p:cNvPr>
          <p:cNvSpPr/>
          <p:nvPr/>
        </p:nvSpPr>
        <p:spPr>
          <a:xfrm>
            <a:off x="496957" y="1120390"/>
            <a:ext cx="4572000" cy="29674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medium-content-serif-font"/>
              </a:rPr>
              <a:t>Сумма общая равна сумме частного (вклад каждого признака)</a:t>
            </a:r>
            <a:endParaRPr lang="en-US" dirty="0">
              <a:latin typeface="medium-content-serif-fon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medium-content-serif-font"/>
              </a:rPr>
              <a:t>Если два признака обеспечивают одинаковый вклад – их оценка должна быть близкой</a:t>
            </a:r>
            <a:endParaRPr lang="en-US" dirty="0">
              <a:latin typeface="medium-content-serif-fon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medium-content-serif-font"/>
              </a:rPr>
              <a:t>Если признак вносит нулевой вклад – его оценка должна быть нулевой</a:t>
            </a:r>
            <a:endParaRPr lang="en-US" dirty="0">
              <a:latin typeface="medium-content-serif-fon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medium-content-serif-font"/>
              </a:rPr>
              <a:t>Если есть несколько наблюдений с разным вкладом – это необходимо учитывать в соответствующей пропорции</a:t>
            </a:r>
            <a:endParaRPr lang="en-US" dirty="0">
              <a:latin typeface="medium-content-serif-fon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E3C763-A590-0649-A0C6-A57289A4D99F}"/>
              </a:ext>
            </a:extLst>
          </p:cNvPr>
          <p:cNvSpPr/>
          <p:nvPr/>
        </p:nvSpPr>
        <p:spPr>
          <a:xfrm>
            <a:off x="322390" y="4548812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https://github.com/slundberg/shap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20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8F26-5C69-4541-A0CB-711C7772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E0DB3-93B3-9940-9FCD-29CF7F83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https://colab.research.google.com/drive/11FmJmRkn-fUIxC9GYchA3YC1vwpJB0rI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bit.ly</a:t>
            </a:r>
            <a:r>
              <a:rPr lang="en-US" dirty="0"/>
              <a:t>/31kukKr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https://archive.ics.uci.edu/ml/datasets/Adult?ref=datanews.io</a:t>
            </a:r>
            <a:endParaRPr lang="en-US" dirty="0"/>
          </a:p>
          <a:p>
            <a:endParaRPr lang="en-US" dirty="0"/>
          </a:p>
          <a:p>
            <a:r>
              <a:rPr lang="en-US"/>
              <a:t>15-Interpretation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5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2;p27">
            <a:extLst>
              <a:ext uri="{FF2B5EF4-FFF2-40B4-BE49-F238E27FC236}">
                <a16:creationId xmlns:a16="http://schemas.microsoft.com/office/drawing/2014/main" id="{55436AD3-3594-C74C-B3DA-B969A45FD9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Зачем?</a:t>
            </a:r>
            <a:endParaRPr b="1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E18E3-BA5C-0A46-AC1E-1D6F8929C93D}"/>
              </a:ext>
            </a:extLst>
          </p:cNvPr>
          <p:cNvSpPr/>
          <p:nvPr/>
        </p:nvSpPr>
        <p:spPr>
          <a:xfrm>
            <a:off x="613719" y="1424848"/>
            <a:ext cx="8307644" cy="3202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Понимать причины предсказаний (</a:t>
            </a:r>
            <a:r>
              <a:rPr lang="ru-RU" sz="1800" dirty="0" err="1"/>
              <a:t>дебаг</a:t>
            </a:r>
            <a:r>
              <a:rPr lang="ru-RU" sz="1800" dirty="0"/>
              <a:t> моделей)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Лучше понимать ошибки моделей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Создавать новые </a:t>
            </a:r>
            <a:r>
              <a:rPr lang="ru-RU" sz="1800" dirty="0" err="1"/>
              <a:t>фичи</a:t>
            </a:r>
            <a:r>
              <a:rPr lang="ru-RU" sz="1800" dirty="0"/>
              <a:t> (иногда)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Использовать сложные модели (интерпретация слабо интерпретируемых моделей)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Робастность моделей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Красивые визуализации </a:t>
            </a:r>
            <a:r>
              <a:rPr lang="ru-RU" sz="1800" dirty="0">
                <a:sym typeface="Wingdings" pitchFamily="2" charset="2"/>
              </a:rPr>
              <a:t>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7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2;p27">
            <a:extLst>
              <a:ext uri="{FF2B5EF4-FFF2-40B4-BE49-F238E27FC236}">
                <a16:creationId xmlns:a16="http://schemas.microsoft.com/office/drawing/2014/main" id="{55436AD3-3594-C74C-B3DA-B969A45FD9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Какие интерпретируемые модели бывают?</a:t>
            </a:r>
            <a:endParaRPr b="1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53BDC-7A1E-DA4C-8E55-429553EE7AB8}"/>
              </a:ext>
            </a:extLst>
          </p:cNvPr>
          <p:cNvSpPr txBox="1"/>
          <p:nvPr/>
        </p:nvSpPr>
        <p:spPr>
          <a:xfrm>
            <a:off x="4194332" y="1910030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385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2;p27">
            <a:extLst>
              <a:ext uri="{FF2B5EF4-FFF2-40B4-BE49-F238E27FC236}">
                <a16:creationId xmlns:a16="http://schemas.microsoft.com/office/drawing/2014/main" id="{E96B08E6-2363-2C47-BA82-B5BD438BE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Friedman’s Partial Dependence Plot</a:t>
            </a:r>
            <a:endParaRPr b="1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E6135-DF6C-6344-A9E5-DE04DA93680F}"/>
              </a:ext>
            </a:extLst>
          </p:cNvPr>
          <p:cNvSpPr/>
          <p:nvPr/>
        </p:nvSpPr>
        <p:spPr>
          <a:xfrm>
            <a:off x="678799" y="1241969"/>
            <a:ext cx="7916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PDP </a:t>
            </a:r>
            <a:r>
              <a:rPr lang="ru-RU" sz="1800" dirty="0"/>
              <a:t>показывает зависимость </a:t>
            </a:r>
            <a:r>
              <a:rPr lang="ru-RU" sz="1800" dirty="0" err="1"/>
              <a:t>таргета</a:t>
            </a:r>
            <a:r>
              <a:rPr lang="ru-RU" sz="1800" dirty="0"/>
              <a:t> от 1-ой или нескольких </a:t>
            </a:r>
            <a:r>
              <a:rPr lang="ru-RU" sz="1800" dirty="0" err="1"/>
              <a:t>фичей</a:t>
            </a:r>
            <a:r>
              <a:rPr lang="ru-RU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E5525-8F45-E242-9DC3-C94FE314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85" y="1241969"/>
            <a:ext cx="5374188" cy="36679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0CE4DF-32B5-6241-8EA8-E11DCA0C7523}"/>
              </a:ext>
            </a:extLst>
          </p:cNvPr>
          <p:cNvSpPr/>
          <p:nvPr/>
        </p:nvSpPr>
        <p:spPr>
          <a:xfrm>
            <a:off x="261281" y="2233220"/>
            <a:ext cx="330090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Интуитивное понимание </a:t>
            </a:r>
          </a:p>
          <a:p>
            <a:r>
              <a:rPr lang="ru-RU" dirty="0"/>
              <a:t>и низкий порог входа. </a:t>
            </a:r>
          </a:p>
          <a:p>
            <a:endParaRPr lang="ru-RU" dirty="0"/>
          </a:p>
          <a:p>
            <a:r>
              <a:rPr lang="ru-RU" dirty="0"/>
              <a:t>Модель используется как симулятор,</a:t>
            </a:r>
          </a:p>
          <a:p>
            <a:r>
              <a:rPr lang="ru-RU" dirty="0"/>
              <a:t>где интересующие признаки </a:t>
            </a:r>
          </a:p>
          <a:p>
            <a:r>
              <a:rPr lang="ru-RU" dirty="0"/>
              <a:t>варьируются по всем значениям</a:t>
            </a:r>
          </a:p>
        </p:txBody>
      </p:sp>
    </p:spTree>
    <p:extLst>
      <p:ext uri="{BB962C8B-B14F-4D97-AF65-F5344CB8AC3E}">
        <p14:creationId xmlns:p14="http://schemas.microsoft.com/office/powerpoint/2010/main" val="150693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27">
            <a:extLst>
              <a:ext uri="{FF2B5EF4-FFF2-40B4-BE49-F238E27FC236}">
                <a16:creationId xmlns:a16="http://schemas.microsoft.com/office/drawing/2014/main" id="{808F6047-93C4-D84B-B0C8-C29E739FBF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Partial Dependence Plot</a:t>
            </a:r>
            <a:endParaRPr b="1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9EAF4-4A88-484B-A904-A867DDDB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79" y="863131"/>
            <a:ext cx="5561441" cy="8711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BAAD10-0959-5048-A5B6-4CEC2FE655F9}"/>
              </a:ext>
            </a:extLst>
          </p:cNvPr>
          <p:cNvSpPr/>
          <p:nvPr/>
        </p:nvSpPr>
        <p:spPr>
          <a:xfrm>
            <a:off x="661958" y="1845368"/>
            <a:ext cx="2552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 – </a:t>
            </a:r>
            <a:r>
              <a:rPr lang="ru-RU" dirty="0"/>
              <a:t>выбранный признак</a:t>
            </a:r>
          </a:p>
          <a:p>
            <a:r>
              <a:rPr lang="en-US" dirty="0"/>
              <a:t>C </a:t>
            </a:r>
            <a:r>
              <a:rPr lang="ru-RU" dirty="0"/>
              <a:t>– все остальные признаки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E7C0C-9BCB-7D4C-A190-52EDFC25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79" y="2479634"/>
            <a:ext cx="3341026" cy="9659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F3464D-6902-224D-8D9D-2F1D58EA6DAA}"/>
              </a:ext>
            </a:extLst>
          </p:cNvPr>
          <p:cNvSpPr/>
          <p:nvPr/>
        </p:nvSpPr>
        <p:spPr>
          <a:xfrm>
            <a:off x="661958" y="3513644"/>
            <a:ext cx="5865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 практике – можем взять среднее значение остальных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32900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112;p27">
            <a:extLst>
              <a:ext uri="{FF2B5EF4-FFF2-40B4-BE49-F238E27FC236}">
                <a16:creationId xmlns:a16="http://schemas.microsoft.com/office/drawing/2014/main" id="{1B570604-6141-5844-8BC8-AB8695F01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Individual Conditional Expectation</a:t>
            </a:r>
            <a:endParaRPr b="1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3267E-B7EB-D041-9239-2C1B3C40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2" y="1637967"/>
            <a:ext cx="5860112" cy="29300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F542B8-73B6-BF43-99A2-4044A71CDE9F}"/>
              </a:ext>
            </a:extLst>
          </p:cNvPr>
          <p:cNvSpPr/>
          <p:nvPr/>
        </p:nvSpPr>
        <p:spPr>
          <a:xfrm>
            <a:off x="2023333" y="994786"/>
            <a:ext cx="4926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Усреднение </a:t>
            </a:r>
            <a:r>
              <a:rPr lang="ru-RU" dirty="0" err="1"/>
              <a:t>таргета</a:t>
            </a:r>
            <a:r>
              <a:rPr lang="ru-RU" dirty="0"/>
              <a:t> может приводить к потере сигнала!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38947-9DC2-4F41-8F1D-920A8EC1A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653" y="1661822"/>
            <a:ext cx="2841505" cy="25712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A566A-848A-C04A-B083-7949A13E5A21}"/>
              </a:ext>
            </a:extLst>
          </p:cNvPr>
          <p:cNvCxnSpPr/>
          <p:nvPr/>
        </p:nvCxnSpPr>
        <p:spPr>
          <a:xfrm>
            <a:off x="5939624" y="2862470"/>
            <a:ext cx="349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8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112;p27">
            <a:extLst>
              <a:ext uri="{FF2B5EF4-FFF2-40B4-BE49-F238E27FC236}">
                <a16:creationId xmlns:a16="http://schemas.microsoft.com/office/drawing/2014/main" id="{1B570604-6141-5844-8BC8-AB8695F01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LIME</a:t>
            </a:r>
            <a:endParaRPr b="1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874590-7891-604D-A99C-0C4DFF05925F}"/>
              </a:ext>
            </a:extLst>
          </p:cNvPr>
          <p:cNvSpPr/>
          <p:nvPr/>
        </p:nvSpPr>
        <p:spPr>
          <a:xfrm>
            <a:off x="473101" y="659383"/>
            <a:ext cx="7724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LOCAL INTERPRETABLE MODEL-AGNOSTIC EXPLANATIONS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D450D-76BA-1B46-A304-7F59D8D5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11950"/>
            <a:ext cx="3721100" cy="2298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823419-EDF8-814C-B98C-C06BBC48DB45}"/>
              </a:ext>
            </a:extLst>
          </p:cNvPr>
          <p:cNvSpPr/>
          <p:nvPr/>
        </p:nvSpPr>
        <p:spPr>
          <a:xfrm>
            <a:off x="611351" y="1336485"/>
            <a:ext cx="37240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Интерпретируемая модель может быть </a:t>
            </a:r>
          </a:p>
          <a:p>
            <a:r>
              <a:rPr lang="ru-RU" dirty="0"/>
              <a:t>Использована для локального изменения </a:t>
            </a:r>
          </a:p>
          <a:p>
            <a:r>
              <a:rPr lang="ru-RU" dirty="0"/>
              <a:t>признаков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CD06C-13C3-F046-9068-E434C7649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429495"/>
            <a:ext cx="3281569" cy="1687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C73E17-36E5-4A49-862A-976604DE2B0E}"/>
              </a:ext>
            </a:extLst>
          </p:cNvPr>
          <p:cNvSpPr/>
          <p:nvPr/>
        </p:nvSpPr>
        <p:spPr>
          <a:xfrm>
            <a:off x="226208" y="4552240"/>
            <a:ext cx="2997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https://arxiv.org/pdf/1602.04938.pdf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98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27">
            <a:extLst>
              <a:ext uri="{FF2B5EF4-FFF2-40B4-BE49-F238E27FC236}">
                <a16:creationId xmlns:a16="http://schemas.microsoft.com/office/drawing/2014/main" id="{9669B66C-E366-4841-9FDD-E404F8C07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ELI5</a:t>
            </a:r>
            <a:endParaRPr b="1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2D6E0-FBD4-F240-A788-61833D9D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37" y="1459594"/>
            <a:ext cx="6896101" cy="25380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9E1AE0-B096-3D46-AD90-29AAB9D73638}"/>
              </a:ext>
            </a:extLst>
          </p:cNvPr>
          <p:cNvSpPr/>
          <p:nvPr/>
        </p:nvSpPr>
        <p:spPr>
          <a:xfrm>
            <a:off x="1427304" y="991925"/>
            <a:ext cx="6750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интерпретации результата на базе оценки перемешивания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244970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27">
            <a:extLst>
              <a:ext uri="{FF2B5EF4-FFF2-40B4-BE49-F238E27FC236}">
                <a16:creationId xmlns:a16="http://schemas.microsoft.com/office/drawing/2014/main" id="{9669B66C-E366-4841-9FDD-E404F8C07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2209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ELI5</a:t>
            </a:r>
            <a:endParaRPr b="1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8BC35-D1CD-C041-B471-37C5688A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41" y="1900439"/>
            <a:ext cx="7599015" cy="2483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7A672-CD61-6A42-ACEC-FE97A3C6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8" y="793638"/>
            <a:ext cx="9144000" cy="10436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EBEBD6-A16E-2A4D-BDB7-A1B7EAF2276E}"/>
              </a:ext>
            </a:extLst>
          </p:cNvPr>
          <p:cNvSpPr/>
          <p:nvPr/>
        </p:nvSpPr>
        <p:spPr>
          <a:xfrm>
            <a:off x="226208" y="4447520"/>
            <a:ext cx="6436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https://eli5.readthedocs.io/en/latest/_notebooks/text-explainer.html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235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268</Words>
  <Application>Microsoft Macintosh PowerPoint</Application>
  <PresentationFormat>On-screen Show (16:9)</PresentationFormat>
  <Paragraphs>50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Georgia</vt:lpstr>
      <vt:lpstr>medium-content-serif-font</vt:lpstr>
      <vt:lpstr>Simple Light</vt:lpstr>
      <vt:lpstr>Simple Dark</vt:lpstr>
      <vt:lpstr>Интерпретация моделей </vt:lpstr>
      <vt:lpstr>Зачем?</vt:lpstr>
      <vt:lpstr>Какие интерпретируемые модели бывают?</vt:lpstr>
      <vt:lpstr>Friedman’s Partial Dependence Plot</vt:lpstr>
      <vt:lpstr>Partial Dependence Plot</vt:lpstr>
      <vt:lpstr>Individual Conditional Expectation</vt:lpstr>
      <vt:lpstr>LIME</vt:lpstr>
      <vt:lpstr>ELI5</vt:lpstr>
      <vt:lpstr>ELI5</vt:lpstr>
      <vt:lpstr>SHAP (SHapley Additive exPlanations)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Сверточные нейронные сети</dc:title>
  <cp:lastModifiedBy>Buslov, Dmitry</cp:lastModifiedBy>
  <cp:revision>55</cp:revision>
  <dcterms:modified xsi:type="dcterms:W3CDTF">2019-06-08T14:50:47Z</dcterms:modified>
</cp:coreProperties>
</file>