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78" r:id="rId12"/>
    <p:sldId id="283" r:id="rId13"/>
    <p:sldId id="264" r:id="rId14"/>
    <p:sldId id="265" r:id="rId15"/>
    <p:sldId id="268" r:id="rId16"/>
    <p:sldId id="269" r:id="rId17"/>
    <p:sldId id="272" r:id="rId18"/>
    <p:sldId id="282" r:id="rId19"/>
    <p:sldId id="273" r:id="rId20"/>
    <p:sldId id="284" r:id="rId21"/>
    <p:sldId id="285" r:id="rId22"/>
    <p:sldId id="279" r:id="rId23"/>
    <p:sldId id="270" r:id="rId24"/>
    <p:sldId id="271" r:id="rId25"/>
    <p:sldId id="274" r:id="rId26"/>
    <p:sldId id="275" r:id="rId27"/>
    <p:sldId id="276" r:id="rId28"/>
    <p:sldId id="277" r:id="rId29"/>
    <p:sldId id="280" r:id="rId30"/>
    <p:sldId id="281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C767-389D-4AFA-A36E-460DA667D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18BA-811C-469A-B01C-28EF27F9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B51B-3CB2-42FB-BCE0-DDD390C7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3CA1-C8CF-4CD4-8B76-8CF6819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FCDE-622D-440A-80D8-1CC999A2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E280-8A31-4562-820A-62C14D39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B6B5-778C-493E-9E4E-D9E904E9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9FD2-BDEB-475A-B904-985A3E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D3DC-E671-4DA0-996E-DE428BB0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621E-67FE-4556-90E4-DEC95F7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96B08-DBAD-4E0E-A324-1CD1D5A3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7B6E-50D6-4030-9C80-E774259D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BB41-E303-47AF-A9E6-D9D577C3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2A8A-50C5-48F6-AA18-A5EDBB3A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0ECC-5591-49BE-99A8-26518CC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58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903-AD90-41C1-BAE5-7CE2E6F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5A33-DBAD-4B9F-8917-A31D5829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5781-A449-431D-8503-8D8CB04B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24D5-01BC-4CFD-BDB5-A5C8173D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1AF5-D0AC-4621-B07C-49F079FF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5348-DABB-46D5-BE13-250BF0F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A8E0-BF61-47A5-961C-FDFCDD98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9E78-15A6-4AF5-A711-8DA5D6C1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6425-F2F4-4C63-B8BA-4A60CDD2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6227-0E3B-4BD2-AE1A-4E6A7F64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A48A-BFA4-43FA-B09F-AB13E85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A414-9296-4CB9-9AC1-A1319AB92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97CF-6403-4651-8FE9-CC08784F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2D7A-1500-435E-8121-140E3E4A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04E-D8A1-4A2B-8B4B-7288C28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68CD-1DC9-4E96-A2FA-6093302C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3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0542-1179-4C98-8BC8-E0F43433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3D7D-83A2-4A92-A8C2-EFC6C934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21698-DF76-4D5C-9562-B9FDCABF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40377-86C5-42C4-952C-F3C8B04B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165B5-B44C-48B0-AE44-BC15E79EE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68721-5D32-4215-9C86-023CBDC7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3C0DC-EBF2-4412-A6FA-31B83CC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12496-F554-48EE-8C8F-344E0F24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6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B37-279A-46DB-8FEA-D99C553C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4CC4-9F34-4AE7-A288-8FDD6BD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94BF9-6F30-4BF4-9B27-5BB6D05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66B8-2F79-44EC-809C-844613F5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AA753-E874-43A4-AB7F-FBA1C89E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AA2A-772D-4B9B-BF1D-601D9E82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66E5-0617-4765-A731-2AC1294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A896-2732-456D-9230-3EAF7C20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317B-F290-4F21-99B8-A5DB5C93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7AB1-53E2-4FB1-B8C5-E6DB59FF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CACF-89DA-4D68-BE33-7718A25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4B0E-073B-4615-96EE-41973DF0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E50A-0C13-44B0-9880-9DF8417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D9C-8A0F-4CBE-B4F7-52D289E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8BB6-E148-4CCA-9909-34F0EFD7F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3AA31-44B9-4F04-A341-52753034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B424-353A-49E8-B600-68D09B6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8A9D-C56C-4205-A5A6-13E9A336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3198-9265-4520-A410-A34B7FF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C48DB-6F15-43CA-B794-0905E5EB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A268-7A23-4147-94EE-394BF477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6066-8079-4211-9E3E-AED308B9F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6F71-19B6-4992-9E8C-E12A85F442EB}" type="datetimeFigureOut">
              <a:rPr lang="ru-RU" smtClean="0"/>
              <a:t>20.04.2019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CE6B-7064-4E47-94CE-6AF3CAE5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0F3C-25F4-4C19-9210-8720267B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DB0EEB-6402-4C7C-9D5A-92B3073A1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Вспоминаем основы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9BCD11-C7C9-4BE8-99FE-60CDAF8B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Natural Language Processing</a:t>
            </a:r>
            <a:endParaRPr lang="ru-RU" dirty="0"/>
          </a:p>
        </p:txBody>
      </p:sp>
      <p:pic>
        <p:nvPicPr>
          <p:cNvPr id="3074" name="Picture 2" descr="https://cdn-images-1.medium.com/max/1320/1*JkjF4jAZTpnbHHJJLkfNRQ.gif">
            <a:extLst>
              <a:ext uri="{FF2B5EF4-FFF2-40B4-BE49-F238E27FC236}">
                <a16:creationId xmlns:a16="http://schemas.microsoft.com/office/drawing/2014/main" id="{9E1EAC44-532A-4848-A4FC-D5D1C47D9A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3862"/>
            <a:ext cx="76200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2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3.2 Учтите структуру словаря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i="1" dirty="0" err="1"/>
              <a:t>sublinear_df</a:t>
            </a:r>
            <a:r>
              <a:rPr lang="en-US" sz="2200" dirty="0"/>
              <a:t> - </a:t>
            </a:r>
            <a:r>
              <a:rPr lang="ru-RU" sz="2200" dirty="0"/>
              <a:t>выставляется в</a:t>
            </a:r>
            <a:r>
              <a:rPr lang="en-US" sz="2200" dirty="0"/>
              <a:t> </a:t>
            </a:r>
            <a:r>
              <a:rPr lang="en-US" sz="2200" i="1" dirty="0"/>
              <a:t>True</a:t>
            </a:r>
            <a:r>
              <a:rPr lang="en-US" sz="2200" dirty="0"/>
              <a:t> </a:t>
            </a:r>
            <a:r>
              <a:rPr lang="ru-RU" sz="2200" dirty="0"/>
              <a:t>для использования логарифмическую форму для частоты слов</a:t>
            </a:r>
          </a:p>
          <a:p>
            <a:r>
              <a:rPr lang="en-US" sz="2200" i="1" dirty="0" err="1"/>
              <a:t>min_df</a:t>
            </a:r>
            <a:r>
              <a:rPr lang="en-US" sz="2200" dirty="0"/>
              <a:t> </a:t>
            </a:r>
            <a:r>
              <a:rPr lang="ru-RU" sz="2200" dirty="0"/>
              <a:t>минимальная доля документов, в которых должно храниться слово</a:t>
            </a:r>
            <a:endParaRPr lang="en-US" sz="2200" dirty="0"/>
          </a:p>
          <a:p>
            <a:r>
              <a:rPr lang="en-US" sz="2200" i="1" dirty="0" err="1"/>
              <a:t>stop_words</a:t>
            </a:r>
            <a:r>
              <a:rPr lang="en-US" sz="2200" i="1" dirty="0"/>
              <a:t> </a:t>
            </a:r>
            <a:r>
              <a:rPr lang="ru-RU" sz="2200" dirty="0"/>
              <a:t>устанавливается на «английский», чтобы удалить все распространенные местоимения («a», «</a:t>
            </a:r>
            <a:r>
              <a:rPr lang="ru-RU" sz="2200" dirty="0" err="1"/>
              <a:t>the</a:t>
            </a:r>
            <a:r>
              <a:rPr lang="ru-RU" sz="2200" dirty="0"/>
              <a:t>»,…), чтобы уменьшить количество шумных признаков.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F3CE-091D-410C-8C14-91CE7381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4" y="3866357"/>
            <a:ext cx="8039702" cy="23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4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fontAlgn="t"/>
            <a:r>
              <a:rPr lang="ru-RU" sz="2200" dirty="0" err="1"/>
              <a:t>Многоклассовая</a:t>
            </a:r>
            <a:r>
              <a:rPr lang="ru-RU" sz="2200" dirty="0"/>
              <a:t> классификация отзывов на продукт</a:t>
            </a:r>
          </a:p>
          <a:p>
            <a:pPr fontAlgn="t"/>
            <a:r>
              <a:rPr lang="ru-RU" sz="2200" dirty="0"/>
              <a:t> Набором данных </a:t>
            </a:r>
            <a:r>
              <a:rPr lang="ru-RU" sz="2200" dirty="0" err="1"/>
              <a:t>Consumer</a:t>
            </a:r>
            <a:r>
              <a:rPr lang="ru-RU" sz="2200" dirty="0"/>
              <a:t> </a:t>
            </a:r>
            <a:r>
              <a:rPr lang="ru-RU" sz="2200" dirty="0" err="1"/>
              <a:t>Complaints</a:t>
            </a:r>
            <a:endParaRPr lang="ru-RU" sz="2200" dirty="0"/>
          </a:p>
          <a:p>
            <a:pPr fontAlgn="t"/>
            <a:r>
              <a:rPr lang="ru-RU" sz="2200" dirty="0"/>
              <a:t>Учитывая информацию из жалоб потребителей, построить модель которая пытается предсказать, к какому продукту относится жалоба.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91B5E-6E09-4533-824C-A6E1B1B06442}"/>
              </a:ext>
            </a:extLst>
          </p:cNvPr>
          <p:cNvSpPr/>
          <p:nvPr/>
        </p:nvSpPr>
        <p:spPr>
          <a:xfrm>
            <a:off x="1058945" y="3537674"/>
            <a:ext cx="73497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Пример: «У меня устаревшая информация в моем кредитном отчете, который я ранее оспаривал, но который еще не удален, этой информации более семи лет, и она не отвечает требованиям кредитной отчетности»</a:t>
            </a:r>
          </a:p>
          <a:p>
            <a:endParaRPr lang="ru-RU" dirty="0"/>
          </a:p>
          <a:p>
            <a:r>
              <a:rPr lang="ru-RU" dirty="0"/>
              <a:t>Выход: продукт</a:t>
            </a:r>
          </a:p>
          <a:p>
            <a:r>
              <a:rPr lang="ru-RU" dirty="0"/>
              <a:t>Пример: кредитная 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196423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3B44-61DB-462D-B38D-D55036FD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мешка слов</a:t>
            </a:r>
          </a:p>
        </p:txBody>
      </p:sp>
      <p:pic>
        <p:nvPicPr>
          <p:cNvPr id="2050" name="Picture 2" descr="https://cdn-images-1.medium.com/max/1320/0*RC6v7KcnJrIyoaDP.png">
            <a:extLst>
              <a:ext uri="{FF2B5EF4-FFF2-40B4-BE49-F238E27FC236}">
                <a16:creationId xmlns:a16="http://schemas.microsoft.com/office/drawing/2014/main" id="{FB59DC15-2BAF-4F7C-A787-D0822DFDF4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8" y="2351808"/>
            <a:ext cx="4459954" cy="21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4F1B8-7669-4038-8D6D-309E9B9DDC4F}"/>
              </a:ext>
            </a:extLst>
          </p:cNvPr>
          <p:cNvSpPr txBox="1"/>
          <p:nvPr/>
        </p:nvSpPr>
        <p:spPr>
          <a:xfrm>
            <a:off x="643641" y="1801888"/>
            <a:ext cx="597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00FF00"/>
                </a:highlight>
              </a:rPr>
              <a:t>Бинарное представление </a:t>
            </a:r>
            <a:r>
              <a:rPr lang="ru-RU" dirty="0"/>
              <a:t>слова </a:t>
            </a:r>
            <a:r>
              <a:rPr lang="en-US" dirty="0"/>
              <a:t>Python </a:t>
            </a:r>
            <a:r>
              <a:rPr lang="ru-RU" dirty="0"/>
              <a:t>в словаре из 5 слов</a:t>
            </a:r>
          </a:p>
        </p:txBody>
      </p:sp>
      <p:pic>
        <p:nvPicPr>
          <p:cNvPr id="2052" name="Picture 4" descr="https://cdn-images-1.medium.com/max/1320/0*rdPzjV4Lr4R1DcAP.png">
            <a:extLst>
              <a:ext uri="{FF2B5EF4-FFF2-40B4-BE49-F238E27FC236}">
                <a16:creationId xmlns:a16="http://schemas.microsoft.com/office/drawing/2014/main" id="{6AA10679-8D04-4E46-BE38-F68544FD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46" y="4510325"/>
            <a:ext cx="4647738" cy="198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ord cosine distance">
            <a:extLst>
              <a:ext uri="{FF2B5EF4-FFF2-40B4-BE49-F238E27FC236}">
                <a16:creationId xmlns:a16="http://schemas.microsoft.com/office/drawing/2014/main" id="{35040B73-0036-4C33-927E-7468B3856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17" y="831038"/>
            <a:ext cx="4566942" cy="350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2290A5-F708-44DC-B23E-A1F106289B55}"/>
              </a:ext>
            </a:extLst>
          </p:cNvPr>
          <p:cNvSpPr txBox="1"/>
          <p:nvPr/>
        </p:nvSpPr>
        <p:spPr>
          <a:xfrm>
            <a:off x="8371002" y="1223598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Косинусное расстояние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48A01-1931-4047-8B40-FC5EA37631AF}"/>
              </a:ext>
            </a:extLst>
          </p:cNvPr>
          <p:cNvSpPr txBox="1"/>
          <p:nvPr/>
        </p:nvSpPr>
        <p:spPr>
          <a:xfrm>
            <a:off x="1007138" y="4779390"/>
            <a:ext cx="524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00FF00"/>
                </a:highlight>
              </a:rPr>
              <a:t>Размерность вектора </a:t>
            </a:r>
            <a:r>
              <a:rPr lang="ru-RU" dirty="0"/>
              <a:t>– равна размерности словаря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DAFE0-13E5-416C-9AED-5EFE8096EADC}"/>
              </a:ext>
            </a:extLst>
          </p:cNvPr>
          <p:cNvSpPr txBox="1"/>
          <p:nvPr/>
        </p:nvSpPr>
        <p:spPr>
          <a:xfrm>
            <a:off x="1007138" y="5421920"/>
            <a:ext cx="608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00FF00"/>
                </a:highlight>
              </a:rPr>
              <a:t>Контекст не сохраняется</a:t>
            </a:r>
            <a:r>
              <a:rPr lang="ru-RU" dirty="0"/>
              <a:t>, слова в тексте можно перемешать</a:t>
            </a:r>
          </a:p>
        </p:txBody>
      </p:sp>
    </p:spTree>
    <p:extLst>
      <p:ext uri="{BB962C8B-B14F-4D97-AF65-F5344CB8AC3E}">
        <p14:creationId xmlns:p14="http://schemas.microsoft.com/office/powerpoint/2010/main" val="216119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ru-RU" dirty="0"/>
              <a:t>Векторные представления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8F0-B84F-4496-A4C8-F47138AB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65" y="2575042"/>
            <a:ext cx="5905735" cy="3797486"/>
          </a:xfrm>
        </p:spPr>
        <p:txBody>
          <a:bodyPr>
            <a:normAutofit/>
          </a:bodyPr>
          <a:lstStyle/>
          <a:p>
            <a:r>
              <a:rPr lang="ru-RU" sz="1800" dirty="0"/>
              <a:t>Если в словаре содержится около 20 000 слов, то каждое предложение будет отражено </a:t>
            </a:r>
            <a:r>
              <a:rPr lang="ru-RU" sz="1800" dirty="0">
                <a:highlight>
                  <a:srgbClr val="00FF00"/>
                </a:highlight>
              </a:rPr>
              <a:t>вектором длиной 20 000</a:t>
            </a:r>
            <a:r>
              <a:rPr lang="ru-RU" sz="1800" dirty="0"/>
              <a:t>. Этот вектор будет содержать </a:t>
            </a:r>
            <a:r>
              <a:rPr lang="ru-RU" sz="1800" b="1" dirty="0"/>
              <a:t>преимущественно нули</a:t>
            </a:r>
            <a:r>
              <a:rPr lang="ru-RU" sz="1800" dirty="0"/>
              <a:t>, поскольку каждое предложение содержит лишь малое подмножество из нашего словаря.</a:t>
            </a:r>
          </a:p>
          <a:p>
            <a:r>
              <a:rPr lang="ru-RU" sz="1800" dirty="0"/>
              <a:t>Попробуем понизить размерность нашего представления сформировав другое</a:t>
            </a:r>
            <a:r>
              <a:rPr lang="en-US" sz="1800" dirty="0"/>
              <a:t> </a:t>
            </a:r>
            <a:r>
              <a:rPr lang="ru-RU" sz="1800" dirty="0"/>
              <a:t>сжатое векторное представление </a:t>
            </a:r>
            <a:r>
              <a:rPr lang="en-US" sz="1800" dirty="0"/>
              <a:t>(embeddings). </a:t>
            </a:r>
            <a:r>
              <a:rPr lang="ru-RU" sz="1800" b="1" dirty="0"/>
              <a:t>Как это можно сделать</a:t>
            </a:r>
            <a:r>
              <a:rPr lang="en-US" sz="1800" b="1" dirty="0"/>
              <a:t>?</a:t>
            </a:r>
          </a:p>
          <a:p>
            <a:r>
              <a:rPr lang="ru-RU" sz="1800" dirty="0"/>
              <a:t>Поскольку словари обычно являются очень большими и визуализация данных на 20 000 измерений невозможна, подходы вроде </a:t>
            </a:r>
            <a:r>
              <a:rPr lang="ru-RU" sz="1800" dirty="0">
                <a:highlight>
                  <a:srgbClr val="00FF00"/>
                </a:highlight>
              </a:rPr>
              <a:t>метода главных компонент (PCA)</a:t>
            </a:r>
            <a:r>
              <a:rPr lang="ru-RU" sz="1800" dirty="0"/>
              <a:t> помогают спроецировать данные на два измерения, сохранив дисперсию</a:t>
            </a:r>
          </a:p>
        </p:txBody>
      </p:sp>
      <p:pic>
        <p:nvPicPr>
          <p:cNvPr id="3078" name="Picture 6" descr="https://habrastorage.org/webt/bu/a0/jk/bua0jkpnurkzdifvwunfhapbdom.png">
            <a:extLst>
              <a:ext uri="{FF2B5EF4-FFF2-40B4-BE49-F238E27FC236}">
                <a16:creationId xmlns:a16="http://schemas.microsoft.com/office/drawing/2014/main" id="{C440745E-EE32-4D69-99A2-789612CF6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5" b="-2"/>
          <a:stretch/>
        </p:blipFill>
        <p:spPr bwMode="auto">
          <a:xfrm>
            <a:off x="6165501" y="150840"/>
            <a:ext cx="5866242" cy="637251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3BDC325B-AD3A-4BBD-BB86-045DF246C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53" y="4663439"/>
            <a:ext cx="3338791" cy="14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3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6235674" cy="1692794"/>
          </a:xfrm>
        </p:spPr>
        <p:txBody>
          <a:bodyPr>
            <a:normAutofit fontScale="90000"/>
          </a:bodyPr>
          <a:lstStyle/>
          <a:p>
            <a:r>
              <a:rPr lang="ru-RU" dirty="0"/>
              <a:t>Векторные представления</a:t>
            </a:r>
            <a:r>
              <a:rPr lang="en-US" dirty="0"/>
              <a:t>. </a:t>
            </a:r>
            <a:r>
              <a:rPr lang="ru-RU" dirty="0"/>
              <a:t>Использование семантики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43935-5E50-4E89-BEA2-57B71DE1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Word2vec узнает сходство значений слов из </a:t>
            </a:r>
            <a:r>
              <a:rPr lang="ru-RU" sz="2200" dirty="0">
                <a:highlight>
                  <a:srgbClr val="00FF00"/>
                </a:highlight>
              </a:rPr>
              <a:t>простой информации</a:t>
            </a:r>
            <a:r>
              <a:rPr lang="en-US" sz="2200" dirty="0">
                <a:highlight>
                  <a:srgbClr val="00FF00"/>
                </a:highlight>
              </a:rPr>
              <a:t> </a:t>
            </a:r>
            <a:r>
              <a:rPr lang="ru-RU" sz="2200" dirty="0">
                <a:highlight>
                  <a:srgbClr val="00FF00"/>
                </a:highlight>
              </a:rPr>
              <a:t>об окружении</a:t>
            </a:r>
            <a:r>
              <a:rPr lang="ru-RU" sz="2200" dirty="0"/>
              <a:t>. Основная идея основана на предположении, что на значение слова в</a:t>
            </a:r>
          </a:p>
          <a:p>
            <a:r>
              <a:rPr lang="ru-RU" sz="2200" dirty="0"/>
              <a:t>Слово, на котором мы фокусируемся, чтобы узнать его представление, называется </a:t>
            </a:r>
            <a:r>
              <a:rPr lang="ru-RU" sz="2200" dirty="0">
                <a:highlight>
                  <a:srgbClr val="00FF00"/>
                </a:highlight>
              </a:rPr>
              <a:t>«центральным словом», </a:t>
            </a:r>
            <a:r>
              <a:rPr lang="ru-RU" sz="2200" dirty="0"/>
              <a:t>а слова вокруг него называются </a:t>
            </a:r>
            <a:r>
              <a:rPr lang="ru-RU" sz="2200" dirty="0">
                <a:highlight>
                  <a:srgbClr val="00FF00"/>
                </a:highlight>
              </a:rPr>
              <a:t>«контекстными словами». </a:t>
            </a:r>
            <a:r>
              <a:rPr lang="ru-RU" sz="2200" dirty="0"/>
              <a:t>В зависимости от размера окна C определяет количество контекстных слов, которое рассматривается</a:t>
            </a:r>
          </a:p>
        </p:txBody>
      </p:sp>
      <p:pic>
        <p:nvPicPr>
          <p:cNvPr id="5122" name="Picture 2" descr="https://cdn-images-1.medium.com/max/1200/0*1uA0SYcKU_dLTj-V.png">
            <a:extLst>
              <a:ext uri="{FF2B5EF4-FFF2-40B4-BE49-F238E27FC236}">
                <a16:creationId xmlns:a16="http://schemas.microsoft.com/office/drawing/2014/main" id="{63DD4453-BD81-4277-9AEE-E3DF1E05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01294"/>
            <a:ext cx="8021320" cy="26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6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6235674" cy="1692794"/>
          </a:xfrm>
        </p:spPr>
        <p:txBody>
          <a:bodyPr>
            <a:normAutofit fontScale="90000"/>
          </a:bodyPr>
          <a:lstStyle/>
          <a:p>
            <a:r>
              <a:rPr lang="ru-RU"/>
              <a:t>Векторные представления</a:t>
            </a:r>
            <a:r>
              <a:rPr lang="en-US"/>
              <a:t>. </a:t>
            </a:r>
            <a:r>
              <a:rPr lang="ru-RU"/>
              <a:t>Использование семантики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43935-5E50-4E89-BEA2-57B71DE1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929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Word2Vec </a:t>
            </a:r>
            <a:r>
              <a:rPr lang="ru-RU" sz="2200" dirty="0"/>
              <a:t>- более сложный метод </a:t>
            </a:r>
            <a:r>
              <a:rPr lang="ru-RU" sz="2200" dirty="0" err="1"/>
              <a:t>эмбединга</a:t>
            </a:r>
            <a:r>
              <a:rPr lang="ru-RU" sz="2200" dirty="0"/>
              <a:t> слов. Этот метод основан на идее, что слова, встречающиеся в одном и том же контексте, имеют одинаковое значение.</a:t>
            </a:r>
          </a:p>
          <a:p>
            <a:r>
              <a:rPr lang="ru-RU" sz="2200" dirty="0"/>
              <a:t>Word2Vec - это </a:t>
            </a:r>
            <a:r>
              <a:rPr lang="ru-RU" sz="2200" dirty="0">
                <a:highlight>
                  <a:srgbClr val="00FF00"/>
                </a:highlight>
              </a:rPr>
              <a:t>двухслойная нейронная сеть</a:t>
            </a:r>
            <a:r>
              <a:rPr lang="ru-RU" sz="2200" dirty="0"/>
              <a:t>, которая принимает в качестве входных данных большой корпус текста и создает векторное пространство, обычно несколько сотен измерений, причем каждому уникальному слову в корпусе присваивается соответствующий вектор в пространстве</a:t>
            </a:r>
          </a:p>
          <a:p>
            <a:r>
              <a:rPr lang="ru-RU" sz="2200" dirty="0"/>
              <a:t>Ниже я приведу одно из лучших графических представлений вложения слов Word2Vec, которое я нашел в Интернете. Эта картинка дает представление о том, как </a:t>
            </a:r>
            <a:r>
              <a:rPr lang="en-US" sz="2200" dirty="0"/>
              <a:t>word embedding </a:t>
            </a:r>
            <a:r>
              <a:rPr lang="ru-RU" sz="2200" dirty="0"/>
              <a:t>выглядит в Word2Vec.</a:t>
            </a:r>
          </a:p>
        </p:txBody>
      </p:sp>
    </p:spTree>
    <p:extLst>
      <p:ext uri="{BB962C8B-B14F-4D97-AF65-F5344CB8AC3E}">
        <p14:creationId xmlns:p14="http://schemas.microsoft.com/office/powerpoint/2010/main" val="75823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6235674" cy="1692794"/>
          </a:xfrm>
        </p:spPr>
        <p:txBody>
          <a:bodyPr>
            <a:normAutofit fontScale="90000"/>
          </a:bodyPr>
          <a:lstStyle/>
          <a:p>
            <a:r>
              <a:rPr lang="ru-RU"/>
              <a:t>Векторные представления</a:t>
            </a:r>
            <a:r>
              <a:rPr lang="en-US"/>
              <a:t>. </a:t>
            </a:r>
            <a:r>
              <a:rPr lang="ru-RU"/>
              <a:t>Использование семантики</a:t>
            </a:r>
            <a:endParaRPr lang="ru-RU" dirty="0"/>
          </a:p>
        </p:txBody>
      </p:sp>
      <p:pic>
        <p:nvPicPr>
          <p:cNvPr id="1026" name="Picture 2" descr="http://adriancolyer.files.wordpress.com/2016/04/word2vec-distributed-representation.png?w=566&amp;zoom=2">
            <a:extLst>
              <a:ext uri="{FF2B5EF4-FFF2-40B4-BE49-F238E27FC236}">
                <a16:creationId xmlns:a16="http://schemas.microsoft.com/office/drawing/2014/main" id="{6EDD712C-3E0C-4C95-8158-26D597DE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6" y="2057919"/>
            <a:ext cx="10782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0311A-AB02-4C16-9E32-646CE78F7403}"/>
              </a:ext>
            </a:extLst>
          </p:cNvPr>
          <p:cNvSpPr txBox="1"/>
          <p:nvPr/>
        </p:nvSpPr>
        <p:spPr>
          <a:xfrm>
            <a:off x="9978420" y="3631687"/>
            <a:ext cx="20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Мужественность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9E708-FB99-4018-9D97-4410EDC6629C}"/>
              </a:ext>
            </a:extLst>
          </p:cNvPr>
          <p:cNvSpPr txBox="1"/>
          <p:nvPr/>
        </p:nvSpPr>
        <p:spPr>
          <a:xfrm>
            <a:off x="9978420" y="4086855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ru-RU" dirty="0"/>
              <a:t>Женственность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75924-4553-4389-87A8-48284B65B5F0}"/>
              </a:ext>
            </a:extLst>
          </p:cNvPr>
          <p:cNvSpPr txBox="1"/>
          <p:nvPr/>
        </p:nvSpPr>
        <p:spPr>
          <a:xfrm>
            <a:off x="9978420" y="460650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ru-RU" dirty="0"/>
              <a:t>Возраст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6DEB8-5723-4685-A50A-BC006000D2BD}"/>
              </a:ext>
            </a:extLst>
          </p:cNvPr>
          <p:cNvSpPr txBox="1"/>
          <p:nvPr/>
        </p:nvSpPr>
        <p:spPr>
          <a:xfrm>
            <a:off x="10083686" y="2933910"/>
            <a:ext cx="184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Королевская </a:t>
            </a:r>
          </a:p>
          <a:p>
            <a:r>
              <a:rPr lang="ru-RU" dirty="0"/>
              <a:t>принадлежность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73B39-9B6D-4713-B49D-1BBDCF887423}"/>
              </a:ext>
            </a:extLst>
          </p:cNvPr>
          <p:cNvSpPr txBox="1"/>
          <p:nvPr/>
        </p:nvSpPr>
        <p:spPr>
          <a:xfrm>
            <a:off x="4807671" y="1951348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Word2Vec </a:t>
            </a:r>
            <a:r>
              <a:rPr lang="ru-RU" dirty="0"/>
              <a:t>векторные представления отдельных слов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ADBDA-D96C-4897-A590-C8D2B61FDBAB}"/>
              </a:ext>
            </a:extLst>
          </p:cNvPr>
          <p:cNvSpPr txBox="1"/>
          <p:nvPr/>
        </p:nvSpPr>
        <p:spPr>
          <a:xfrm>
            <a:off x="10356110" y="2253795"/>
            <a:ext cx="1749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Семантические </a:t>
            </a:r>
          </a:p>
          <a:p>
            <a:r>
              <a:rPr lang="ru-RU" dirty="0"/>
              <a:t>Свойства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99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92D2-0C4E-4D3D-8079-DED0BB6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CBOW: Continuous Bag of Words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F99D-9CC0-4433-8E12-67D5286B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64" y="1458074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Мы будем предсказывать </a:t>
            </a:r>
            <a:r>
              <a:rPr lang="ru-RU" sz="1800" dirty="0">
                <a:highlight>
                  <a:srgbClr val="00FF00"/>
                </a:highlight>
              </a:rPr>
              <a:t>вероятность слова по его окружению </a:t>
            </a:r>
            <a:r>
              <a:rPr lang="ru-RU" sz="1800" dirty="0"/>
              <a:t>(контексту). То есть мы будем учить такие вектора слов, чтобы вероятность, присваиваемая моделью слову была близка к вероятности встретить это слово в этом окружении в реальном тексте (Миколов)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A32D9-DD90-44DC-9D86-7E04BD61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67" y="2202612"/>
            <a:ext cx="3562350" cy="1162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E30C67-6C5E-4D42-B6A3-D1B8FDB4588B}"/>
              </a:ext>
            </a:extLst>
          </p:cNvPr>
          <p:cNvSpPr/>
          <p:nvPr/>
        </p:nvSpPr>
        <p:spPr>
          <a:xfrm>
            <a:off x="1048977" y="3364662"/>
            <a:ext cx="9932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-apple-system"/>
              </a:rPr>
              <a:t>Здесь </a:t>
            </a:r>
            <a:r>
              <a:rPr lang="ru-RU" sz="1400" dirty="0" err="1">
                <a:solidFill>
                  <a:srgbClr val="222222"/>
                </a:solidFill>
                <a:latin typeface="-apple-system"/>
              </a:rPr>
              <a:t>wo</a:t>
            </a:r>
            <a:r>
              <a:rPr lang="ru-RU" sz="1400" dirty="0">
                <a:solidFill>
                  <a:srgbClr val="222222"/>
                </a:solidFill>
                <a:latin typeface="-apple-system"/>
              </a:rPr>
              <a:t> — вектор целевого слова, </a:t>
            </a:r>
            <a:r>
              <a:rPr lang="ru-RU" sz="1400" dirty="0" err="1">
                <a:solidFill>
                  <a:srgbClr val="222222"/>
                </a:solidFill>
                <a:latin typeface="-apple-system"/>
              </a:rPr>
              <a:t>wc</a:t>
            </a:r>
            <a:r>
              <a:rPr lang="ru-RU" sz="1400" dirty="0">
                <a:solidFill>
                  <a:srgbClr val="222222"/>
                </a:solidFill>
                <a:latin typeface="-apple-system"/>
              </a:rPr>
              <a:t> — это некоторый вектор контекста, вычисленный (например, путем усреднения) из векторов окружающих нужное слово других слов. А s(w1,w2) — это функция, которая двум векторам сопоставляет одно число. Например, это может быть упоминавшееся выше косинусное расстояние.</a:t>
            </a:r>
            <a:endParaRPr lang="ru-RU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6FAB6-B1DE-4D46-BD18-D3A20E91C18B}"/>
              </a:ext>
            </a:extLst>
          </p:cNvPr>
          <p:cNvSpPr/>
          <p:nvPr/>
        </p:nvSpPr>
        <p:spPr>
          <a:xfrm>
            <a:off x="676863" y="4199597"/>
            <a:ext cx="10676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обучения модели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устроен следующим образом: мы берем последовательно (2k+1) слов, слово в центре является тем словом, которое должно быть предсказано. А окружающие слова являются контекстом длины по k с каждой стороны. Каждому слову в нашей модели сопоставлен уникальный вектор, который мы меняем в процессе обучения нашей модели.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200/0*RC6v7KcnJrIyoaDP.png">
            <a:extLst>
              <a:ext uri="{FF2B5EF4-FFF2-40B4-BE49-F238E27FC236}">
                <a16:creationId xmlns:a16="http://schemas.microsoft.com/office/drawing/2014/main" id="{3BC39F72-B551-4E0F-9F56-1C12A2AB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72" y="5427078"/>
            <a:ext cx="2811740" cy="13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88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92D2-0C4E-4D3D-8079-DED0BB6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CBOW: Continuous Bag of Words</a:t>
            </a:r>
            <a:endParaRPr lang="ru-RU" dirty="0"/>
          </a:p>
        </p:txBody>
      </p:sp>
      <p:pic>
        <p:nvPicPr>
          <p:cNvPr id="1026" name="Picture 2" descr="https://cdn-images-1.medium.com/max/1320/1*hOPfxvgtxs7d73OM6I4uiQ.png">
            <a:extLst>
              <a:ext uri="{FF2B5EF4-FFF2-40B4-BE49-F238E27FC236}">
                <a16:creationId xmlns:a16="http://schemas.microsoft.com/office/drawing/2014/main" id="{943A896B-4050-45B7-9D11-CD0B64EA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0" y="1209432"/>
            <a:ext cx="4699674" cy="49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320/1*33QEeeLMZ3qsC68VVIgREA.png">
            <a:extLst>
              <a:ext uri="{FF2B5EF4-FFF2-40B4-BE49-F238E27FC236}">
                <a16:creationId xmlns:a16="http://schemas.microsoft.com/office/drawing/2014/main" id="{991591D4-B55F-4D71-882B-AC7DFF91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689" y="1893695"/>
            <a:ext cx="2876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803683-1513-4601-96F7-3FDE93566144}"/>
              </a:ext>
            </a:extLst>
          </p:cNvPr>
          <p:cNvSpPr txBox="1"/>
          <p:nvPr/>
        </p:nvSpPr>
        <p:spPr>
          <a:xfrm>
            <a:off x="9619656" y="1413689"/>
            <a:ext cx="214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Кросс-</a:t>
            </a:r>
            <a:r>
              <a:rPr lang="ru-RU" dirty="0" err="1"/>
              <a:t>энтропийная</a:t>
            </a:r>
            <a:r>
              <a:rPr lang="ru-RU" dirty="0"/>
              <a:t> </a:t>
            </a:r>
          </a:p>
          <a:p>
            <a:r>
              <a:rPr lang="ru-RU" dirty="0"/>
              <a:t>функция потерь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261D9-465C-4D05-A690-AEF452882447}"/>
              </a:ext>
            </a:extLst>
          </p:cNvPr>
          <p:cNvSpPr txBox="1"/>
          <p:nvPr/>
        </p:nvSpPr>
        <p:spPr>
          <a:xfrm>
            <a:off x="22197" y="1497880"/>
            <a:ext cx="1512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Бинарные</a:t>
            </a:r>
          </a:p>
          <a:p>
            <a:r>
              <a:rPr lang="ru-RU" dirty="0"/>
              <a:t> вектора слов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08D4EE-3EFD-4DB0-B382-CC544C8AC2FE}"/>
              </a:ext>
            </a:extLst>
          </p:cNvPr>
          <p:cNvCxnSpPr/>
          <p:nvPr/>
        </p:nvCxnSpPr>
        <p:spPr>
          <a:xfrm>
            <a:off x="980388" y="2337847"/>
            <a:ext cx="575035" cy="3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EEC0CB-503B-4AB9-8FD5-15D04DCA847F}"/>
              </a:ext>
            </a:extLst>
          </p:cNvPr>
          <p:cNvSpPr/>
          <p:nvPr/>
        </p:nvSpPr>
        <p:spPr>
          <a:xfrm>
            <a:off x="1154511" y="5992297"/>
            <a:ext cx="379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[C * V]</a:t>
            </a:r>
            <a:r>
              <a:rPr lang="ru-RU" dirty="0">
                <a:latin typeface="medium-content-serif-font"/>
              </a:rPr>
              <a:t> – размерность входного слоя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FCF085-5FE3-4DB1-9AA0-192128190348}"/>
              </a:ext>
            </a:extLst>
          </p:cNvPr>
          <p:cNvSpPr/>
          <p:nvPr/>
        </p:nvSpPr>
        <p:spPr>
          <a:xfrm>
            <a:off x="3137093" y="1884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Затем мы умножаем их на матрицу Wi, чтобы получить наши </a:t>
            </a:r>
            <a:r>
              <a:rPr lang="en-US" dirty="0"/>
              <a:t>embedded</a:t>
            </a:r>
            <a:r>
              <a:rPr lang="ru-RU" dirty="0"/>
              <a:t> слова размером [1 * N]. Осредняем С - векторов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315FA3-3DF0-4F53-9541-F2CAC7A1E0DD}"/>
              </a:ext>
            </a:extLst>
          </p:cNvPr>
          <p:cNvCxnSpPr/>
          <p:nvPr/>
        </p:nvCxnSpPr>
        <p:spPr>
          <a:xfrm flipH="1">
            <a:off x="2686639" y="2060020"/>
            <a:ext cx="363134" cy="95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2C5753-E088-4496-B6C4-33D8A4BE75F3}"/>
              </a:ext>
            </a:extLst>
          </p:cNvPr>
          <p:cNvCxnSpPr/>
          <p:nvPr/>
        </p:nvCxnSpPr>
        <p:spPr>
          <a:xfrm flipH="1" flipV="1">
            <a:off x="3912124" y="4685122"/>
            <a:ext cx="659876" cy="30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0168E4-6197-4183-B0BC-FAA2B4996F09}"/>
              </a:ext>
            </a:extLst>
          </p:cNvPr>
          <p:cNvSpPr txBox="1"/>
          <p:nvPr/>
        </p:nvSpPr>
        <p:spPr>
          <a:xfrm>
            <a:off x="3996965" y="4990788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Score-</a:t>
            </a:r>
            <a:r>
              <a:rPr lang="ru-RU" dirty="0"/>
              <a:t>вектор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739EDD-96F0-48B5-8BA1-00893CA1B005}"/>
              </a:ext>
            </a:extLst>
          </p:cNvPr>
          <p:cNvCxnSpPr/>
          <p:nvPr/>
        </p:nvCxnSpPr>
        <p:spPr>
          <a:xfrm>
            <a:off x="4147794" y="3761295"/>
            <a:ext cx="9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440FF-FCEC-4384-ABD1-AB257BD348EE}"/>
              </a:ext>
            </a:extLst>
          </p:cNvPr>
          <p:cNvSpPr txBox="1"/>
          <p:nvPr/>
        </p:nvSpPr>
        <p:spPr>
          <a:xfrm>
            <a:off x="4147794" y="3391963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Softmax(z)</a:t>
            </a:r>
            <a:endParaRPr lang="ru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04F96-4A18-4F2B-B08B-25D9C3856121}"/>
              </a:ext>
            </a:extLst>
          </p:cNvPr>
          <p:cNvSpPr/>
          <p:nvPr/>
        </p:nvSpPr>
        <p:spPr>
          <a:xfrm>
            <a:off x="5601505" y="3182713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ru-RU" dirty="0"/>
              <a:t>Мы хотим, чтобы наши вероятности</a:t>
            </a:r>
            <a:r>
              <a:rPr lang="en-US" dirty="0"/>
              <a:t> softmax(z)</a:t>
            </a:r>
            <a:r>
              <a:rPr lang="ru-RU" dirty="0"/>
              <a:t>, соответствовали истинным вероятностям y, что также является </a:t>
            </a:r>
            <a:r>
              <a:rPr lang="en-US" dirty="0"/>
              <a:t>one-hot </a:t>
            </a:r>
            <a:r>
              <a:rPr lang="ru-RU" dirty="0"/>
              <a:t>вектором фактического слова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76948-8FFB-48F4-828A-592A4693841B}"/>
              </a:ext>
            </a:extLst>
          </p:cNvPr>
          <p:cNvSpPr txBox="1"/>
          <p:nvPr/>
        </p:nvSpPr>
        <p:spPr>
          <a:xfrm>
            <a:off x="-35479" y="3341540"/>
            <a:ext cx="1465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Хотим угадать </a:t>
            </a:r>
          </a:p>
          <a:p>
            <a:r>
              <a:rPr lang="ru-RU" sz="1600" dirty="0"/>
              <a:t>центральное</a:t>
            </a:r>
          </a:p>
          <a:p>
            <a:r>
              <a:rPr lang="ru-RU" sz="1600" dirty="0"/>
              <a:t>слово</a:t>
            </a:r>
          </a:p>
        </p:txBody>
      </p:sp>
      <p:pic>
        <p:nvPicPr>
          <p:cNvPr id="35" name="Picture 2" descr="https://cdn-images-1.medium.com/max/1200/0*1uA0SYcKU_dLTj-V.png">
            <a:extLst>
              <a:ext uri="{FF2B5EF4-FFF2-40B4-BE49-F238E27FC236}">
                <a16:creationId xmlns:a16="http://schemas.microsoft.com/office/drawing/2014/main" id="{C624DA21-2A63-435B-844F-AF481EAF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90" y="4420369"/>
            <a:ext cx="5892786" cy="1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7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97AA-7BEB-4F2A-BF3E-8865B645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Skip-gram: </a:t>
            </a:r>
            <a:r>
              <a:rPr lang="ru-RU" dirty="0"/>
              <a:t>Словосочетание с пропуском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4E6-2EE5-43A3-B948-959FA88D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Также имеется другой подход — прямо противоположный CBOW, который он назвал </a:t>
            </a:r>
            <a:r>
              <a:rPr lang="ru-RU" sz="2200" dirty="0" err="1"/>
              <a:t>skip-gram</a:t>
            </a:r>
            <a:r>
              <a:rPr lang="ru-RU" sz="2200" dirty="0"/>
              <a:t>, то есть “словосочетание с пропуском”. Мы пытаемся из данного нам слова угадать его контекст (точнее вектор контекста). В остальном модель не претерпевает изменений.</a:t>
            </a:r>
          </a:p>
          <a:p>
            <a:r>
              <a:rPr lang="ru-RU" sz="2200" dirty="0"/>
              <a:t>Хотя в модель не заложено явно никакой семантики, а только статистические свойства корпусов текстов, оказывается, что натренированная модель word2vec может улавливать некоторые семантические свойства слов. Классический пример из работы автора: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0D4BACB-66E3-4811-9D28-410FF42F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77" y="4265628"/>
            <a:ext cx="5818963" cy="25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3AE5-9BD0-4753-8EB3-3FFE63BC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22C2-7D11-4F23-B269-0FF7D123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dirty="0"/>
              <a:t>Обработкой естественного языка (NLP)</a:t>
            </a:r>
            <a:r>
              <a:rPr lang="ru-RU" sz="2200" dirty="0"/>
              <a:t> называется активно развивающаяся научная дисциплина, занимающаяся поиском смысла и обучением на основании текстовых данных.</a:t>
            </a:r>
          </a:p>
          <a:p>
            <a:endParaRPr lang="ru-RU" sz="2200" dirty="0"/>
          </a:p>
          <a:p>
            <a:r>
              <a:rPr lang="ru-RU" sz="2200" dirty="0"/>
              <a:t>Идентификация различных когорт пользователей или клиентов (например, предсказание оттока клиентов, совокупной прибыли клиента, продуктовых предпочтений)</a:t>
            </a:r>
          </a:p>
          <a:p>
            <a:r>
              <a:rPr lang="ru-RU" sz="2200" dirty="0"/>
              <a:t>Точное детектирование и извлечение различных категорий отзывов (позитивные и негативные мнения, упоминания отдельных атрибутов вроде размера одежды и т.д.)</a:t>
            </a:r>
          </a:p>
          <a:p>
            <a:r>
              <a:rPr lang="ru-RU" sz="2200" dirty="0"/>
              <a:t>Классификация текста в соответствии с его смыслом (запрос элементарной помощи, срочная проблема).</a:t>
            </a:r>
          </a:p>
          <a:p>
            <a:endParaRPr lang="en-US" sz="2200" dirty="0"/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9233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97AA-7BEB-4F2A-BF3E-8865B645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Skip-gram: </a:t>
            </a:r>
            <a:r>
              <a:rPr lang="ru-RU" dirty="0"/>
              <a:t>Словосочетание с пропуском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02EAA8-DCE5-4F3B-BB6B-52316F42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Другой подход состоит в том, чтобы создать модель, в которой при центральном слове модель сможет прогнозировать или генерировать окружающие слова</a:t>
            </a:r>
          </a:p>
        </p:txBody>
      </p:sp>
      <p:pic>
        <p:nvPicPr>
          <p:cNvPr id="3074" name="Picture 2" descr="https://cdn-images-1.medium.com/max/1320/1*ZV0FBN6g7cNEdsRoCoF4ZA.png">
            <a:extLst>
              <a:ext uri="{FF2B5EF4-FFF2-40B4-BE49-F238E27FC236}">
                <a16:creationId xmlns:a16="http://schemas.microsoft.com/office/drawing/2014/main" id="{39FD5FC7-9EDE-4E3D-9425-88BCB9D1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84" y="2453075"/>
            <a:ext cx="45148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AFD7EE-2843-48C6-9938-9201555BE361}"/>
              </a:ext>
            </a:extLst>
          </p:cNvPr>
          <p:cNvSpPr/>
          <p:nvPr/>
        </p:nvSpPr>
        <p:spPr>
          <a:xfrm>
            <a:off x="5257800" y="32027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 </a:t>
            </a:r>
            <a:r>
              <a:rPr lang="ru-RU" dirty="0"/>
              <a:t>все одинаковые, но их целевые векторы разные, поэтому все они дают разные векторы ошибок, и для всех векторов ошибок берется поэлементная сумма для получения окончательного вектора ошибок. </a:t>
            </a:r>
          </a:p>
          <a:p>
            <a:endParaRPr lang="ru-RU" dirty="0"/>
          </a:p>
          <a:p>
            <a:r>
              <a:rPr lang="ru-RU" dirty="0"/>
              <a:t>После этого мы используем алгоритм обратного распространения и градиентного спуска, чтобы обучить модель.</a:t>
            </a:r>
          </a:p>
        </p:txBody>
      </p:sp>
    </p:spTree>
    <p:extLst>
      <p:ext uri="{BB962C8B-B14F-4D97-AF65-F5344CB8AC3E}">
        <p14:creationId xmlns:p14="http://schemas.microsoft.com/office/powerpoint/2010/main" val="262055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B9DA-C074-4F35-B72F-54B68C3C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/ недостатки CBOW и </a:t>
            </a:r>
            <a:r>
              <a:rPr lang="ru-RU" dirty="0" err="1"/>
              <a:t>Skip</a:t>
            </a:r>
            <a:r>
              <a:rPr lang="ru-RU" dirty="0"/>
              <a:t>-грамм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9A2-43D7-4C2D-B378-BEBC6D30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741542"/>
            <a:ext cx="10515600" cy="4351338"/>
          </a:xfrm>
        </p:spPr>
        <p:txBody>
          <a:bodyPr>
            <a:noAutofit/>
          </a:bodyPr>
          <a:lstStyle/>
          <a:p>
            <a:endParaRPr lang="ru-RU" sz="2200" dirty="0"/>
          </a:p>
          <a:p>
            <a:r>
              <a:rPr lang="ru-RU" sz="2200" dirty="0"/>
              <a:t>Будучи вероятностным методы должны работать лучше, чем детерминированные методы (в целом).</a:t>
            </a:r>
          </a:p>
          <a:p>
            <a:r>
              <a:rPr lang="ru-RU" sz="2200" dirty="0"/>
              <a:t>Малые затраты по памяти. Им не нужно иметь огромные требования к ОЗУ, такие как матрица совместного использования, где необходимо хранить три огромные матрицы.</a:t>
            </a:r>
          </a:p>
          <a:p>
            <a:r>
              <a:rPr lang="ru-RU" sz="2200" dirty="0"/>
              <a:t>CBOW предсказывает целевое слово из контекста, а </a:t>
            </a:r>
            <a:r>
              <a:rPr lang="en-US" sz="2200" dirty="0"/>
              <a:t>skip-</a:t>
            </a:r>
            <a:r>
              <a:rPr lang="ru-RU" sz="2200" dirty="0"/>
              <a:t>грамм - предсказывает слова контекста из целевого слова. Они являются просто инвертированными методами друг к другу, у каждого из них есть свои преимущества / недостатки. </a:t>
            </a:r>
          </a:p>
          <a:p>
            <a:r>
              <a:rPr lang="ru-RU" sz="2200" dirty="0"/>
              <a:t>Поскольку CBOW может использовать много контекстных слов для прогнозирования 1 целевого слова, он может </a:t>
            </a:r>
            <a:r>
              <a:rPr lang="ru-RU" sz="2200" dirty="0">
                <a:highlight>
                  <a:srgbClr val="00FF00"/>
                </a:highlight>
              </a:rPr>
              <a:t>существенно сгладить распределение</a:t>
            </a:r>
            <a:r>
              <a:rPr lang="ru-RU" sz="2200" dirty="0"/>
              <a:t>. По сути это похоже на регуляризацию и обеспечивает очень хорошую производительность, когда </a:t>
            </a:r>
            <a:r>
              <a:rPr lang="ru-RU" sz="2200" dirty="0">
                <a:highlight>
                  <a:srgbClr val="00FF00"/>
                </a:highlight>
              </a:rPr>
              <a:t>наших входные данных не много.</a:t>
            </a:r>
          </a:p>
          <a:p>
            <a:r>
              <a:rPr lang="ru-RU" sz="2200" dirty="0"/>
              <a:t>Однако модель скип-грамм более детализирована, поэтому мы можем извлечь больше информации и, по</a:t>
            </a:r>
            <a:r>
              <a:rPr lang="en-US" sz="2200" dirty="0"/>
              <a:t> </a:t>
            </a:r>
            <a:r>
              <a:rPr lang="ru-RU" sz="2200" dirty="0"/>
              <a:t>существу, иметь более точные вложения (</a:t>
            </a:r>
            <a:r>
              <a:rPr lang="en-US" sz="2200" dirty="0"/>
              <a:t>embeddings)</a:t>
            </a:r>
            <a:r>
              <a:rPr lang="ru-RU" sz="2200" dirty="0"/>
              <a:t>, </a:t>
            </a:r>
            <a:r>
              <a:rPr lang="ru-RU" sz="2200" dirty="0">
                <a:highlight>
                  <a:srgbClr val="00FF00"/>
                </a:highlight>
              </a:rPr>
              <a:t>когда у нас большой набор данных </a:t>
            </a:r>
            <a:r>
              <a:rPr lang="ru-RU" sz="2200" dirty="0"/>
              <a:t>(большие данные всегда лучший регуляризатор).</a:t>
            </a:r>
            <a:r>
              <a:rPr lang="en-US" sz="2200" dirty="0"/>
              <a:t> </a:t>
            </a:r>
            <a:r>
              <a:rPr lang="ru-RU" sz="2200" dirty="0"/>
              <a:t>Когда данных много, метод </a:t>
            </a:r>
            <a:r>
              <a:rPr lang="en-US" sz="2200" dirty="0"/>
              <a:t>skip-</a:t>
            </a:r>
            <a:r>
              <a:rPr lang="ru-RU" sz="2200" dirty="0"/>
              <a:t>грамм лучший выбор.</a:t>
            </a:r>
          </a:p>
        </p:txBody>
      </p:sp>
    </p:spTree>
    <p:extLst>
      <p:ext uri="{BB962C8B-B14F-4D97-AF65-F5344CB8AC3E}">
        <p14:creationId xmlns:p14="http://schemas.microsoft.com/office/powerpoint/2010/main" val="143017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fontAlgn="t"/>
            <a:r>
              <a:rPr lang="ru-RU" sz="2200" dirty="0"/>
              <a:t>Обучение и анализ </a:t>
            </a:r>
            <a:r>
              <a:rPr lang="en-US" sz="2200" dirty="0"/>
              <a:t>Word2Vec </a:t>
            </a:r>
            <a:r>
              <a:rPr lang="ru-RU" sz="2200" dirty="0"/>
              <a:t>модели в </a:t>
            </a:r>
            <a:r>
              <a:rPr lang="en-US" sz="2200" dirty="0"/>
              <a:t>Gensim</a:t>
            </a:r>
            <a:endParaRPr lang="ru-RU" sz="2200" dirty="0"/>
          </a:p>
          <a:p>
            <a:pPr marL="0" indent="0" fontAlgn="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20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B9C6-A21C-447D-8537-657A130F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CNN </a:t>
            </a:r>
            <a:r>
              <a:rPr lang="ru-RU" dirty="0"/>
              <a:t>для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7F7-3C81-4B76-9B31-D5F89C3D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7309" cy="4351338"/>
          </a:xfrm>
        </p:spPr>
        <p:txBody>
          <a:bodyPr>
            <a:noAutofit/>
          </a:bodyPr>
          <a:lstStyle/>
          <a:p>
            <a:r>
              <a:rPr lang="ru-RU" sz="1800" dirty="0"/>
              <a:t>CNN, как правило, используются в компьютерном зрении, однако недавно они были применены к различным задачам НЛП, и результаты были многообещающими.</a:t>
            </a:r>
          </a:p>
          <a:p>
            <a:r>
              <a:rPr lang="ru-RU" sz="1800" dirty="0"/>
              <a:t>Давайте кратко посмотрим, что происходит, когда мы используем CNN для текстовых данных через диаграмму.</a:t>
            </a:r>
            <a:endParaRPr lang="en-US" sz="1800" dirty="0"/>
          </a:p>
          <a:p>
            <a:r>
              <a:rPr lang="ru-RU" sz="1800" dirty="0"/>
              <a:t> Результат каждой свертки срабатывает при обнаружении особого шаблона. Изменяя размер ядер и объединяя их выходные данные, вы позволяете себе обнаруживать шаблоны с размерами, кратными размеру (2, 3 или 5 рядом стоящих слов). Шаблоны могут быть выражениями (слова </a:t>
            </a:r>
            <a:r>
              <a:rPr lang="ru-RU" sz="1800" dirty="0" err="1"/>
              <a:t>ngrams</a:t>
            </a:r>
            <a:r>
              <a:rPr lang="ru-RU" sz="1800" dirty="0"/>
              <a:t>), Такими как «Я ненавижу», « очень хорошо », и поэтому CNN могут идентифицировать их в предложении независимо от их положения.</a:t>
            </a:r>
          </a:p>
        </p:txBody>
      </p:sp>
      <p:pic>
        <p:nvPicPr>
          <p:cNvPr id="2052" name="Picture 4" descr="https://cdn-images-1.medium.com/max/1200/0*0efgxnFIaLTZ2qkY">
            <a:extLst>
              <a:ext uri="{FF2B5EF4-FFF2-40B4-BE49-F238E27FC236}">
                <a16:creationId xmlns:a16="http://schemas.microsoft.com/office/drawing/2014/main" id="{AF05D655-3FB6-4AB5-830B-814A1B1F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02" y="957917"/>
            <a:ext cx="5941701" cy="543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5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F33A-DA9C-4219-AF50-3F662C41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</a:t>
            </a:r>
            <a:r>
              <a:rPr lang="ru-RU" dirty="0"/>
              <a:t>для </a:t>
            </a:r>
            <a:r>
              <a:rPr lang="en-US" dirty="0"/>
              <a:t>NLP</a:t>
            </a:r>
            <a:endParaRPr lang="ru-RU" dirty="0"/>
          </a:p>
        </p:txBody>
      </p:sp>
      <p:pic>
        <p:nvPicPr>
          <p:cNvPr id="4098" name="Picture 2" descr="https://habrastorage.org/webt/gm/ba/rw/gmbarwqrbnmoh925k8oqdeflfco.png">
            <a:extLst>
              <a:ext uri="{FF2B5EF4-FFF2-40B4-BE49-F238E27FC236}">
                <a16:creationId xmlns:a16="http://schemas.microsoft.com/office/drawing/2014/main" id="{FABB3CC1-740F-499B-BE4F-AC7663A3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52" y="2024856"/>
            <a:ext cx="9525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1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336D-A151-40D7-913F-B24EE655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</a:t>
            </a:r>
            <a:r>
              <a:rPr lang="ru-RU" dirty="0"/>
              <a:t>для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B918-61BF-4989-9069-03B9E05D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Обычно архитектура </a:t>
            </a:r>
            <a:r>
              <a:rPr lang="en-US" dirty="0"/>
              <a:t>CNN </a:t>
            </a:r>
            <a:r>
              <a:rPr lang="ru-RU" dirty="0"/>
              <a:t>для задач текстов выглядит</a:t>
            </a:r>
            <a:r>
              <a:rPr lang="en-US" dirty="0"/>
              <a:t>: </a:t>
            </a:r>
            <a:r>
              <a:rPr lang="ru-RU" dirty="0"/>
              <a:t>эмбединг, </a:t>
            </a:r>
            <a:r>
              <a:rPr lang="en-US" dirty="0"/>
              <a:t>conv1d, maxpooling1d, conv1d, maxpooling1d,…,Flatten, Dense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6E9A-0E9E-454B-98A0-61EDCD44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5" y="2636330"/>
            <a:ext cx="8490039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570C-FB20-4194-8355-5B384E37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CNN</a:t>
            </a:r>
            <a:r>
              <a:rPr lang="ru-RU" dirty="0"/>
              <a:t> </a:t>
            </a:r>
            <a:r>
              <a:rPr lang="en-US" dirty="0"/>
              <a:t>vs LSTM?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D185-D824-47E7-AD13-6D21FC94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Почему мы вообще хотим использовать свертки</a:t>
            </a:r>
            <a:r>
              <a:rPr lang="en-US" dirty="0"/>
              <a:t>?</a:t>
            </a:r>
            <a:r>
              <a:rPr lang="ru-RU" dirty="0"/>
              <a:t> Один ответ: «Потому что мы можем».</a:t>
            </a:r>
          </a:p>
          <a:p>
            <a:r>
              <a:rPr lang="ru-RU" dirty="0"/>
              <a:t>Но есть две другие веские причины использовать свертки, скорость и контекст.</a:t>
            </a:r>
            <a:endParaRPr lang="en-US" dirty="0"/>
          </a:p>
          <a:p>
            <a:r>
              <a:rPr lang="ru-RU" b="1" dirty="0"/>
              <a:t>RNN работают последовательно</a:t>
            </a:r>
            <a:r>
              <a:rPr lang="ru-RU" dirty="0"/>
              <a:t>, выход для второго входа зависит от первого, поэтому мы не можем распараллелить RNN. </a:t>
            </a:r>
            <a:r>
              <a:rPr lang="ru-RU" b="1" dirty="0"/>
              <a:t>Свертки не имеют такой проблемы</a:t>
            </a:r>
            <a:r>
              <a:rPr lang="ru-RU" dirty="0"/>
              <a:t>, мы можем одновременно проходить через весь входной слой, применяя сверточные ядра</a:t>
            </a:r>
            <a:endParaRPr lang="en-US" dirty="0"/>
          </a:p>
          <a:p>
            <a:r>
              <a:rPr lang="ru-RU" dirty="0"/>
              <a:t>За это приходится платить, так как мы увидим, что нам нужно сложить свертки в глубокие слои, чтобы просмотреть весь ввод</a:t>
            </a:r>
            <a:r>
              <a:rPr lang="en-US" dirty="0"/>
              <a:t> (</a:t>
            </a:r>
            <a:r>
              <a:rPr lang="ru-RU" dirty="0"/>
              <a:t>изображение, текст), и каждый из этих слоев рассчитывается последовательно. Но вычисления на каждом уровне происходят одновременно, и каждое отдельное вычисление мало (по сравнению с LSTM), так что на практике </a:t>
            </a:r>
            <a:r>
              <a:rPr lang="ru-RU" b="1" dirty="0"/>
              <a:t>мы получаем большую скорость.</a:t>
            </a:r>
            <a:endParaRPr lang="en-US" b="1" dirty="0"/>
          </a:p>
          <a:p>
            <a:r>
              <a:rPr lang="ru-RU" b="1" dirty="0" err="1"/>
              <a:t>Facebook</a:t>
            </a:r>
            <a:r>
              <a:rPr lang="ru-RU" b="1" dirty="0"/>
              <a:t> опубликовал свою полностью сверточную модель перевода и сообщил о 9-кратном ускорении по сравнению с моделями на основе LSTM.</a:t>
            </a:r>
          </a:p>
        </p:txBody>
      </p:sp>
    </p:spTree>
    <p:extLst>
      <p:ext uri="{BB962C8B-B14F-4D97-AF65-F5344CB8AC3E}">
        <p14:creationId xmlns:p14="http://schemas.microsoft.com/office/powerpoint/2010/main" val="116594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A460-5CB7-486D-87C7-C0C751A6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Свертки в </a:t>
            </a:r>
            <a:r>
              <a:rPr lang="en-US" dirty="0"/>
              <a:t>CNN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AF5BA-C861-4669-AF98-AD226994F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2285435"/>
            <a:ext cx="6205240" cy="3323447"/>
          </a:xfrm>
        </p:spPr>
      </p:pic>
      <p:sp>
        <p:nvSpPr>
          <p:cNvPr id="9" name="AutoShape 4" descr="title">
            <a:extLst>
              <a:ext uri="{FF2B5EF4-FFF2-40B4-BE49-F238E27FC236}">
                <a16:creationId xmlns:a16="http://schemas.microsoft.com/office/drawing/2014/main" id="{7E0608CD-D314-4895-94C3-0616F049B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D6BB4-FDB2-4A71-AAE7-33695C36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7" y="2442689"/>
            <a:ext cx="5158185" cy="3008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D8F23-F189-424F-B4A4-22D44BB88912}"/>
              </a:ext>
            </a:extLst>
          </p:cNvPr>
          <p:cNvSpPr txBox="1"/>
          <p:nvPr/>
        </p:nvSpPr>
        <p:spPr>
          <a:xfrm>
            <a:off x="8380429" y="5608882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Карты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396063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CCC987-8DE8-448E-BC25-914FC66D8577}"/>
              </a:ext>
            </a:extLst>
          </p:cNvPr>
          <p:cNvGrpSpPr/>
          <p:nvPr/>
        </p:nvGrpSpPr>
        <p:grpSpPr>
          <a:xfrm>
            <a:off x="1387417" y="627300"/>
            <a:ext cx="9417165" cy="5603399"/>
            <a:chOff x="1625600" y="1474152"/>
            <a:chExt cx="8797926" cy="5383848"/>
          </a:xfrm>
        </p:grpSpPr>
        <p:pic>
          <p:nvPicPr>
            <p:cNvPr id="5124" name="Picture 4" descr="Image result for LSTM explanations">
              <a:extLst>
                <a:ext uri="{FF2B5EF4-FFF2-40B4-BE49-F238E27FC236}">
                  <a16:creationId xmlns:a16="http://schemas.microsoft.com/office/drawing/2014/main" id="{7A2E74F4-9E2B-4266-89F9-0B449569F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474" y="1474152"/>
              <a:ext cx="7972237" cy="538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F766DC-E380-4294-87F6-D9FCAE491B64}"/>
                </a:ext>
              </a:extLst>
            </p:cNvPr>
            <p:cNvSpPr/>
            <p:nvPr/>
          </p:nvSpPr>
          <p:spPr>
            <a:xfrm>
              <a:off x="1625600" y="1474152"/>
              <a:ext cx="8797926" cy="700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A5A460-5CB7-486D-87C7-C0C751A6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Вычисления в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9" name="AutoShape 4" descr="title">
            <a:extLst>
              <a:ext uri="{FF2B5EF4-FFF2-40B4-BE49-F238E27FC236}">
                <a16:creationId xmlns:a16="http://schemas.microsoft.com/office/drawing/2014/main" id="{7E0608CD-D314-4895-94C3-0616F049B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1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593A-E554-48BA-B7A7-CDE59B6E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Вычисления в </a:t>
            </a:r>
            <a:r>
              <a:rPr lang="en-US" dirty="0"/>
              <a:t>CNN 1D</a:t>
            </a:r>
            <a:endParaRPr lang="ru-RU" dirty="0"/>
          </a:p>
        </p:txBody>
      </p:sp>
      <p:pic>
        <p:nvPicPr>
          <p:cNvPr id="1026" name="Picture 2" descr="Input data">
            <a:extLst>
              <a:ext uri="{FF2B5EF4-FFF2-40B4-BE49-F238E27FC236}">
                <a16:creationId xmlns:a16="http://schemas.microsoft.com/office/drawing/2014/main" id="{CFF38905-7A45-43D8-A67A-544EF49FA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8" y="1872759"/>
            <a:ext cx="35439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ters">
            <a:extLst>
              <a:ext uri="{FF2B5EF4-FFF2-40B4-BE49-F238E27FC236}">
                <a16:creationId xmlns:a16="http://schemas.microsoft.com/office/drawing/2014/main" id="{0CB3170D-F32C-4BEB-9740-7DBF76EA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98" y="2009219"/>
            <a:ext cx="7483115" cy="407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4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38B8-D064-4958-9263-D5FB88B6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AE0B-28F4-46AD-BF72-ADA9E432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осуществление сбора, подготовки, и инспектирование данных;</a:t>
            </a:r>
          </a:p>
          <a:p>
            <a:r>
              <a:rPr lang="ru-RU" sz="2200" dirty="0"/>
              <a:t>построение простых моделей, и осуществлять при необходимости переход к глубокому обучению;</a:t>
            </a:r>
          </a:p>
          <a:p>
            <a:r>
              <a:rPr lang="ru-RU" sz="2200" dirty="0"/>
              <a:t>интерпретировать и понимать ваши модели, чтобы убедиться, что вы интерпретируете информацию, а не шум.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20153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347F-D4EC-4B2A-91B3-0D29750E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Вычисления в </a:t>
            </a:r>
            <a:r>
              <a:rPr lang="en-US" dirty="0"/>
              <a:t>CNN 1D</a:t>
            </a:r>
            <a:endParaRPr lang="ru-RU" dirty="0"/>
          </a:p>
        </p:txBody>
      </p:sp>
      <p:pic>
        <p:nvPicPr>
          <p:cNvPr id="2050" name="Picture 2" descr="filters response">
            <a:extLst>
              <a:ext uri="{FF2B5EF4-FFF2-40B4-BE49-F238E27FC236}">
                <a16:creationId xmlns:a16="http://schemas.microsoft.com/office/drawing/2014/main" id="{8775BDB5-300B-411F-A941-12CA5E95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6423"/>
            <a:ext cx="59150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CE8CC5-7BE7-4F08-A3D0-B571CA31825A}"/>
              </a:ext>
            </a:extLst>
          </p:cNvPr>
          <p:cNvSpPr/>
          <p:nvPr/>
        </p:nvSpPr>
        <p:spPr>
          <a:xfrm>
            <a:off x="6978977" y="2136338"/>
            <a:ext cx="45217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Мы предположили, что </a:t>
            </a:r>
            <a:r>
              <a:rPr lang="ru-RU" dirty="0" err="1"/>
              <a:t>padding</a:t>
            </a:r>
            <a:r>
              <a:rPr lang="ru-RU" dirty="0"/>
              <a:t> = '</a:t>
            </a:r>
            <a:r>
              <a:rPr lang="ru-RU" dirty="0" err="1"/>
              <a:t>valid</a:t>
            </a:r>
            <a:r>
              <a:rPr lang="ru-RU" dirty="0"/>
              <a:t>' и </a:t>
            </a:r>
            <a:r>
              <a:rPr lang="ru-RU" dirty="0" err="1"/>
              <a:t>stride</a:t>
            </a:r>
            <a:r>
              <a:rPr lang="ru-RU" dirty="0"/>
              <a:t> = 1 (параметры по умолчанию слоя Conv1D в Keras). </a:t>
            </a:r>
          </a:p>
          <a:p>
            <a:endParaRPr lang="ru-RU" dirty="0"/>
          </a:p>
          <a:p>
            <a:r>
              <a:rPr lang="ru-RU" dirty="0"/>
              <a:t>Аргумент шага (</a:t>
            </a:r>
            <a:r>
              <a:rPr lang="en-US" dirty="0"/>
              <a:t>stride) </a:t>
            </a:r>
            <a:r>
              <a:rPr lang="ru-RU" dirty="0"/>
              <a:t>определяет, насколько окно должно скользить (т.е. сдвигаться), чтобы применить следующий оконный. </a:t>
            </a:r>
          </a:p>
          <a:p>
            <a:endParaRPr lang="ru-RU" dirty="0"/>
          </a:p>
          <a:p>
            <a:r>
              <a:rPr lang="ru-RU" dirty="0"/>
              <a:t>Аргумент </a:t>
            </a:r>
            <a:r>
              <a:rPr lang="ru-RU" dirty="0" err="1"/>
              <a:t>padding</a:t>
            </a:r>
            <a:r>
              <a:rPr lang="ru-RU" dirty="0"/>
              <a:t> определяет, должно ли окно целиком состоять из слов в обучающем образце или должны быть отступы в начале и в конце</a:t>
            </a:r>
          </a:p>
        </p:txBody>
      </p:sp>
    </p:spTree>
    <p:extLst>
      <p:ext uri="{BB962C8B-B14F-4D97-AF65-F5344CB8AC3E}">
        <p14:creationId xmlns:p14="http://schemas.microsoft.com/office/powerpoint/2010/main" val="409035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C289-8AB1-48AB-8A90-CFC6EE1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2234-C497-488D-B595-00B557A5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495687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Многие слова вместе не встречаются, как мы уже отмечали выше, поэтому большая часть вычислений в </a:t>
            </a:r>
            <a:r>
              <a:rPr lang="ru-RU" sz="2200" dirty="0" err="1"/>
              <a:t>softmax</a:t>
            </a:r>
            <a:r>
              <a:rPr lang="ru-RU" sz="2200" dirty="0"/>
              <a:t> является избыточной. </a:t>
            </a:r>
          </a:p>
          <a:p>
            <a:r>
              <a:rPr lang="ru-RU" sz="2200" dirty="0"/>
              <a:t>Был предложен элегантный обходной путь, который получил название </a:t>
            </a:r>
            <a:r>
              <a:rPr lang="ru-RU" sz="2200" dirty="0" err="1"/>
              <a:t>Negative</a:t>
            </a:r>
            <a:r>
              <a:rPr lang="ru-RU" sz="2200" dirty="0"/>
              <a:t> </a:t>
            </a:r>
            <a:r>
              <a:rPr lang="ru-RU" sz="2200" dirty="0" err="1"/>
              <a:t>Sampling</a:t>
            </a:r>
            <a:r>
              <a:rPr lang="ru-RU" sz="2200" dirty="0"/>
              <a:t>. </a:t>
            </a:r>
          </a:p>
          <a:p>
            <a:r>
              <a:rPr lang="ru-RU" sz="2200" dirty="0"/>
              <a:t>Суть этого подхода заключается в том, что мы максимизируем вероятность встречи для нужного слова в типичном контексте (том, который часто встречается в нашем корпусе) и одновременно минимизируем вероятность встречи в нетипичном контексте (том, который редко или вообще не встречается). Формулой мысль выше записывается так: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031FD-D159-4859-A147-4CE6414D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95" y="4457010"/>
            <a:ext cx="8543925" cy="1247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8C229C-1458-4FD8-8644-2E6B61FC9B64}"/>
              </a:ext>
            </a:extLst>
          </p:cNvPr>
          <p:cNvSpPr/>
          <p:nvPr/>
        </p:nvSpPr>
        <p:spPr>
          <a:xfrm>
            <a:off x="634738" y="5846544"/>
            <a:ext cx="11205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-apple-system"/>
              </a:rPr>
              <a:t>Позитивная часть отвечает за типичные контексты, и D здесь — это распределение совместной встречаемости слова w и остальных слов корпуса. Негативная часть — это, пожалуй, самое интересное — это набор слов, которые с нашим целевым словом встречаются редко. </a:t>
            </a:r>
            <a:r>
              <a:rPr lang="ru-RU" sz="1400" dirty="0"/>
              <a:t>Было показано, что такая функция приводит при своей оптимизации к результату, аналогичному стандартному </a:t>
            </a:r>
            <a:r>
              <a:rPr lang="ru-RU" sz="1400" dirty="0" err="1"/>
              <a:t>softmax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1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5E9A-4C11-4C42-8080-5A88B1D7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Подготовьте 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ACCE-AC53-46D2-9EEB-24DA3A0C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Любая задача машинного обучения начинается с данных — будь то список адресов электронной почты, постов или твитов. Распространенными источниками текстовой информации являются: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Отзывы о товарах (</a:t>
            </a:r>
            <a:r>
              <a:rPr lang="ru-RU" sz="2200" dirty="0" err="1"/>
              <a:t>Amazon</a:t>
            </a:r>
            <a:r>
              <a:rPr lang="ru-RU" sz="2200" dirty="0"/>
              <a:t>, </a:t>
            </a:r>
            <a:r>
              <a:rPr lang="ru-RU" sz="2200" dirty="0" err="1"/>
              <a:t>Yelp</a:t>
            </a:r>
            <a:r>
              <a:rPr lang="ru-RU" sz="2200" dirty="0"/>
              <a:t> и различные магазины приложений).</a:t>
            </a:r>
          </a:p>
          <a:p>
            <a:r>
              <a:rPr lang="ru-RU" sz="2200" dirty="0"/>
              <a:t>Контент, созданный пользователями (</a:t>
            </a:r>
            <a:r>
              <a:rPr lang="ru-RU" sz="2200" dirty="0" err="1"/>
              <a:t>твиты</a:t>
            </a:r>
            <a:r>
              <a:rPr lang="ru-RU" sz="2200" dirty="0"/>
              <a:t>, посты в </a:t>
            </a:r>
            <a:r>
              <a:rPr lang="ru-RU" sz="2200" dirty="0" err="1"/>
              <a:t>Facebook</a:t>
            </a:r>
            <a:r>
              <a:rPr lang="ru-RU" sz="2200" dirty="0"/>
              <a:t>, вопросы на </a:t>
            </a:r>
            <a:r>
              <a:rPr lang="ru-RU" sz="2200" dirty="0" err="1"/>
              <a:t>StackOverflow</a:t>
            </a:r>
            <a:r>
              <a:rPr lang="ru-RU" sz="2200" dirty="0"/>
              <a:t>).</a:t>
            </a:r>
          </a:p>
          <a:p>
            <a:r>
              <a:rPr lang="ru-RU" sz="2200" dirty="0"/>
              <a:t>Диагностическая информация (запросы пользователей, </a:t>
            </a:r>
            <a:r>
              <a:rPr lang="ru-RU" sz="2200" dirty="0" err="1"/>
              <a:t>тикеты</a:t>
            </a:r>
            <a:r>
              <a:rPr lang="ru-RU" sz="2200" dirty="0"/>
              <a:t> в поддержку, </a:t>
            </a:r>
            <a:r>
              <a:rPr lang="ru-RU" sz="2200" dirty="0" err="1"/>
              <a:t>логи</a:t>
            </a:r>
            <a:r>
              <a:rPr lang="ru-RU" sz="2200" dirty="0"/>
              <a:t> чатов).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1911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BA0A-ED6B-4E60-8775-BFD29BEF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Очистка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62A7-AB4D-4AF9-A069-46B3E2CB2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50511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Чистый датасет позволит модели выучить значимые признаки и не переобучиться на нерелевантном шуме.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Далее следует чеклист, который используется при очистке наших данных 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Удалить все нерелевантные символы (например, любые символы, не относящиеся к цифро-буквенным).</a:t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>Токенизировать текст, разделив его на индивидуальные слова.</a:t>
            </a:r>
          </a:p>
          <a:p>
            <a:r>
              <a:rPr lang="ru-RU" sz="1800" dirty="0"/>
              <a:t>Удалить нерелевантные слова — например, упоминания в </a:t>
            </a:r>
            <a:r>
              <a:rPr lang="ru-RU" sz="1800" dirty="0" err="1"/>
              <a:t>Twitter</a:t>
            </a:r>
            <a:r>
              <a:rPr lang="ru-RU" sz="1800" dirty="0"/>
              <a:t> или URL-ы.</a:t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>Перевести все символы в нижний регистр для того, чтобы слова «привет», «Привет» и «ПРИВЕТ» считались одним и тем же словом.</a:t>
            </a:r>
          </a:p>
          <a:p>
            <a:r>
              <a:rPr lang="ru-RU" sz="1800" dirty="0"/>
              <a:t>Рассмотрите возможность совмещения слов, написанных с ошибками, или имеющих альтернативное написание (например, «круто»/«</a:t>
            </a:r>
            <a:r>
              <a:rPr lang="ru-RU" sz="1800" dirty="0" err="1"/>
              <a:t>круть</a:t>
            </a:r>
            <a:r>
              <a:rPr lang="ru-RU" sz="1800" dirty="0"/>
              <a:t>»/ «</a:t>
            </a:r>
            <a:r>
              <a:rPr lang="ru-RU" sz="1800" dirty="0" err="1"/>
              <a:t>круууто</a:t>
            </a:r>
            <a:r>
              <a:rPr lang="ru-RU" sz="1800" dirty="0"/>
              <a:t>»)</a:t>
            </a:r>
          </a:p>
          <a:p>
            <a:r>
              <a:rPr lang="ru-RU" sz="1800" dirty="0"/>
              <a:t>Рассмотрите возможность проведения </a:t>
            </a:r>
            <a:r>
              <a:rPr lang="ru-RU" sz="1800" dirty="0" err="1"/>
              <a:t>лемматизации</a:t>
            </a:r>
            <a:r>
              <a:rPr lang="ru-RU" sz="1800" dirty="0"/>
              <a:t>, т. е. сведения различных форм одного слова к словарной форме (например, «машина» вместо «машиной», «на машине», «машинах» и пр.)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9726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60E7-B420-44CC-BA13-B2957BE2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Представление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3133-B5AA-4058-B68F-D2C30803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В качестве ввода модели машинного обучения принимают числовые значения. Например, модели, работающие с изображениями, принимают матрицу, отображающую </a:t>
            </a:r>
            <a:r>
              <a:rPr lang="ru-RU" sz="2200" b="1" dirty="0"/>
              <a:t>интенсивность каждого пикселя </a:t>
            </a:r>
            <a:r>
              <a:rPr lang="ru-RU" sz="2200" dirty="0"/>
              <a:t>в каждом канале цвета.</a:t>
            </a:r>
          </a:p>
        </p:txBody>
      </p:sp>
      <p:pic>
        <p:nvPicPr>
          <p:cNvPr id="1026" name="Picture 2" descr="https://habrastorage.org/webt/pn/vo/ne/pnvonepkxguu1it2qb-nme0rjm0.png">
            <a:extLst>
              <a:ext uri="{FF2B5EF4-FFF2-40B4-BE49-F238E27FC236}">
                <a16:creationId xmlns:a16="http://schemas.microsoft.com/office/drawing/2014/main" id="{9C04B0EC-CD33-42D0-B692-6C0EAAAFB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8" y="3205163"/>
            <a:ext cx="762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8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A74-4059-4D63-80B5-E94E0175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3.1 </a:t>
            </a:r>
            <a:r>
              <a:rPr lang="en-US" dirty="0"/>
              <a:t>One-hot encoding («</a:t>
            </a:r>
            <a:r>
              <a:rPr lang="ru-RU" dirty="0"/>
              <a:t>Мешок слов»)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1887-34CD-4AFE-94B7-09C7CE14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35" y="1561674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Мы можем построить </a:t>
            </a:r>
            <a:r>
              <a:rPr lang="ru-RU" sz="2200" b="1" dirty="0"/>
              <a:t>словарь всех уникальных слов </a:t>
            </a:r>
            <a:r>
              <a:rPr lang="ru-RU" sz="2200" dirty="0"/>
              <a:t>в нашем датасете, и ассоциировать уникальный индекс каждому слову в словаре.</a:t>
            </a:r>
          </a:p>
          <a:p>
            <a:r>
              <a:rPr lang="ru-RU" sz="2200" dirty="0"/>
              <a:t> Каждое предложение тогда можно будет </a:t>
            </a:r>
            <a:r>
              <a:rPr lang="ru-RU" sz="2200" b="1" dirty="0"/>
              <a:t>отобразить списком</a:t>
            </a:r>
            <a:r>
              <a:rPr lang="ru-RU" sz="2200" dirty="0"/>
              <a:t>, длина которого равна числу уникальных слов в нашем словаре, а в каждом индексе в этом списке будет хранится, сколько раз данное слово встречается в предложении. </a:t>
            </a:r>
          </a:p>
          <a:p>
            <a:r>
              <a:rPr lang="ru-RU" sz="2200" dirty="0"/>
              <a:t>Эта модель называется «Мешком слов» (</a:t>
            </a:r>
            <a:r>
              <a:rPr lang="ru-RU" sz="2200" i="1" dirty="0" err="1"/>
              <a:t>Bag</a:t>
            </a:r>
            <a:r>
              <a:rPr lang="ru-RU" sz="2200" i="1" dirty="0"/>
              <a:t> of </a:t>
            </a:r>
            <a:r>
              <a:rPr lang="ru-RU" sz="2200" i="1" dirty="0" err="1"/>
              <a:t>Words</a:t>
            </a:r>
            <a:r>
              <a:rPr lang="ru-RU" sz="2200" dirty="0"/>
              <a:t>), поскольку она представляет собой отображение полностью </a:t>
            </a:r>
            <a:r>
              <a:rPr lang="ru-RU" sz="2200" dirty="0" err="1"/>
              <a:t>игнорирущее</a:t>
            </a:r>
            <a:r>
              <a:rPr lang="ru-RU" sz="2200" dirty="0"/>
              <a:t> порядок слов предложении.</a:t>
            </a:r>
          </a:p>
        </p:txBody>
      </p:sp>
      <p:pic>
        <p:nvPicPr>
          <p:cNvPr id="2052" name="Picture 4" descr="https://habrastorage.org/webt/uc/f9/sm/ucf9sm_gzdytgyripyurqh7fbbe.png">
            <a:extLst>
              <a:ext uri="{FF2B5EF4-FFF2-40B4-BE49-F238E27FC236}">
                <a16:creationId xmlns:a16="http://schemas.microsoft.com/office/drawing/2014/main" id="{DF056D97-BFBB-4446-9480-8B2599C7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4" y="4001294"/>
            <a:ext cx="10266271" cy="24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4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ru-RU" sz="4000"/>
              <a:t>3.2 Учтите структуру словаря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ru-RU" sz="2200" dirty="0"/>
              <a:t>Чтобы помочь нашей модели сфокусироваться на значимых словах, мы можем использовать скоринг TF-IDF (</a:t>
            </a:r>
            <a:r>
              <a:rPr lang="ru-RU" sz="2200" dirty="0" err="1"/>
              <a:t>Term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, </a:t>
            </a:r>
            <a:r>
              <a:rPr lang="ru-RU" sz="2200" dirty="0" err="1"/>
              <a:t>Inverse</a:t>
            </a:r>
            <a:r>
              <a:rPr lang="ru-RU" sz="2200" dirty="0"/>
              <a:t> </a:t>
            </a:r>
            <a:r>
              <a:rPr lang="ru-RU" sz="2200" dirty="0" err="1"/>
              <a:t>Document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) поверх модели мешка слов.</a:t>
            </a:r>
          </a:p>
          <a:p>
            <a:r>
              <a:rPr lang="ru-RU" sz="2200" dirty="0"/>
              <a:t>TF-IDF взвешивает на основании того, насколько они редки в нашем датасете, понижая в приоритете слова, которые встречаются слишком часто и просто добавляют шум. </a:t>
            </a:r>
          </a:p>
        </p:txBody>
      </p:sp>
      <p:pic>
        <p:nvPicPr>
          <p:cNvPr id="4100" name="Picture 4" descr="https://cdn-images-1.medium.com/max/1200/1*A5YGwFpcTd0YTCdgoiHFUw.png">
            <a:extLst>
              <a:ext uri="{FF2B5EF4-FFF2-40B4-BE49-F238E27FC236}">
                <a16:creationId xmlns:a16="http://schemas.microsoft.com/office/drawing/2014/main" id="{F01D3384-EF27-4E92-8DD7-9688A8CE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672" y="2660307"/>
            <a:ext cx="4042409" cy="1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dn-images-1.medium.com/max/1200/1*HM0Vcdrx2RApOyjp_ZeW_Q.png">
            <a:extLst>
              <a:ext uri="{FF2B5EF4-FFF2-40B4-BE49-F238E27FC236}">
                <a16:creationId xmlns:a16="http://schemas.microsoft.com/office/drawing/2014/main" id="{6C3A619D-4CD8-4B09-B3F9-69EBF433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707" y="792924"/>
            <a:ext cx="4042410" cy="14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-images-1.medium.com/max/1200/1*nSqHXwOIJ2fa_EFLTh5KYw.png">
            <a:extLst>
              <a:ext uri="{FF2B5EF4-FFF2-40B4-BE49-F238E27FC236}">
                <a16:creationId xmlns:a16="http://schemas.microsoft.com/office/drawing/2014/main" id="{6310A187-90FB-4EE0-9EB2-5E23E052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0" y="4494714"/>
            <a:ext cx="4343987" cy="11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9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00" y="530535"/>
            <a:ext cx="6204984" cy="1344975"/>
          </a:xfrm>
        </p:spPr>
        <p:txBody>
          <a:bodyPr>
            <a:normAutofit/>
          </a:bodyPr>
          <a:lstStyle/>
          <a:p>
            <a:r>
              <a:rPr lang="ru-RU" sz="4000" dirty="0"/>
              <a:t>3.2 Учтите структуру словаря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2121761"/>
            <a:ext cx="6689615" cy="3626917"/>
          </a:xfrm>
        </p:spPr>
        <p:txBody>
          <a:bodyPr>
            <a:normAutofit/>
          </a:bodyPr>
          <a:lstStyle/>
          <a:p>
            <a:r>
              <a:rPr lang="en-US" sz="2200" b="1" dirty="0"/>
              <a:t>Term frequency (</a:t>
            </a:r>
            <a:r>
              <a:rPr lang="en-US" sz="2200" b="1" dirty="0" err="1"/>
              <a:t>tf</a:t>
            </a:r>
            <a:r>
              <a:rPr lang="en-US" sz="2200" b="1" dirty="0"/>
              <a:t>)</a:t>
            </a:r>
            <a:r>
              <a:rPr lang="ru-RU" sz="2200" dirty="0"/>
              <a:t>:  определяет частоту слова в каждом документе в корпусе. Это отношение количества появлений слова в документе к общему количеству слов в этом документе. Оно увеличивается по мере увеличения числа вхождений этого слова в документ. Каждый документ имеет свой собственный </a:t>
            </a:r>
            <a:r>
              <a:rPr lang="en-US" sz="2200" dirty="0"/>
              <a:t>TF</a:t>
            </a:r>
            <a:r>
              <a:rPr lang="ru-RU" sz="2200" dirty="0"/>
              <a:t>.</a:t>
            </a:r>
          </a:p>
          <a:p>
            <a:r>
              <a:rPr lang="en-US" sz="2200" b="1" dirty="0"/>
              <a:t>Inverse document frequency </a:t>
            </a:r>
            <a:r>
              <a:rPr lang="ru-RU" sz="2200" b="1" dirty="0"/>
              <a:t>(</a:t>
            </a:r>
            <a:r>
              <a:rPr lang="ru-RU" sz="2200" b="1" dirty="0" err="1"/>
              <a:t>idf</a:t>
            </a:r>
            <a:r>
              <a:rPr lang="ru-RU" sz="2200" b="1" dirty="0"/>
              <a:t>): </a:t>
            </a:r>
            <a:r>
              <a:rPr lang="ru-RU" sz="2200" dirty="0"/>
              <a:t>используется для вычисления веса редких слов во всех документах в корпусе. Слова, которые встречаются в корпусе редко, имеют высокое значение IDF. </a:t>
            </a:r>
          </a:p>
        </p:txBody>
      </p:sp>
      <p:pic>
        <p:nvPicPr>
          <p:cNvPr id="4100" name="Picture 4" descr="https://cdn-images-1.medium.com/max/1200/1*A5YGwFpcTd0YTCdgoiHFUw.png">
            <a:extLst>
              <a:ext uri="{FF2B5EF4-FFF2-40B4-BE49-F238E27FC236}">
                <a16:creationId xmlns:a16="http://schemas.microsoft.com/office/drawing/2014/main" id="{F01D3384-EF27-4E92-8DD7-9688A8CE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672" y="2660307"/>
            <a:ext cx="4042409" cy="1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dn-images-1.medium.com/max/1200/1*HM0Vcdrx2RApOyjp_ZeW_Q.png">
            <a:extLst>
              <a:ext uri="{FF2B5EF4-FFF2-40B4-BE49-F238E27FC236}">
                <a16:creationId xmlns:a16="http://schemas.microsoft.com/office/drawing/2014/main" id="{6C3A619D-4CD8-4B09-B3F9-69EBF433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707" y="792924"/>
            <a:ext cx="4042410" cy="14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-images-1.medium.com/max/1200/1*nSqHXwOIJ2fa_EFLTh5KYw.png">
            <a:extLst>
              <a:ext uri="{FF2B5EF4-FFF2-40B4-BE49-F238E27FC236}">
                <a16:creationId xmlns:a16="http://schemas.microsoft.com/office/drawing/2014/main" id="{6310A187-90FB-4EE0-9EB2-5E23E052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40" y="4076388"/>
            <a:ext cx="5626170" cy="14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dn-images-1.medium.com/max/1200/1*q2tRgjV_J-MLvnhwNAl0KQ.png">
            <a:extLst>
              <a:ext uri="{FF2B5EF4-FFF2-40B4-BE49-F238E27FC236}">
                <a16:creationId xmlns:a16="http://schemas.microsoft.com/office/drawing/2014/main" id="{A1BD632A-612E-41BB-8C29-EBE73176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454" y="5745683"/>
            <a:ext cx="32099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1481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medium-content-serif-font</vt:lpstr>
      <vt:lpstr>Office Theme</vt:lpstr>
      <vt:lpstr>Natural Language Processing</vt:lpstr>
      <vt:lpstr>Natural Language Processing (NLP)</vt:lpstr>
      <vt:lpstr>Содержание</vt:lpstr>
      <vt:lpstr>1. Подготовьте данные</vt:lpstr>
      <vt:lpstr>2. Очистка данных</vt:lpstr>
      <vt:lpstr>3. Представление данных</vt:lpstr>
      <vt:lpstr>3.1 One-hot encoding («Мешок слов»)</vt:lpstr>
      <vt:lpstr>3.2 Учтите структуру словаря</vt:lpstr>
      <vt:lpstr>3.2 Учтите структуру словаря</vt:lpstr>
      <vt:lpstr>3.2 Учтите структуру словаря</vt:lpstr>
      <vt:lpstr>Пример</vt:lpstr>
      <vt:lpstr>Проблемы мешка слов</vt:lpstr>
      <vt:lpstr>Векторные представления</vt:lpstr>
      <vt:lpstr>Векторные представления. Использование семантики</vt:lpstr>
      <vt:lpstr>Векторные представления. Использование семантики</vt:lpstr>
      <vt:lpstr>Векторные представления. Использование семантики</vt:lpstr>
      <vt:lpstr>CBOW: Continuous Bag of Words</vt:lpstr>
      <vt:lpstr>CBOW: Continuous Bag of Words</vt:lpstr>
      <vt:lpstr>Skip-gram: Словосочетание с пропуском</vt:lpstr>
      <vt:lpstr>Skip-gram: Словосочетание с пропуском</vt:lpstr>
      <vt:lpstr>Преимущества / недостатки CBOW и Skip-грамм </vt:lpstr>
      <vt:lpstr>Пример</vt:lpstr>
      <vt:lpstr>CNN для NLP</vt:lpstr>
      <vt:lpstr>CNN для NLP</vt:lpstr>
      <vt:lpstr>CNN для NLP</vt:lpstr>
      <vt:lpstr>Почему CNN vs LSTM?</vt:lpstr>
      <vt:lpstr>Свертки в CNN</vt:lpstr>
      <vt:lpstr>Вычисления в LSTM</vt:lpstr>
      <vt:lpstr>Вычисления в CNN 1D</vt:lpstr>
      <vt:lpstr>Вычисления в CNN 1D</vt:lpstr>
      <vt:lpstr>Negative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Abdurakipov, Sergey</dc:creator>
  <cp:lastModifiedBy>Abdurakipov, Sergey</cp:lastModifiedBy>
  <cp:revision>111</cp:revision>
  <dcterms:created xsi:type="dcterms:W3CDTF">2019-04-19T18:31:58Z</dcterms:created>
  <dcterms:modified xsi:type="dcterms:W3CDTF">2019-04-20T10:59:47Z</dcterms:modified>
</cp:coreProperties>
</file>