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713" autoAdjust="0"/>
  </p:normalViewPr>
  <p:slideViewPr>
    <p:cSldViewPr snapToGrid="0">
      <p:cViewPr varScale="1">
        <p:scale>
          <a:sx n="53" d="100"/>
          <a:sy n="53" d="100"/>
        </p:scale>
        <p:origin x="115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43F7E7-2B7A-482B-BDF3-9A22D6AE5BC3}" type="datetimeFigureOut">
              <a:rPr lang="ru-RU" smtClean="0"/>
              <a:t>17.06.2019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D903D3-39BE-4EEB-835C-D6786EB1FB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184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D903D3-39BE-4EEB-835C-D6786EB1FB6B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66359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D903D3-39BE-4EEB-835C-D6786EB1FB6B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78246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D903D3-39BE-4EEB-835C-D6786EB1FB6B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14669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D8CA7-E9CC-4491-882B-3CC4DEF298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DDDC01-3098-4BDC-9B25-7CDE9FA6E9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15F273-BC1C-470C-87FC-D228FE1B8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FCB2B-5AB3-4BF4-9327-E30B444D758A}" type="datetimeFigureOut">
              <a:rPr lang="ru-RU" smtClean="0"/>
              <a:t>17.06.2019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2BC9DD-F8EE-4306-92E8-A25EC7927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6FB08E-FBCB-4ED7-A290-E345D7935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F2A6D-0BC4-4492-87C5-66006D5776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71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84DBD-AB08-4FE7-83E7-9472E4772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22C6F1-1554-42B1-A9D5-3FBB55CE70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10BB06-B9F9-463C-A31C-F7BB0DA4C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FCB2B-5AB3-4BF4-9327-E30B444D758A}" type="datetimeFigureOut">
              <a:rPr lang="ru-RU" smtClean="0"/>
              <a:t>17.06.2019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A166F9-3C98-42A8-AB11-62C1A8D03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EDB76C-9019-40F5-AE73-2BE596DE6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F2A6D-0BC4-4492-87C5-66006D5776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3040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E66F90-1C76-44CC-A921-3162175799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106C5C-0893-4745-8CD0-71A83F01BC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4C1704-E898-48E2-B677-60F24364C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FCB2B-5AB3-4BF4-9327-E30B444D758A}" type="datetimeFigureOut">
              <a:rPr lang="ru-RU" smtClean="0"/>
              <a:t>17.06.2019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FFEB9D-0DB6-4BBC-A5C8-F1C71B0F0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B3BB6-E3D1-4A8D-A178-209ADA091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F2A6D-0BC4-4492-87C5-66006D5776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7243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8F04D-87BB-40B6-8886-589D43A85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D763E8-44E9-4787-9095-CEEB3F0D4E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3C92C-6A70-4795-A34F-698F58D0D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FCB2B-5AB3-4BF4-9327-E30B444D758A}" type="datetimeFigureOut">
              <a:rPr lang="ru-RU" smtClean="0"/>
              <a:t>17.06.2019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599ED6-AD22-4978-A037-86E8D80EA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EEE874-0E50-497B-B231-F31BB7750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F2A6D-0BC4-4492-87C5-66006D5776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8707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F39D4-452A-4732-A15F-45C548FFB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57DC7A-71BB-45BC-892D-17F3466B7C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871F69-5D3B-4D27-9E3C-910BEBC2A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FCB2B-5AB3-4BF4-9327-E30B444D758A}" type="datetimeFigureOut">
              <a:rPr lang="ru-RU" smtClean="0"/>
              <a:t>17.06.2019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04CBA-402D-49B6-A679-0126F9300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CC6B3E-23D3-4AE6-AE56-1D1D8B18D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F2A6D-0BC4-4492-87C5-66006D5776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8124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74486-4DF2-456B-85BB-A68BBD14E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2B57BC-DDDA-4122-9FE7-307B5CD65F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E218D4-2C07-4E1C-B8FC-D82D7088FF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EF14D3-8F8C-4073-8910-2F372DEC4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FCB2B-5AB3-4BF4-9327-E30B444D758A}" type="datetimeFigureOut">
              <a:rPr lang="ru-RU" smtClean="0"/>
              <a:t>17.06.2019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B20AC3-B665-4D74-B272-19B8F2D53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5C721E-5A9A-4493-869D-ED27A19AC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F2A6D-0BC4-4492-87C5-66006D5776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2800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34CA6-0DCB-48A2-B984-5493F9300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195D29-08ED-43FD-A109-6008D98376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84B4D2-1CB6-435A-8832-1DB2EE4101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AC0783-1080-4BD1-ACA2-62218F2FF8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6011E3-D186-424B-9D5B-AF66C09C0C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2268E6-D9FC-4815-B9C7-CB94E519F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FCB2B-5AB3-4BF4-9327-E30B444D758A}" type="datetimeFigureOut">
              <a:rPr lang="ru-RU" smtClean="0"/>
              <a:t>17.06.2019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654BEA-46BD-4B94-B519-488747FE5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5CF99E-C197-4BF8-B813-D34ADAA73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F2A6D-0BC4-4492-87C5-66006D5776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9679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435C8-9144-4665-B94E-4846010F2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DDE941-F28E-4543-B060-02BB9BCE4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FCB2B-5AB3-4BF4-9327-E30B444D758A}" type="datetimeFigureOut">
              <a:rPr lang="ru-RU" smtClean="0"/>
              <a:t>17.06.2019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0F7D02-BA7E-4EAF-A53D-A97542C75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91C450-5E21-49E7-8AEB-43590D195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F2A6D-0BC4-4492-87C5-66006D5776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6737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B24A96-DD8C-4A3A-B168-550FA6FAB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FCB2B-5AB3-4BF4-9327-E30B444D758A}" type="datetimeFigureOut">
              <a:rPr lang="ru-RU" smtClean="0"/>
              <a:t>17.06.2019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E8A988-FE74-4553-9F07-83FDDE51A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8AB3DF-6370-4CB5-951A-19C8BAC7D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F2A6D-0BC4-4492-87C5-66006D5776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5768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44D09-FEA7-4EE6-9A49-30090290E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385612-CE17-46DE-BC97-3A68AC991B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34D8EF-F009-4DC3-A98A-76793447E2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F27768-5ECF-48D6-891D-648BFB9CD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FCB2B-5AB3-4BF4-9327-E30B444D758A}" type="datetimeFigureOut">
              <a:rPr lang="ru-RU" smtClean="0"/>
              <a:t>17.06.2019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53894A-DED9-4220-979A-1BF901023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2862F2-719B-432D-948F-0232260D2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F2A6D-0BC4-4492-87C5-66006D5776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3012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5824E-897B-4321-AAF8-F92623477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3607DF-24CA-4AA0-B8DE-F1EA0EF196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81476E-6220-49DC-8D59-7DA18CC057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80FC5D-2D77-48D3-9F20-64A656E2F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FCB2B-5AB3-4BF4-9327-E30B444D758A}" type="datetimeFigureOut">
              <a:rPr lang="ru-RU" smtClean="0"/>
              <a:t>17.06.2019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ED64CB-313B-4D6F-B1A4-B8A82C0E9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26C911-12D9-4955-BDDB-96D27A8C0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F2A6D-0BC4-4492-87C5-66006D5776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1113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EFEF89-8490-41E0-8987-F6993CE8C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A65E39-B060-4784-85F5-4301EEE70F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C205C2-92E1-471A-BD78-E43EB011C2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EFCB2B-5AB3-4BF4-9327-E30B444D758A}" type="datetimeFigureOut">
              <a:rPr lang="ru-RU" smtClean="0"/>
              <a:t>17.06.2019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3A2F39-026D-4BC3-960D-084E95DE84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02EA6E-14D6-4792-8848-EB3BAFE28B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1F2A6D-0BC4-4492-87C5-66006D5776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1677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02DBC-4C63-4A62-9EB4-633560A2DE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Сиамские сети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62DB4D-759F-4B98-9044-71E0B5E447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Концепция и основные принципы</a:t>
            </a:r>
          </a:p>
        </p:txBody>
      </p:sp>
      <p:pic>
        <p:nvPicPr>
          <p:cNvPr id="1026" name="Picture 2" descr="Image result for siamese networks">
            <a:extLst>
              <a:ext uri="{FF2B5EF4-FFF2-40B4-BE49-F238E27FC236}">
                <a16:creationId xmlns:a16="http://schemas.microsoft.com/office/drawing/2014/main" id="{12B4C715-23A4-4BBD-A6D5-392D25387A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9695" y="4167187"/>
            <a:ext cx="7620000" cy="2181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8813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E4F04-C41A-4A04-B576-A419FE1BB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Классификация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54B28-283A-4761-BA8D-E6A599A9FD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01139" cy="4351338"/>
          </a:xfrm>
        </p:spPr>
        <p:txBody>
          <a:bodyPr/>
          <a:lstStyle/>
          <a:p>
            <a:r>
              <a:rPr lang="ru-RU" dirty="0"/>
              <a:t>Современные сверточные сети – стандарт в классификации изображений </a:t>
            </a:r>
          </a:p>
          <a:p>
            <a:r>
              <a:rPr lang="ru-RU" dirty="0"/>
              <a:t>Ключевое ограничение – нужно много размеченных данных!</a:t>
            </a:r>
          </a:p>
          <a:p>
            <a:r>
              <a:rPr lang="ru-RU" dirty="0"/>
              <a:t>Для некоторых приложений это требование очень существенно!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781758-B430-4DAB-8069-D29AD02316B4}"/>
              </a:ext>
            </a:extLst>
          </p:cNvPr>
          <p:cNvSpPr txBox="1"/>
          <p:nvPr/>
        </p:nvSpPr>
        <p:spPr>
          <a:xfrm>
            <a:off x="3635771" y="5849336"/>
            <a:ext cx="46394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One-Shot Learning!</a:t>
            </a:r>
            <a:endParaRPr lang="ru-RU" sz="4400" dirty="0"/>
          </a:p>
        </p:txBody>
      </p:sp>
      <p:pic>
        <p:nvPicPr>
          <p:cNvPr id="2052" name="Picture 4" descr="Image result for classification cats">
            <a:extLst>
              <a:ext uri="{FF2B5EF4-FFF2-40B4-BE49-F238E27FC236}">
                <a16:creationId xmlns:a16="http://schemas.microsoft.com/office/drawing/2014/main" id="{42290446-C693-4724-90EF-C50D09B3B2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0933" y="2606644"/>
            <a:ext cx="4976112" cy="2846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 result for VGG">
            <a:extLst>
              <a:ext uri="{FF2B5EF4-FFF2-40B4-BE49-F238E27FC236}">
                <a16:creationId xmlns:a16="http://schemas.microsoft.com/office/drawing/2014/main" id="{BA559A63-3B4A-4208-9C66-11F967ED78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0227" y="523265"/>
            <a:ext cx="3957524" cy="1743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Related image">
            <a:extLst>
              <a:ext uri="{FF2B5EF4-FFF2-40B4-BE49-F238E27FC236}">
                <a16:creationId xmlns:a16="http://schemas.microsoft.com/office/drawing/2014/main" id="{32F4EFD6-CAF3-45B6-8D34-0675B757E6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9476" y="2347815"/>
            <a:ext cx="5075651" cy="3364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8965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05135-820B-465F-AC73-3A3EF7135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Классификация </a:t>
            </a:r>
            <a:r>
              <a:rPr lang="en-US" dirty="0"/>
              <a:t>vs One Shot Learning</a:t>
            </a:r>
            <a:endParaRPr lang="ru-RU" dirty="0"/>
          </a:p>
        </p:txBody>
      </p:sp>
      <p:pic>
        <p:nvPicPr>
          <p:cNvPr id="3074" name="Picture 2" descr="Image result for Classification CNN">
            <a:extLst>
              <a:ext uri="{FF2B5EF4-FFF2-40B4-BE49-F238E27FC236}">
                <a16:creationId xmlns:a16="http://schemas.microsoft.com/office/drawing/2014/main" id="{07C28514-CD2F-415C-BA2D-AC5B8DF13F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697" y="1804942"/>
            <a:ext cx="9962606" cy="2944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C2CB243-6A23-4F7A-84CB-31FA7A7C1C90}"/>
              </a:ext>
            </a:extLst>
          </p:cNvPr>
          <p:cNvSpPr txBox="1"/>
          <p:nvPr/>
        </p:nvSpPr>
        <p:spPr>
          <a:xfrm>
            <a:off x="1278384" y="4863808"/>
            <a:ext cx="703295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Значения вероятности для набора  классов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Ограниченный набор предопределенных классов 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Большое кол-во изображений для каждого класса для тренировки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Дообучение, когда появляется новый класс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6B5B9F-B087-4973-B093-A718D29D1595}"/>
              </a:ext>
            </a:extLst>
          </p:cNvPr>
          <p:cNvSpPr txBox="1"/>
          <p:nvPr/>
        </p:nvSpPr>
        <p:spPr>
          <a:xfrm>
            <a:off x="838200" y="6178391"/>
            <a:ext cx="103297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b="1" dirty="0"/>
              <a:t>Для </a:t>
            </a:r>
            <a:r>
              <a:rPr lang="en-US" sz="2200" b="1" dirty="0"/>
              <a:t>One-Shot Learning</a:t>
            </a:r>
            <a:r>
              <a:rPr lang="ru-RU" sz="2200" b="1" dirty="0"/>
              <a:t> нам необходим всего один экземпляр для каждого класса!</a:t>
            </a:r>
          </a:p>
        </p:txBody>
      </p:sp>
    </p:spTree>
    <p:extLst>
      <p:ext uri="{BB962C8B-B14F-4D97-AF65-F5344CB8AC3E}">
        <p14:creationId xmlns:p14="http://schemas.microsoft.com/office/powerpoint/2010/main" val="497283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C85F1-0CD9-4CAE-9E89-4491AD571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Shot Learning </a:t>
            </a:r>
            <a:r>
              <a:rPr lang="ru-RU" dirty="0"/>
              <a:t>для распознавания лиц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A3634D5-10C4-4760-BAB8-542351FB54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3289" y="1936296"/>
            <a:ext cx="2695575" cy="363855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1499DDD-EDB4-449A-A7A0-0748E8052EB7}"/>
              </a:ext>
            </a:extLst>
          </p:cNvPr>
          <p:cNvSpPr/>
          <p:nvPr/>
        </p:nvSpPr>
        <p:spPr>
          <a:xfrm>
            <a:off x="4232033" y="1682801"/>
            <a:ext cx="7047338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200" dirty="0"/>
              <a:t>Система распознавания лиц в организации</a:t>
            </a:r>
            <a:endParaRPr lang="en-US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200" dirty="0"/>
              <a:t>Только порядка 10 фотографий каждого сотрудника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200" dirty="0"/>
              <a:t>Типичная классификационная сверточная нейронная сеть здесь не подойдет!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200" dirty="0"/>
              <a:t>Следовательно, нужно натренировать алгоритм, который будет сравнивать две фотографии и сообщать, есть ли совпадение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BA93B1B-DE3C-4655-AA02-8F24411757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4091" y="4401879"/>
            <a:ext cx="4873305" cy="92735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CE6B222-BBC5-40F5-A39D-25475FDE5A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32088" y="5532775"/>
            <a:ext cx="4932454" cy="938615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1BE35451-AC8A-4F32-BBFC-C6A09F23A5B7}"/>
              </a:ext>
            </a:extLst>
          </p:cNvPr>
          <p:cNvSpPr/>
          <p:nvPr/>
        </p:nvSpPr>
        <p:spPr>
          <a:xfrm>
            <a:off x="10047767" y="4401879"/>
            <a:ext cx="1669312" cy="146729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C932E7F-A228-40E1-9E45-E3F1BCC71D1B}"/>
              </a:ext>
            </a:extLst>
          </p:cNvPr>
          <p:cNvSpPr/>
          <p:nvPr/>
        </p:nvSpPr>
        <p:spPr>
          <a:xfrm>
            <a:off x="10866474" y="4688958"/>
            <a:ext cx="180754" cy="188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0E60657-BA74-4EB9-AF7A-29C1A33BD691}"/>
              </a:ext>
            </a:extLst>
          </p:cNvPr>
          <p:cNvSpPr/>
          <p:nvPr/>
        </p:nvSpPr>
        <p:spPr>
          <a:xfrm>
            <a:off x="10579395" y="5467690"/>
            <a:ext cx="207335" cy="16493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7EA8109-3E64-452B-B2EF-B1079FA09A90}"/>
              </a:ext>
            </a:extLst>
          </p:cNvPr>
          <p:cNvCxnSpPr>
            <a:cxnSpLocks/>
          </p:cNvCxnSpPr>
          <p:nvPr/>
        </p:nvCxnSpPr>
        <p:spPr>
          <a:xfrm flipH="1">
            <a:off x="10728250" y="4948599"/>
            <a:ext cx="159488" cy="478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C01D450-ACB8-4D9A-8EDA-55D63C135DF5}"/>
              </a:ext>
            </a:extLst>
          </p:cNvPr>
          <p:cNvSpPr txBox="1"/>
          <p:nvPr/>
        </p:nvSpPr>
        <p:spPr>
          <a:xfrm>
            <a:off x="10940902" y="5039574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00772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D4B0A-CCFC-49F8-9D5C-217A7B3A3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Сиамская сеть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99CD89D-DE48-4B8A-965B-8EA64B7CF6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920" y="1900195"/>
            <a:ext cx="8204506" cy="3015156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7A22AC4-0924-4CFF-939D-8813ED3A8F0E}"/>
              </a:ext>
            </a:extLst>
          </p:cNvPr>
          <p:cNvCxnSpPr>
            <a:cxnSpLocks/>
          </p:cNvCxnSpPr>
          <p:nvPr/>
        </p:nvCxnSpPr>
        <p:spPr>
          <a:xfrm flipH="1">
            <a:off x="5723138" y="1563100"/>
            <a:ext cx="2067749" cy="402886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7C88474-85DE-433B-AB55-D92DD7CBFA68}"/>
              </a:ext>
            </a:extLst>
          </p:cNvPr>
          <p:cNvSpPr txBox="1"/>
          <p:nvPr/>
        </p:nvSpPr>
        <p:spPr>
          <a:xfrm>
            <a:off x="7790887" y="1023130"/>
            <a:ext cx="356655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ru-RU" dirty="0"/>
              <a:t>Эмбединги (сжатые отображения)</a:t>
            </a:r>
          </a:p>
          <a:p>
            <a:r>
              <a:rPr lang="ru-RU" dirty="0"/>
              <a:t>входного изображения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380D9CAE-C87C-45C5-9FD6-CDDBC72D7A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3477" y="5167312"/>
            <a:ext cx="4959289" cy="92028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EB609624-4007-4B00-B49D-FE7684452C95}"/>
              </a:ext>
            </a:extLst>
          </p:cNvPr>
          <p:cNvSpPr txBox="1"/>
          <p:nvPr/>
        </p:nvSpPr>
        <p:spPr>
          <a:xfrm>
            <a:off x="8824405" y="1794695"/>
            <a:ext cx="3124626" cy="11079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sz="2200" b="1" dirty="0"/>
              <a:t>Как же выучить оптимальные сжатые отображения</a:t>
            </a:r>
            <a:r>
              <a:rPr lang="en-US" sz="2200" b="1" dirty="0"/>
              <a:t>?</a:t>
            </a:r>
            <a:endParaRPr lang="ru-RU" sz="22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F0E6D78-B0E3-4688-8ED2-37ED3594A195}"/>
              </a:ext>
            </a:extLst>
          </p:cNvPr>
          <p:cNvSpPr txBox="1"/>
          <p:nvPr/>
        </p:nvSpPr>
        <p:spPr>
          <a:xfrm>
            <a:off x="7844154" y="4269020"/>
            <a:ext cx="356655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ru-RU" dirty="0"/>
              <a:t>Эмбединги (сжатые отображения)</a:t>
            </a:r>
          </a:p>
          <a:p>
            <a:r>
              <a:rPr lang="ru-RU" dirty="0"/>
              <a:t>входного изображения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CC001DF-5806-4B44-93CD-E8008782821C}"/>
              </a:ext>
            </a:extLst>
          </p:cNvPr>
          <p:cNvCxnSpPr>
            <a:cxnSpLocks/>
          </p:cNvCxnSpPr>
          <p:nvPr/>
        </p:nvCxnSpPr>
        <p:spPr>
          <a:xfrm flipH="1">
            <a:off x="5672833" y="4269020"/>
            <a:ext cx="2171321" cy="0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656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1" grpId="0" animBg="1"/>
      <p:bldP spid="3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1E4CB-ED1D-4471-A220-68D1B4C0F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 Learning</a:t>
            </a:r>
            <a:endParaRPr lang="ru-R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1CE76C-5C6B-4A20-AC2A-7C7F788298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3852" y="1470163"/>
            <a:ext cx="5962650" cy="24955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0C1E124-5A0C-4520-9C3D-80EDC9D437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856" y="4153445"/>
            <a:ext cx="5435079" cy="152213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9599359-2604-4736-8C94-0BFA0824FBEB}"/>
              </a:ext>
            </a:extLst>
          </p:cNvPr>
          <p:cNvSpPr txBox="1"/>
          <p:nvPr/>
        </p:nvSpPr>
        <p:spPr>
          <a:xfrm>
            <a:off x="136822" y="2274202"/>
            <a:ext cx="1402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(3 </a:t>
            </a:r>
            <a:r>
              <a:rPr lang="ru-RU" dirty="0"/>
              <a:t>картинки)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7F9898E-48B3-4B24-A9F0-60C1D2D19E68}"/>
              </a:ext>
            </a:extLst>
          </p:cNvPr>
          <p:cNvCxnSpPr/>
          <p:nvPr/>
        </p:nvCxnSpPr>
        <p:spPr>
          <a:xfrm>
            <a:off x="1496255" y="2384719"/>
            <a:ext cx="0" cy="85961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5D51711-5457-4923-8E99-BB80030798C0}"/>
              </a:ext>
            </a:extLst>
          </p:cNvPr>
          <p:cNvSpPr txBox="1"/>
          <p:nvPr/>
        </p:nvSpPr>
        <p:spPr>
          <a:xfrm>
            <a:off x="39133" y="2962177"/>
            <a:ext cx="1476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– batch size</a:t>
            </a:r>
            <a:endParaRPr lang="ru-RU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20054E2-CB70-4ADB-B44D-2715B57F32BC}"/>
              </a:ext>
            </a:extLst>
          </p:cNvPr>
          <p:cNvCxnSpPr/>
          <p:nvPr/>
        </p:nvCxnSpPr>
        <p:spPr>
          <a:xfrm flipV="1">
            <a:off x="7700222" y="1589103"/>
            <a:ext cx="1070916" cy="7956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0F9AE57-632E-454D-9599-E04F5C421B3C}"/>
              </a:ext>
            </a:extLst>
          </p:cNvPr>
          <p:cNvCxnSpPr/>
          <p:nvPr/>
        </p:nvCxnSpPr>
        <p:spPr>
          <a:xfrm flipV="1">
            <a:off x="7794594" y="1986911"/>
            <a:ext cx="1305018" cy="471957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DD8E059-1A5C-4FAE-A449-07CAD9702AA7}"/>
              </a:ext>
            </a:extLst>
          </p:cNvPr>
          <p:cNvCxnSpPr>
            <a:cxnSpLocks/>
          </p:cNvCxnSpPr>
          <p:nvPr/>
        </p:nvCxnSpPr>
        <p:spPr>
          <a:xfrm>
            <a:off x="7888966" y="2828201"/>
            <a:ext cx="863676" cy="88266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C64767F-579C-4B6B-8AAB-6B7744E83D9A}"/>
              </a:ext>
            </a:extLst>
          </p:cNvPr>
          <p:cNvSpPr txBox="1"/>
          <p:nvPr/>
        </p:nvSpPr>
        <p:spPr>
          <a:xfrm>
            <a:off x="8476685" y="2939225"/>
            <a:ext cx="1447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Embedding N</a:t>
            </a:r>
            <a:endParaRPr lang="ru-RU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A8A5E00-ACA0-4F1B-B44C-BE991EE422FB}"/>
              </a:ext>
            </a:extLst>
          </p:cNvPr>
          <p:cNvSpPr txBox="1"/>
          <p:nvPr/>
        </p:nvSpPr>
        <p:spPr>
          <a:xfrm>
            <a:off x="8876596" y="1367522"/>
            <a:ext cx="1417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Embedding P</a:t>
            </a:r>
            <a:endParaRPr lang="ru-RU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F203985-91ED-4F08-9A9F-F709B73D6A3E}"/>
              </a:ext>
            </a:extLst>
          </p:cNvPr>
          <p:cNvSpPr txBox="1"/>
          <p:nvPr/>
        </p:nvSpPr>
        <p:spPr>
          <a:xfrm>
            <a:off x="7561960" y="1155913"/>
            <a:ext cx="1431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Embedding A</a:t>
            </a:r>
            <a:endParaRPr lang="ru-RU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E0165FFC-4CCA-4D20-BDD2-330D14C601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8063" y="3970676"/>
            <a:ext cx="5018583" cy="1731411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B24D671A-51E7-4F74-9C61-52C6A0083C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40395" y="5990854"/>
            <a:ext cx="6693763" cy="753048"/>
          </a:xfrm>
          <a:prstGeom prst="rect">
            <a:avLst/>
          </a:prstGeom>
        </p:spPr>
      </p:pic>
      <p:pic>
        <p:nvPicPr>
          <p:cNvPr id="1028" name="Picture 4" descr="Related image">
            <a:extLst>
              <a:ext uri="{FF2B5EF4-FFF2-40B4-BE49-F238E27FC236}">
                <a16:creationId xmlns:a16="http://schemas.microsoft.com/office/drawing/2014/main" id="{3BB75F58-8AAE-43FA-A2E2-F8ABA4492A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214" y="4421141"/>
            <a:ext cx="713476" cy="807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lated image">
            <a:extLst>
              <a:ext uri="{FF2B5EF4-FFF2-40B4-BE49-F238E27FC236}">
                <a16:creationId xmlns:a16="http://schemas.microsoft.com/office/drawing/2014/main" id="{5B21665C-0B30-448F-913F-D9E950BB46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338" y="3589403"/>
            <a:ext cx="734581" cy="734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6BD43EC-8113-42AC-B3F2-2CD117F52EA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03338" y="5229104"/>
            <a:ext cx="734581" cy="801935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1F099C59-0E4B-4079-8E54-70B6D3F33B72}"/>
              </a:ext>
            </a:extLst>
          </p:cNvPr>
          <p:cNvSpPr txBox="1"/>
          <p:nvPr/>
        </p:nvSpPr>
        <p:spPr>
          <a:xfrm>
            <a:off x="5686288" y="5718005"/>
            <a:ext cx="157568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/>
              <a:t>Triplet Loss:</a:t>
            </a:r>
            <a:endParaRPr lang="ru-RU" sz="2200" b="1" dirty="0"/>
          </a:p>
        </p:txBody>
      </p:sp>
    </p:spTree>
    <p:extLst>
      <p:ext uri="{BB962C8B-B14F-4D97-AF65-F5344CB8AC3E}">
        <p14:creationId xmlns:p14="http://schemas.microsoft.com/office/powerpoint/2010/main" val="2207205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3" grpId="0"/>
      <p:bldP spid="20" grpId="0"/>
      <p:bldP spid="21" grpId="0"/>
      <p:bldP spid="22" grpId="0"/>
      <p:bldP spid="2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E7238-64FB-4BA4-925C-F48076E97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Сиамские сети для </a:t>
            </a:r>
            <a:r>
              <a:rPr lang="en-US" dirty="0"/>
              <a:t>NLP</a:t>
            </a:r>
            <a:endParaRPr lang="ru-RU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D69A333-F806-4A66-9397-133AB5A615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5098" y="1892706"/>
            <a:ext cx="6351605" cy="423175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5702CA0-D424-4147-98B2-E150348EC72E}"/>
              </a:ext>
            </a:extLst>
          </p:cNvPr>
          <p:cNvSpPr txBox="1"/>
          <p:nvPr/>
        </p:nvSpPr>
        <p:spPr>
          <a:xfrm>
            <a:off x="4881120" y="1360810"/>
            <a:ext cx="21395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Manhattan LSTM</a:t>
            </a:r>
            <a:endParaRPr lang="ru-RU" sz="2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3D20B2B-F57B-4C50-BB61-190560460D6B}"/>
              </a:ext>
            </a:extLst>
          </p:cNvPr>
          <p:cNvSpPr txBox="1"/>
          <p:nvPr/>
        </p:nvSpPr>
        <p:spPr>
          <a:xfrm>
            <a:off x="1424763" y="6326481"/>
            <a:ext cx="4408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Вопрос на </a:t>
            </a:r>
            <a:r>
              <a:rPr lang="en-US" dirty="0"/>
              <a:t>Quora,</a:t>
            </a:r>
            <a:r>
              <a:rPr lang="ru-RU" dirty="0"/>
              <a:t> описание продукта и др.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E2E1D00-1623-4593-8538-FFC4C1CCA4F0}"/>
              </a:ext>
            </a:extLst>
          </p:cNvPr>
          <p:cNvSpPr txBox="1"/>
          <p:nvPr/>
        </p:nvSpPr>
        <p:spPr>
          <a:xfrm>
            <a:off x="6096000" y="6326481"/>
            <a:ext cx="4408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Вопрос на </a:t>
            </a:r>
            <a:r>
              <a:rPr lang="en-US" dirty="0"/>
              <a:t>Quora,</a:t>
            </a:r>
            <a:r>
              <a:rPr lang="ru-RU" dirty="0"/>
              <a:t> описание продукта и др.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A9E3C23-6810-4186-A810-D0679578B854}"/>
              </a:ext>
            </a:extLst>
          </p:cNvPr>
          <p:cNvSpPr txBox="1"/>
          <p:nvPr/>
        </p:nvSpPr>
        <p:spPr>
          <a:xfrm>
            <a:off x="8841391" y="4752753"/>
            <a:ext cx="1151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Word2Vec</a:t>
            </a:r>
            <a:endParaRPr lang="ru-R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75ED3FC-FA67-48EC-8891-903B5C2EB48A}"/>
              </a:ext>
            </a:extLst>
          </p:cNvPr>
          <p:cNvSpPr txBox="1"/>
          <p:nvPr/>
        </p:nvSpPr>
        <p:spPr>
          <a:xfrm>
            <a:off x="1909389" y="4752753"/>
            <a:ext cx="1151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Word2Vec</a:t>
            </a:r>
            <a:endParaRPr lang="ru-RU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BF2375B-C48A-469E-89BF-414244ABA9D9}"/>
              </a:ext>
            </a:extLst>
          </p:cNvPr>
          <p:cNvCxnSpPr/>
          <p:nvPr/>
        </p:nvCxnSpPr>
        <p:spPr>
          <a:xfrm flipV="1">
            <a:off x="3242930" y="2509284"/>
            <a:ext cx="765544" cy="66985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49991BF-2E29-4766-9878-AB8FF8EB3C4B}"/>
              </a:ext>
            </a:extLst>
          </p:cNvPr>
          <p:cNvCxnSpPr>
            <a:cxnSpLocks/>
          </p:cNvCxnSpPr>
          <p:nvPr/>
        </p:nvCxnSpPr>
        <p:spPr>
          <a:xfrm flipH="1" flipV="1">
            <a:off x="7952769" y="2473385"/>
            <a:ext cx="461517" cy="741648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B3148EE-4FF9-4CD4-BA36-7E38AC7DF3E1}"/>
              </a:ext>
            </a:extLst>
          </p:cNvPr>
          <p:cNvSpPr txBox="1"/>
          <p:nvPr/>
        </p:nvSpPr>
        <p:spPr>
          <a:xfrm>
            <a:off x="2827591" y="2509284"/>
            <a:ext cx="830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50 dim</a:t>
            </a:r>
            <a:endParaRPr lang="ru-RU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B9E54A2-CC78-4B8D-A655-4E988CB0756A}"/>
              </a:ext>
            </a:extLst>
          </p:cNvPr>
          <p:cNvSpPr txBox="1"/>
          <p:nvPr/>
        </p:nvSpPr>
        <p:spPr>
          <a:xfrm>
            <a:off x="8183527" y="2509284"/>
            <a:ext cx="830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50 dim</a:t>
            </a:r>
            <a:endParaRPr lang="ru-RU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24397B5-8E17-4BD3-88F5-C226AB874B53}"/>
              </a:ext>
            </a:extLst>
          </p:cNvPr>
          <p:cNvSpPr txBox="1"/>
          <p:nvPr/>
        </p:nvSpPr>
        <p:spPr>
          <a:xfrm>
            <a:off x="1341692" y="5691742"/>
            <a:ext cx="1266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Word Index</a:t>
            </a:r>
            <a:endParaRPr lang="ru-RU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67B34AC-2D37-4F30-BB43-E97980B370EB}"/>
              </a:ext>
            </a:extLst>
          </p:cNvPr>
          <p:cNvSpPr txBox="1"/>
          <p:nvPr/>
        </p:nvSpPr>
        <p:spPr>
          <a:xfrm>
            <a:off x="9137336" y="5698053"/>
            <a:ext cx="1266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Word Index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909873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</TotalTime>
  <Words>198</Words>
  <Application>Microsoft Office PowerPoint</Application>
  <PresentationFormat>Widescreen</PresentationFormat>
  <Paragraphs>45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Сиамские сети</vt:lpstr>
      <vt:lpstr>Классификация</vt:lpstr>
      <vt:lpstr>Классификация vs One Shot Learning</vt:lpstr>
      <vt:lpstr>One Shot Learning для распознавания лиц</vt:lpstr>
      <vt:lpstr>Сиамская сеть</vt:lpstr>
      <vt:lpstr>Metric Learning</vt:lpstr>
      <vt:lpstr>Сиамские сети для NLP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Сиамские сети</dc:title>
  <dc:creator>Abdurakipov, Sergey</dc:creator>
  <cp:lastModifiedBy>Abdurakipov, Sergey</cp:lastModifiedBy>
  <cp:revision>31</cp:revision>
  <dcterms:created xsi:type="dcterms:W3CDTF">2019-06-13T21:24:39Z</dcterms:created>
  <dcterms:modified xsi:type="dcterms:W3CDTF">2019-06-17T09:44:03Z</dcterms:modified>
</cp:coreProperties>
</file>