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D117-7A3A-4FB6-BCC3-490A17A1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98C4B-6638-42E4-96ED-9404A726C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A77-3A41-4DEE-B533-7729D3AF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F31C-268D-4619-BA6C-799C24A3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2157-EE65-40D8-A686-5B680B28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1A5C-A4EE-470B-BED4-CB42133A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FE8EB-966B-46F7-B3BE-0454E99D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60C3-EF9E-4D54-AA87-3638BDEC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00E2-BDE5-44A7-8875-C00D7CB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C01-5E67-44D9-AAAB-CB0D853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0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E11D3-D6FA-45CA-8117-C6D4187DB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EBC7-EBE4-4AE0-A6F3-4DDA0DDA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E1D8-065F-4977-8D75-A86EF51A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4DF0-AFF7-4B49-B455-EABCAB97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8BB6-D87F-4DEB-BBD3-7D5BD89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DF0E-011A-43CA-956C-47C5021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5060-362F-4187-9657-0DB87864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CFE7-2E51-45BB-8E2E-781E4499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16BA-FB1E-4EC0-9AA3-C5AA51B8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7146-F2CB-419F-9190-98A5692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83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B4E-248A-4705-B915-231D2E52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9559-8151-41DB-A3EF-664B0DA6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5D33-4F4C-45A0-9CE6-14055F0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4B88-079D-4F6F-B412-5AE76C9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E2B9-A8A3-405F-AB76-C057DFA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D03-F0E1-4F66-AAAE-2EBD303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C0D6-2977-460C-8D52-8FCE59F3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E922F-7812-45C2-89D0-BAD522BB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3BA3-10EA-488D-AE80-B7D8425A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9EE-DA41-4324-9B6D-E6193F9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7DC9-F11E-473D-8F8B-0859B450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DA03-A54E-4921-93A2-FF3E567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7C6F-B5A8-4DF9-A3C1-1A8F31AB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6E742-3457-4B84-BC97-C37BED8B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625AB-FE67-49A3-9D9E-65E3E1E0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513CB-12B8-4703-8AE5-85CF63F2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159B-C543-4E34-BBDA-7A517F9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8A1D3-F243-4DA0-AA56-474E671E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B415-2E52-43AD-9790-EEEB69BF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8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3EE-DC24-4E09-8A5B-B868019E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ACC19-AC57-4F12-AEC9-C4F4204B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2B9A4-05B4-45DC-AE8C-63E68E1F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65CE7-24F0-47A4-9D0C-F8FA306A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0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A2DA-35F9-46B9-9B69-AD5E11FE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81F0D-EEFC-4706-B5D6-A54D62CC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5E1E-2798-4FBE-8F61-94653A6A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4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BCE-DBEC-4387-BC65-D8B30F95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2711-CE02-479C-8E47-75012302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C67F-B182-4E78-9894-CC2F840C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1D5D-69EC-4160-911A-64DA204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2608-85D1-4F57-82E4-1153E4A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2D1D-F8A8-4750-A976-47C4B5D0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4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482C-A34B-440E-A1F4-F4DC6D67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22A9D-98D2-4330-9E75-803ED89DD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8147D-355B-4BA6-99B1-300FE771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2875-59B4-4FFE-AD92-0A12CAC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1BD2-AE90-4E65-9D5C-19429FA0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3803-76A6-4437-A2D9-9B4620B7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7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38EF-36CD-43D0-B5BF-1FCE2280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1B26-ACC2-4BEC-B191-A77A95CA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01BD-9981-4723-B5E5-38FBAEBE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EEAE-F471-4BFF-AAB1-D06A8B775150}" type="datetimeFigureOut">
              <a:rPr lang="ru-RU" smtClean="0"/>
              <a:t>25.05.2019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06AF-4BEA-4F3F-9D93-E9097BC8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AF9F-4A98-4BCF-A42F-5D5C323B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A97D-7D13-46C1-8FF9-AEC550C317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1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instance-segmentation-in-google-colab-with-custom-dataset-b3099ac23f35" TargetMode="External"/><Relationship Id="rId2" Type="http://schemas.openxmlformats.org/officeDocument/2006/relationships/hyperlink" Target="https://hackernoon.com/object-detection-in-google-colab-with-custom-dataset-5a7bb2b0e97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C5B1-3643-4DE9-AEFE-8827C729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Object Detection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AEA8-26F7-4F7D-83AB-84B723315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реализовать детектирование и сегментацию объектов для своего датасета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A216A-9A7F-4275-B082-A7CDD8AF3279}"/>
              </a:ext>
            </a:extLst>
          </p:cNvPr>
          <p:cNvSpPr txBox="1"/>
          <p:nvPr/>
        </p:nvSpPr>
        <p:spPr>
          <a:xfrm>
            <a:off x="4430598" y="4673025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Домашнее 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9942E-6B58-4CE8-828B-D0E4EF83E354}"/>
              </a:ext>
            </a:extLst>
          </p:cNvPr>
          <p:cNvSpPr txBox="1"/>
          <p:nvPr/>
        </p:nvSpPr>
        <p:spPr>
          <a:xfrm>
            <a:off x="2333146" y="5264870"/>
            <a:ext cx="795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Обучить </a:t>
            </a:r>
            <a:r>
              <a:rPr lang="en-US" dirty="0"/>
              <a:t>Faster R-CNN /</a:t>
            </a:r>
            <a:r>
              <a:rPr lang="ru-RU" dirty="0"/>
              <a:t> </a:t>
            </a:r>
            <a:r>
              <a:rPr lang="en-US" dirty="0"/>
              <a:t>Mask R-CNN </a:t>
            </a:r>
            <a:r>
              <a:rPr lang="ru-RU" dirty="0"/>
              <a:t>детектор на своем датасете в </a:t>
            </a:r>
            <a:r>
              <a:rPr lang="en-US" dirty="0"/>
              <a:t>Google Colab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31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C9A-6450-4B61-9336-50FBA004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</a:t>
            </a:r>
            <a:r>
              <a:rPr lang="ru-RU" dirty="0"/>
              <a:t>в </a:t>
            </a:r>
            <a:r>
              <a:rPr lang="en-US" dirty="0"/>
              <a:t>Google Colab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D41423-803D-4EAE-AE9D-4A95A993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054" y="1787918"/>
            <a:ext cx="573374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5644F-8940-4BAF-A564-5821CEF1E271}"/>
              </a:ext>
            </a:extLst>
          </p:cNvPr>
          <p:cNvSpPr txBox="1"/>
          <p:nvPr/>
        </p:nvSpPr>
        <p:spPr>
          <a:xfrm>
            <a:off x="736969" y="1674674"/>
            <a:ext cx="4883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Предобученная модель на датасете </a:t>
            </a:r>
            <a:r>
              <a:rPr lang="en-US" sz="2200" dirty="0"/>
              <a:t>COCO </a:t>
            </a:r>
            <a:r>
              <a:rPr lang="ru-RU" sz="2200" dirty="0"/>
              <a:t>или </a:t>
            </a:r>
            <a:r>
              <a:rPr lang="en-US" sz="2200" dirty="0"/>
              <a:t>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Размеченный датасет </a:t>
            </a:r>
            <a:r>
              <a:rPr lang="en-US" sz="2200" dirty="0"/>
              <a:t>LabelImg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 остальном – хранение данных, обучение и инференс происходят в </a:t>
            </a:r>
            <a:r>
              <a:rPr lang="en-US" sz="2200" dirty="0"/>
              <a:t>Google Drive </a:t>
            </a:r>
            <a:r>
              <a:rPr lang="ru-RU" sz="2200" dirty="0"/>
              <a:t>и </a:t>
            </a:r>
            <a:r>
              <a:rPr lang="en-US" sz="2200" dirty="0"/>
              <a:t>Google Colab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628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7697-EC51-4D90-B7DA-1E3AD44B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E92-576F-43D0-A94E-ABB8700C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79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50 фотографий собаки </a:t>
            </a:r>
          </a:p>
          <a:p>
            <a:r>
              <a:rPr lang="ru-RU" sz="1800" dirty="0"/>
              <a:t>Разметка в инструменте LabelImg. </a:t>
            </a:r>
          </a:p>
          <a:p>
            <a:r>
              <a:rPr lang="ru-RU" sz="1800" dirty="0"/>
              <a:t>Для простоты взят один объектный класс - мою собаку.</a:t>
            </a:r>
          </a:p>
          <a:p>
            <a:r>
              <a:rPr lang="ru-RU" sz="1800" dirty="0"/>
              <a:t> Его можно расширить для получения моделей, которые выполняют обнаружение объектов для нескольких классов объектов</a:t>
            </a:r>
          </a:p>
          <a:p>
            <a:r>
              <a:rPr lang="ru-RU" sz="1800" dirty="0"/>
              <a:t>Переименовать файлы изображений в формат objectclass_id.jpg (т.е. dog_001.jpg, dog_002.jpg). </a:t>
            </a:r>
          </a:p>
          <a:p>
            <a:r>
              <a:rPr lang="ru-RU" sz="1800" dirty="0"/>
              <a:t>Затем в LabelImg определить ограничивающий прямоугольник, в котором расположен объект, и сохранить аннотации в формате </a:t>
            </a:r>
            <a:r>
              <a:rPr lang="ru-RU" sz="1800" dirty="0" err="1"/>
              <a:t>Pascal</a:t>
            </a:r>
            <a:r>
              <a:rPr lang="ru-RU" sz="1800" dirty="0"/>
              <a:t> </a:t>
            </a:r>
            <a:r>
              <a:rPr lang="ru-RU" sz="1800" dirty="0" err="1"/>
              <a:t>Voc</a:t>
            </a:r>
            <a:endParaRPr lang="ru-RU" sz="1800" dirty="0"/>
          </a:p>
          <a:p>
            <a:r>
              <a:rPr lang="ru-RU" sz="1800" dirty="0"/>
              <a:t>Наконец, загрузить аннотаций в свою учетную запись </a:t>
            </a:r>
            <a:r>
              <a:rPr lang="ru-RU" sz="1800" dirty="0" err="1"/>
              <a:t>Google</a:t>
            </a:r>
            <a:r>
              <a:rPr lang="ru-RU" sz="1800" dirty="0"/>
              <a:t> </a:t>
            </a:r>
            <a:r>
              <a:rPr lang="ru-RU" sz="1800" dirty="0" err="1"/>
              <a:t>Drive</a:t>
            </a:r>
            <a:r>
              <a:rPr lang="ru-RU" sz="1800" dirty="0"/>
              <a:t>, используя один </a:t>
            </a:r>
            <a:r>
              <a:rPr lang="ru-RU" sz="1800" dirty="0" err="1"/>
              <a:t>zip</a:t>
            </a:r>
            <a:r>
              <a:rPr lang="ru-RU" sz="1800" dirty="0"/>
              <a:t>-файл со следующей структурой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3EECD-A0AD-4600-BA1A-84A6C232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1" y="4870713"/>
            <a:ext cx="7740680" cy="18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3BA9-BB20-4729-B4B1-711DFFB2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из датасета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0C1A5-8D59-4402-8553-8B444FE68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560" y="1937409"/>
            <a:ext cx="8650287" cy="43587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5459DC-2A37-4D35-9869-58B757A9EB82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effectLst/>
              <a:latin typeface="medium-content-title-font"/>
            </a:endParaRPr>
          </a:p>
        </p:txBody>
      </p:sp>
    </p:spTree>
    <p:extLst>
      <p:ext uri="{BB962C8B-B14F-4D97-AF65-F5344CB8AC3E}">
        <p14:creationId xmlns:p14="http://schemas.microsoft.com/office/powerpoint/2010/main" val="297046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784C-6C01-494A-9B0E-29D21A0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04B0-A714-4C42-B367-9FDEC50C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747"/>
            <a:ext cx="10515600" cy="4351338"/>
          </a:xfrm>
        </p:spPr>
        <p:txBody>
          <a:bodyPr>
            <a:noAutofit/>
          </a:bodyPr>
          <a:lstStyle/>
          <a:p>
            <a:endParaRPr lang="ru-RU" sz="2200" dirty="0"/>
          </a:p>
          <a:p>
            <a:r>
              <a:rPr lang="ru-RU" sz="2200" b="1" dirty="0"/>
              <a:t>Установите необходимые пакеты</a:t>
            </a:r>
            <a:r>
              <a:rPr lang="ru-RU" sz="2200" dirty="0"/>
              <a:t>: установите пакеты, </a:t>
            </a:r>
            <a:r>
              <a:rPr lang="ru-RU" sz="2200" dirty="0" err="1"/>
              <a:t>репозитории</a:t>
            </a:r>
            <a:r>
              <a:rPr lang="ru-RU" sz="2200" dirty="0"/>
              <a:t> и переменные среды для обнаружения объектов в Tensorflow, затем запустите тест.</a:t>
            </a:r>
          </a:p>
          <a:p>
            <a:r>
              <a:rPr lang="ru-RU" sz="2200" b="1" dirty="0"/>
              <a:t>Загрузка и извлечение набора данных</a:t>
            </a:r>
            <a:r>
              <a:rPr lang="ru-RU" sz="2200" dirty="0"/>
              <a:t>: загрузите в файловую систему созданный набор данных. Важно, чтобы </a:t>
            </a:r>
            <a:r>
              <a:rPr lang="ru-RU" sz="2200" dirty="0" err="1"/>
              <a:t>zip</a:t>
            </a:r>
            <a:r>
              <a:rPr lang="ru-RU" sz="2200" dirty="0"/>
              <a:t>-файл имел структуру, описанную выше.</a:t>
            </a:r>
          </a:p>
          <a:p>
            <a:r>
              <a:rPr lang="ru-RU" sz="2200" b="1" dirty="0"/>
              <a:t>Создать </a:t>
            </a:r>
            <a:r>
              <a:rPr lang="ru-RU" sz="2200" b="1" dirty="0" err="1"/>
              <a:t>TFRecord</a:t>
            </a:r>
            <a:r>
              <a:rPr lang="ru-RU" sz="2200" dirty="0"/>
              <a:t>: из набора данных он создает </a:t>
            </a:r>
            <a:r>
              <a:rPr lang="ru-RU" sz="2200" dirty="0" err="1"/>
              <a:t>TFRecord</a:t>
            </a:r>
            <a:r>
              <a:rPr lang="ru-RU" sz="2200" dirty="0"/>
              <a:t>. В этой упрощенной версии алгоритм обучит модель только для одного класса</a:t>
            </a:r>
          </a:p>
          <a:p>
            <a:r>
              <a:rPr lang="en-US" sz="2200" b="1" dirty="0"/>
              <a:t>Pre-trained model: </a:t>
            </a:r>
            <a:r>
              <a:rPr lang="ru-RU" sz="2200" dirty="0"/>
              <a:t>Загрузите предварительно обученную модель из </a:t>
            </a:r>
            <a:r>
              <a:rPr lang="ru-RU" sz="2200" dirty="0" err="1"/>
              <a:t>ModelZoo</a:t>
            </a:r>
            <a:r>
              <a:rPr lang="ru-RU" sz="2200" dirty="0"/>
              <a:t> в качестве начальной контрольной точки для </a:t>
            </a:r>
            <a:r>
              <a:rPr lang="ru-RU" sz="2200" dirty="0" err="1"/>
              <a:t>трансферного</a:t>
            </a:r>
            <a:r>
              <a:rPr lang="ru-RU" sz="2200" dirty="0"/>
              <a:t> обучения</a:t>
            </a:r>
          </a:p>
          <a:p>
            <a:r>
              <a:rPr lang="ru-RU" sz="2200" dirty="0"/>
              <a:t> В этом примере загружается модель fast_rcnn_inception_v2_coco, чтобы использовать другую модель из </a:t>
            </a:r>
            <a:r>
              <a:rPr lang="ru-RU" sz="2200" dirty="0" err="1"/>
              <a:t>ModelZoo</a:t>
            </a:r>
            <a:r>
              <a:rPr lang="ru-RU" sz="2200" dirty="0"/>
              <a:t> измените MODEL var.</a:t>
            </a:r>
            <a:endParaRPr lang="en-US" sz="2200" dirty="0"/>
          </a:p>
          <a:p>
            <a:r>
              <a:rPr lang="ru-RU" sz="2200" dirty="0"/>
              <a:t>Файл конфигурации</a:t>
            </a:r>
            <a:r>
              <a:rPr lang="en-US" sz="2200" dirty="0"/>
              <a:t>: </a:t>
            </a:r>
            <a:r>
              <a:rPr lang="ru-RU" sz="2200" dirty="0"/>
              <a:t>установить поля </a:t>
            </a:r>
            <a:r>
              <a:rPr lang="en-US" sz="2200" dirty="0"/>
              <a:t>ATH_TO_BE_CONFIGURED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3870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8172-D277-4239-ADD8-E1A4DDB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19AB-6CC2-4963-9CF7-3D00D52A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Detection in Google Colab with Custom Dataset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https://hackernoon.com/object-detection-in-google-colab-with-custom-dataset-5a7bb2b0e97e</a:t>
            </a:r>
            <a:endParaRPr lang="ru-RU" sz="2200" dirty="0"/>
          </a:p>
          <a:p>
            <a:r>
              <a:rPr lang="en-US" sz="2400" dirty="0">
                <a:hlinkClick r:id="rId3"/>
              </a:rPr>
              <a:t>https://hackernoon.com/instance-segmentation-in-google-colab-with-custom-dataset-b3099ac23f35</a:t>
            </a:r>
            <a:r>
              <a:rPr lang="ru-RU" sz="2400" dirty="0"/>
              <a:t> 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398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C9A-6450-4B61-9336-50FBA004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en-US" dirty="0"/>
              <a:t>Transfer Learning </a:t>
            </a:r>
            <a:r>
              <a:rPr lang="ru-RU" dirty="0"/>
              <a:t>в </a:t>
            </a:r>
            <a:r>
              <a:rPr lang="en-US" dirty="0"/>
              <a:t>Google Colab</a:t>
            </a:r>
            <a:r>
              <a:rPr lang="ru-RU" dirty="0"/>
              <a:t> (</a:t>
            </a:r>
            <a:r>
              <a:rPr lang="en-US" dirty="0"/>
              <a:t>Mask R-CNN)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5644F-8940-4BAF-A564-5821CEF1E271}"/>
              </a:ext>
            </a:extLst>
          </p:cNvPr>
          <p:cNvSpPr txBox="1"/>
          <p:nvPr/>
        </p:nvSpPr>
        <p:spPr>
          <a:xfrm>
            <a:off x="736969" y="1674674"/>
            <a:ext cx="4883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Нужен только размеченный датасет в </a:t>
            </a:r>
            <a:r>
              <a:rPr lang="en-US" dirty="0"/>
              <a:t>VGG Image Annotator (VIA)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остальном – хранение данных, обучение и инференс происходят в </a:t>
            </a:r>
            <a:r>
              <a:rPr lang="en-US" dirty="0"/>
              <a:t>Google Drive </a:t>
            </a:r>
            <a:r>
              <a:rPr lang="ru-RU" dirty="0"/>
              <a:t>и </a:t>
            </a:r>
            <a:r>
              <a:rPr lang="en-US" dirty="0"/>
              <a:t>Google Colab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https://hackernoon.com/instance-segmentation-in-google-colab-with-custom-dataset-b3099ac23f35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44A7377-E35B-4873-976E-74DF7112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61" y="1690688"/>
            <a:ext cx="536867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medium-content-title-font</vt:lpstr>
      <vt:lpstr>Office Theme</vt:lpstr>
      <vt:lpstr>Practical Object Detection</vt:lpstr>
      <vt:lpstr>Transfer Learning в Google Colab</vt:lpstr>
      <vt:lpstr>Создание датасета</vt:lpstr>
      <vt:lpstr>Примеры из датасета</vt:lpstr>
      <vt:lpstr>Обучение</vt:lpstr>
      <vt:lpstr>Tutorial</vt:lpstr>
      <vt:lpstr>Transfer Learning в Google Colab (Mask R-CNN)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120</cp:revision>
  <dcterms:created xsi:type="dcterms:W3CDTF">2019-05-22T09:37:13Z</dcterms:created>
  <dcterms:modified xsi:type="dcterms:W3CDTF">2019-05-25T18:50:35Z</dcterms:modified>
</cp:coreProperties>
</file>