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99" r:id="rId5"/>
    <p:sldId id="312" r:id="rId6"/>
    <p:sldId id="300" r:id="rId7"/>
    <p:sldId id="302" r:id="rId8"/>
    <p:sldId id="310" r:id="rId9"/>
    <p:sldId id="311" r:id="rId10"/>
    <p:sldId id="301" r:id="rId11"/>
    <p:sldId id="258" r:id="rId12"/>
    <p:sldId id="309" r:id="rId13"/>
    <p:sldId id="303" r:id="rId14"/>
    <p:sldId id="313" r:id="rId15"/>
    <p:sldId id="314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F7BBAD-8FA7-42AB-98D8-670E41D60298}">
  <a:tblStyle styleId="{36F7BBAD-8FA7-42AB-98D8-670E41D60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C9CC51-B62F-4000-BA44-3D7538A3FB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218"/>
  </p:normalViewPr>
  <p:slideViewPr>
    <p:cSldViewPr snapToGrid="0" snapToObjects="1">
      <p:cViewPr varScale="1">
        <p:scale>
          <a:sx n="160" d="100"/>
          <a:sy n="160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60f09b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60f09b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0f09bd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0f09bd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0f09bd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0f09bd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21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0f09bd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0f09bd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17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60f09b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60f09b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38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73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67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68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74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82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18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92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vectores.org/ru/visual/" TargetMode="External"/><Relationship Id="rId2" Type="http://schemas.openxmlformats.org/officeDocument/2006/relationships/hyperlink" Target="http://docs.deeppavlov.ai/en/latest/intro/pretrained_vectors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PavelOstyakov/toxic" TargetMode="External"/><Relationship Id="rId5" Type="http://schemas.openxmlformats.org/officeDocument/2006/relationships/hyperlink" Target="https://pymorphy2.readthedocs.io/en/latest/" TargetMode="External"/><Relationship Id="rId4" Type="http://schemas.openxmlformats.org/officeDocument/2006/relationships/hyperlink" Target="https://www.machinelearningplus.com/nlp/gensim-tutorial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44158" y="1800916"/>
            <a:ext cx="88770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Georgia"/>
                <a:ea typeface="Georgia"/>
                <a:cs typeface="Georgia"/>
                <a:sym typeface="Georgia"/>
              </a:rPr>
              <a:t>Использование </a:t>
            </a:r>
            <a:r>
              <a:rPr lang="ru-RU" sz="3600" dirty="0" err="1">
                <a:latin typeface="Georgia"/>
                <a:ea typeface="Georgia"/>
                <a:cs typeface="Georgia"/>
                <a:sym typeface="Georgia"/>
              </a:rPr>
              <a:t>ембедингов</a:t>
            </a:r>
            <a:endParaRPr sz="3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309DC-FE1E-A34E-BFB2-8D9F2A5426CD}"/>
              </a:ext>
            </a:extLst>
          </p:cNvPr>
          <p:cNvSpPr txBox="1"/>
          <p:nvPr/>
        </p:nvSpPr>
        <p:spPr>
          <a:xfrm>
            <a:off x="407584" y="3991904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2019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Georgia"/>
                <a:ea typeface="Georgia"/>
                <a:cs typeface="Georgia"/>
                <a:sym typeface="Georgia"/>
              </a:rPr>
              <a:t>FastText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21E0A-B259-9E49-85F7-4D5DF8C375DC}"/>
              </a:ext>
            </a:extLst>
          </p:cNvPr>
          <p:cNvSpPr txBox="1"/>
          <p:nvPr/>
        </p:nvSpPr>
        <p:spPr>
          <a:xfrm>
            <a:off x="1188977" y="1018114"/>
            <a:ext cx="606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«Кошка» и «Кошки» в </a:t>
            </a:r>
            <a:r>
              <a:rPr lang="en-US" dirty="0">
                <a:solidFill>
                  <a:schemeClr val="accent4"/>
                </a:solidFill>
              </a:rPr>
              <a:t>Word2Vec </a:t>
            </a:r>
            <a:r>
              <a:rPr lang="ru-RU" dirty="0">
                <a:solidFill>
                  <a:schemeClr val="accent4"/>
                </a:solidFill>
              </a:rPr>
              <a:t>это разные слова - </a:t>
            </a:r>
            <a:r>
              <a:rPr lang="en-US" dirty="0">
                <a:solidFill>
                  <a:schemeClr val="accent4"/>
                </a:solidFill>
              </a:rPr>
              <a:t>&gt; </a:t>
            </a:r>
            <a:r>
              <a:rPr lang="ru-RU" dirty="0">
                <a:solidFill>
                  <a:schemeClr val="accent4"/>
                </a:solidFill>
              </a:rPr>
              <a:t>разные вектора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848830-DED9-3842-B06A-9E08D9E6EB87}"/>
              </a:ext>
            </a:extLst>
          </p:cNvPr>
          <p:cNvCxnSpPr/>
          <p:nvPr/>
        </p:nvCxnSpPr>
        <p:spPr>
          <a:xfrm>
            <a:off x="3383536" y="1325891"/>
            <a:ext cx="381663" cy="37603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5CA3C1-9710-E444-9EBE-42CE188C3CEC}"/>
              </a:ext>
            </a:extLst>
          </p:cNvPr>
          <p:cNvSpPr txBox="1"/>
          <p:nvPr/>
        </p:nvSpPr>
        <p:spPr>
          <a:xfrm>
            <a:off x="839266" y="1811495"/>
            <a:ext cx="81818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 err="1">
                <a:solidFill>
                  <a:schemeClr val="tx1"/>
                </a:solidFill>
              </a:rPr>
              <a:t>FastText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ru-RU" dirty="0">
                <a:solidFill>
                  <a:schemeClr val="tx1"/>
                </a:solidFill>
              </a:rPr>
              <a:t>е слово (например «кошка») разбивается на составные части: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ru-RU" sz="1600" dirty="0">
                <a:solidFill>
                  <a:schemeClr val="tx1"/>
                </a:solidFill>
              </a:rPr>
              <a:t>ко</a:t>
            </a:r>
            <a:r>
              <a:rPr lang="en-US" sz="1600" dirty="0">
                <a:solidFill>
                  <a:schemeClr val="tx1"/>
                </a:solidFill>
              </a:rPr>
              <a:t> ,</a:t>
            </a:r>
            <a:r>
              <a:rPr lang="ru-RU" sz="1600" dirty="0">
                <a:solidFill>
                  <a:schemeClr val="tx1"/>
                </a:solidFill>
              </a:rPr>
              <a:t>кош, </a:t>
            </a:r>
            <a:r>
              <a:rPr lang="ru-RU" sz="1600" dirty="0" err="1">
                <a:solidFill>
                  <a:schemeClr val="tx1"/>
                </a:solidFill>
              </a:rPr>
              <a:t>ошк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ru-RU" sz="1600" dirty="0" err="1">
                <a:solidFill>
                  <a:schemeClr val="tx1"/>
                </a:solidFill>
              </a:rPr>
              <a:t>шка</a:t>
            </a:r>
            <a:r>
              <a:rPr lang="ru-RU" sz="1600" dirty="0">
                <a:solidFill>
                  <a:schemeClr val="tx1"/>
                </a:solidFill>
              </a:rPr>
              <a:t>, ка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ru-RU" sz="1600" dirty="0">
                <a:solidFill>
                  <a:schemeClr val="tx1"/>
                </a:solidFill>
              </a:rPr>
              <a:t> - здесь используется символьный </a:t>
            </a:r>
            <a:r>
              <a:rPr lang="en-US" sz="1600" dirty="0">
                <a:solidFill>
                  <a:schemeClr val="tx1"/>
                </a:solidFill>
              </a:rPr>
              <a:t>n-gram = 3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А также полное слово -</a:t>
            </a:r>
            <a:r>
              <a:rPr lang="en-US" sz="1600" dirty="0">
                <a:solidFill>
                  <a:schemeClr val="tx1"/>
                </a:solidFill>
              </a:rPr>
              <a:t> &lt;</a:t>
            </a:r>
            <a:r>
              <a:rPr lang="ru-RU" sz="1600" dirty="0">
                <a:solidFill>
                  <a:schemeClr val="tx1"/>
                </a:solidFill>
              </a:rPr>
              <a:t>кошка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</a:p>
          <a:p>
            <a:r>
              <a:rPr lang="ru-RU" sz="1600" dirty="0">
                <a:solidFill>
                  <a:schemeClr val="tx1"/>
                </a:solidFill>
              </a:rPr>
              <a:t>Сумма составных частей (векторов) должна быть равна вектору базового слова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Также, добавляем дополнительный символ для обозначения 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 - </a:t>
            </a:r>
            <a:r>
              <a:rPr lang="ru-RU" sz="1600" dirty="0">
                <a:solidFill>
                  <a:schemeClr val="tx1"/>
                </a:solidFill>
              </a:rPr>
              <a:t>начало слова</a:t>
            </a:r>
          </a:p>
          <a:p>
            <a:r>
              <a:rPr lang="en-US" sz="1600" dirty="0">
                <a:solidFill>
                  <a:schemeClr val="tx1"/>
                </a:solidFill>
              </a:rPr>
              <a:t>&gt; - </a:t>
            </a:r>
            <a:r>
              <a:rPr lang="ru-RU" sz="1600" dirty="0">
                <a:solidFill>
                  <a:schemeClr val="tx1"/>
                </a:solidFill>
              </a:rPr>
              <a:t>конец слова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eorgia"/>
                <a:ea typeface="Georgia"/>
                <a:cs typeface="Georgia"/>
                <a:sym typeface="Georgia"/>
              </a:rPr>
              <a:t>Glove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DF3CE-F7FD-9842-B81D-7A5B28C1B6A3}"/>
              </a:ext>
            </a:extLst>
          </p:cNvPr>
          <p:cNvSpPr/>
          <p:nvPr/>
        </p:nvSpPr>
        <p:spPr>
          <a:xfrm>
            <a:off x="655951" y="1033703"/>
            <a:ext cx="7816507" cy="374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Word2Vec </a:t>
            </a: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использует только локальный контекст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Слова «и»  и «трактор» во фразе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«Василий взял свой трактор и поехал в магазин» учитываются одинаковым образом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Считаем со-встречаемость слов и далее факторизуем уже эту матрицу, так чтобы произведение векторов представляло со-встречаемость этих слов. Таким образом мы получаем вектора учитывающие глобальный контекст.</a:t>
            </a:r>
            <a:endParaRPr lang="ru-RU" sz="16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6877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Georgia"/>
                <a:ea typeface="Georgia"/>
                <a:cs typeface="Georgia"/>
                <a:sym typeface="Georgia"/>
              </a:rPr>
              <a:t>ElMo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DF3CE-F7FD-9842-B81D-7A5B28C1B6A3}"/>
              </a:ext>
            </a:extLst>
          </p:cNvPr>
          <p:cNvSpPr/>
          <p:nvPr/>
        </p:nvSpPr>
        <p:spPr>
          <a:xfrm>
            <a:off x="562165" y="1126624"/>
            <a:ext cx="8246251" cy="26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Разные слова могут быть одинаковые по написанию, но различны по смыслу: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У нашего трактора сломалась </a:t>
            </a:r>
            <a:r>
              <a:rPr lang="ru-RU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гусеница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На листочке у дерева сидела крупная </a:t>
            </a:r>
            <a:r>
              <a:rPr lang="ru-RU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гусеница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Это объединение </a:t>
            </a:r>
            <a:r>
              <a:rPr lang="en-US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Word </a:t>
            </a:r>
            <a:r>
              <a:rPr lang="en-US" sz="1600" dirty="0" err="1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Embeding</a:t>
            </a:r>
            <a:r>
              <a:rPr lang="ru-RU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-а и </a:t>
            </a:r>
            <a:r>
              <a:rPr lang="en-US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char </a:t>
            </a:r>
            <a:r>
              <a:rPr lang="en-US" sz="1600" dirty="0" err="1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embeding</a:t>
            </a:r>
            <a:r>
              <a:rPr lang="en-US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-RU" sz="1600" dirty="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а 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022215-6415-2940-8E53-2B9192D55012}"/>
              </a:ext>
            </a:extLst>
          </p:cNvPr>
          <p:cNvSpPr/>
          <p:nvPr/>
        </p:nvSpPr>
        <p:spPr>
          <a:xfrm>
            <a:off x="390262" y="741929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edium-content-serif-font"/>
              </a:rPr>
              <a:t>Embeddings from Language Models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05B08-3167-E841-9EAB-EF5FAF12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" y="3642226"/>
            <a:ext cx="5232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27">
            <a:extLst>
              <a:ext uri="{FF2B5EF4-FFF2-40B4-BE49-F238E27FC236}">
                <a16:creationId xmlns:a16="http://schemas.microsoft.com/office/drawing/2014/main" id="{52EA3FBD-E282-024D-8745-26F12B414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eorgia"/>
                <a:ea typeface="Georgia"/>
                <a:cs typeface="Georgia"/>
                <a:sym typeface="Georgia"/>
              </a:rPr>
              <a:t>Библиотеки и ссылки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255D1-D5B9-034E-B869-67E914862F28}"/>
              </a:ext>
            </a:extLst>
          </p:cNvPr>
          <p:cNvSpPr/>
          <p:nvPr/>
        </p:nvSpPr>
        <p:spPr>
          <a:xfrm>
            <a:off x="815008" y="1266360"/>
            <a:ext cx="5681207" cy="304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http://docs.deeppavlov.ai/en/latest/intro/pretrained_vectors.html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https://rusvectores.org/ru/visual/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https://www.machinelearningplus.com/nlp/gensim-tutorial/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https://pymorphy2.readthedocs.io/en/latest/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6"/>
              </a:rPr>
              <a:t>https://github.com/PavelOstyakov</a:t>
            </a:r>
            <a:r>
              <a:rPr lang="en-US">
                <a:hlinkClick r:id="rId6"/>
              </a:rPr>
              <a:t>/toxic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75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44158" y="1800916"/>
            <a:ext cx="88770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Georgia"/>
                <a:ea typeface="Georgia"/>
                <a:cs typeface="Georgia"/>
                <a:sym typeface="Georgia"/>
              </a:rPr>
              <a:t>Спасибо за внимание</a:t>
            </a:r>
            <a:endParaRPr sz="3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322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eorgia"/>
                <a:ea typeface="Georgia"/>
                <a:cs typeface="Georgia"/>
                <a:sym typeface="Georgia"/>
              </a:rPr>
              <a:t>План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BD50E-A2A9-B647-8F76-2E8C69F6BC00}"/>
              </a:ext>
            </a:extLst>
          </p:cNvPr>
          <p:cNvSpPr/>
          <p:nvPr/>
        </p:nvSpPr>
        <p:spPr>
          <a:xfrm>
            <a:off x="504882" y="1144511"/>
            <a:ext cx="4870200" cy="372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Зачем нужны</a:t>
            </a:r>
            <a:endParaRPr lang="en-US" sz="20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Word2Vec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FastText</a:t>
            </a:r>
            <a:endParaRPr lang="en-US" sz="20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Glove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ElMo</a:t>
            </a:r>
            <a:endParaRPr lang="ru-RU" sz="20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Библиотеки</a:t>
            </a:r>
            <a:endParaRPr lang="en-US" sz="20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eorgia"/>
                <a:ea typeface="Georgia"/>
                <a:cs typeface="Georgia"/>
                <a:sym typeface="Georgia"/>
              </a:rPr>
              <a:t>Зачем нужны 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DDFCE7-3C5C-EE4F-8D5D-9E0F59FEDBC1}"/>
              </a:ext>
            </a:extLst>
          </p:cNvPr>
          <p:cNvSpPr/>
          <p:nvPr/>
        </p:nvSpPr>
        <p:spPr>
          <a:xfrm>
            <a:off x="624177" y="925145"/>
            <a:ext cx="68818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>
                <a:solidFill>
                  <a:schemeClr val="tx1"/>
                </a:solidFill>
              </a:rPr>
              <a:t>Векторные представления слов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полезны сами по себе, например, для визуализации и построения семантической карты, для поиска синонимов или опечаток в поисковых запросах. 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u="sng" dirty="0">
                <a:solidFill>
                  <a:schemeClr val="tx1"/>
                </a:solidFill>
              </a:rPr>
              <a:t>Используются в качестве </a:t>
            </a:r>
            <a:r>
              <a:rPr lang="ru-RU" sz="1600" u="sng" dirty="0" err="1">
                <a:solidFill>
                  <a:schemeClr val="tx1"/>
                </a:solidFill>
              </a:rPr>
              <a:t>фичей</a:t>
            </a:r>
            <a:r>
              <a:rPr lang="ru-RU" sz="1600" u="sng" dirty="0">
                <a:solidFill>
                  <a:schemeClr val="tx1"/>
                </a:solidFill>
              </a:rPr>
              <a:t> для решения других  задач: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выявление именованных сущностей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tx1"/>
                </a:solidFill>
              </a:rPr>
              <a:t>тэгирование</a:t>
            </a:r>
            <a:r>
              <a:rPr lang="ru-RU" sz="1600" dirty="0">
                <a:solidFill>
                  <a:schemeClr val="tx1"/>
                </a:solidFill>
              </a:rPr>
              <a:t> частей речи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машинный перевод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определения </a:t>
            </a:r>
            <a:r>
              <a:rPr lang="ru-RU" sz="1600" dirty="0" err="1">
                <a:solidFill>
                  <a:schemeClr val="tx1"/>
                </a:solidFill>
              </a:rPr>
              <a:t>коллокаций</a:t>
            </a: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кластеризация документов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ранжирование документов 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анализ тональности текста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И </a:t>
            </a:r>
            <a:r>
              <a:rPr lang="ru-RU" sz="1600" dirty="0" err="1">
                <a:solidFill>
                  <a:schemeClr val="tx1"/>
                </a:solidFill>
              </a:rPr>
              <a:t>др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eorgia"/>
                <a:ea typeface="Georgia"/>
                <a:cs typeface="Georgia"/>
                <a:sym typeface="Georgia"/>
              </a:rPr>
              <a:t>Пример для исправления опечаток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2039D0-534D-5F4D-8311-388331F1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44" y="1248618"/>
            <a:ext cx="5613400" cy="30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F39597-723C-E44D-83EF-CA7CCF6E182D}"/>
              </a:ext>
            </a:extLst>
          </p:cNvPr>
          <p:cNvSpPr/>
          <p:nvPr/>
        </p:nvSpPr>
        <p:spPr>
          <a:xfrm>
            <a:off x="512557" y="2417861"/>
            <a:ext cx="2000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Georgia"/>
                <a:sym typeface="Georgia"/>
              </a:rPr>
              <a:t>Использование меры близости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85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eorgia"/>
                <a:ea typeface="Georgia"/>
                <a:cs typeface="Georgia"/>
                <a:sym typeface="Georgia"/>
              </a:rPr>
              <a:t>А зачем</a:t>
            </a:r>
            <a:r>
              <a:rPr lang="en-US" b="1" dirty="0">
                <a:latin typeface="Georgia"/>
                <a:ea typeface="Georgia"/>
                <a:cs typeface="Georgia"/>
                <a:sym typeface="Georgia"/>
              </a:rPr>
              <a:t>?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333DA-985D-474E-9C76-823F1C28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857173"/>
            <a:ext cx="5246955" cy="38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ECC15D-B911-C341-9845-655C0FD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58" y="1727132"/>
            <a:ext cx="4800600" cy="287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19EA7-06CA-334D-B83C-163E9045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08" y="1727132"/>
            <a:ext cx="30607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AF741-E945-F541-B38C-53EA3071DD66}"/>
              </a:ext>
            </a:extLst>
          </p:cNvPr>
          <p:cNvSpPr txBox="1"/>
          <p:nvPr/>
        </p:nvSpPr>
        <p:spPr>
          <a:xfrm>
            <a:off x="4349363" y="1105231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Continuous BOW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>
                <a:solidFill>
                  <a:schemeClr val="tx1"/>
                </a:solidFill>
              </a:rPr>
              <a:t>Skip-gram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9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eorgia"/>
                <a:ea typeface="Georgia"/>
                <a:cs typeface="Georgia"/>
                <a:sym typeface="Georgia"/>
              </a:rPr>
              <a:t>CBOW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66B4A9-BD29-AF4D-A361-2C7E5932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409" y="711850"/>
            <a:ext cx="3733800" cy="3898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81EAA5-125F-3442-84A1-8BEF96D57E89}"/>
              </a:ext>
            </a:extLst>
          </p:cNvPr>
          <p:cNvSpPr/>
          <p:nvPr/>
        </p:nvSpPr>
        <p:spPr>
          <a:xfrm>
            <a:off x="320954" y="2507411"/>
            <a:ext cx="3849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/>
                <a:sym typeface="Georgia"/>
              </a:rPr>
              <a:t>CBOW – </a:t>
            </a:r>
            <a:r>
              <a:rPr lang="ru-RU" dirty="0">
                <a:solidFill>
                  <a:schemeClr val="tx1"/>
                </a:solidFill>
                <a:latin typeface="Georgia"/>
                <a:sym typeface="Georgia"/>
              </a:rPr>
              <a:t>предсказываем слово по контексту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0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eorgia"/>
                <a:ea typeface="Georgia"/>
                <a:cs typeface="Georgia"/>
                <a:sym typeface="Georgia"/>
              </a:rPr>
              <a:t>Skip – gram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1EAA5-125F-3442-84A1-8BEF96D57E89}"/>
              </a:ext>
            </a:extLst>
          </p:cNvPr>
          <p:cNvSpPr/>
          <p:nvPr/>
        </p:nvSpPr>
        <p:spPr>
          <a:xfrm>
            <a:off x="512556" y="2417861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/>
                <a:sym typeface="Georgia"/>
              </a:rPr>
              <a:t>SKIP- gram – </a:t>
            </a:r>
            <a:r>
              <a:rPr lang="ru-RU" dirty="0">
                <a:solidFill>
                  <a:schemeClr val="tx1"/>
                </a:solidFill>
                <a:latin typeface="Georgia"/>
                <a:sym typeface="Georgia"/>
              </a:rPr>
              <a:t>предсказываем окружающие слова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0D9A-71A6-1546-AA3C-38306483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49" y="826149"/>
            <a:ext cx="3746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eorgia"/>
                <a:ea typeface="Georgia"/>
                <a:cs typeface="Georgia"/>
                <a:sym typeface="Georgia"/>
              </a:rPr>
              <a:t>Почему работает трансфер-</a:t>
            </a:r>
            <a:r>
              <a:rPr lang="ru-RU" b="1" dirty="0" err="1">
                <a:latin typeface="Georgia"/>
                <a:ea typeface="Georgia"/>
                <a:cs typeface="Georgia"/>
                <a:sym typeface="Georgia"/>
              </a:rPr>
              <a:t>лернинг</a:t>
            </a:r>
            <a:r>
              <a:rPr lang="ru-RU" b="1" dirty="0">
                <a:latin typeface="Georgia"/>
                <a:ea typeface="Georgia"/>
                <a:cs typeface="Georgia"/>
                <a:sym typeface="Georgia"/>
              </a:rPr>
              <a:t>?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C10E4-25B6-9545-85C8-0D15F3A575E4}"/>
              </a:ext>
            </a:extLst>
          </p:cNvPr>
          <p:cNvSpPr/>
          <p:nvPr/>
        </p:nvSpPr>
        <p:spPr>
          <a:xfrm>
            <a:off x="649817" y="1624663"/>
            <a:ext cx="7844366" cy="189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Из большого количества текстов (</a:t>
            </a:r>
            <a:r>
              <a:rPr lang="ru-RU" sz="1600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ансупервайз</a:t>
            </a: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тексты не требуют разметки, а значит доступны огромные </a:t>
            </a:r>
            <a:r>
              <a:rPr lang="ru-RU" sz="1600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датасеты</a:t>
            </a: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) мы получаем контекст использования. Этот контекст позволяет определить «смысл» слова (эдакий </a:t>
            </a:r>
            <a:r>
              <a:rPr lang="ru-RU" sz="1600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мэтчинг</a:t>
            </a: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в векторное пространство) . Далее, используя обученные </a:t>
            </a:r>
            <a:r>
              <a:rPr lang="ru-RU" sz="1600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ембединги</a:t>
            </a:r>
            <a:r>
              <a:rPr lang="ru-RU" sz="16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мы можем получить лучшее качество на целевой задаче.</a:t>
            </a:r>
          </a:p>
        </p:txBody>
      </p:sp>
    </p:spTree>
    <p:extLst>
      <p:ext uri="{BB962C8B-B14F-4D97-AF65-F5344CB8AC3E}">
        <p14:creationId xmlns:p14="http://schemas.microsoft.com/office/powerpoint/2010/main" val="1101485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417</Words>
  <Application>Microsoft Macintosh PowerPoint</Application>
  <PresentationFormat>On-screen Show (16:9)</PresentationFormat>
  <Paragraphs>79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medium-content-serif-font</vt:lpstr>
      <vt:lpstr>Arial</vt:lpstr>
      <vt:lpstr>Georgia</vt:lpstr>
      <vt:lpstr>Simple Light</vt:lpstr>
      <vt:lpstr>Simple Dark</vt:lpstr>
      <vt:lpstr>Использование ембедингов</vt:lpstr>
      <vt:lpstr>План</vt:lpstr>
      <vt:lpstr>Зачем нужны </vt:lpstr>
      <vt:lpstr>Пример для исправления опечаток</vt:lpstr>
      <vt:lpstr>А зачем?</vt:lpstr>
      <vt:lpstr>Word2Vec</vt:lpstr>
      <vt:lpstr>CBOW</vt:lpstr>
      <vt:lpstr>Skip – gram</vt:lpstr>
      <vt:lpstr>Почему работает трансфер-лернинг?</vt:lpstr>
      <vt:lpstr>FastText</vt:lpstr>
      <vt:lpstr>Glove</vt:lpstr>
      <vt:lpstr>ElMo</vt:lpstr>
      <vt:lpstr>Библиотеки и ссылки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Сверточные нейронные сети</dc:title>
  <cp:lastModifiedBy>Buslov, Dmitry</cp:lastModifiedBy>
  <cp:revision>37</cp:revision>
  <dcterms:modified xsi:type="dcterms:W3CDTF">2019-04-27T07:39:18Z</dcterms:modified>
</cp:coreProperties>
</file>