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0" r:id="rId25"/>
    <p:sldId id="278" r:id="rId26"/>
    <p:sldId id="277" r:id="rId27"/>
    <p:sldId id="279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7101" autoAdjust="0"/>
  </p:normalViewPr>
  <p:slideViewPr>
    <p:cSldViewPr snapToGrid="0">
      <p:cViewPr varScale="1">
        <p:scale>
          <a:sx n="59" d="100"/>
          <a:sy n="59" d="100"/>
        </p:scale>
        <p:origin x="9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D4879-FC69-44F1-8711-94EC86488652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306F-A0FC-49DB-893D-57A962C94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03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the previous hidden state and the current input get concatenated. We’ll call it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get’s fed into the forget layer. This layer removes non-relevant data.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A candidate layer is created using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candidate holds possible values to add to the cell state.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get’s fed into the input layer. This layer decides what data from the candidate should be added to the new cell state.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After computing the forget layer, candidate layer, and the input layer, the cell state is calculated using those vectors and the previous cell state.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The output is then computed.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Pointwise multiplying the output and the new cell state gives us the new hidden state.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E306F-A0FC-49DB-893D-57A962C947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39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659B-397F-4E55-B911-FD5BEB1E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42CCD-60F9-4744-8904-D3E35FAF0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09F5-EBF2-4EAD-A4AB-217A23E8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EE66-B241-46DC-BF0E-1F653AB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7E84-010E-4581-A1B6-F0159880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26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D6B-11EF-4070-9301-93E6CE3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1668-E911-4D70-A745-48697AE4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1AE8D-AB1E-4F45-9EB9-DE49AD22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88B3-D43B-4D9B-BF86-E0D4A6D5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2EDE-3B89-4AD8-92CD-1F77D2D2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F8DF6-C45D-4E26-895A-9A8D6FA03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19AB-A51D-49AD-92CF-FD3023AB9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0977-2462-45B3-8B0A-F1B30C59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1A17-A43D-4FDD-9F60-F6B96405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9183-364F-4BB8-AEC8-F3430553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86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13D1-662C-49EB-8714-48CBF296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6F57-B322-4073-9DE2-F0972249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B03E-238C-49A0-A3B8-B19FFC0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9EA2-36B8-4F4E-A254-A0E7D9A7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9D85-9450-4CE3-B2FE-8512BBA6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78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27C7-B2A7-4663-9F42-CD9A199A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6D04-31D0-4C8C-A025-DA759DB4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52EF-402A-4C23-A816-F19DB67F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0F41-EEBE-4C3A-A7C8-E494336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3635-0EEA-4974-80A4-79FBA65F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9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1C7E-8157-4042-BFCB-3CA13349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77D1-3729-4288-920D-08B1C112E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CF4E-3CA6-4210-917C-FD536931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6590-A598-4966-80DD-6AB981B2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F648-CE94-49DC-B28B-2B8CF173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C1158-A144-4A6E-938C-D83AC487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6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5276-79D1-4648-9F8F-64A4DFBE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8910-0349-4DCF-BFE2-950C28F6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85BDF-A8E4-41AE-A40F-D014BF7EB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536B9-703E-40D5-8900-1E522F84E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C6B52-C5C9-4BB8-9973-54125AC7C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33C7B-5380-46FE-BEAF-DBAFFBF3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88BF8-8806-4BFD-A607-DEC52BEA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D9E6B-776E-4BBD-8439-CA26FDF7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29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B826-2C73-47A8-85FC-B4EFBDCE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E034E-D1BB-4E4E-83F6-695A24CB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BE82B-9655-4527-9E4B-0A1135EC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EEE60-DEC8-4531-B153-81A6EA6D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5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33339-4213-4138-8B80-F3C89FEE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25EFD-87A9-4515-8A51-C2C2DC55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B07A-E572-460B-8EEE-17C48094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9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8E85-45AA-4F60-B58A-7043852F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92C5-5699-4635-A810-C24E9A3C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C57C9-655D-4C1E-9E7B-C3E0BB301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30F-2DEC-4026-8F6E-E4CD7031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A76F-6BAF-4913-8DB1-9D355AFA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51AA2-FC55-4FA5-B95F-A7FF358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2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BC3F-3432-46B9-93EE-788DF1ED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B911B-AFE0-45BF-81FD-6FA339B7C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EED6E-CBB4-4CDE-A57C-8750F08FA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82645-8F43-4C91-BF5E-7AA0129B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BBECD-E1B1-4E32-826F-67D376F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A892C-4112-472F-AEC4-C400304A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8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ECFC2-D8DD-4E45-8816-7BEC29F5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19A89-57B9-40AA-92D8-26936B44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1FCF-26FB-4C65-8C52-40BC7CD57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DC0C-48AB-41A5-BC38-7380127C90F5}" type="datetimeFigureOut">
              <a:rPr lang="ru-RU" smtClean="0"/>
              <a:t>13.04.2019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73BF-1D51-4A2F-89BB-4C87172C0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81118-0687-43E4-8E57-57A48FDBB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5C24-0449-485D-A70F-7196C2248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5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9889-2C79-4247-8F01-53C1685CC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Рекуррентные нейронные сети и их различные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77243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430-800B-4FA6-9541-210B6923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активации </a:t>
            </a:r>
            <a:r>
              <a:rPr lang="en-US" dirty="0"/>
              <a:t>Tanh?</a:t>
            </a:r>
            <a:endParaRPr lang="ru-RU" dirty="0"/>
          </a:p>
        </p:txBody>
      </p:sp>
      <p:pic>
        <p:nvPicPr>
          <p:cNvPr id="7170" name="Picture 2" descr="https://cdn-images-1.medium.com/max/1200/1*iRlEg1GBKRzGTre5aOQUCg.gif">
            <a:extLst>
              <a:ext uri="{FF2B5EF4-FFF2-40B4-BE49-F238E27FC236}">
                <a16:creationId xmlns:a16="http://schemas.microsoft.com/office/drawing/2014/main" id="{3FC38B60-1BB0-44A5-A4AB-D6EF5F138D8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23" y="3180081"/>
            <a:ext cx="7782343" cy="30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64B15E-C34D-419F-9547-E76308FC7C9A}"/>
              </a:ext>
            </a:extLst>
          </p:cNvPr>
          <p:cNvSpPr/>
          <p:nvPr/>
        </p:nvSpPr>
        <p:spPr>
          <a:xfrm>
            <a:off x="1011810" y="1577793"/>
            <a:ext cx="97724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Функция активация </a:t>
            </a:r>
            <a:r>
              <a:rPr lang="en-US" sz="2200" dirty="0"/>
              <a:t>T</a:t>
            </a:r>
            <a:r>
              <a:rPr lang="ru-RU" sz="2200" dirty="0"/>
              <a:t>anh используется, чтобы помочь регулировать значения, проходящие через сеть. Функция tanh преобразует значения, которые всегда будут находиться между -1 и 1</a:t>
            </a:r>
          </a:p>
        </p:txBody>
      </p:sp>
    </p:spTree>
    <p:extLst>
      <p:ext uri="{BB962C8B-B14F-4D97-AF65-F5344CB8AC3E}">
        <p14:creationId xmlns:p14="http://schemas.microsoft.com/office/powerpoint/2010/main" val="156601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7C5E-EA45-445C-A5D6-33DE6E94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активации </a:t>
            </a:r>
            <a:r>
              <a:rPr lang="en-US" dirty="0"/>
              <a:t>Tanh 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DB5F-EA78-47DD-9DE1-CC827A29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Когда векторы чисел проходят через нейронную сеть, они претерпевают много преобразований из-за различных математических операций. </a:t>
            </a:r>
          </a:p>
          <a:p>
            <a:r>
              <a:rPr lang="ru-RU" sz="2200" dirty="0"/>
              <a:t>Представьте значение, которое продолжает умножаться на, скажем, 3.</a:t>
            </a:r>
          </a:p>
          <a:p>
            <a:r>
              <a:rPr lang="ru-RU" sz="2200" dirty="0"/>
              <a:t> Вы можете видеть, как некоторые значения могут вырасти</a:t>
            </a:r>
          </a:p>
        </p:txBody>
      </p:sp>
      <p:pic>
        <p:nvPicPr>
          <p:cNvPr id="8198" name="Picture 6" descr="https://cdn-images-1.medium.com/max/1200/1*LgbEFcGiUpseZ--M7wuZhg.gif">
            <a:extLst>
              <a:ext uri="{FF2B5EF4-FFF2-40B4-BE49-F238E27FC236}">
                <a16:creationId xmlns:a16="http://schemas.microsoft.com/office/drawing/2014/main" id="{ED46C560-BD01-4132-856F-BE81A329CD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45362"/>
            <a:ext cx="9048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cdn-images-1.medium.com/max/1200/1*gFC2bTg3uihp1klknWU0qg.gif">
            <a:extLst>
              <a:ext uri="{FF2B5EF4-FFF2-40B4-BE49-F238E27FC236}">
                <a16:creationId xmlns:a16="http://schemas.microsoft.com/office/drawing/2014/main" id="{2FAC4BE0-4BE0-47D9-A4F5-9B2E4CE9FA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976813"/>
            <a:ext cx="9048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5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s://cdn-images-1.medium.com/max/1200/1*0f8r3Vd-i4ueYND1CUrhMA.png">
            <a:extLst>
              <a:ext uri="{FF2B5EF4-FFF2-40B4-BE49-F238E27FC236}">
                <a16:creationId xmlns:a16="http://schemas.microsoft.com/office/drawing/2014/main" id="{B136D54B-9B77-4336-A3A8-4448356F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52" y="2324373"/>
            <a:ext cx="7340600" cy="43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Сети долгой краткосрочной памяти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BD19-6FEB-4C32-8EA8-072820C5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21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RNN </a:t>
            </a:r>
            <a:r>
              <a:rPr lang="ru-RU" sz="2200" dirty="0"/>
              <a:t>хорошо работает с короткими последовательностями </a:t>
            </a:r>
          </a:p>
          <a:p>
            <a:r>
              <a:rPr lang="en-US" sz="2200" b="1" dirty="0"/>
              <a:t>LSTM </a:t>
            </a:r>
            <a:r>
              <a:rPr lang="ru-RU" sz="2200" b="1" dirty="0"/>
              <a:t>отличается от </a:t>
            </a:r>
            <a:r>
              <a:rPr lang="en-US" sz="2200" b="1" dirty="0"/>
              <a:t>RNN </a:t>
            </a:r>
            <a:r>
              <a:rPr lang="ru-RU" sz="2200" b="1" dirty="0"/>
              <a:t>операциями внутри ячеек</a:t>
            </a:r>
          </a:p>
          <a:p>
            <a:r>
              <a:rPr lang="ru-RU" sz="2200" dirty="0"/>
              <a:t>Эти операции используются для того, чтобы LSTM мог сохранить или забыть информацию</a:t>
            </a:r>
          </a:p>
          <a:p>
            <a:r>
              <a:rPr lang="ru-RU" sz="2200" dirty="0"/>
              <a:t>Рассмотрим по шагам</a:t>
            </a:r>
          </a:p>
        </p:txBody>
      </p:sp>
    </p:spTree>
    <p:extLst>
      <p:ext uri="{BB962C8B-B14F-4D97-AF65-F5344CB8AC3E}">
        <p14:creationId xmlns:p14="http://schemas.microsoft.com/office/powerpoint/2010/main" val="194736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Сети долгой краткосрочной памяти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BD19-6FEB-4C32-8EA8-072820C5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21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Основная концепция LSTM - это </a:t>
            </a:r>
            <a:r>
              <a:rPr lang="ru-RU" sz="2200" b="1" dirty="0"/>
              <a:t>состояние ячейки и ее гейты </a:t>
            </a:r>
            <a:r>
              <a:rPr lang="ru-RU" sz="2200" dirty="0"/>
              <a:t>(шлюзы)</a:t>
            </a:r>
          </a:p>
          <a:p>
            <a:r>
              <a:rPr lang="ru-RU" sz="2200" dirty="0"/>
              <a:t> Состояние ячейки действует как транспортная магистраль, которая передает относительную информацию по всей цепочке последовательности</a:t>
            </a:r>
          </a:p>
          <a:p>
            <a:r>
              <a:rPr lang="ru-RU" sz="2200" dirty="0"/>
              <a:t>Состояние ячейки, теоретически, может нести соответствующую информацию на протяжении всей обработки последовательности</a:t>
            </a:r>
          </a:p>
          <a:p>
            <a:r>
              <a:rPr lang="ru-RU" sz="2200" dirty="0"/>
              <a:t>Таким образом, даже информация с более ранних временных шагов может пробиться к более поздним временным шагам, уменьшая эффекты кратковременной памяти</a:t>
            </a:r>
          </a:p>
          <a:p>
            <a:r>
              <a:rPr lang="ru-RU" sz="2200" dirty="0"/>
              <a:t>Гейты - это нейронные сети, которые решают, какая информация разрешена в состоянии ячейки. Гейты определяют, какую информацию нужно сохранить или забыть во время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60037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cdn-images-1.medium.com/max/1200/1*rOFozAke2DX5BmsX2ubovw.gif">
            <a:extLst>
              <a:ext uri="{FF2B5EF4-FFF2-40B4-BE49-F238E27FC236}">
                <a16:creationId xmlns:a16="http://schemas.microsoft.com/office/drawing/2014/main" id="{9D4E7B1C-C5AB-44AE-A0A7-49712AED10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42" y="3919250"/>
            <a:ext cx="7053901" cy="279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Гейты в ячейке </a:t>
            </a:r>
            <a:r>
              <a:rPr lang="en-US" dirty="0"/>
              <a:t>LSTM? </a:t>
            </a:r>
            <a:r>
              <a:rPr lang="ru-RU" dirty="0" err="1"/>
              <a:t>Сигмоида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91DF19-5C65-4339-B7A5-5B1AFF7C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20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Ворота содержат сигмовидные активации. </a:t>
            </a:r>
            <a:endParaRPr lang="en-US" sz="2200" dirty="0"/>
          </a:p>
          <a:p>
            <a:r>
              <a:rPr lang="ru-RU" sz="2200" dirty="0"/>
              <a:t>Вместо сжатия значений от -1 до 1, это сжатие значений от 0 до 1</a:t>
            </a:r>
            <a:endParaRPr lang="en-US" sz="2200" dirty="0"/>
          </a:p>
          <a:p>
            <a:r>
              <a:rPr lang="ru-RU" sz="2200" dirty="0"/>
              <a:t>Это полезно, чтобы обновить или забыть данные, потому что любое число, умноженное на 0, равно 0, в результате чего значения исчезают или «забываются». </a:t>
            </a:r>
            <a:endParaRPr lang="en-US" sz="2200" dirty="0"/>
          </a:p>
          <a:p>
            <a:r>
              <a:rPr lang="ru-RU" sz="2200" dirty="0"/>
              <a:t>Любое число, умноженное на 1 - это одно и то же значение, поэтому значение остается неизменным или «сохраняетс</a:t>
            </a:r>
            <a:r>
              <a:rPr lang="ru-RU" sz="2200" u="sng" dirty="0"/>
              <a:t>я</a:t>
            </a:r>
            <a:r>
              <a:rPr lang="ru-RU" sz="2200" dirty="0"/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241442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s://cdn-images-1.medium.com/max/1200/1*GjehOa513_BgpDDP6Vkw2Q.gif">
            <a:extLst>
              <a:ext uri="{FF2B5EF4-FFF2-40B4-BE49-F238E27FC236}">
                <a16:creationId xmlns:a16="http://schemas.microsoft.com/office/drawing/2014/main" id="{B292DED8-68CD-49DF-96BC-B4C1707161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47" y="2547072"/>
            <a:ext cx="8251105" cy="43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Гейты в ячейке </a:t>
            </a:r>
            <a:r>
              <a:rPr lang="en-US" dirty="0"/>
              <a:t>LSTM?</a:t>
            </a:r>
            <a:r>
              <a:rPr lang="ru-RU" dirty="0"/>
              <a:t> Забывающий гейт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26531-7A02-422B-AAAC-2513BA4C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21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Информация из </a:t>
            </a:r>
            <a:r>
              <a:rPr lang="ru-RU" sz="2200" b="1" dirty="0"/>
              <a:t>предыдущего скрытого состояния </a:t>
            </a:r>
            <a:r>
              <a:rPr lang="ru-RU" sz="2200" dirty="0"/>
              <a:t>и информация из </a:t>
            </a:r>
            <a:r>
              <a:rPr lang="ru-RU" sz="2200" b="1" dirty="0"/>
              <a:t>текущего ввода </a:t>
            </a:r>
            <a:r>
              <a:rPr lang="ru-RU" sz="2200" dirty="0"/>
              <a:t>передаются через сигмоидальную функцию. Значения находятся в диапазоне от 0 до 1. Чем ближе к 0, тем больше </a:t>
            </a:r>
            <a:r>
              <a:rPr lang="ru-RU" sz="2200" b="1" dirty="0"/>
              <a:t>нужно забыть</a:t>
            </a:r>
            <a:r>
              <a:rPr lang="ru-RU" sz="2200" dirty="0"/>
              <a:t>, а ближе к 1 - </a:t>
            </a:r>
            <a:r>
              <a:rPr lang="ru-RU" sz="2200" b="1" dirty="0"/>
              <a:t>сохранить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985EF-EE13-4F5E-A5C5-B19F860AB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3" y="2547072"/>
            <a:ext cx="3332060" cy="4967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4B0C7-45A5-4764-8F79-03E7D28FC275}"/>
              </a:ext>
            </a:extLst>
          </p:cNvPr>
          <p:cNvCxnSpPr>
            <a:cxnSpLocks/>
          </p:cNvCxnSpPr>
          <p:nvPr/>
        </p:nvCxnSpPr>
        <p:spPr>
          <a:xfrm>
            <a:off x="3069839" y="3043575"/>
            <a:ext cx="391818" cy="1109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DD165-ACF6-4D83-8442-B04CC89343A4}"/>
              </a:ext>
            </a:extLst>
          </p:cNvPr>
          <p:cNvCxnSpPr>
            <a:cxnSpLocks/>
          </p:cNvCxnSpPr>
          <p:nvPr/>
        </p:nvCxnSpPr>
        <p:spPr>
          <a:xfrm>
            <a:off x="6302996" y="3065346"/>
            <a:ext cx="0" cy="653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D7369D-A277-474C-8560-8A526B75B1E1}"/>
              </a:ext>
            </a:extLst>
          </p:cNvPr>
          <p:cNvCxnSpPr>
            <a:cxnSpLocks/>
          </p:cNvCxnSpPr>
          <p:nvPr/>
        </p:nvCxnSpPr>
        <p:spPr>
          <a:xfrm flipH="1">
            <a:off x="7369796" y="4580362"/>
            <a:ext cx="773367" cy="753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C32381-7352-45D2-B932-E779057A0A84}"/>
              </a:ext>
            </a:extLst>
          </p:cNvPr>
          <p:cNvSpPr txBox="1"/>
          <p:nvPr/>
        </p:nvSpPr>
        <p:spPr>
          <a:xfrm>
            <a:off x="5416376" y="2696014"/>
            <a:ext cx="19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Состояние ячейки</a:t>
            </a:r>
          </a:p>
        </p:txBody>
      </p:sp>
    </p:spTree>
    <p:extLst>
      <p:ext uri="{BB962C8B-B14F-4D97-AF65-F5344CB8AC3E}">
        <p14:creationId xmlns:p14="http://schemas.microsoft.com/office/powerpoint/2010/main" val="206879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ru-RU" dirty="0"/>
              <a:t>Гейты в ячейке </a:t>
            </a:r>
            <a:r>
              <a:rPr lang="en-US" dirty="0"/>
              <a:t>LSTM?</a:t>
            </a:r>
            <a:r>
              <a:rPr lang="ru-RU" dirty="0"/>
              <a:t> Входящий гейт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26531-7A02-422B-AAAC-2513BA4C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4209522" cy="3387145"/>
          </a:xfrm>
        </p:spPr>
        <p:txBody>
          <a:bodyPr anchor="ctr">
            <a:noAutofit/>
          </a:bodyPr>
          <a:lstStyle/>
          <a:p>
            <a:r>
              <a:rPr lang="ru-RU" sz="1800" dirty="0"/>
              <a:t>Чтобы обновить состояние ячейки, у нас есть </a:t>
            </a:r>
            <a:r>
              <a:rPr lang="ru-RU" sz="1800" b="1" dirty="0"/>
              <a:t>входной гейт. </a:t>
            </a:r>
            <a:r>
              <a:rPr lang="ru-RU" sz="1800" dirty="0"/>
              <a:t>Сначала мы передаем предыдущее скрытое состояние и текущий вход в сигмоидную функцию. Это определяет, какие значения будут обновлены </a:t>
            </a:r>
          </a:p>
          <a:p>
            <a:r>
              <a:rPr lang="ru-RU" sz="1800" dirty="0"/>
              <a:t>Вы также передаете скрытое состояние и текущий вход в функцию tanh, чтобы выровнять значения между -1 и 1</a:t>
            </a:r>
          </a:p>
          <a:p>
            <a:r>
              <a:rPr lang="ru-RU" sz="1800" dirty="0"/>
              <a:t>Затем вы умножаете выходное значение tanh на выходное значение сигмоиды. Выход сигмоиды решает, какую информацию важно сохранить от выходных данных tanh</a:t>
            </a:r>
          </a:p>
        </p:txBody>
      </p:sp>
      <p:pic>
        <p:nvPicPr>
          <p:cNvPr id="13316" name="Picture 4" descr="https://cdn-images-1.medium.com/max/1200/1*S0rXIeO_VoUVOyrYHckUWg.gif">
            <a:extLst>
              <a:ext uri="{FF2B5EF4-FFF2-40B4-BE49-F238E27FC236}">
                <a16:creationId xmlns:a16="http://schemas.microsoft.com/office/drawing/2014/main" id="{018EF669-123B-4B2E-AC91-D1F2D4FAD4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03" y="1875121"/>
            <a:ext cx="7562716" cy="44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cdn-images-1.medium.com/max/1200/1*oS5taVAKcIII1qNduYnLJA.jpeg">
            <a:extLst>
              <a:ext uri="{FF2B5EF4-FFF2-40B4-BE49-F238E27FC236}">
                <a16:creationId xmlns:a16="http://schemas.microsoft.com/office/drawing/2014/main" id="{853D2C0F-0105-40AE-BAB7-A04FF14E0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2" y="1337703"/>
            <a:ext cx="1045455" cy="105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D4DCEE-2B8D-42E5-A098-2500BA96A3A4}"/>
              </a:ext>
            </a:extLst>
          </p:cNvPr>
          <p:cNvCxnSpPr/>
          <p:nvPr/>
        </p:nvCxnSpPr>
        <p:spPr>
          <a:xfrm>
            <a:off x="1251857" y="1992899"/>
            <a:ext cx="402772" cy="837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20" name="Picture 8" descr="https://cdn-images-1.medium.com/max/1200/1*a0LOUiBzyKB6J-wSFwwQ1Q.jpeg">
            <a:extLst>
              <a:ext uri="{FF2B5EF4-FFF2-40B4-BE49-F238E27FC236}">
                <a16:creationId xmlns:a16="http://schemas.microsoft.com/office/drawing/2014/main" id="{55460C64-A609-4B04-850D-226E29E3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37" y="1376396"/>
            <a:ext cx="1157334" cy="11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CC298-6E9B-475A-BFE4-B75E48FB87AA}"/>
              </a:ext>
            </a:extLst>
          </p:cNvPr>
          <p:cNvCxnSpPr>
            <a:cxnSpLocks/>
          </p:cNvCxnSpPr>
          <p:nvPr/>
        </p:nvCxnSpPr>
        <p:spPr>
          <a:xfrm>
            <a:off x="2760330" y="2332428"/>
            <a:ext cx="307397" cy="5633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20FD0F7-A272-4090-9091-FC69730F2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576" y="1533019"/>
            <a:ext cx="2899849" cy="4220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E172EF-3875-40C1-A718-63D866088F73}"/>
              </a:ext>
            </a:extLst>
          </p:cNvPr>
          <p:cNvCxnSpPr>
            <a:cxnSpLocks/>
          </p:cNvCxnSpPr>
          <p:nvPr/>
        </p:nvCxnSpPr>
        <p:spPr>
          <a:xfrm flipH="1">
            <a:off x="4183427" y="2069097"/>
            <a:ext cx="415488" cy="98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ru-RU" dirty="0"/>
              <a:t>Гейты в ячейке </a:t>
            </a:r>
            <a:r>
              <a:rPr lang="en-US" dirty="0"/>
              <a:t>LSTM?</a:t>
            </a:r>
            <a:r>
              <a:rPr lang="ru-RU" dirty="0"/>
              <a:t> Выходной гейт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26531-7A02-422B-AAAC-2513BA4C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833" y="2477114"/>
            <a:ext cx="4577167" cy="3387145"/>
          </a:xfrm>
        </p:spPr>
        <p:txBody>
          <a:bodyPr anchor="ctr">
            <a:noAutofit/>
          </a:bodyPr>
          <a:lstStyle/>
          <a:p>
            <a:r>
              <a:rPr lang="ru-RU" sz="1800" dirty="0"/>
              <a:t>Выходной гейт решает, каким должно быть </a:t>
            </a:r>
            <a:r>
              <a:rPr lang="ru-RU" sz="1800" b="1" dirty="0"/>
              <a:t>следующее скрытое состояние</a:t>
            </a:r>
          </a:p>
          <a:p>
            <a:r>
              <a:rPr lang="ru-RU" sz="1800" dirty="0"/>
              <a:t>Помните, что скрытое состояние содержит информацию о предыдущих входных данных</a:t>
            </a:r>
          </a:p>
          <a:p>
            <a:r>
              <a:rPr lang="ru-RU" sz="1800" dirty="0"/>
              <a:t>Скрытое состояние также используется для формирования прогноза</a:t>
            </a:r>
          </a:p>
          <a:p>
            <a:r>
              <a:rPr lang="ru-RU" sz="1800" dirty="0"/>
              <a:t> Сначала мы передаем предыдущее скрытое состояние и текущий ввод в сигмовидную функцию. Затем мы передаем недавно измененное состояние ячейки функции tanh. Мы умножаем вывод tanh на вывод сигмоды, чтобы решить, какую информацию должен нести скрытое состояние. Выход - скрытое состояние. Новое состояние ячейки и новое скрытое затем переносятся на следующий шаг.</a:t>
            </a:r>
          </a:p>
        </p:txBody>
      </p:sp>
      <p:pic>
        <p:nvPicPr>
          <p:cNvPr id="14338" name="Picture 2" descr="https://cdn-images-1.medium.com/max/1200/1*VOXRGhOShoWWks6ouoDN3Q.gif">
            <a:extLst>
              <a:ext uri="{FF2B5EF4-FFF2-40B4-BE49-F238E27FC236}">
                <a16:creationId xmlns:a16="http://schemas.microsoft.com/office/drawing/2014/main" id="{F92CF652-4F5B-4779-9804-72C600E81D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270" y="1953033"/>
            <a:ext cx="7626276" cy="41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2EB51-9524-4533-8AED-E01005CE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34" y="5775267"/>
            <a:ext cx="3625324" cy="8541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A16439-6E7C-4AC6-B274-A633EF816BCE}"/>
              </a:ext>
            </a:extLst>
          </p:cNvPr>
          <p:cNvCxnSpPr>
            <a:cxnSpLocks/>
          </p:cNvCxnSpPr>
          <p:nvPr/>
        </p:nvCxnSpPr>
        <p:spPr>
          <a:xfrm flipH="1" flipV="1">
            <a:off x="5127171" y="5138057"/>
            <a:ext cx="604305" cy="637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2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Возможна</a:t>
            </a:r>
            <a:r>
              <a:rPr lang="ru-RU" dirty="0">
                <a:solidFill>
                  <a:srgbClr val="FFFFFF"/>
                </a:solidFill>
              </a:rPr>
              <a:t>я реализация ячейки </a:t>
            </a:r>
            <a:r>
              <a:rPr lang="en-US" dirty="0">
                <a:solidFill>
                  <a:srgbClr val="FFFFFF"/>
                </a:solidFill>
              </a:rPr>
              <a:t>LSTM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https://cdn-images-1.medium.com/max/1200/1*p2yXhtxmYflEUrTC1rCoUA.png">
            <a:extLst>
              <a:ext uri="{FF2B5EF4-FFF2-40B4-BE49-F238E27FC236}">
                <a16:creationId xmlns:a16="http://schemas.microsoft.com/office/drawing/2014/main" id="{830C6B5B-6487-46D1-8D98-F474C6C5F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4385" y="492573"/>
            <a:ext cx="6552419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1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301059"/>
            <a:ext cx="11353800" cy="1325563"/>
          </a:xfrm>
        </p:spPr>
        <p:txBody>
          <a:bodyPr/>
          <a:lstStyle/>
          <a:p>
            <a:r>
              <a:rPr lang="en-US" dirty="0"/>
              <a:t>General Recurrent Unit GRU. </a:t>
            </a:r>
            <a:r>
              <a:rPr lang="ru-RU" dirty="0"/>
              <a:t>Альтернатива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26531-7A02-422B-AAAC-2513BA4C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2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GRU - это новое поколение рекуррентных нейронных сетей, очень похожее на LSTM.</a:t>
            </a:r>
            <a:endParaRPr lang="en-US" dirty="0"/>
          </a:p>
          <a:p>
            <a:r>
              <a:rPr lang="ru-RU" dirty="0"/>
              <a:t> В </a:t>
            </a:r>
            <a:r>
              <a:rPr lang="en-US" dirty="0"/>
              <a:t>GRU </a:t>
            </a:r>
            <a:r>
              <a:rPr lang="ru-RU" dirty="0"/>
              <a:t>нет состояния ячейки и использует скрытое состояние для передачи информации. Он также имеет только два гейта, гейт сброса (</a:t>
            </a:r>
            <a:r>
              <a:rPr lang="en-US" b="1" dirty="0"/>
              <a:t>reset gate</a:t>
            </a:r>
            <a:r>
              <a:rPr lang="en-US" dirty="0"/>
              <a:t>)</a:t>
            </a:r>
            <a:r>
              <a:rPr lang="ru-RU" dirty="0"/>
              <a:t> и гейт обновления</a:t>
            </a:r>
            <a:r>
              <a:rPr lang="en-US" dirty="0"/>
              <a:t> (</a:t>
            </a:r>
            <a:r>
              <a:rPr lang="en-US" b="1" dirty="0"/>
              <a:t>update gate</a:t>
            </a:r>
            <a:r>
              <a:rPr lang="en-US" dirty="0"/>
              <a:t>)</a:t>
            </a:r>
            <a:endParaRPr lang="ru-RU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9829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F648-C599-4A40-A193-4CF6A9ED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7A82-2993-42D0-8165-CCE18FE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Рекуррентные нейронные сети </a:t>
            </a:r>
            <a:r>
              <a:rPr lang="en-US" dirty="0"/>
              <a:t>RNN </a:t>
            </a:r>
            <a:endParaRPr lang="ru-RU" dirty="0"/>
          </a:p>
          <a:p>
            <a:r>
              <a:rPr lang="ru-RU" dirty="0"/>
              <a:t>Интуитивное понимание LSTM и GRU</a:t>
            </a:r>
            <a:r>
              <a:rPr lang="en-US" dirty="0"/>
              <a:t>. </a:t>
            </a:r>
            <a:r>
              <a:rPr lang="ru-RU" dirty="0"/>
              <a:t>Проблема краткосрочной памяти</a:t>
            </a:r>
          </a:p>
          <a:p>
            <a:r>
              <a:rPr lang="ru-RU" dirty="0"/>
              <a:t>Внутренние механизмы, которые позволяют LSTM и GRU обрабатывать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83752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General Recurrent Unit GRU. </a:t>
            </a:r>
            <a:r>
              <a:rPr lang="ru-RU" dirty="0"/>
              <a:t>Альтернатива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26531-7A02-422B-AAAC-2513BA4C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568776"/>
            <a:ext cx="4724400" cy="4351338"/>
          </a:xfrm>
        </p:spPr>
        <p:txBody>
          <a:bodyPr>
            <a:noAutofit/>
          </a:bodyPr>
          <a:lstStyle/>
          <a:p>
            <a:pPr fontAlgn="t"/>
            <a:endParaRPr lang="ru-RU" sz="2000" dirty="0"/>
          </a:p>
          <a:p>
            <a:r>
              <a:rPr lang="ru-RU" sz="2000" b="1" dirty="0"/>
              <a:t>Гейт обновления </a:t>
            </a:r>
            <a:r>
              <a:rPr lang="en-US" sz="2000" dirty="0"/>
              <a:t>(update gate) </a:t>
            </a:r>
            <a:r>
              <a:rPr lang="ru-RU" sz="2000" dirty="0"/>
              <a:t>действует аналогично забывающему </a:t>
            </a:r>
            <a:r>
              <a:rPr lang="ru-RU" sz="2000" dirty="0" err="1"/>
              <a:t>гейту</a:t>
            </a:r>
            <a:r>
              <a:rPr lang="ru-RU" sz="2000" dirty="0"/>
              <a:t> и входящему </a:t>
            </a:r>
            <a:r>
              <a:rPr lang="ru-RU" sz="2000" dirty="0" err="1"/>
              <a:t>гейту</a:t>
            </a:r>
            <a:r>
              <a:rPr lang="ru-RU" sz="2000" dirty="0"/>
              <a:t> LSTM. Он определяет, какую информацию выбросить и какую новую информацию добавить</a:t>
            </a:r>
          </a:p>
          <a:p>
            <a:r>
              <a:rPr lang="ru-RU" sz="2000" b="1" dirty="0" err="1"/>
              <a:t>Гейт</a:t>
            </a:r>
            <a:r>
              <a:rPr lang="ru-RU" sz="2000" b="1" dirty="0"/>
              <a:t> сброса</a:t>
            </a:r>
            <a:r>
              <a:rPr lang="en-US" sz="2000" b="1" dirty="0"/>
              <a:t> </a:t>
            </a:r>
            <a:r>
              <a:rPr lang="en-US" sz="2000" dirty="0"/>
              <a:t>(reset gate)</a:t>
            </a:r>
            <a:r>
              <a:rPr lang="ru-RU" sz="2000" dirty="0"/>
              <a:t> - это еще один гейт, который используется для определения того, сколько прошлой информации нужно забыть</a:t>
            </a:r>
          </a:p>
          <a:p>
            <a:r>
              <a:rPr lang="en-US" sz="2000" b="1" dirty="0"/>
              <a:t>GRU</a:t>
            </a:r>
            <a:r>
              <a:rPr lang="en-US" sz="2000" dirty="0"/>
              <a:t> </a:t>
            </a:r>
            <a:r>
              <a:rPr lang="ru-RU" sz="2000" dirty="0"/>
              <a:t>имеет меньше тензорных операций, следовательно, они немного быстрее обучаются, чем LSTM. Нет явного победителя – нужно проверять эмпирически.</a:t>
            </a:r>
          </a:p>
        </p:txBody>
      </p:sp>
      <p:pic>
        <p:nvPicPr>
          <p:cNvPr id="17412" name="Picture 4" descr="https://cdn-images-1.medium.com/max/1200/1*jhi5uOm9PvZfmxvfaCektw.png">
            <a:extLst>
              <a:ext uri="{FF2B5EF4-FFF2-40B4-BE49-F238E27FC236}">
                <a16:creationId xmlns:a16="http://schemas.microsoft.com/office/drawing/2014/main" id="{CDB80D80-DF2E-40E1-9BD4-4F211D076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58" y="1306259"/>
            <a:ext cx="5978071" cy="487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496A-4AF4-4405-BA2C-94D7DEB7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Итоги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26531-7A02-422B-AAAC-2513BA4C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253331"/>
            <a:ext cx="11146972" cy="4351338"/>
          </a:xfrm>
        </p:spPr>
        <p:txBody>
          <a:bodyPr>
            <a:noAutofit/>
          </a:bodyPr>
          <a:lstStyle/>
          <a:p>
            <a:pPr fontAlgn="t"/>
            <a:endParaRPr lang="ru-RU" sz="2500" dirty="0"/>
          </a:p>
          <a:p>
            <a:r>
              <a:rPr lang="ru-RU" sz="2500" dirty="0"/>
              <a:t>RNN хороши для обработки последовательностей, но страдают от кратковременной памяти. </a:t>
            </a:r>
          </a:p>
          <a:p>
            <a:r>
              <a:rPr lang="ru-RU" sz="2500" dirty="0"/>
              <a:t>LSTM и GRU были созданы как метод уменьшения кратковременной памяти с использованием механизмов, называемых гейты (шлюзы). </a:t>
            </a:r>
          </a:p>
          <a:p>
            <a:r>
              <a:rPr lang="ru-RU" sz="2500" dirty="0"/>
              <a:t>Гейты - это просто нейронные сети, которые регулируют поток информации, проходящей через цепочку последовательностей. LSTM и GRU используются в современных приложениях глубокого обучения, таких как распознавание речи, синтез речи, понимание естественного языка и др.</a:t>
            </a:r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758981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7708-C364-4FFB-9252-DA480706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упражнения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AC16-59CB-479B-8E45-AB2110DE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Датасет</a:t>
            </a:r>
            <a:r>
              <a:rPr lang="ru-RU" dirty="0"/>
              <a:t> – число пассажиров авиакомпании по годам </a:t>
            </a:r>
          </a:p>
          <a:p>
            <a:pPr marL="514350" indent="-514350">
              <a:buAutoNum type="arabicPeriod"/>
            </a:pPr>
            <a:r>
              <a:rPr lang="ru-RU" dirty="0"/>
              <a:t>Модель </a:t>
            </a:r>
            <a:r>
              <a:rPr lang="en-US" dirty="0"/>
              <a:t>LSTM (1 </a:t>
            </a:r>
            <a:r>
              <a:rPr lang="ru-RU" dirty="0"/>
              <a:t>слой)</a:t>
            </a:r>
            <a:r>
              <a:rPr lang="en-US" dirty="0"/>
              <a:t> </a:t>
            </a:r>
            <a:r>
              <a:rPr lang="ru-RU" dirty="0"/>
              <a:t>для прогноза следующего значения </a:t>
            </a:r>
            <a:r>
              <a:rPr lang="en-US" dirty="0"/>
              <a:t>y(t+1) </a:t>
            </a:r>
            <a:r>
              <a:rPr lang="ru-RU" dirty="0"/>
              <a:t>временного ряда по текущему </a:t>
            </a:r>
            <a:r>
              <a:rPr lang="en-US" dirty="0"/>
              <a:t>y(t)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Модель </a:t>
            </a:r>
            <a:r>
              <a:rPr lang="en-US" dirty="0"/>
              <a:t>LSTM</a:t>
            </a:r>
            <a:r>
              <a:rPr lang="ru-RU" dirty="0"/>
              <a:t> (1 слой)</a:t>
            </a:r>
            <a:r>
              <a:rPr lang="en-US" dirty="0"/>
              <a:t> </a:t>
            </a:r>
            <a:r>
              <a:rPr lang="ru-RU" dirty="0"/>
              <a:t>для прогноза </a:t>
            </a:r>
            <a:r>
              <a:rPr lang="en-US" dirty="0"/>
              <a:t>y(t+1) </a:t>
            </a:r>
            <a:r>
              <a:rPr lang="ru-RU" dirty="0"/>
              <a:t>по лагам целевой функции </a:t>
            </a:r>
            <a:r>
              <a:rPr lang="en-US" dirty="0"/>
              <a:t>y(t), y(t-1), y(t-2)… </a:t>
            </a:r>
            <a:r>
              <a:rPr lang="ru-RU" dirty="0"/>
              <a:t>в качестве признаков (предикторов)</a:t>
            </a:r>
          </a:p>
          <a:p>
            <a:pPr marL="514350" indent="-514350">
              <a:buAutoNum type="arabicPeriod"/>
            </a:pPr>
            <a:r>
              <a:rPr lang="ru-RU" dirty="0"/>
              <a:t>Модель </a:t>
            </a:r>
            <a:r>
              <a:rPr lang="en-US" dirty="0"/>
              <a:t>LSTM</a:t>
            </a:r>
            <a:r>
              <a:rPr lang="ru-RU" dirty="0"/>
              <a:t> (1 слой). Использование </a:t>
            </a:r>
            <a:r>
              <a:rPr lang="en-US" dirty="0"/>
              <a:t>time steps </a:t>
            </a:r>
            <a:r>
              <a:rPr lang="ru-RU" dirty="0"/>
              <a:t>вместо лагов. </a:t>
            </a:r>
          </a:p>
          <a:p>
            <a:pPr marL="514350" indent="-514350">
              <a:buAutoNum type="arabicPeriod"/>
            </a:pPr>
            <a:r>
              <a:rPr lang="ru-RU" dirty="0"/>
              <a:t>Модель </a:t>
            </a:r>
            <a:r>
              <a:rPr lang="en-US" dirty="0"/>
              <a:t>LSTM</a:t>
            </a:r>
            <a:r>
              <a:rPr lang="ru-RU" dirty="0"/>
              <a:t> (1 слой). Сохранение состояние ячейки между бэтчами</a:t>
            </a:r>
          </a:p>
          <a:p>
            <a:pPr marL="514350" indent="-514350">
              <a:buAutoNum type="arabicPeriod"/>
            </a:pPr>
            <a:r>
              <a:rPr lang="ru-RU" dirty="0"/>
              <a:t>Модель </a:t>
            </a:r>
            <a:r>
              <a:rPr lang="en-US" dirty="0"/>
              <a:t>Stacked LSTM (2 </a:t>
            </a:r>
            <a:r>
              <a:rPr lang="ru-RU" dirty="0"/>
              <a:t>слоя). Сохранение состояния ячейки между бэтчами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069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7708-C364-4FFB-9252-DA480706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упражнения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AC16-59CB-479B-8E45-AB2110DE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Датасет</a:t>
            </a:r>
            <a:r>
              <a:rPr lang="ru-RU" dirty="0"/>
              <a:t> – по часовые данные о выбросах в Пекине (Китай) </a:t>
            </a:r>
            <a:r>
              <a:rPr lang="en-US" dirty="0"/>
              <a:t>UCI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Температура, давление, наличие дождя</a:t>
            </a:r>
            <a:r>
              <a:rPr lang="en-US" dirty="0"/>
              <a:t>/</a:t>
            </a:r>
            <a:r>
              <a:rPr lang="ru-RU" dirty="0"/>
              <a:t>снега, направление ветра и т.д.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Модель </a:t>
            </a:r>
            <a:r>
              <a:rPr lang="en-US" dirty="0"/>
              <a:t>ANN </a:t>
            </a:r>
            <a:r>
              <a:rPr lang="ru-RU" dirty="0"/>
              <a:t>(полносвязная сеть) для прогноза на следующий час</a:t>
            </a:r>
          </a:p>
          <a:p>
            <a:pPr marL="514350" indent="-514350">
              <a:buAutoNum type="arabicPeriod"/>
            </a:pPr>
            <a:r>
              <a:rPr lang="ru-RU" dirty="0"/>
              <a:t>Модель </a:t>
            </a:r>
            <a:r>
              <a:rPr lang="en-US" dirty="0"/>
              <a:t>LSTM </a:t>
            </a:r>
            <a:r>
              <a:rPr lang="ru-RU" dirty="0"/>
              <a:t>для прогноза на следующий час</a:t>
            </a:r>
          </a:p>
          <a:p>
            <a:pPr marL="514350" indent="-514350">
              <a:buAutoNum type="arabicPeriod"/>
            </a:pPr>
            <a:r>
              <a:rPr lang="ru-RU" dirty="0"/>
              <a:t>Модель </a:t>
            </a:r>
            <a:r>
              <a:rPr lang="en-US" dirty="0"/>
              <a:t>GRU </a:t>
            </a:r>
            <a:r>
              <a:rPr lang="ru-RU" dirty="0"/>
              <a:t>для прогноза на следующий час</a:t>
            </a: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751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18E0-9C95-4DF9-9200-DDF87986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входных данных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B9603-C364-43F2-A679-C432B410C741}"/>
              </a:ext>
            </a:extLst>
          </p:cNvPr>
          <p:cNvSpPr/>
          <p:nvPr/>
        </p:nvSpPr>
        <p:spPr>
          <a:xfrm>
            <a:off x="217714" y="2106861"/>
            <a:ext cx="8153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trainX</a:t>
            </a:r>
            <a:r>
              <a:rPr lang="ru-RU" dirty="0"/>
              <a:t> = </a:t>
            </a:r>
            <a:r>
              <a:rPr lang="ru-RU" dirty="0" err="1"/>
              <a:t>numpy.reshape</a:t>
            </a:r>
            <a:r>
              <a:rPr lang="ru-RU" dirty="0"/>
              <a:t>(</a:t>
            </a:r>
            <a:r>
              <a:rPr lang="ru-RU" dirty="0" err="1"/>
              <a:t>trainX</a:t>
            </a:r>
            <a:r>
              <a:rPr lang="ru-RU" dirty="0"/>
              <a:t>, (</a:t>
            </a:r>
            <a:r>
              <a:rPr lang="ru-RU" dirty="0" err="1"/>
              <a:t>trainX.shape</a:t>
            </a:r>
            <a:r>
              <a:rPr lang="ru-RU" dirty="0"/>
              <a:t>[0], 1</a:t>
            </a:r>
            <a:r>
              <a:rPr lang="en-US" dirty="0"/>
              <a:t>, </a:t>
            </a:r>
            <a:r>
              <a:rPr lang="ru-RU" dirty="0" err="1"/>
              <a:t>trainX.shape</a:t>
            </a:r>
            <a:r>
              <a:rPr lang="ru-RU" dirty="0"/>
              <a:t>[1]))</a:t>
            </a:r>
          </a:p>
          <a:p>
            <a:r>
              <a:rPr lang="ru-RU" dirty="0" err="1"/>
              <a:t>testX</a:t>
            </a:r>
            <a:r>
              <a:rPr lang="ru-RU" dirty="0"/>
              <a:t> = </a:t>
            </a:r>
            <a:r>
              <a:rPr lang="ru-RU" dirty="0" err="1"/>
              <a:t>numpy.reshape</a:t>
            </a:r>
            <a:r>
              <a:rPr lang="ru-RU" dirty="0"/>
              <a:t>(</a:t>
            </a:r>
            <a:r>
              <a:rPr lang="ru-RU" dirty="0" err="1"/>
              <a:t>testX</a:t>
            </a:r>
            <a:r>
              <a:rPr lang="ru-RU" dirty="0"/>
              <a:t>, (</a:t>
            </a:r>
            <a:r>
              <a:rPr lang="ru-RU" dirty="0" err="1"/>
              <a:t>testX.shape</a:t>
            </a:r>
            <a:r>
              <a:rPr lang="ru-RU" dirty="0"/>
              <a:t>[0], </a:t>
            </a:r>
            <a:r>
              <a:rPr lang="ru-RU" dirty="0" err="1"/>
              <a:t>testX.shape</a:t>
            </a:r>
            <a:r>
              <a:rPr lang="ru-RU" dirty="0"/>
              <a:t>[1], 1))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D89E4-BA88-42E7-B120-155870AA54C7}"/>
              </a:ext>
            </a:extLst>
          </p:cNvPr>
          <p:cNvSpPr/>
          <p:nvPr/>
        </p:nvSpPr>
        <p:spPr>
          <a:xfrm>
            <a:off x="272142" y="2904226"/>
            <a:ext cx="9742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trainX</a:t>
            </a:r>
            <a:r>
              <a:rPr lang="ru-RU" dirty="0"/>
              <a:t> = </a:t>
            </a:r>
            <a:r>
              <a:rPr lang="ru-RU" dirty="0" err="1"/>
              <a:t>numpy.reshape</a:t>
            </a:r>
            <a:r>
              <a:rPr lang="ru-RU" dirty="0"/>
              <a:t>(</a:t>
            </a:r>
            <a:r>
              <a:rPr lang="ru-RU" dirty="0" err="1"/>
              <a:t>trainX</a:t>
            </a:r>
            <a:r>
              <a:rPr lang="ru-RU" dirty="0"/>
              <a:t>, (</a:t>
            </a:r>
            <a:r>
              <a:rPr lang="ru-RU" dirty="0" err="1"/>
              <a:t>trainX.shape</a:t>
            </a:r>
            <a:r>
              <a:rPr lang="ru-RU" dirty="0"/>
              <a:t>[0], </a:t>
            </a:r>
            <a:r>
              <a:rPr lang="ru-RU" dirty="0" err="1"/>
              <a:t>trainX.shape</a:t>
            </a:r>
            <a:r>
              <a:rPr lang="ru-RU" dirty="0"/>
              <a:t>[1], 1))</a:t>
            </a:r>
          </a:p>
          <a:p>
            <a:r>
              <a:rPr lang="ru-RU" dirty="0" err="1"/>
              <a:t>testX</a:t>
            </a:r>
            <a:r>
              <a:rPr lang="ru-RU" dirty="0"/>
              <a:t> = </a:t>
            </a:r>
            <a:r>
              <a:rPr lang="ru-RU" dirty="0" err="1"/>
              <a:t>numpy.reshape</a:t>
            </a:r>
            <a:r>
              <a:rPr lang="ru-RU" dirty="0"/>
              <a:t>(</a:t>
            </a:r>
            <a:r>
              <a:rPr lang="ru-RU" dirty="0" err="1"/>
              <a:t>testX</a:t>
            </a:r>
            <a:r>
              <a:rPr lang="ru-RU" dirty="0"/>
              <a:t>, (</a:t>
            </a:r>
            <a:r>
              <a:rPr lang="ru-RU" dirty="0" err="1"/>
              <a:t>testX.shape</a:t>
            </a:r>
            <a:r>
              <a:rPr lang="ru-RU" dirty="0"/>
              <a:t>[0], </a:t>
            </a:r>
            <a:r>
              <a:rPr lang="ru-RU" dirty="0" err="1"/>
              <a:t>testX.shape</a:t>
            </a:r>
            <a:r>
              <a:rPr lang="ru-RU" dirty="0"/>
              <a:t>[1], 1))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2D85E-C699-4EE3-B67E-3492A7BEBF77}"/>
              </a:ext>
            </a:extLst>
          </p:cNvPr>
          <p:cNvSpPr/>
          <p:nvPr/>
        </p:nvSpPr>
        <p:spPr>
          <a:xfrm>
            <a:off x="468085" y="1527678"/>
            <a:ext cx="42639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/>
              <a:t>[</a:t>
            </a:r>
            <a:r>
              <a:rPr lang="ru-RU" sz="2500" b="1" dirty="0" err="1"/>
              <a:t>samples</a:t>
            </a:r>
            <a:r>
              <a:rPr lang="ru-RU" sz="2500" b="1" dirty="0"/>
              <a:t>, </a:t>
            </a:r>
            <a:r>
              <a:rPr lang="ru-RU" sz="2500" b="1" dirty="0" err="1"/>
              <a:t>time</a:t>
            </a:r>
            <a:r>
              <a:rPr lang="ru-RU" sz="2500" b="1" dirty="0"/>
              <a:t> </a:t>
            </a:r>
            <a:r>
              <a:rPr lang="ru-RU" sz="2500" b="1" dirty="0" err="1"/>
              <a:t>steps</a:t>
            </a:r>
            <a:r>
              <a:rPr lang="ru-RU" sz="2500" b="1" dirty="0"/>
              <a:t>, </a:t>
            </a:r>
            <a:r>
              <a:rPr lang="ru-RU" sz="2500" b="1" dirty="0" err="1"/>
              <a:t>features</a:t>
            </a:r>
            <a:r>
              <a:rPr lang="ru-RU" sz="2500" b="1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1FC7E-434D-4F0D-9594-65005A060F5B}"/>
              </a:ext>
            </a:extLst>
          </p:cNvPr>
          <p:cNvSpPr txBox="1"/>
          <p:nvPr/>
        </p:nvSpPr>
        <p:spPr>
          <a:xfrm>
            <a:off x="6814458" y="2218955"/>
            <a:ext cx="5074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Используем лаги в качестве признаков </a:t>
            </a:r>
            <a:r>
              <a:rPr lang="en-US" b="1" dirty="0"/>
              <a:t>(features)</a:t>
            </a:r>
            <a:endParaRPr lang="ru-RU" b="1" dirty="0"/>
          </a:p>
          <a:p>
            <a:r>
              <a:rPr lang="ru-RU" b="1" dirty="0"/>
              <a:t>в рамках одного временного шага (</a:t>
            </a:r>
            <a:r>
              <a:rPr lang="en-US" b="1" dirty="0"/>
              <a:t>time step)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5A5D4-4EA6-4CC8-863E-98DE72F29448}"/>
              </a:ext>
            </a:extLst>
          </p:cNvPr>
          <p:cNvSpPr txBox="1"/>
          <p:nvPr/>
        </p:nvSpPr>
        <p:spPr>
          <a:xfrm>
            <a:off x="6727371" y="2984699"/>
            <a:ext cx="554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Используем лаги в качестве временных шагов</a:t>
            </a:r>
            <a:r>
              <a:rPr lang="en-US" b="1" dirty="0"/>
              <a:t>, </a:t>
            </a:r>
            <a:endParaRPr lang="ru-RU" b="1" dirty="0"/>
          </a:p>
          <a:p>
            <a:r>
              <a:rPr lang="ru-RU" b="1" dirty="0"/>
              <a:t>но с одним признаков – значением временного ряда</a:t>
            </a:r>
          </a:p>
        </p:txBody>
      </p:sp>
      <p:pic>
        <p:nvPicPr>
          <p:cNvPr id="1028" name="Picture 4" descr="Image result for LSTM windows">
            <a:extLst>
              <a:ext uri="{FF2B5EF4-FFF2-40B4-BE49-F238E27FC236}">
                <a16:creationId xmlns:a16="http://schemas.microsoft.com/office/drawing/2014/main" id="{08D150E3-93DD-48CE-8408-C298711CE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80" y="3806213"/>
            <a:ext cx="4883263" cy="286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stm data">
            <a:extLst>
              <a:ext uri="{FF2B5EF4-FFF2-40B4-BE49-F238E27FC236}">
                <a16:creationId xmlns:a16="http://schemas.microsoft.com/office/drawing/2014/main" id="{BD759544-4A24-4FF2-B2CD-D2E7C802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06" y="4185148"/>
            <a:ext cx="5827718" cy="210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91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DBF7-38F5-4FDA-BD76-DB3E27B5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Двунаправленные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7AE3-39E4-41C6-B0D2-FE109209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505631"/>
            <a:ext cx="10515600" cy="4351338"/>
          </a:xfrm>
        </p:spPr>
        <p:txBody>
          <a:bodyPr>
            <a:noAutofit/>
          </a:bodyPr>
          <a:lstStyle/>
          <a:p>
            <a:r>
              <a:rPr lang="ru-RU" sz="2200" dirty="0"/>
              <a:t>LSTM в своей основе сохраняет информацию от входов, которые уже прошли через него, используя </a:t>
            </a:r>
            <a:r>
              <a:rPr lang="ru-RU" sz="2200" b="1" dirty="0"/>
              <a:t>скрытое состояние</a:t>
            </a:r>
          </a:p>
          <a:p>
            <a:r>
              <a:rPr lang="ru-RU" sz="2200" b="1" dirty="0"/>
              <a:t>Однонаправленный LSTM </a:t>
            </a:r>
            <a:r>
              <a:rPr lang="ru-RU" sz="2200" dirty="0"/>
              <a:t>сохраняет только информацию о прошлом, потому что он видел только входные данные из прошлого</a:t>
            </a:r>
          </a:p>
          <a:p>
            <a:r>
              <a:rPr lang="ru-RU" sz="2200" dirty="0"/>
              <a:t>Использование </a:t>
            </a:r>
            <a:r>
              <a:rPr lang="ru-RU" sz="2200" b="1" dirty="0"/>
              <a:t>двунаправленного </a:t>
            </a:r>
            <a:r>
              <a:rPr lang="en-US" sz="2200" b="1" dirty="0"/>
              <a:t>LSTM</a:t>
            </a:r>
            <a:r>
              <a:rPr lang="ru-RU" sz="2200" b="1" dirty="0"/>
              <a:t> </a:t>
            </a:r>
            <a:r>
              <a:rPr lang="ru-RU" sz="2200" dirty="0"/>
              <a:t>запускает ваши входные данные двумя способами, один из прошлого в будущее и один из будущего в прошлое</a:t>
            </a:r>
            <a:r>
              <a:rPr lang="en-US" sz="2200" dirty="0"/>
              <a:t>. </a:t>
            </a:r>
            <a:r>
              <a:rPr lang="ru-RU" sz="2200" dirty="0"/>
              <a:t>Вы сохраняете информацию из будущего и, используя </a:t>
            </a:r>
            <a:r>
              <a:rPr lang="ru-RU" sz="2200" b="1" dirty="0"/>
              <a:t>два скрытых состояния</a:t>
            </a:r>
          </a:p>
          <a:p>
            <a:pPr marL="0" indent="0">
              <a:buNone/>
            </a:pPr>
            <a:endParaRPr lang="ru-RU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52C4A-2BC7-4D22-A951-9AF11E73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63" y="4035162"/>
            <a:ext cx="5658531" cy="2634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4A320-0FF9-4DE5-85DB-83E03FBDF1F6}"/>
              </a:ext>
            </a:extLst>
          </p:cNvPr>
          <p:cNvSpPr txBox="1"/>
          <p:nvPr/>
        </p:nvSpPr>
        <p:spPr>
          <a:xfrm>
            <a:off x="1847265" y="5363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</a:t>
            </a:r>
            <a:r>
              <a:rPr lang="ru-RU" dirty="0"/>
              <a:t>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4EA4E-9BFC-455B-A3EE-2551F3B4DEDF}"/>
              </a:ext>
            </a:extLst>
          </p:cNvPr>
          <p:cNvSpPr txBox="1"/>
          <p:nvPr/>
        </p:nvSpPr>
        <p:spPr>
          <a:xfrm>
            <a:off x="8575076" y="516770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en-US" dirty="0" err="1"/>
              <a:t>BiLSTM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A83FA-BA56-4B85-8CD5-8311014B8047}"/>
              </a:ext>
            </a:extLst>
          </p:cNvPr>
          <p:cNvSpPr txBox="1"/>
          <p:nvPr/>
        </p:nvSpPr>
        <p:spPr>
          <a:xfrm>
            <a:off x="3309257" y="64849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604B8-F017-4A9B-B55F-1CDBBE612B8A}"/>
              </a:ext>
            </a:extLst>
          </p:cNvPr>
          <p:cNvSpPr txBox="1"/>
          <p:nvPr/>
        </p:nvSpPr>
        <p:spPr>
          <a:xfrm>
            <a:off x="3280978" y="425631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A40F1-52B8-415D-A029-77076661C119}"/>
              </a:ext>
            </a:extLst>
          </p:cNvPr>
          <p:cNvSpPr txBox="1"/>
          <p:nvPr/>
        </p:nvSpPr>
        <p:spPr>
          <a:xfrm>
            <a:off x="3683459" y="64849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4F1BF-7420-49DE-A607-9CA6705F9A19}"/>
              </a:ext>
            </a:extLst>
          </p:cNvPr>
          <p:cNvSpPr txBox="1"/>
          <p:nvPr/>
        </p:nvSpPr>
        <p:spPr>
          <a:xfrm>
            <a:off x="4987663" y="422404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yn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904FA-8D33-43E5-8A7C-861F55AABD6B}"/>
              </a:ext>
            </a:extLst>
          </p:cNvPr>
          <p:cNvSpPr txBox="1"/>
          <p:nvPr/>
        </p:nvSpPr>
        <p:spPr>
          <a:xfrm>
            <a:off x="6138863" y="649287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E9ABC-91E0-47DD-9057-508C1A3CFD62}"/>
              </a:ext>
            </a:extLst>
          </p:cNvPr>
          <p:cNvSpPr txBox="1"/>
          <p:nvPr/>
        </p:nvSpPr>
        <p:spPr>
          <a:xfrm>
            <a:off x="8005196" y="644842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xn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FFEC4-111A-444A-A671-178074F1E0B8}"/>
              </a:ext>
            </a:extLst>
          </p:cNvPr>
          <p:cNvSpPr txBox="1"/>
          <p:nvPr/>
        </p:nvSpPr>
        <p:spPr>
          <a:xfrm>
            <a:off x="6026632" y="388698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77A61-322E-4D8E-A9F0-42828E421B68}"/>
              </a:ext>
            </a:extLst>
          </p:cNvPr>
          <p:cNvSpPr txBox="1"/>
          <p:nvPr/>
        </p:nvSpPr>
        <p:spPr>
          <a:xfrm>
            <a:off x="6410741" y="388698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24F1B-0ECD-45D0-9F4F-60BB02BD7D3B}"/>
              </a:ext>
            </a:extLst>
          </p:cNvPr>
          <p:cNvSpPr txBox="1"/>
          <p:nvPr/>
        </p:nvSpPr>
        <p:spPr>
          <a:xfrm>
            <a:off x="3723603" y="424542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EB877-F6DA-40EA-9F4E-1140FA4471EC}"/>
              </a:ext>
            </a:extLst>
          </p:cNvPr>
          <p:cNvSpPr txBox="1"/>
          <p:nvPr/>
        </p:nvSpPr>
        <p:spPr>
          <a:xfrm>
            <a:off x="8005196" y="386430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yn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540BB-9796-4DD9-BA9E-F1EAEFCE466B}"/>
              </a:ext>
            </a:extLst>
          </p:cNvPr>
          <p:cNvSpPr txBox="1"/>
          <p:nvPr/>
        </p:nvSpPr>
        <p:spPr>
          <a:xfrm>
            <a:off x="6509408" y="649055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B0-8974-4C88-8304-4117208CDA01}"/>
              </a:ext>
            </a:extLst>
          </p:cNvPr>
          <p:cNvSpPr txBox="1"/>
          <p:nvPr/>
        </p:nvSpPr>
        <p:spPr>
          <a:xfrm>
            <a:off x="5175590" y="648490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725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DBF7-38F5-4FDA-BD76-DB3E27B5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Двунаправленные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7AE3-39E4-41C6-B0D2-FE109209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505631"/>
            <a:ext cx="10515600" cy="4351338"/>
          </a:xfrm>
        </p:spPr>
        <p:txBody>
          <a:bodyPr>
            <a:noAutofit/>
          </a:bodyPr>
          <a:lstStyle/>
          <a:p>
            <a:r>
              <a:rPr lang="ru-RU" sz="2200" dirty="0"/>
              <a:t>BiLSTM показывают очень хорошие результаты, поскольку они могут лучше понять контекст. Допустим, мы пытаемся предсказать следующее слово в предложении на высоком уровне, что увидит однонаправленный LSTM: </a:t>
            </a:r>
            <a:r>
              <a:rPr lang="en-US" sz="2200" b="1" dirty="0"/>
              <a:t>The boys went to ...</a:t>
            </a:r>
            <a:endParaRPr lang="ru-RU" sz="2200" b="1" dirty="0"/>
          </a:p>
          <a:p>
            <a:r>
              <a:rPr lang="ru-RU" sz="2200" dirty="0"/>
              <a:t>И постараемся предсказать следующее слово только по этому контексту, например, с помощью двунаправленного LSTM вы сможете увидеть информацию дальше </a:t>
            </a:r>
            <a:r>
              <a:rPr lang="en-US" sz="2200" b="1" dirty="0"/>
              <a:t>... and then they got out of the pool</a:t>
            </a:r>
          </a:p>
          <a:p>
            <a:r>
              <a:rPr lang="ru-RU" sz="2200" dirty="0"/>
              <a:t>Вы можете видеть, что, используя информацию из будущего, сети будет легче понять, что означает следующее слово</a:t>
            </a:r>
          </a:p>
          <a:p>
            <a:endParaRPr lang="ru-RU" sz="2200" b="1" dirty="0"/>
          </a:p>
        </p:txBody>
      </p:sp>
      <p:pic>
        <p:nvPicPr>
          <p:cNvPr id="6" name="Picture 2" descr="Image result for bidirectional lstm">
            <a:extLst>
              <a:ext uri="{FF2B5EF4-FFF2-40B4-BE49-F238E27FC236}">
                <a16:creationId xmlns:a16="http://schemas.microsoft.com/office/drawing/2014/main" id="{6D6A1D77-FFD6-4120-A45D-CD183EBA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92" y="4211072"/>
            <a:ext cx="7277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7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DBF7-38F5-4FDA-BD76-DB3E27B5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</a:t>
            </a:r>
            <a:r>
              <a:rPr lang="ru-RU" dirty="0"/>
              <a:t> </a:t>
            </a:r>
            <a:r>
              <a:rPr lang="en-US" dirty="0"/>
              <a:t>LSTM</a:t>
            </a:r>
            <a:endParaRPr lang="ru-RU" dirty="0"/>
          </a:p>
        </p:txBody>
      </p:sp>
      <p:pic>
        <p:nvPicPr>
          <p:cNvPr id="3074" name="Picture 2" descr="Image result for Stacked LSTM">
            <a:extLst>
              <a:ext uri="{FF2B5EF4-FFF2-40B4-BE49-F238E27FC236}">
                <a16:creationId xmlns:a16="http://schemas.microsoft.com/office/drawing/2014/main" id="{61F83DD7-1712-4420-8789-F2F53B46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85" y="2278516"/>
            <a:ext cx="6213801" cy="43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acked LSTM">
            <a:extLst>
              <a:ext uri="{FF2B5EF4-FFF2-40B4-BE49-F238E27FC236}">
                <a16:creationId xmlns:a16="http://schemas.microsoft.com/office/drawing/2014/main" id="{33B1A2B8-A1D5-45A4-8389-EA1AD2DF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68" y="2671081"/>
            <a:ext cx="2917532" cy="39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B250FFEF-FD48-423A-A8AF-64288790AF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96796" y="1392282"/>
            <a:ext cx="9370660" cy="98488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(LSTM(32,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timesteps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data_dim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)))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(LSTM(32,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(LSTM(32))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(10,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'))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38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9FF2-042E-44B2-8B40-B9D022DB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sequences</a:t>
            </a:r>
            <a:endParaRPr lang="ru-RU" dirty="0"/>
          </a:p>
        </p:txBody>
      </p:sp>
      <p:pic>
        <p:nvPicPr>
          <p:cNvPr id="1026" name="Picture 2" descr="ManyToOne">
            <a:extLst>
              <a:ext uri="{FF2B5EF4-FFF2-40B4-BE49-F238E27FC236}">
                <a16:creationId xmlns:a16="http://schemas.microsoft.com/office/drawing/2014/main" id="{B1238D52-709A-45E9-AB14-604BD187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842" y="2055585"/>
            <a:ext cx="589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72D993-2612-47D1-8F4B-6B3C859F3103}"/>
              </a:ext>
            </a:extLst>
          </p:cNvPr>
          <p:cNvSpPr/>
          <p:nvPr/>
        </p:nvSpPr>
        <p:spPr>
          <a:xfrm>
            <a:off x="925285" y="1460262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return_sequence = False </a:t>
            </a:r>
            <a:r>
              <a:rPr lang="ru-RU" dirty="0"/>
              <a:t>keras автоматически отбрасывает шаги, предшествующие последнему:</a:t>
            </a:r>
          </a:p>
        </p:txBody>
      </p:sp>
    </p:spTree>
    <p:extLst>
      <p:ext uri="{BB962C8B-B14F-4D97-AF65-F5344CB8AC3E}">
        <p14:creationId xmlns:p14="http://schemas.microsoft.com/office/powerpoint/2010/main" val="108630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9E47-BE37-499F-B5CB-CE909CB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кратковременной памяти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2A64-5313-4DEF-9520-6C668A31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Рекуррентные нейронные сети страдают от кратковременной памяти</a:t>
            </a:r>
          </a:p>
          <a:p>
            <a:r>
              <a:rPr lang="ru-RU" dirty="0"/>
              <a:t>Если последовательность достаточно длинная, им будет сложно переносить информацию с более ранних этапов времени на более поздние</a:t>
            </a:r>
          </a:p>
          <a:p>
            <a:r>
              <a:rPr lang="ru-RU" dirty="0"/>
              <a:t>Поэтому, если вы пытаетесь обработать абзац текста, чтобы например классифицировать его, RNN могут пропустить важную информацию, которая находится в начале</a:t>
            </a:r>
          </a:p>
        </p:txBody>
      </p:sp>
    </p:spTree>
    <p:extLst>
      <p:ext uri="{BB962C8B-B14F-4D97-AF65-F5344CB8AC3E}">
        <p14:creationId xmlns:p14="http://schemas.microsoft.com/office/powerpoint/2010/main" val="127353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7F90-3D31-4161-AAEB-370951B6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кратковременной памяти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0543-81A0-4D19-AD8C-B4781788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086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Во время обратного распространения рекуррентные нейронные сети страдают от исчезающей проблемы градиента</a:t>
            </a:r>
            <a:endParaRPr lang="en-US" sz="2000" dirty="0"/>
          </a:p>
          <a:p>
            <a:r>
              <a:rPr lang="ru-RU" sz="2000" dirty="0"/>
              <a:t>Градиенты – используются для обновления весов нейронных сетей. </a:t>
            </a:r>
            <a:endParaRPr lang="en-US" sz="2000" dirty="0"/>
          </a:p>
          <a:p>
            <a:r>
              <a:rPr lang="ru-RU" sz="2000" dirty="0"/>
              <a:t>Исчезающая проблема градиента - это когда градиент уменьшается по мере его распространения во времени. </a:t>
            </a:r>
          </a:p>
          <a:p>
            <a:r>
              <a:rPr lang="ru-RU" sz="2000" dirty="0"/>
              <a:t>Если значение градиента становится очень маленьким, обучение нейросети становится неэффективным</a:t>
            </a:r>
          </a:p>
          <a:p>
            <a:r>
              <a:rPr lang="ru-RU" sz="2000" dirty="0"/>
              <a:t>Это обычно более ранние слои. Так как эти слои не </a:t>
            </a:r>
            <a:r>
              <a:rPr lang="en-US" sz="2000" dirty="0"/>
              <a:t>/ </a:t>
            </a:r>
            <a:r>
              <a:rPr lang="ru-RU" sz="2000" dirty="0"/>
              <a:t>плохо обучаются, RNN могут забыть то, что видели в более длинных последовательностях, таким образом, имеют кратковременную память. </a:t>
            </a:r>
          </a:p>
        </p:txBody>
      </p:sp>
      <p:pic>
        <p:nvPicPr>
          <p:cNvPr id="1026" name="Picture 2" descr="https://cdn-images-1.medium.com/max/1200/1*PYiQa_bNzM8ugYz_D1yvgw.png">
            <a:extLst>
              <a:ext uri="{FF2B5EF4-FFF2-40B4-BE49-F238E27FC236}">
                <a16:creationId xmlns:a16="http://schemas.microsoft.com/office/drawing/2014/main" id="{C557A798-263F-449D-B09C-297CD77A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27" y="4627482"/>
            <a:ext cx="6688418" cy="18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185444-4D88-4BA0-9107-51F07D4ADC33}"/>
              </a:ext>
            </a:extLst>
          </p:cNvPr>
          <p:cNvSpPr txBox="1"/>
          <p:nvPr/>
        </p:nvSpPr>
        <p:spPr>
          <a:xfrm>
            <a:off x="4303969" y="6379531"/>
            <a:ext cx="333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Правило обновления градиента</a:t>
            </a:r>
          </a:p>
        </p:txBody>
      </p:sp>
    </p:spTree>
    <p:extLst>
      <p:ext uri="{BB962C8B-B14F-4D97-AF65-F5344CB8AC3E}">
        <p14:creationId xmlns:p14="http://schemas.microsoft.com/office/powerpoint/2010/main" val="78880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7F90-3D31-4161-AAEB-370951B6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Сети </a:t>
            </a:r>
            <a:r>
              <a:rPr lang="en-US"/>
              <a:t>LSTM </a:t>
            </a:r>
            <a:r>
              <a:rPr lang="ru-RU"/>
              <a:t>и </a:t>
            </a:r>
            <a:r>
              <a:rPr lang="en-US"/>
              <a:t>GRU – </a:t>
            </a:r>
            <a:r>
              <a:rPr lang="ru-RU"/>
              <a:t>как решение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EF18-01F2-470D-A719-4B5870DC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ru-RU" sz="2000" dirty="0"/>
              <a:t>LSTM и GRU были созданы как решение для кратковременной памяти. У них есть внутренние механизмы, называемые </a:t>
            </a:r>
            <a:r>
              <a:rPr lang="ru-RU" sz="2000" b="1" dirty="0" err="1"/>
              <a:t>гейтами</a:t>
            </a:r>
            <a:r>
              <a:rPr lang="ru-RU" sz="2000" b="1" dirty="0"/>
              <a:t> (шлюзами)</a:t>
            </a:r>
            <a:r>
              <a:rPr lang="ru-RU" sz="2000" dirty="0"/>
              <a:t>, которые могут регулировать поток информации</a:t>
            </a:r>
          </a:p>
          <a:p>
            <a:endParaRPr lang="ru-RU" sz="2000" dirty="0"/>
          </a:p>
          <a:p>
            <a:r>
              <a:rPr lang="ru-RU" sz="2000" dirty="0" err="1"/>
              <a:t>Гейты</a:t>
            </a:r>
            <a:r>
              <a:rPr lang="ru-RU" sz="2000" dirty="0"/>
              <a:t> определяют, какие данные в последовательности важно сохранить или выбросить</a:t>
            </a:r>
          </a:p>
        </p:txBody>
      </p:sp>
      <p:pic>
        <p:nvPicPr>
          <p:cNvPr id="2054" name="Picture 6" descr="https://cdn-images-1.medium.com/max/1200/1*yBXV9o5q7L_CvY7quJt3WQ.png">
            <a:extLst>
              <a:ext uri="{FF2B5EF4-FFF2-40B4-BE49-F238E27FC236}">
                <a16:creationId xmlns:a16="http://schemas.microsoft.com/office/drawing/2014/main" id="{51115995-C11D-4180-BCC8-9A63F7C7D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6" b="3"/>
          <a:stretch/>
        </p:blipFill>
        <p:spPr bwMode="auto">
          <a:xfrm>
            <a:off x="4781275" y="1549122"/>
            <a:ext cx="7154656" cy="49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7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7DFC-B29C-4E25-B544-A43843C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ru-RU"/>
              <a:t>Пример</a:t>
            </a:r>
            <a:endParaRPr lang="ru-RU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41A6-EC25-4A17-8D33-43998937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654" y="992611"/>
            <a:ext cx="4284936" cy="5455323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Давайте начнем с наглядного примера</a:t>
            </a:r>
          </a:p>
          <a:p>
            <a:r>
              <a:rPr lang="ru-RU" sz="2000" dirty="0"/>
              <a:t> Допустим, вы просматриваете отзывы в Интернете, чтобы определить, хотите ли вы купить кашу Life</a:t>
            </a:r>
          </a:p>
          <a:p>
            <a:r>
              <a:rPr lang="ru-RU" sz="2000" dirty="0"/>
              <a:t> Сначала вы прочитаете обзор, а затем определите, мнение об этом продукте</a:t>
            </a:r>
          </a:p>
          <a:p>
            <a:r>
              <a:rPr lang="ru-RU" sz="2000" dirty="0"/>
              <a:t>Когда вы читаете обзор, ваш мозг подсознательно запоминает только важные ключевые слова (</a:t>
            </a:r>
            <a:r>
              <a:rPr lang="ru-RU" sz="2000" b="1" dirty="0"/>
              <a:t>восхитительный, идеально сбалансированный завтрак</a:t>
            </a:r>
            <a:r>
              <a:rPr lang="ru-RU" sz="2000" dirty="0"/>
              <a:t>)</a:t>
            </a:r>
          </a:p>
          <a:p>
            <a:r>
              <a:rPr lang="ru-RU" sz="2000" dirty="0"/>
              <a:t>Однако в конце концов вы запомните лишь саммари </a:t>
            </a:r>
            <a:r>
              <a:rPr lang="en-US" sz="2000" b="1" dirty="0"/>
              <a:t>“will definitely be buying again”</a:t>
            </a:r>
            <a:endParaRPr lang="ru-RU" sz="2000" b="1" dirty="0"/>
          </a:p>
        </p:txBody>
      </p:sp>
      <p:pic>
        <p:nvPicPr>
          <p:cNvPr id="4100" name="Picture 4" descr="https://cdn-images-1.medium.com/max/1200/1*YHjfAgozQaghcsEvsBEu2g.png">
            <a:extLst>
              <a:ext uri="{FF2B5EF4-FFF2-40B4-BE49-F238E27FC236}">
                <a16:creationId xmlns:a16="http://schemas.microsoft.com/office/drawing/2014/main" id="{A0C85ED9-2F21-49A8-AF6F-FADDB8C13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348" y="1802852"/>
            <a:ext cx="6794947" cy="439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4A2DBC-A37F-4FF0-90CD-047B9AD5019C}"/>
              </a:ext>
            </a:extLst>
          </p:cNvPr>
          <p:cNvCxnSpPr/>
          <p:nvPr/>
        </p:nvCxnSpPr>
        <p:spPr>
          <a:xfrm>
            <a:off x="1263192" y="5778631"/>
            <a:ext cx="279263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1EC472-647C-4EA8-B546-F3AD9ABE0A59}"/>
              </a:ext>
            </a:extLst>
          </p:cNvPr>
          <p:cNvCxnSpPr>
            <a:cxnSpLocks/>
          </p:cNvCxnSpPr>
          <p:nvPr/>
        </p:nvCxnSpPr>
        <p:spPr>
          <a:xfrm flipH="1">
            <a:off x="4200663" y="4100660"/>
            <a:ext cx="1342298" cy="1762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1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3DA-4E0B-40D7-B5C1-C1B5E345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Рекуррентная нейронная сеть</a:t>
            </a:r>
            <a:r>
              <a:rPr lang="en-US" dirty="0"/>
              <a:t> RNN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6BDD-AD5D-4CE5-928A-C05D6DF8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RNN работает так</a:t>
            </a:r>
            <a:r>
              <a:rPr lang="en-US" dirty="0"/>
              <a:t> - </a:t>
            </a:r>
            <a:r>
              <a:rPr lang="ru-RU" dirty="0"/>
              <a:t>первые слова преобразуются в машиночитаемые векторы. Затем RNN обрабатывает последовательность векторов один за другим.</a:t>
            </a:r>
          </a:p>
        </p:txBody>
      </p:sp>
      <p:pic>
        <p:nvPicPr>
          <p:cNvPr id="3074" name="Picture 2" descr="https://cdn-images-1.medium.com/max/1200/1*AQ52bwW55GsJt6HTxPDuMA.gif">
            <a:extLst>
              <a:ext uri="{FF2B5EF4-FFF2-40B4-BE49-F238E27FC236}">
                <a16:creationId xmlns:a16="http://schemas.microsoft.com/office/drawing/2014/main" id="{9AAC836E-516F-4B49-BA56-E9287BA468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6" y="3067150"/>
            <a:ext cx="10814274" cy="28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24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D689-1A68-43BE-91C3-89C96086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Рекуррентная нейронная сеть </a:t>
            </a:r>
            <a:r>
              <a:rPr lang="en-US" dirty="0"/>
              <a:t>RNN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7AA8-47C3-433F-B6F5-0A482612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обработке </a:t>
            </a:r>
            <a:r>
              <a:rPr lang="en-US" dirty="0"/>
              <a:t>RNN </a:t>
            </a:r>
            <a:r>
              <a:rPr lang="ru-RU" dirty="0"/>
              <a:t>передает предыдущее скрытое состояние на следующий шаг последовательности. Скрытое состояние действует как память нейронных сетей. Он содержит информацию о предыдущих данных, которые сеть видела ранее</a:t>
            </a:r>
          </a:p>
        </p:txBody>
      </p:sp>
      <p:pic>
        <p:nvPicPr>
          <p:cNvPr id="5122" name="Picture 2" descr="https://cdn-images-1.medium.com/max/1200/1*o-Cq5U8-tfa1_ve2Pf3nfg.gif">
            <a:extLst>
              <a:ext uri="{FF2B5EF4-FFF2-40B4-BE49-F238E27FC236}">
                <a16:creationId xmlns:a16="http://schemas.microsoft.com/office/drawing/2014/main" id="{325B2A58-3BFE-43A7-8C74-E4021F133B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5" y="3729196"/>
            <a:ext cx="9814275" cy="25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06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cdn-images-1.medium.com/max/1200/1*WMnFSJHzOloFlJHU6fVN-g.gif">
            <a:extLst>
              <a:ext uri="{FF2B5EF4-FFF2-40B4-BE49-F238E27FC236}">
                <a16:creationId xmlns:a16="http://schemas.microsoft.com/office/drawing/2014/main" id="{E42CAFDF-087F-4AA2-8EFF-37E63B5767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52" y="2935448"/>
            <a:ext cx="8988179" cy="355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AB5C9-6152-44D5-9634-613401EE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 </a:t>
            </a:r>
            <a:r>
              <a:rPr lang="en-US" dirty="0"/>
              <a:t>RNN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10B3-4E63-456E-BBD9-7E1B8B97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252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Давайте посмотрим на внутрь ячейки RNN. </a:t>
            </a:r>
            <a:r>
              <a:rPr lang="ru-RU" sz="2200" b="1" dirty="0"/>
              <a:t>Как вычисляется скрытое состояние</a:t>
            </a:r>
            <a:r>
              <a:rPr lang="en-US" sz="2200" b="1" dirty="0"/>
              <a:t>?</a:t>
            </a:r>
            <a:endParaRPr lang="ru-RU" sz="2200" b="1" dirty="0"/>
          </a:p>
          <a:p>
            <a:r>
              <a:rPr lang="ru-RU" sz="2200" dirty="0"/>
              <a:t>Сначала вход и предыдущее скрытое состояние объединяются, чтобы сформировать вектор</a:t>
            </a:r>
            <a:r>
              <a:rPr lang="en-US" sz="2200" dirty="0"/>
              <a:t>. </a:t>
            </a:r>
            <a:r>
              <a:rPr lang="ru-RU" sz="2200" dirty="0"/>
              <a:t>Вектор несет информацию о текущем и предыдущих входах. Вектор проходит через функцию активации </a:t>
            </a:r>
            <a:r>
              <a:rPr lang="en-US" sz="2200" b="1" dirty="0"/>
              <a:t>T</a:t>
            </a:r>
            <a:r>
              <a:rPr lang="ru-RU" sz="2200" b="1" dirty="0"/>
              <a:t>anh</a:t>
            </a:r>
            <a:r>
              <a:rPr lang="ru-RU" sz="2200" dirty="0"/>
              <a:t> и на выходе появляется новое скрытое состояние или память сети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42387-77C9-4374-AFF4-F51B1E944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23" y="3333071"/>
            <a:ext cx="4429125" cy="647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BC6271-6D6C-4FD7-BD15-D863FDC7CF85}"/>
              </a:ext>
            </a:extLst>
          </p:cNvPr>
          <p:cNvCxnSpPr/>
          <p:nvPr/>
        </p:nvCxnSpPr>
        <p:spPr>
          <a:xfrm>
            <a:off x="5355771" y="3980771"/>
            <a:ext cx="631372" cy="395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E77D14-0850-462D-988F-4118552E99AA}"/>
              </a:ext>
            </a:extLst>
          </p:cNvPr>
          <p:cNvCxnSpPr>
            <a:cxnSpLocks/>
          </p:cNvCxnSpPr>
          <p:nvPr/>
        </p:nvCxnSpPr>
        <p:spPr>
          <a:xfrm>
            <a:off x="2950028" y="6244683"/>
            <a:ext cx="1676401" cy="175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3F18C4-216D-4790-877C-C2C9C4976A75}"/>
              </a:ext>
            </a:extLst>
          </p:cNvPr>
          <p:cNvSpPr txBox="1"/>
          <p:nvPr/>
        </p:nvSpPr>
        <p:spPr>
          <a:xfrm>
            <a:off x="2508194" y="6321186"/>
            <a:ext cx="190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на шаге </a:t>
            </a:r>
            <a:r>
              <a:rPr lang="en-US" dirty="0"/>
              <a:t>t</a:t>
            </a:r>
            <a:endParaRPr lang="ru-R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1C8F23-1240-425F-A8EE-8D78EE855AFF}"/>
              </a:ext>
            </a:extLst>
          </p:cNvPr>
          <p:cNvCxnSpPr>
            <a:cxnSpLocks/>
          </p:cNvCxnSpPr>
          <p:nvPr/>
        </p:nvCxnSpPr>
        <p:spPr>
          <a:xfrm>
            <a:off x="2621151" y="4469367"/>
            <a:ext cx="1676401" cy="175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CB8590-E45B-4F0C-B105-1530AB7842CF}"/>
              </a:ext>
            </a:extLst>
          </p:cNvPr>
          <p:cNvSpPr txBox="1"/>
          <p:nvPr/>
        </p:nvSpPr>
        <p:spPr>
          <a:xfrm>
            <a:off x="1305194" y="4545870"/>
            <a:ext cx="299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Вычисления из предыдущей</a:t>
            </a:r>
            <a:endParaRPr lang="en-US" dirty="0"/>
          </a:p>
          <a:p>
            <a:r>
              <a:rPr lang="ru-RU" dirty="0"/>
              <a:t> </a:t>
            </a:r>
            <a:r>
              <a:rPr lang="en-US" dirty="0"/>
              <a:t>RNN</a:t>
            </a:r>
            <a:r>
              <a:rPr lang="ru-RU" dirty="0"/>
              <a:t> ячейки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9F318-6C8B-4F09-9373-179AF504FD15}"/>
              </a:ext>
            </a:extLst>
          </p:cNvPr>
          <p:cNvSpPr txBox="1"/>
          <p:nvPr/>
        </p:nvSpPr>
        <p:spPr>
          <a:xfrm>
            <a:off x="7259679" y="5285080"/>
            <a:ext cx="270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Новое скрытое состояние</a:t>
            </a:r>
            <a:endParaRPr lang="en-US" dirty="0"/>
          </a:p>
          <a:p>
            <a:r>
              <a:rPr lang="ru-RU" dirty="0"/>
              <a:t> </a:t>
            </a:r>
            <a:r>
              <a:rPr lang="en-US" dirty="0"/>
              <a:t>RNN</a:t>
            </a:r>
            <a:r>
              <a:rPr lang="ru-RU" dirty="0"/>
              <a:t> ячейки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32128B-4442-4D06-AE59-3F2F6919987B}"/>
              </a:ext>
            </a:extLst>
          </p:cNvPr>
          <p:cNvCxnSpPr>
            <a:cxnSpLocks/>
          </p:cNvCxnSpPr>
          <p:nvPr/>
        </p:nvCxnSpPr>
        <p:spPr>
          <a:xfrm flipH="1" flipV="1">
            <a:off x="6433457" y="4681459"/>
            <a:ext cx="826222" cy="7851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7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1706</Words>
  <Application>Microsoft Office PowerPoint</Application>
  <PresentationFormat>Widescreen</PresentationFormat>
  <Paragraphs>140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Рекуррентные нейронные сети и их различные реализации</vt:lpstr>
      <vt:lpstr>Содержание</vt:lpstr>
      <vt:lpstr>Проблема кратковременной памяти</vt:lpstr>
      <vt:lpstr>Проблема кратковременной памяти</vt:lpstr>
      <vt:lpstr>Сети LSTM и GRU – как решение</vt:lpstr>
      <vt:lpstr>Пример</vt:lpstr>
      <vt:lpstr>Рекуррентная нейронная сеть RNN</vt:lpstr>
      <vt:lpstr>Рекуррентная нейронная сеть RNN</vt:lpstr>
      <vt:lpstr>Рекуррентные нейронные сети RNN</vt:lpstr>
      <vt:lpstr>Функция активации Tanh?</vt:lpstr>
      <vt:lpstr>Функция активации Tanh ?</vt:lpstr>
      <vt:lpstr>Сети долгой краткосрочной памяти LSTM</vt:lpstr>
      <vt:lpstr>Сети долгой краткосрочной памяти LSTM</vt:lpstr>
      <vt:lpstr>Гейты в ячейке LSTM? Сигмоида</vt:lpstr>
      <vt:lpstr>Гейты в ячейке LSTM? Забывающий гейт</vt:lpstr>
      <vt:lpstr>Гейты в ячейке LSTM? Входящий гейт</vt:lpstr>
      <vt:lpstr>Гейты в ячейке LSTM? Выходной гейт</vt:lpstr>
      <vt:lpstr>Возможная реализация ячейки LSTM</vt:lpstr>
      <vt:lpstr>General Recurrent Unit GRU. Альтернатива LSTM</vt:lpstr>
      <vt:lpstr>General Recurrent Unit GRU. Альтернатива LSTM</vt:lpstr>
      <vt:lpstr>Итоги</vt:lpstr>
      <vt:lpstr>Шаги упражнения</vt:lpstr>
      <vt:lpstr>Шаги упражнения</vt:lpstr>
      <vt:lpstr>Структура входных данных LSTM</vt:lpstr>
      <vt:lpstr>Двунаправленные LSTM</vt:lpstr>
      <vt:lpstr>Двунаправленные LSTM</vt:lpstr>
      <vt:lpstr>Stacked LSTM</vt:lpstr>
      <vt:lpstr>Return 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Abdurakipov, Sergey</dc:creator>
  <cp:lastModifiedBy>Abdurakipov, Sergey</cp:lastModifiedBy>
  <cp:revision>67</cp:revision>
  <dcterms:created xsi:type="dcterms:W3CDTF">2019-04-12T19:08:28Z</dcterms:created>
  <dcterms:modified xsi:type="dcterms:W3CDTF">2019-04-13T08:54:10Z</dcterms:modified>
</cp:coreProperties>
</file>