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5" r:id="rId2"/>
    <p:sldId id="276" r:id="rId3"/>
    <p:sldId id="256" r:id="rId4"/>
    <p:sldId id="257" r:id="rId5"/>
    <p:sldId id="258" r:id="rId6"/>
    <p:sldId id="265" r:id="rId7"/>
    <p:sldId id="264" r:id="rId8"/>
    <p:sldId id="266" r:id="rId9"/>
    <p:sldId id="261" r:id="rId10"/>
    <p:sldId id="262" r:id="rId11"/>
    <p:sldId id="263" r:id="rId12"/>
    <p:sldId id="268" r:id="rId13"/>
    <p:sldId id="267" r:id="rId14"/>
    <p:sldId id="269" r:id="rId15"/>
    <p:sldId id="274" r:id="rId16"/>
    <p:sldId id="270" r:id="rId17"/>
    <p:sldId id="271" r:id="rId18"/>
    <p:sldId id="272" r:id="rId19"/>
    <p:sldId id="27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81455" autoAdjust="0"/>
  </p:normalViewPr>
  <p:slideViewPr>
    <p:cSldViewPr snapToGrid="0">
      <p:cViewPr varScale="1">
        <p:scale>
          <a:sx n="72" d="100"/>
          <a:sy n="72" d="100"/>
        </p:scale>
        <p:origin x="17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BDDED-10FB-40DB-8F4F-B29FD63EBC1F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EF2C3-AB1D-4373-89DB-97C0DA77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https://www.arduino.cc/en/Main/Software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6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https://www.arduino.cc/en/Hacking/LibraryTutorial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https://www.arduino.cc/en/Tutorial/AnalogInput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https://www.arduino.cc/en/Reference/FunctionDeclaration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https://www.arduino.cc/en/Reference/Board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https://www.arduino.cc/en/Reference/VariableDeclaration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https://www.arduino.cc/reference/en/language/structure/arithmetic-operators/addition/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https://startingelectronics.org/software/arduino/learn-to-program-course/12-logical-operators/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https://www.arduino.cc/reference/en/language/structure/control-structure/if/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1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https://www.arduino.cc/reference/en/language/structure/control-structure/for/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https://www.arduino.cc/reference/en/language/variables/data-types/array/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F2C3-AB1D-4373-89DB-97C0DA77B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6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D44716-4C9F-4AAD-9C92-6002A8E112F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AE67A2-4A79-40DE-91FA-2AEA7F3F23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.usf.edu/dfx/" TargetMode="External"/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and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96" y="2235200"/>
            <a:ext cx="729005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(this condition is true)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these statements;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these statements;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conditions can exist independently, but else statements cannot</a:t>
            </a:r>
          </a:p>
        </p:txBody>
      </p:sp>
    </p:spTree>
    <p:extLst>
      <p:ext uri="{BB962C8B-B14F-4D97-AF65-F5344CB8AC3E}">
        <p14:creationId xmlns:p14="http://schemas.microsoft.com/office/powerpoint/2010/main" val="338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809142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(start with this statement; while this statement is true; change in this way)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these statements;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Very common to have an iterator (</a:t>
            </a:r>
            <a:r>
              <a:rPr lang="en-US" dirty="0" err="1" smtClean="0"/>
              <a:t>i</a:t>
            </a:r>
            <a:r>
              <a:rPr lang="en-US" dirty="0" smtClean="0"/>
              <a:t>), that does the statements a certain number of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can leave out aspects of the for loop if you don’t need them, just leave the semicolon</a:t>
            </a:r>
          </a:p>
        </p:txBody>
      </p:sp>
    </p:spTree>
    <p:extLst>
      <p:ext uri="{BB962C8B-B14F-4D97-AF65-F5344CB8AC3E}">
        <p14:creationId xmlns:p14="http://schemas.microsoft.com/office/powerpoint/2010/main" val="31566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Arrays are a type of data structure, they hold pieces of data that are arranged sequentially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set of a specific data type, like a set of “</a:t>
            </a:r>
            <a:r>
              <a:rPr lang="en-US" dirty="0" err="1" smtClean="0"/>
              <a:t>int”s</a:t>
            </a:r>
            <a:r>
              <a:rPr lang="en-US" dirty="0" smtClean="0"/>
              <a:t>, “</a:t>
            </a:r>
            <a:r>
              <a:rPr lang="en-US" dirty="0" err="1" smtClean="0"/>
              <a:t>float”s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r>
              <a:rPr lang="en-US" dirty="0" smtClean="0"/>
              <a:t>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Have a set size that can be not be changed after 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4376420"/>
            <a:ext cx="5736218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" y="2204720"/>
            <a:ext cx="8387007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Libraries are very plentiful on Arduino for many types of input and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Many of these libraries are built into the language, so it saves you the trouble of looking for them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Classes are contained in libraries, and declarations of these classes are called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With these objects often come useful functions and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“.” operator is an easy way to use these features</a:t>
            </a:r>
          </a:p>
        </p:txBody>
      </p:sp>
    </p:spTree>
    <p:extLst>
      <p:ext uri="{BB962C8B-B14F-4D97-AF65-F5344CB8AC3E}">
        <p14:creationId xmlns:p14="http://schemas.microsoft.com/office/powerpoint/2010/main" val="2304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2590800"/>
            <a:ext cx="729005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INPUT); and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OUTPUT);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digitalValue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digitalPin</a:t>
            </a:r>
            <a:r>
              <a:rPr lang="en-US" dirty="0" smtClean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Digital pins have a ~ next to their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HIGH); and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LOW);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analogValue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analogPin</a:t>
            </a:r>
            <a:r>
              <a:rPr lang="en-US" dirty="0" smtClean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Reads in a 10 bit word, a value from 0 to 1023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All Arduino programs start with two functions: setup() and loop()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“void” before the functions means that it will not return anything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empty parenthesis means that it accepts no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setup is used for instantiating variables, declaring pins as input or output, and other start up work required for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Variables declared here are unusable to loop() as they are local variables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loop is the main part of your program, and its contents will be repeated potentially forever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4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You can make your own functions to prevent repetitive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Function declaration declares the return type as well as the type and number of parameters followed by a semicolon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Usually near the top of a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(</a:t>
            </a:r>
            <a:r>
              <a:rPr lang="en-US" dirty="0" err="1" smtClean="0"/>
              <a:t>paramType</a:t>
            </a:r>
            <a:r>
              <a:rPr lang="en-US" dirty="0" smtClean="0"/>
              <a:t> </a:t>
            </a:r>
            <a:r>
              <a:rPr lang="en-US" dirty="0" err="1" smtClean="0"/>
              <a:t>paramName</a:t>
            </a:r>
            <a:r>
              <a:rPr lang="en-US" dirty="0" smtClean="0"/>
              <a:t>, paramType2 paramName2);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quadratic(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function definition MUST be identical to the declaration, but instead of a semicolon it has a body enclosed by curly brackets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function call is a use of the function, where the return value can be saved to a variable and the parameters must all be of the same type and quantity.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answer = quadratic(1, 3, 2);</a:t>
            </a:r>
          </a:p>
        </p:txBody>
      </p:sp>
    </p:spTree>
    <p:extLst>
      <p:ext uri="{BB962C8B-B14F-4D97-AF65-F5344CB8AC3E}">
        <p14:creationId xmlns:p14="http://schemas.microsoft.com/office/powerpoint/2010/main" val="7136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7" y="1813500"/>
            <a:ext cx="7165563" cy="4684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1422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Impact" panose="020B0806030902050204" pitchFamily="34" charset="0"/>
              </a:rPr>
              <a:t>Trying to learn an entire programming language in an hour </a:t>
            </a:r>
            <a:endParaRPr lang="en-US" sz="4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5" y="0"/>
            <a:ext cx="6980275" cy="68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8" y="0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Arduino’s reference website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https://www.arduino.cc/reference/en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DFX Lab: </a:t>
            </a:r>
            <a:r>
              <a:rPr lang="en-US" dirty="0">
                <a:hlinkClick r:id="rId3"/>
              </a:rPr>
              <a:t>http://www.eng.usf.edu/dfx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"/>
          <a:stretch/>
        </p:blipFill>
        <p:spPr>
          <a:xfrm>
            <a:off x="443739" y="4055237"/>
            <a:ext cx="3969384" cy="2268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" b="3174"/>
          <a:stretch/>
        </p:blipFill>
        <p:spPr>
          <a:xfrm>
            <a:off x="5300218" y="3322492"/>
            <a:ext cx="3082290" cy="29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Workshop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33" y="4872950"/>
            <a:ext cx="1957778" cy="1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2208362"/>
            <a:ext cx="729005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programming language made to integrate hardware with software in a way that is easy for anyone to learn and utilize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Works seamlessly with an Arduino board to allow for almost limitless building capabilities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 an object orientated language that is similar to C++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10188" r="16079" b="18742"/>
          <a:stretch/>
        </p:blipFill>
        <p:spPr>
          <a:xfrm>
            <a:off x="1514237" y="4220042"/>
            <a:ext cx="2596550" cy="238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9434"/>
          <a:stretch/>
        </p:blipFill>
        <p:spPr>
          <a:xfrm rot="5400000">
            <a:off x="5111074" y="4144787"/>
            <a:ext cx="2395359" cy="25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explanation of the </a:t>
            </a:r>
            <a:br>
              <a:rPr lang="en-US" dirty="0" smtClean="0"/>
            </a:br>
            <a:r>
              <a:rPr lang="en-US" dirty="0" smtClean="0"/>
              <a:t>Arduino </a:t>
            </a:r>
            <a:r>
              <a:rPr lang="en-US" dirty="0" err="1" smtClean="0"/>
              <a:t>uno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76" y="1871249"/>
            <a:ext cx="6322693" cy="4986751"/>
          </a:xfrm>
        </p:spPr>
      </p:pic>
    </p:spTree>
    <p:extLst>
      <p:ext uri="{BB962C8B-B14F-4D97-AF65-F5344CB8AC3E}">
        <p14:creationId xmlns:p14="http://schemas.microsoft.com/office/powerpoint/2010/main" val="30930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declaration,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779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“</a:t>
            </a:r>
            <a:r>
              <a:rPr lang="en-US" dirty="0" err="1" smtClean="0"/>
              <a:t>int</a:t>
            </a:r>
            <a:r>
              <a:rPr lang="en-US" dirty="0" smtClean="0"/>
              <a:t>” represents an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“double” or “float” represents numbers with fractional components, like a decimal but double can hold higher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“bool” represents Boolean variables, that can be either True or </a:t>
            </a:r>
            <a:r>
              <a:rPr lang="en-US" dirty="0"/>
              <a:t>F</a:t>
            </a:r>
            <a:r>
              <a:rPr lang="en-US" dirty="0" smtClean="0"/>
              <a:t>alse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Declaration is when you “declare” a variable’s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</a:t>
            </a:r>
            <a:r>
              <a:rPr lang="en-US" dirty="0" smtClean="0"/>
              <a:t>eclaration must be made before assignment is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can declare variables with “#define </a:t>
            </a:r>
            <a:r>
              <a:rPr lang="en-US" dirty="0" err="1" smtClean="0"/>
              <a:t>variableName</a:t>
            </a:r>
            <a:r>
              <a:rPr lang="en-US" dirty="0" smtClean="0"/>
              <a:t> #” and it will stay constant throughout the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</a:t>
            </a:r>
            <a:r>
              <a:rPr lang="en-US" dirty="0" smtClean="0"/>
              <a:t>ssignment just assigns a value to the variable you’ve created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9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time!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+ represents addition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- represents subtraction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* represents multiplication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/ divides (for integers, it rounds down)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% represents remainders for integers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11%2 = 1 because 11/2 is 5 remainder </a:t>
            </a:r>
            <a:r>
              <a:rPr lang="en-US" dirty="0" smtClean="0"/>
              <a:t>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++ adds one to the variable to the left of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-- subtracts one from the variable to the left of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= is the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1625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Math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//by the way this is a comment that will last to the end of the line</a:t>
            </a:r>
          </a:p>
          <a:p>
            <a:r>
              <a:rPr lang="en-US" dirty="0" smtClean="0"/>
              <a:t>//the compiler ignores these comments, they are for the programmer</a:t>
            </a:r>
          </a:p>
          <a:p>
            <a:r>
              <a:rPr lang="en-US" dirty="0" smtClean="0"/>
              <a:t>/* This is a comment that will span as long as you want it to until the   * terminating character is reached, this is a good way to test what     * part of your code is broken, by commenting out different sections of     * code                                                                                         */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 = (3 * 2) % 3;</a:t>
            </a:r>
          </a:p>
          <a:p>
            <a:r>
              <a:rPr lang="en-US" dirty="0" smtClean="0"/>
              <a:t>x++;</a:t>
            </a:r>
          </a:p>
          <a:p>
            <a:r>
              <a:rPr lang="en-US" dirty="0" smtClean="0"/>
              <a:t>bool </a:t>
            </a:r>
            <a:r>
              <a:rPr lang="en-US" dirty="0" err="1" smtClean="0"/>
              <a:t>wicseMember</a:t>
            </a:r>
            <a:r>
              <a:rPr lang="en-US" dirty="0" smtClean="0"/>
              <a:t> = True;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in conditional statements, to check if a condition applies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&amp;&amp; represents logical AND </a:t>
            </a:r>
            <a:r>
              <a:rPr lang="en-US" dirty="0" err="1" smtClean="0"/>
              <a:t>and</a:t>
            </a:r>
            <a:r>
              <a:rPr lang="en-US" dirty="0" smtClean="0"/>
              <a:t> returns true when both conditions are 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|| represents logical OR and returns true when at least one of the conditions are 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&lt; or &gt; are less than and greater than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&lt;= and &gt;= are less than or equal to and greater than or equal to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== represents equal to (= is used to assign values, not test equality)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!= represents not equal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25318</TotalTime>
  <Words>945</Words>
  <Application>Microsoft Office PowerPoint</Application>
  <PresentationFormat>On-screen Show (4:3)</PresentationFormat>
  <Paragraphs>118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Impact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Arduino Workshop</vt:lpstr>
      <vt:lpstr>What is Arduino?</vt:lpstr>
      <vt:lpstr>Brief explanation of the  Arduino uno</vt:lpstr>
      <vt:lpstr>Variables, declaration, and assignment</vt:lpstr>
      <vt:lpstr>Math time!  </vt:lpstr>
      <vt:lpstr>Variables and Math example</vt:lpstr>
      <vt:lpstr>True or false?</vt:lpstr>
      <vt:lpstr>If statements and else statements</vt:lpstr>
      <vt:lpstr>For statements</vt:lpstr>
      <vt:lpstr>Arrays</vt:lpstr>
      <vt:lpstr>PowerPoint Presentation</vt:lpstr>
      <vt:lpstr>Classes and objects in Arduino</vt:lpstr>
      <vt:lpstr>Common input and output</vt:lpstr>
      <vt:lpstr>Functions</vt:lpstr>
      <vt:lpstr>DIY functions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Rachel Klesius</dc:creator>
  <cp:lastModifiedBy>Rachel Klesius</cp:lastModifiedBy>
  <cp:revision>26</cp:revision>
  <dcterms:created xsi:type="dcterms:W3CDTF">2018-01-02T17:59:24Z</dcterms:created>
  <dcterms:modified xsi:type="dcterms:W3CDTF">2018-02-12T18:39:12Z</dcterms:modified>
</cp:coreProperties>
</file>