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km-dev/AICTE-B4-Internship-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30" y="4586365"/>
            <a:ext cx="8031116" cy="181588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rgbClr val="92D050"/>
                </a:solidFill>
                <a:effectLst>
                  <a:glow rad="101600">
                    <a:schemeClr val="accent5">
                      <a:satMod val="175000"/>
                      <a:alpha val="40000"/>
                    </a:schemeClr>
                  </a:glow>
                </a:effectLst>
                <a:latin typeface="Arial"/>
                <a:cs typeface="Arial"/>
              </a:rPr>
              <a:t>Rahul K M</a:t>
            </a:r>
          </a:p>
          <a:p>
            <a:r>
              <a:rPr lang="en-US" sz="2000" b="1" dirty="0">
                <a:solidFill>
                  <a:schemeClr val="accent1">
                    <a:lumMod val="75000"/>
                  </a:schemeClr>
                </a:solidFill>
                <a:latin typeface="Arial"/>
                <a:cs typeface="Arial"/>
              </a:rPr>
              <a:t>College Name &amp; Department : </a:t>
            </a:r>
            <a:r>
              <a:rPr lang="en-US" sz="1600" b="1" dirty="0">
                <a:solidFill>
                  <a:srgbClr val="92D050"/>
                </a:solidFill>
                <a:effectLst>
                  <a:glow rad="101600">
                    <a:schemeClr val="accent5">
                      <a:satMod val="175000"/>
                      <a:alpha val="40000"/>
                    </a:schemeClr>
                  </a:glow>
                </a:effectLst>
                <a:latin typeface="Arial"/>
                <a:cs typeface="Arial"/>
              </a:rPr>
              <a:t>Institute of Engineering &amp; Technology, </a:t>
            </a:r>
          </a:p>
          <a:p>
            <a:r>
              <a:rPr lang="en-US" sz="1600" b="1" dirty="0">
                <a:solidFill>
                  <a:srgbClr val="92D050"/>
                </a:solidFill>
                <a:effectLst>
                  <a:glow rad="101600">
                    <a:schemeClr val="accent5">
                      <a:satMod val="175000"/>
                      <a:alpha val="40000"/>
                    </a:schemeClr>
                  </a:glow>
                </a:effectLst>
                <a:latin typeface="Arial"/>
                <a:cs typeface="Arial"/>
              </a:rPr>
              <a:t>                                                                Alwar ( Rajasthan Technical University,</a:t>
            </a:r>
          </a:p>
          <a:p>
            <a:r>
              <a:rPr lang="en-US" sz="1600" b="1" dirty="0">
                <a:solidFill>
                  <a:srgbClr val="92D050"/>
                </a:solidFill>
                <a:effectLst>
                  <a:glow rad="101600">
                    <a:schemeClr val="accent5">
                      <a:satMod val="175000"/>
                      <a:alpha val="40000"/>
                    </a:schemeClr>
                  </a:glow>
                </a:effectLst>
                <a:latin typeface="Arial"/>
                <a:cs typeface="Arial"/>
              </a:rPr>
              <a:t>                                                                Kota ) / Computer Science and Engineering</a:t>
            </a:r>
            <a:endParaRPr lang="en-US" sz="16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t>This project successfully developed a user-friendly application demonstrating the Least Significant Bit (LSB) method of image steganography. The application effectively conceals and retrieves hidden messages within images, showcasing the practicality of this technique for data concealment. By providing a simple and accessible interface, this project serves as a valuable tool for understanding and exploring the principles of steganography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https://github.com/rkm-dev/AICTE-B4-Internship-Steganography.git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lgn="just"/>
            <a:r>
              <a:rPr lang="en-US" dirty="0"/>
              <a:t>The development of this LSB steganography application serves as a practical educational tool, illustrating the core concepts of data concealment within digital images. The project demonstrates the viability of this technique and lays a foundation for potential future enhancements, such as incorporating more advanced steganographic algorithms or expanding platform compatibility.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dirty="0"/>
              <a:t>The digital age has witnessed an exponential increase in data transmission, raising significant concerns about data security and privacy. While cryptography focuses on encrypting data, steganography aims to conceal the very existence of data within other media. This project addresses the need for a practical and demonstrative tool to illustrate the principles of image steganography, specifically employing the Least Significant Bit (LSB) method. The current challenge lies in providing a user-friendly application that effectively demonstrates:</a:t>
            </a:r>
          </a:p>
          <a:p>
            <a:pPr algn="just"/>
            <a:r>
              <a:rPr lang="en-US" sz="2000" dirty="0"/>
              <a:t>The process of embedding hidden messages within digital images using the LSB technique.</a:t>
            </a:r>
          </a:p>
          <a:p>
            <a:pPr algn="just"/>
            <a:r>
              <a:rPr lang="en-US" sz="2000" dirty="0"/>
              <a:t>The ability to accurately extract those hidden messages without noticeable degradation of the cover image.</a:t>
            </a:r>
          </a:p>
          <a:p>
            <a:pPr algn="just"/>
            <a:r>
              <a:rPr lang="en-US" sz="2000" dirty="0"/>
              <a:t>Practical Application</a:t>
            </a:r>
            <a:r>
              <a:rPr lang="en-US" sz="2000" b="1" dirty="0"/>
              <a:t>:</a:t>
            </a:r>
            <a:r>
              <a:rPr lang="en-US" sz="2000" dirty="0"/>
              <a:t> Emphasizes the need for a working application.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613485" cy="5068466"/>
          </a:xfrm>
        </p:spPr>
        <p:txBody>
          <a:bodyPr vert="horz" lIns="91440" tIns="45720" rIns="91440" bIns="45720" rtlCol="0" anchor="ctr">
            <a:noAutofit/>
          </a:bodyPr>
          <a:lstStyle/>
          <a:p>
            <a:pPr>
              <a:lnSpc>
                <a:spcPct val="200000"/>
              </a:lnSpc>
            </a:pPr>
            <a:r>
              <a:rPr lang="en-IN" sz="1400" b="1" dirty="0"/>
              <a:t>Programming Language Used : </a:t>
            </a:r>
            <a:r>
              <a:rPr lang="en-IN" sz="1400" dirty="0"/>
              <a:t>Python version 3.8 and above</a:t>
            </a:r>
          </a:p>
          <a:p>
            <a:pPr>
              <a:lnSpc>
                <a:spcPct val="200000"/>
              </a:lnSpc>
            </a:pPr>
            <a:r>
              <a:rPr lang="en-IN" sz="1400" b="1" dirty="0"/>
              <a:t>Libraries used : </a:t>
            </a:r>
            <a:r>
              <a:rPr lang="en-IN" sz="1400" dirty="0"/>
              <a:t> </a:t>
            </a:r>
          </a:p>
          <a:p>
            <a:pPr>
              <a:lnSpc>
                <a:spcPct val="200000"/>
              </a:lnSpc>
            </a:pPr>
            <a:endParaRPr lang="en-IN" sz="1400" dirty="0"/>
          </a:p>
          <a:p>
            <a:pPr marL="0" indent="0">
              <a:lnSpc>
                <a:spcPct val="200000"/>
              </a:lnSpc>
              <a:buNone/>
            </a:pPr>
            <a:endParaRPr lang="en-IN" sz="1400" b="1" dirty="0"/>
          </a:p>
          <a:p>
            <a:pPr>
              <a:lnSpc>
                <a:spcPct val="200000"/>
              </a:lnSpc>
            </a:pPr>
            <a:r>
              <a:rPr lang="en-IN" sz="1400" b="1" dirty="0"/>
              <a:t>Platform :</a:t>
            </a:r>
          </a:p>
        </p:txBody>
      </p:sp>
      <p:sp>
        <p:nvSpPr>
          <p:cNvPr id="3" name="TextBox 2">
            <a:extLst>
              <a:ext uri="{FF2B5EF4-FFF2-40B4-BE49-F238E27FC236}">
                <a16:creationId xmlns:a16="http://schemas.microsoft.com/office/drawing/2014/main" id="{1EEC5616-8FF1-4464-9A91-92657375BF91}"/>
              </a:ext>
            </a:extLst>
          </p:cNvPr>
          <p:cNvSpPr txBox="1"/>
          <p:nvPr/>
        </p:nvSpPr>
        <p:spPr>
          <a:xfrm>
            <a:off x="1944255" y="2998369"/>
            <a:ext cx="10016836" cy="1815882"/>
          </a:xfrm>
          <a:prstGeom prst="rect">
            <a:avLst/>
          </a:prstGeom>
          <a:noFill/>
        </p:spPr>
        <p:txBody>
          <a:bodyPr wrap="square" rtlCol="0">
            <a:spAutoFit/>
          </a:bodyPr>
          <a:lstStyle/>
          <a:p>
            <a:pPr marL="285750" indent="-285750">
              <a:buFont typeface="Wingdings" panose="05000000000000000000" pitchFamily="2" charset="2"/>
              <a:buChar char="ü"/>
            </a:pPr>
            <a:r>
              <a:rPr lang="en-IN" sz="1400" b="1" dirty="0">
                <a:solidFill>
                  <a:schemeClr val="tx1">
                    <a:lumMod val="75000"/>
                    <a:lumOff val="25000"/>
                  </a:schemeClr>
                </a:solidFill>
              </a:rPr>
              <a:t>OpenCV</a:t>
            </a:r>
            <a:r>
              <a:rPr lang="en-IN" sz="1400" dirty="0">
                <a:solidFill>
                  <a:schemeClr val="tx1">
                    <a:lumMod val="75000"/>
                    <a:lumOff val="25000"/>
                  </a:schemeClr>
                </a:solidFill>
              </a:rPr>
              <a:t> - for image read and write and image to NumPy ndarray matrix for bit manipulation</a:t>
            </a:r>
          </a:p>
          <a:p>
            <a:pPr marL="285750" indent="-285750">
              <a:buFont typeface="Wingdings" panose="05000000000000000000" pitchFamily="2" charset="2"/>
              <a:buChar char="ü"/>
            </a:pPr>
            <a:r>
              <a:rPr lang="en-IN" sz="1400" b="1" dirty="0">
                <a:solidFill>
                  <a:schemeClr val="tx1">
                    <a:lumMod val="75000"/>
                    <a:lumOff val="25000"/>
                  </a:schemeClr>
                </a:solidFill>
              </a:rPr>
              <a:t>Tkinter</a:t>
            </a:r>
            <a:r>
              <a:rPr lang="en-IN" sz="1400" dirty="0">
                <a:solidFill>
                  <a:schemeClr val="tx1">
                    <a:lumMod val="75000"/>
                    <a:lumOff val="25000"/>
                  </a:schemeClr>
                </a:solidFill>
              </a:rPr>
              <a:t> – for GUI Elements like buttons, input box, text box etc.</a:t>
            </a:r>
          </a:p>
          <a:p>
            <a:pPr marL="285750" indent="-285750">
              <a:buFont typeface="Wingdings" panose="05000000000000000000" pitchFamily="2" charset="2"/>
              <a:buChar char="ü"/>
            </a:pPr>
            <a:r>
              <a:rPr lang="en-IN" sz="1400" b="1" dirty="0">
                <a:solidFill>
                  <a:schemeClr val="tx1">
                    <a:lumMod val="75000"/>
                    <a:lumOff val="25000"/>
                  </a:schemeClr>
                </a:solidFill>
              </a:rPr>
              <a:t>CustomTkinter</a:t>
            </a:r>
            <a:r>
              <a:rPr lang="en-IN" sz="1400" dirty="0">
                <a:solidFill>
                  <a:schemeClr val="tx1">
                    <a:lumMod val="75000"/>
                    <a:lumOff val="25000"/>
                  </a:schemeClr>
                </a:solidFill>
              </a:rPr>
              <a:t> - </a:t>
            </a:r>
            <a:r>
              <a:rPr lang="en-US" sz="1400" dirty="0">
                <a:solidFill>
                  <a:schemeClr val="tx1">
                    <a:lumMod val="75000"/>
                    <a:lumOff val="25000"/>
                  </a:schemeClr>
                </a:solidFill>
              </a:rPr>
              <a:t>Python UI library that builds upon Tkinter, offers a more modern and customizable look for desktop applications</a:t>
            </a:r>
          </a:p>
          <a:p>
            <a:pPr marL="285750" indent="-285750">
              <a:buFont typeface="Wingdings" panose="05000000000000000000" pitchFamily="2" charset="2"/>
              <a:buChar char="ü"/>
            </a:pPr>
            <a:r>
              <a:rPr lang="en-US" sz="1400" b="1" dirty="0">
                <a:solidFill>
                  <a:schemeClr val="tx1">
                    <a:lumMod val="75000"/>
                    <a:lumOff val="25000"/>
                  </a:schemeClr>
                </a:solidFill>
              </a:rPr>
              <a:t>PIL</a:t>
            </a:r>
            <a:r>
              <a:rPr lang="en-US" sz="1400" dirty="0">
                <a:solidFill>
                  <a:schemeClr val="tx1">
                    <a:lumMod val="75000"/>
                    <a:lumOff val="25000"/>
                  </a:schemeClr>
                </a:solidFill>
              </a:rPr>
              <a:t> – (optional) for application decorative Image display</a:t>
            </a:r>
          </a:p>
          <a:p>
            <a:pPr marL="285750" indent="-285750">
              <a:buFont typeface="Wingdings" panose="05000000000000000000" pitchFamily="2" charset="2"/>
              <a:buChar char="ü"/>
            </a:pPr>
            <a:r>
              <a:rPr lang="en-US" sz="1400" b="1" dirty="0">
                <a:solidFill>
                  <a:schemeClr val="tx1">
                    <a:lumMod val="75000"/>
                    <a:lumOff val="25000"/>
                  </a:schemeClr>
                </a:solidFill>
              </a:rPr>
              <a:t>OS</a:t>
            </a:r>
            <a:r>
              <a:rPr lang="en-US" sz="1400" dirty="0">
                <a:solidFill>
                  <a:schemeClr val="tx1">
                    <a:lumMod val="75000"/>
                    <a:lumOff val="25000"/>
                  </a:schemeClr>
                </a:solidFill>
              </a:rPr>
              <a:t> – for operating system support for file read and write within python application</a:t>
            </a:r>
          </a:p>
          <a:p>
            <a:pPr marL="285750" indent="-285750">
              <a:buFont typeface="Wingdings" panose="05000000000000000000" pitchFamily="2" charset="2"/>
              <a:buChar char="ü"/>
            </a:pPr>
            <a:r>
              <a:rPr lang="en-US" sz="1400" b="1" dirty="0">
                <a:solidFill>
                  <a:schemeClr val="tx1">
                    <a:lumMod val="75000"/>
                    <a:lumOff val="25000"/>
                  </a:schemeClr>
                </a:solidFill>
              </a:rPr>
              <a:t>Time </a:t>
            </a:r>
            <a:r>
              <a:rPr lang="en-US" sz="1400" dirty="0">
                <a:solidFill>
                  <a:schemeClr val="tx1">
                    <a:lumMod val="75000"/>
                    <a:lumOff val="25000"/>
                  </a:schemeClr>
                </a:solidFill>
              </a:rPr>
              <a:t>– (optional) for application simulated delayed effects</a:t>
            </a:r>
          </a:p>
          <a:p>
            <a:pPr marL="285750" indent="-285750">
              <a:buFont typeface="Wingdings" panose="05000000000000000000" pitchFamily="2" charset="2"/>
              <a:buChar char="ü"/>
            </a:pPr>
            <a:r>
              <a:rPr lang="en-US" sz="1400" b="1" dirty="0">
                <a:solidFill>
                  <a:schemeClr val="tx1">
                    <a:lumMod val="75000"/>
                    <a:lumOff val="25000"/>
                  </a:schemeClr>
                </a:solidFill>
              </a:rPr>
              <a:t>Threading</a:t>
            </a:r>
            <a:r>
              <a:rPr lang="en-US" sz="1400" dirty="0">
                <a:solidFill>
                  <a:schemeClr val="tx1">
                    <a:lumMod val="75000"/>
                    <a:lumOff val="25000"/>
                  </a:schemeClr>
                </a:solidFill>
              </a:rPr>
              <a:t> – for application parallel background file processing. </a:t>
            </a:r>
            <a:endParaRPr lang="en-IN" sz="1400" dirty="0">
              <a:solidFill>
                <a:schemeClr val="tx1">
                  <a:lumMod val="75000"/>
                  <a:lumOff val="25000"/>
                </a:schemeClr>
              </a:solidFill>
            </a:endParaRPr>
          </a:p>
          <a:p>
            <a:endParaRPr lang="en-IN" sz="1400" dirty="0">
              <a:solidFill>
                <a:schemeClr val="tx1">
                  <a:lumMod val="75000"/>
                  <a:lumOff val="25000"/>
                </a:schemeClr>
              </a:solidFill>
            </a:endParaRPr>
          </a:p>
        </p:txBody>
      </p:sp>
      <p:sp>
        <p:nvSpPr>
          <p:cNvPr id="4" name="TextBox 3">
            <a:extLst>
              <a:ext uri="{FF2B5EF4-FFF2-40B4-BE49-F238E27FC236}">
                <a16:creationId xmlns:a16="http://schemas.microsoft.com/office/drawing/2014/main" id="{16FEBE84-45CA-4C57-985B-B750AA137155}"/>
              </a:ext>
            </a:extLst>
          </p:cNvPr>
          <p:cNvSpPr txBox="1"/>
          <p:nvPr/>
        </p:nvSpPr>
        <p:spPr>
          <a:xfrm>
            <a:off x="1944254" y="4645306"/>
            <a:ext cx="9490363" cy="1169551"/>
          </a:xfrm>
          <a:prstGeom prst="rect">
            <a:avLst/>
          </a:prstGeom>
          <a:noFill/>
        </p:spPr>
        <p:txBody>
          <a:bodyPr wrap="square" rtlCol="0">
            <a:spAutoFit/>
          </a:bodyPr>
          <a:lstStyle/>
          <a:p>
            <a:pPr marL="285750" indent="-285750">
              <a:buFont typeface="Wingdings" panose="05000000000000000000" pitchFamily="2" charset="2"/>
              <a:buChar char="ü"/>
            </a:pPr>
            <a:r>
              <a:rPr lang="en-IN" sz="1400" dirty="0"/>
              <a:t>OS ( Windows 10 and above or Linux )</a:t>
            </a:r>
          </a:p>
          <a:p>
            <a:pPr marL="285750" indent="-285750">
              <a:buFont typeface="Wingdings" panose="05000000000000000000" pitchFamily="2" charset="2"/>
              <a:buChar char="ü"/>
            </a:pPr>
            <a:r>
              <a:rPr lang="en-IN" sz="1400" dirty="0"/>
              <a:t>at least 4GB of RAM</a:t>
            </a:r>
          </a:p>
          <a:p>
            <a:pPr marL="285750" indent="-285750">
              <a:buFont typeface="Wingdings" panose="05000000000000000000" pitchFamily="2" charset="2"/>
              <a:buChar char="ü"/>
            </a:pPr>
            <a:r>
              <a:rPr lang="en-IN" sz="1400" dirty="0"/>
              <a:t>any modern processor or microcontroller with clock speed of 1GHz or higher</a:t>
            </a:r>
          </a:p>
          <a:p>
            <a:pPr marL="285750" indent="-285750">
              <a:buFont typeface="Wingdings" panose="05000000000000000000" pitchFamily="2" charset="2"/>
              <a:buChar char="ü"/>
            </a:pPr>
            <a:r>
              <a:rPr lang="en-IN" sz="1400" dirty="0"/>
              <a:t>for optimal functioning system HDD requirement at least 50 GB.</a:t>
            </a:r>
          </a:p>
          <a:p>
            <a:pPr marL="285750" indent="-285750">
              <a:buFont typeface="Wingdings" panose="05000000000000000000" pitchFamily="2" charset="2"/>
              <a:buChar char="ü"/>
            </a:pPr>
            <a:r>
              <a:rPr lang="en-IN" sz="1400" dirty="0"/>
              <a:t>IDE : python supported IDE ( Spyder used for this project ) or command-line (PowerShell or Terminal)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1699792"/>
          </a:xfrm>
        </p:spPr>
        <p:txBody>
          <a:bodyPr/>
          <a:lstStyle/>
          <a:p>
            <a:pPr marL="0" indent="0" algn="just">
              <a:buNone/>
            </a:pPr>
            <a:r>
              <a:rPr lang="en-US" sz="1800" dirty="0"/>
              <a:t>This project delivers a 'wow' factor through its elegant, intuitive GUI. Experience seamless navigation and control with minimal resource usage. The application demonstrates that powerful functionality can be achieved with a simple, visually appealing design, proving that efficiency and user-friendliness can coexist beautifully. Key highlights: intuitive interface, minimal resource consumption, and streamlined design.</a:t>
            </a:r>
            <a:endParaRPr lang="en-IN" sz="1800" dirty="0"/>
          </a:p>
        </p:txBody>
      </p:sp>
      <p:pic>
        <p:nvPicPr>
          <p:cNvPr id="4" name="Picture 3">
            <a:extLst>
              <a:ext uri="{FF2B5EF4-FFF2-40B4-BE49-F238E27FC236}">
                <a16:creationId xmlns:a16="http://schemas.microsoft.com/office/drawing/2014/main" id="{21C76F80-FC16-4C9B-9734-04771EB431F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0000" contrast="10000"/>
                    </a14:imgEffect>
                  </a14:imgLayer>
                </a14:imgProps>
              </a:ext>
            </a:extLst>
          </a:blip>
          <a:stretch>
            <a:fillRect/>
          </a:stretch>
        </p:blipFill>
        <p:spPr>
          <a:xfrm>
            <a:off x="1146891" y="2807862"/>
            <a:ext cx="2455582" cy="3562210"/>
          </a:xfrm>
          <a:prstGeom prst="rect">
            <a:avLst/>
          </a:prstGeom>
        </p:spPr>
      </p:pic>
      <p:pic>
        <p:nvPicPr>
          <p:cNvPr id="7" name="Picture 6">
            <a:extLst>
              <a:ext uri="{FF2B5EF4-FFF2-40B4-BE49-F238E27FC236}">
                <a16:creationId xmlns:a16="http://schemas.microsoft.com/office/drawing/2014/main" id="{A2DA39E3-DBAF-45BE-AE20-1AAC06D4B73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0000" contrast="10000"/>
                    </a14:imgEffect>
                  </a14:imgLayer>
                </a14:imgProps>
              </a:ext>
            </a:extLst>
          </a:blip>
          <a:stretch>
            <a:fillRect/>
          </a:stretch>
        </p:blipFill>
        <p:spPr>
          <a:xfrm>
            <a:off x="4855229" y="2807862"/>
            <a:ext cx="2481539" cy="3562210"/>
          </a:xfrm>
          <a:prstGeom prst="rect">
            <a:avLst/>
          </a:prstGeom>
        </p:spPr>
      </p:pic>
      <p:pic>
        <p:nvPicPr>
          <p:cNvPr id="9" name="Picture 8">
            <a:extLst>
              <a:ext uri="{FF2B5EF4-FFF2-40B4-BE49-F238E27FC236}">
                <a16:creationId xmlns:a16="http://schemas.microsoft.com/office/drawing/2014/main" id="{0D36CF13-1D10-4B2B-A1A5-64386BD888B6}"/>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30000" contrast="10000"/>
                    </a14:imgEffect>
                  </a14:imgLayer>
                </a14:imgProps>
              </a:ext>
            </a:extLst>
          </a:blip>
          <a:stretch>
            <a:fillRect/>
          </a:stretch>
        </p:blipFill>
        <p:spPr>
          <a:xfrm>
            <a:off x="8589524" y="2807862"/>
            <a:ext cx="2504048" cy="3562210"/>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This application empowers individuals concerned with digital privacy, allowing them to discreetly share sensitive information within seemingly innocuous images.</a:t>
            </a:r>
            <a:endParaRPr lang="en-IN" dirty="0"/>
          </a:p>
          <a:p>
            <a:r>
              <a:rPr lang="en-US" dirty="0"/>
              <a:t>Students and educators can utilize this tool to explore and understand the principles of steganography in a practical, hands-on manner.</a:t>
            </a:r>
            <a:endParaRPr lang="en-IN" dirty="0"/>
          </a:p>
          <a:p>
            <a:r>
              <a:rPr lang="en-US" dirty="0"/>
              <a:t>Hobbyists and developers interested in digital security and image processing will find this application a valuable resource for experimentation and learning.</a:t>
            </a:r>
            <a:endParaRPr lang="en-IN" dirty="0"/>
          </a:p>
          <a:p>
            <a:r>
              <a:rPr lang="en-US" dirty="0"/>
              <a:t>Anyone seeking a simple and effective method for concealing data within images can benefit from the application's user-friendly interface.</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D7312523-5993-490C-80DC-61B689348B4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5000" contrast="10000"/>
                    </a14:imgEffect>
                  </a14:imgLayer>
                </a14:imgProps>
              </a:ext>
            </a:extLst>
          </a:blip>
          <a:stretch>
            <a:fillRect/>
          </a:stretch>
        </p:blipFill>
        <p:spPr>
          <a:xfrm>
            <a:off x="581192" y="1184560"/>
            <a:ext cx="5366735" cy="4117108"/>
          </a:xfrm>
        </p:spPr>
      </p:pic>
      <p:pic>
        <p:nvPicPr>
          <p:cNvPr id="9" name="Picture 8">
            <a:extLst>
              <a:ext uri="{FF2B5EF4-FFF2-40B4-BE49-F238E27FC236}">
                <a16:creationId xmlns:a16="http://schemas.microsoft.com/office/drawing/2014/main" id="{61666F70-AFDE-4956-B31F-FEE828BB1CB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5000" contrast="10000"/>
                    </a14:imgEffect>
                  </a14:imgLayer>
                </a14:imgProps>
              </a:ext>
            </a:extLst>
          </a:blip>
          <a:stretch>
            <a:fillRect/>
          </a:stretch>
        </p:blipFill>
        <p:spPr>
          <a:xfrm>
            <a:off x="6672693" y="1184561"/>
            <a:ext cx="4938115" cy="4117108"/>
          </a:xfrm>
          <a:prstGeom prst="rect">
            <a:avLst/>
          </a:prstGeom>
        </p:spPr>
      </p:pic>
      <p:sp>
        <p:nvSpPr>
          <p:cNvPr id="10" name="Rectangle: Rounded Corners 9">
            <a:extLst>
              <a:ext uri="{FF2B5EF4-FFF2-40B4-BE49-F238E27FC236}">
                <a16:creationId xmlns:a16="http://schemas.microsoft.com/office/drawing/2014/main" id="{AFF12B0B-1AE1-4672-B567-924629D45A42}"/>
              </a:ext>
            </a:extLst>
          </p:cNvPr>
          <p:cNvSpPr/>
          <p:nvPr/>
        </p:nvSpPr>
        <p:spPr>
          <a:xfrm>
            <a:off x="4304145" y="3094177"/>
            <a:ext cx="849746" cy="230909"/>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64B6803-FB53-4F15-A020-CF2A0382CC14}"/>
              </a:ext>
            </a:extLst>
          </p:cNvPr>
          <p:cNvSpPr/>
          <p:nvPr/>
        </p:nvSpPr>
        <p:spPr>
          <a:xfrm>
            <a:off x="5153891" y="2979878"/>
            <a:ext cx="5181601" cy="467594"/>
          </a:xfrm>
          <a:prstGeom prst="rightArrow">
            <a:avLst/>
          </a:prstGeom>
          <a:gradFill>
            <a:gsLst>
              <a:gs pos="0">
                <a:schemeClr val="accent1">
                  <a:lumMod val="5000"/>
                  <a:lumOff val="95000"/>
                  <a:alpha val="92000"/>
                </a:schemeClr>
              </a:gs>
              <a:gs pos="55000">
                <a:schemeClr val="accent1">
                  <a:lumMod val="45000"/>
                  <a:lumOff val="55000"/>
                  <a:alpha val="31000"/>
                </a:schemeClr>
              </a:gs>
              <a:gs pos="78000">
                <a:schemeClr val="accent1">
                  <a:lumMod val="45000"/>
                  <a:lumOff val="55000"/>
                </a:schemeClr>
              </a:gs>
              <a:gs pos="100000">
                <a:schemeClr val="accent1">
                  <a:lumMod val="30000"/>
                  <a:lumOff val="70000"/>
                </a:schemeClr>
              </a:gs>
            </a:gsLst>
            <a:lin ang="5400000" scaled="1"/>
          </a:gra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Click – opens encryption window</a:t>
            </a:r>
            <a:endParaRPr lang="en-IN" dirty="0">
              <a:solidFill>
                <a:srgbClr val="FF0000"/>
              </a:solidFill>
            </a:endParaRPr>
          </a:p>
        </p:txBody>
      </p:sp>
      <p:sp>
        <p:nvSpPr>
          <p:cNvPr id="13" name="TextBox 12">
            <a:extLst>
              <a:ext uri="{FF2B5EF4-FFF2-40B4-BE49-F238E27FC236}">
                <a16:creationId xmlns:a16="http://schemas.microsoft.com/office/drawing/2014/main" id="{E7F0C177-A757-48DA-B6DE-811FECA1C55A}"/>
              </a:ext>
            </a:extLst>
          </p:cNvPr>
          <p:cNvSpPr txBox="1"/>
          <p:nvPr/>
        </p:nvSpPr>
        <p:spPr>
          <a:xfrm>
            <a:off x="581192" y="5503156"/>
            <a:ext cx="11121281" cy="877163"/>
          </a:xfrm>
          <a:prstGeom prst="rect">
            <a:avLst/>
          </a:prstGeom>
          <a:noFill/>
        </p:spPr>
        <p:txBody>
          <a:bodyPr wrap="square" rtlCol="0">
            <a:spAutoFit/>
          </a:bodyPr>
          <a:lstStyle/>
          <a:p>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The application, launched via command line or IDE, presents a simple GUI. In </a:t>
            </a:r>
            <a:r>
              <a:rPr lang="en-US" sz="1700" dirty="0">
                <a:solidFill>
                  <a:prstClr val="black">
                    <a:lumMod val="75000"/>
                    <a:lumOff val="25000"/>
                  </a:prstClr>
                </a:solidFill>
                <a:latin typeface="Franklin Gothic Book"/>
              </a:rPr>
              <a:t>the encryption window </a:t>
            </a:r>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users encrypt by selecting an image, entering a message and passcode, and clicking 'Encrypt’. A progress bar tracks the process, culminating in a success message and the file is saved exactly where the original image was selected.</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3CF8-F4CD-4A84-A90E-0DAE99DA723A}"/>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654C5159-82D5-4F34-BBBF-0D22FD35462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5000" contrast="10000"/>
                    </a14:imgEffect>
                  </a14:imgLayer>
                </a14:imgProps>
              </a:ext>
            </a:extLst>
          </a:blip>
          <a:stretch>
            <a:fillRect/>
          </a:stretch>
        </p:blipFill>
        <p:spPr>
          <a:xfrm>
            <a:off x="6096000" y="1232452"/>
            <a:ext cx="5872070" cy="4117108"/>
          </a:xfrm>
        </p:spPr>
      </p:pic>
      <p:pic>
        <p:nvPicPr>
          <p:cNvPr id="6" name="Content Placeholder 6">
            <a:extLst>
              <a:ext uri="{FF2B5EF4-FFF2-40B4-BE49-F238E27FC236}">
                <a16:creationId xmlns:a16="http://schemas.microsoft.com/office/drawing/2014/main" id="{2126DBF0-98F2-430F-8079-663A2C8DD58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5000" contrast="10000"/>
                    </a14:imgEffect>
                  </a14:imgLayer>
                </a14:imgProps>
              </a:ext>
            </a:extLst>
          </a:blip>
          <a:stretch>
            <a:fillRect/>
          </a:stretch>
        </p:blipFill>
        <p:spPr>
          <a:xfrm>
            <a:off x="581192" y="1217096"/>
            <a:ext cx="5366735" cy="4117108"/>
          </a:xfrm>
          <a:prstGeom prst="rect">
            <a:avLst/>
          </a:prstGeom>
        </p:spPr>
      </p:pic>
      <p:sp>
        <p:nvSpPr>
          <p:cNvPr id="7" name="Rectangle: Rounded Corners 6">
            <a:extLst>
              <a:ext uri="{FF2B5EF4-FFF2-40B4-BE49-F238E27FC236}">
                <a16:creationId xmlns:a16="http://schemas.microsoft.com/office/drawing/2014/main" id="{1986A9B8-DC28-4297-874C-4D4F409A84D9}"/>
              </a:ext>
            </a:extLst>
          </p:cNvPr>
          <p:cNvSpPr/>
          <p:nvPr/>
        </p:nvSpPr>
        <p:spPr>
          <a:xfrm>
            <a:off x="4304145" y="3376092"/>
            <a:ext cx="849746" cy="230909"/>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AB916077-3D54-4846-9880-0F587CA488FD}"/>
              </a:ext>
            </a:extLst>
          </p:cNvPr>
          <p:cNvSpPr/>
          <p:nvPr/>
        </p:nvSpPr>
        <p:spPr>
          <a:xfrm>
            <a:off x="5153891" y="3261793"/>
            <a:ext cx="3389745" cy="467594"/>
          </a:xfrm>
          <a:prstGeom prst="rightArrow">
            <a:avLst/>
          </a:prstGeom>
          <a:gradFill>
            <a:gsLst>
              <a:gs pos="0">
                <a:schemeClr val="accent1">
                  <a:lumMod val="5000"/>
                  <a:lumOff val="95000"/>
                  <a:alpha val="92000"/>
                </a:schemeClr>
              </a:gs>
              <a:gs pos="55000">
                <a:schemeClr val="accent1">
                  <a:lumMod val="45000"/>
                  <a:lumOff val="55000"/>
                  <a:alpha val="31000"/>
                </a:schemeClr>
              </a:gs>
              <a:gs pos="78000">
                <a:schemeClr val="accent1">
                  <a:lumMod val="45000"/>
                  <a:lumOff val="55000"/>
                </a:schemeClr>
              </a:gs>
              <a:gs pos="100000">
                <a:schemeClr val="accent1">
                  <a:lumMod val="30000"/>
                  <a:lumOff val="70000"/>
                </a:schemeClr>
              </a:gs>
            </a:gsLst>
            <a:lin ang="5400000" scaled="1"/>
          </a:gra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Click – opens decryption window</a:t>
            </a:r>
            <a:endParaRPr lang="en-IN" sz="1600" dirty="0">
              <a:solidFill>
                <a:srgbClr val="FF0000"/>
              </a:solidFill>
            </a:endParaRPr>
          </a:p>
        </p:txBody>
      </p:sp>
      <p:sp>
        <p:nvSpPr>
          <p:cNvPr id="9" name="TextBox 8">
            <a:extLst>
              <a:ext uri="{FF2B5EF4-FFF2-40B4-BE49-F238E27FC236}">
                <a16:creationId xmlns:a16="http://schemas.microsoft.com/office/drawing/2014/main" id="{56CF00C7-770A-4DD1-8C79-BE0AD754567C}"/>
              </a:ext>
            </a:extLst>
          </p:cNvPr>
          <p:cNvSpPr txBox="1"/>
          <p:nvPr/>
        </p:nvSpPr>
        <p:spPr>
          <a:xfrm>
            <a:off x="581192" y="5503156"/>
            <a:ext cx="11121281" cy="877163"/>
          </a:xfrm>
          <a:prstGeom prst="rect">
            <a:avLst/>
          </a:prstGeom>
          <a:noFill/>
        </p:spPr>
        <p:txBody>
          <a:bodyPr wrap="square" rtlCol="0">
            <a:spAutoFit/>
          </a:bodyPr>
          <a:lstStyle/>
          <a:p>
            <a:r>
              <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Clicking “Decryption” button opens up decryption program window where user can input the encrypted image to </a:t>
            </a:r>
            <a:r>
              <a:rPr lang="en-US" sz="1700" dirty="0">
                <a:solidFill>
                  <a:prstClr val="black">
                    <a:lumMod val="75000"/>
                    <a:lumOff val="25000"/>
                  </a:prstClr>
                </a:solidFill>
                <a:latin typeface="Franklin Gothic Book"/>
              </a:rPr>
              <a:t>extract the message from. Input the passcode entered during encryption and click decrypt button to execute, the extracted message will show up after the process is completed.</a:t>
            </a:r>
            <a:endParaRPr lang="en-IN" dirty="0"/>
          </a:p>
        </p:txBody>
      </p:sp>
    </p:spTree>
    <p:extLst>
      <p:ext uri="{BB962C8B-B14F-4D97-AF65-F5344CB8AC3E}">
        <p14:creationId xmlns:p14="http://schemas.microsoft.com/office/powerpoint/2010/main" val="84197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EB122AFA-3448-4A93-BD7F-108DA8F1001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10000" contrast="10000"/>
                    </a14:imgEffect>
                  </a14:imgLayer>
                </a14:imgProps>
              </a:ext>
            </a:extLst>
          </a:blip>
          <a:stretch>
            <a:fillRect/>
          </a:stretch>
        </p:blipFill>
        <p:spPr>
          <a:xfrm>
            <a:off x="701264" y="1232452"/>
            <a:ext cx="4838731" cy="4923392"/>
          </a:xfrm>
        </p:spPr>
      </p:pic>
      <p:sp>
        <p:nvSpPr>
          <p:cNvPr id="2" name="Title 1">
            <a:extLst>
              <a:ext uri="{FF2B5EF4-FFF2-40B4-BE49-F238E27FC236}">
                <a16:creationId xmlns:a16="http://schemas.microsoft.com/office/drawing/2014/main" id="{99453CF8-F4CD-4A84-A90E-0DAE99DA723A}"/>
              </a:ext>
            </a:extLst>
          </p:cNvPr>
          <p:cNvSpPr>
            <a:spLocks noGrp="1"/>
          </p:cNvSpPr>
          <p:nvPr>
            <p:ph type="title"/>
          </p:nvPr>
        </p:nvSpPr>
        <p:spPr/>
        <p:txBody>
          <a:bodyPr/>
          <a:lstStyle/>
          <a:p>
            <a:r>
              <a:rPr lang="en-IN" dirty="0">
                <a:solidFill>
                  <a:schemeClr val="accent1"/>
                </a:solidFill>
              </a:rPr>
              <a:t>Results</a:t>
            </a:r>
            <a:endParaRPr lang="en-IN" dirty="0"/>
          </a:p>
        </p:txBody>
      </p:sp>
      <p:pic>
        <p:nvPicPr>
          <p:cNvPr id="13" name="Picture 12">
            <a:extLst>
              <a:ext uri="{FF2B5EF4-FFF2-40B4-BE49-F238E27FC236}">
                <a16:creationId xmlns:a16="http://schemas.microsoft.com/office/drawing/2014/main" id="{C7F2F19D-39EC-4F55-9CA2-9D2507B97221}"/>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5000" contrast="10000"/>
                    </a14:imgEffect>
                  </a14:imgLayer>
                </a14:imgProps>
              </a:ext>
            </a:extLst>
          </a:blip>
          <a:stretch>
            <a:fillRect/>
          </a:stretch>
        </p:blipFill>
        <p:spPr>
          <a:xfrm>
            <a:off x="6038609" y="967304"/>
            <a:ext cx="5572199" cy="5341432"/>
          </a:xfrm>
          <a:prstGeom prst="rect">
            <a:avLst/>
          </a:prstGeom>
        </p:spPr>
      </p:pic>
    </p:spTree>
    <p:extLst>
      <p:ext uri="{BB962C8B-B14F-4D97-AF65-F5344CB8AC3E}">
        <p14:creationId xmlns:p14="http://schemas.microsoft.com/office/powerpoint/2010/main" val="9790257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terms/"/>
    <ds:schemaRef ds:uri="http://schemas.microsoft.com/office/2006/documentManagement/types"/>
    <ds:schemaRef ds:uri="fadb41d3-f9cb-40fb-903c-8cacaba95bb5"/>
    <ds:schemaRef ds:uri="http://schemas.microsoft.com/office/infopath/2007/PartnerControls"/>
    <ds:schemaRef ds:uri="b30265f8-c5e2-4918-b4a1-b977299ca3e2"/>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1363</TotalTime>
  <Words>768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dc:title>
  <dc:creator>Rahul K M</dc:creator>
  <cp:keywords>AICTE Project</cp:keywords>
  <cp:lastModifiedBy>Joy</cp:lastModifiedBy>
  <cp:revision>55</cp:revision>
  <dcterms:created xsi:type="dcterms:W3CDTF">2021-05-26T16:50:10Z</dcterms:created>
  <dcterms:modified xsi:type="dcterms:W3CDTF">2025-02-25T19:09:09Z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