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83" r:id="rId5"/>
  </p:sldMasterIdLst>
  <p:notesMasterIdLst>
    <p:notesMasterId r:id="rId23"/>
  </p:notesMasterIdLst>
  <p:handoutMasterIdLst>
    <p:handoutMasterId r:id="rId24"/>
  </p:handoutMasterIdLst>
  <p:sldIdLst>
    <p:sldId id="627" r:id="rId6"/>
    <p:sldId id="705" r:id="rId7"/>
    <p:sldId id="720" r:id="rId8"/>
    <p:sldId id="715" r:id="rId9"/>
    <p:sldId id="706" r:id="rId10"/>
    <p:sldId id="628" r:id="rId11"/>
    <p:sldId id="626" r:id="rId12"/>
    <p:sldId id="725" r:id="rId13"/>
    <p:sldId id="726" r:id="rId14"/>
    <p:sldId id="727" r:id="rId15"/>
    <p:sldId id="728" r:id="rId16"/>
    <p:sldId id="729" r:id="rId17"/>
    <p:sldId id="730" r:id="rId18"/>
    <p:sldId id="721" r:id="rId19"/>
    <p:sldId id="722" r:id="rId20"/>
    <p:sldId id="723" r:id="rId21"/>
    <p:sldId id="724" r:id="rId22"/>
  </p:sldIdLst>
  <p:sldSz cx="9144000" cy="5143500" type="screen16x9"/>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nivasan, Mugunthan (Cogniza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4949"/>
    <a:srgbClr val="3298B4"/>
    <a:srgbClr val="993300"/>
    <a:srgbClr val="E9E9E9"/>
    <a:srgbClr val="EBF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5405" autoAdjust="0"/>
  </p:normalViewPr>
  <p:slideViewPr>
    <p:cSldViewPr snapToGrid="0">
      <p:cViewPr varScale="1">
        <p:scale>
          <a:sx n="117" d="100"/>
          <a:sy n="117" d="100"/>
        </p:scale>
        <p:origin x="402"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4"/>
    </p:cViewPr>
  </p:sorterViewPr>
  <p:notesViewPr>
    <p:cSldViewPr snapToGrid="0">
      <p:cViewPr varScale="1">
        <p:scale>
          <a:sx n="59" d="100"/>
          <a:sy n="59" d="100"/>
        </p:scale>
        <p:origin x="-2544"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965504ED-601C-9F41-A2BB-A84CD9D575D8}" type="datetimeFigureOut">
              <a:rPr lang="en-US" smtClean="0"/>
              <a:pPr/>
              <a:t>7/25/2018</a:t>
            </a:fld>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09185347-B0FD-EF4B-941B-A92CF753AB4E}" type="slidenum">
              <a:rPr lang="en-US" smtClean="0"/>
              <a:pPr/>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C4499A69-9E3B-7C4C-9E3F-523F007A72CB}" type="datetimeFigureOut">
              <a:rPr lang="en-US" smtClean="0"/>
              <a:pPr/>
              <a:t>7/25/2018</a:t>
            </a:fld>
            <a:endParaRPr lang="en-US" dirty="0"/>
          </a:p>
        </p:txBody>
      </p:sp>
      <p:sp>
        <p:nvSpPr>
          <p:cNvPr id="4" name="Slide Image Placeholder 3"/>
          <p:cNvSpPr>
            <a:spLocks noGrp="1" noRot="1" noChangeAspect="1"/>
          </p:cNvSpPr>
          <p:nvPr>
            <p:ph type="sldImg" idx="2"/>
          </p:nvPr>
        </p:nvSpPr>
        <p:spPr>
          <a:xfrm>
            <a:off x="395288" y="692150"/>
            <a:ext cx="6159500"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D6E04-3A2F-4B48-A297-666578EDF1B3}" type="slidenum">
              <a:rPr lang="en-US" smtClean="0"/>
              <a:pPr/>
              <a:t>1</a:t>
            </a:fld>
            <a:endParaRPr lang="en-US" dirty="0"/>
          </a:p>
        </p:txBody>
      </p:sp>
    </p:spTree>
    <p:extLst>
      <p:ext uri="{BB962C8B-B14F-4D97-AF65-F5344CB8AC3E}">
        <p14:creationId xmlns:p14="http://schemas.microsoft.com/office/powerpoint/2010/main" val="425640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12</a:t>
            </a:fld>
            <a:endParaRPr lang="en-US" dirty="0"/>
          </a:p>
        </p:txBody>
      </p:sp>
    </p:spTree>
    <p:extLst>
      <p:ext uri="{BB962C8B-B14F-4D97-AF65-F5344CB8AC3E}">
        <p14:creationId xmlns:p14="http://schemas.microsoft.com/office/powerpoint/2010/main" val="410625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13</a:t>
            </a:fld>
            <a:endParaRPr lang="en-US" dirty="0"/>
          </a:p>
        </p:txBody>
      </p:sp>
    </p:spTree>
    <p:extLst>
      <p:ext uri="{BB962C8B-B14F-4D97-AF65-F5344CB8AC3E}">
        <p14:creationId xmlns:p14="http://schemas.microsoft.com/office/powerpoint/2010/main" val="32819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Netflix Conductor Enhancements :</a:t>
            </a:r>
          </a:p>
          <a:p>
            <a:pPr marL="228600" indent="-228600">
              <a:buAutoNum type="arabicPeriod"/>
            </a:pPr>
            <a:r>
              <a:rPr lang="en-US" dirty="0" smtClean="0"/>
              <a:t>Registration of Orchestration Server in a Service Registry (Discovery Server)</a:t>
            </a:r>
            <a:r>
              <a:rPr lang="en-US" baseline="0" dirty="0" smtClean="0"/>
              <a:t>. This helps clients locate the </a:t>
            </a:r>
            <a:r>
              <a:rPr lang="en-US" dirty="0" smtClean="0"/>
              <a:t>Orchestration </a:t>
            </a:r>
            <a:r>
              <a:rPr lang="en-US" baseline="0" dirty="0" smtClean="0"/>
              <a:t>Server without hardcoding the host and port information</a:t>
            </a:r>
            <a:br>
              <a:rPr lang="en-US" baseline="0" dirty="0" smtClean="0"/>
            </a:br>
            <a:endParaRPr lang="en-US" baseline="0" dirty="0" smtClean="0"/>
          </a:p>
          <a:p>
            <a:pPr marL="228600" indent="-228600">
              <a:buAutoNum type="arabicPeriod"/>
            </a:pPr>
            <a:r>
              <a:rPr lang="en-US" baseline="0" dirty="0" smtClean="0"/>
              <a:t>Registration of Worker Task nodes in a </a:t>
            </a:r>
            <a:r>
              <a:rPr lang="en-US" dirty="0" smtClean="0"/>
              <a:t>Service Registry (Discovery Server)</a:t>
            </a:r>
            <a:r>
              <a:rPr lang="en-US" baseline="0" dirty="0" smtClean="0"/>
              <a:t>. This helps monitoring the status of the nodes</a:t>
            </a:r>
            <a:br>
              <a:rPr lang="en-US" baseline="0" dirty="0" smtClean="0"/>
            </a:br>
            <a:endParaRPr lang="en-US" baseline="0" dirty="0" smtClean="0"/>
          </a:p>
          <a:p>
            <a:pPr marL="228600" indent="-228600">
              <a:buAutoNum type="arabicPeriod"/>
            </a:pPr>
            <a:r>
              <a:rPr lang="en-US" baseline="0" dirty="0" smtClean="0"/>
              <a:t>By default, if a Worker Task node crashes after </a:t>
            </a:r>
            <a:r>
              <a:rPr lang="en-US" i="1" baseline="0" dirty="0" smtClean="0"/>
              <a:t>acknowledging</a:t>
            </a:r>
            <a:r>
              <a:rPr lang="en-US" baseline="0" dirty="0" smtClean="0"/>
              <a:t> a task, there is no way to reschedule the task unless the task is manually restarted by the Orchestration Server. Our enhancement makes it possible to persist the task information, so that in case of a node failure, the task can be rescheduled automatically without manual intervention</a:t>
            </a:r>
            <a:br>
              <a:rPr lang="en-US" baseline="0" dirty="0" smtClean="0"/>
            </a:br>
            <a:endParaRPr lang="en-US" baseline="0" dirty="0" smtClean="0"/>
          </a:p>
          <a:p>
            <a:pPr marL="228600" indent="-228600">
              <a:buAutoNum type="arabicPeriod"/>
            </a:pPr>
            <a:r>
              <a:rPr lang="en-US" baseline="0" dirty="0" smtClean="0"/>
              <a:t>Netflix Conductor supports publishing events to AWS SQS and </a:t>
            </a:r>
            <a:r>
              <a:rPr lang="en-US" baseline="0" dirty="0" err="1" smtClean="0"/>
              <a:t>Dynomite</a:t>
            </a:r>
            <a:r>
              <a:rPr lang="en-US" baseline="0" dirty="0" smtClean="0"/>
              <a:t> Queue. Our enhancement allows publishing events to any JMS broker as well. Currently, </a:t>
            </a:r>
            <a:r>
              <a:rPr lang="en-US" baseline="0" dirty="0" err="1" smtClean="0"/>
              <a:t>Apche</a:t>
            </a:r>
            <a:r>
              <a:rPr lang="en-US" baseline="0" dirty="0" smtClean="0"/>
              <a:t> ActiveMQ is supported</a:t>
            </a:r>
            <a:br>
              <a:rPr lang="en-US" baseline="0" dirty="0" smtClean="0"/>
            </a:br>
            <a:endParaRPr lang="en-US" baseline="0" dirty="0" smtClean="0"/>
          </a:p>
          <a:p>
            <a:pPr marL="228600" indent="-228600">
              <a:buAutoNum type="arabicPeriod"/>
            </a:pPr>
            <a:r>
              <a:rPr lang="en-US" baseline="0" dirty="0" smtClean="0"/>
              <a:t>Netflix Conductor supports Event Handler registration for AWS SQS and </a:t>
            </a:r>
            <a:r>
              <a:rPr lang="en-US" baseline="0" dirty="0" err="1" smtClean="0"/>
              <a:t>Dynomite</a:t>
            </a:r>
            <a:r>
              <a:rPr lang="en-US" baseline="0" dirty="0" smtClean="0"/>
              <a:t> Queue. Our enhancement allows listening to Apache ActiveMQ queues and topics (for starting a workflow and completing or terminating a task)</a:t>
            </a:r>
          </a:p>
        </p:txBody>
      </p:sp>
      <p:sp>
        <p:nvSpPr>
          <p:cNvPr id="4" name="Slide Number Placeholder 3"/>
          <p:cNvSpPr>
            <a:spLocks noGrp="1"/>
          </p:cNvSpPr>
          <p:nvPr>
            <p:ph type="sldNum" sz="quarter" idx="10"/>
          </p:nvPr>
        </p:nvSpPr>
        <p:spPr/>
        <p:txBody>
          <a:bodyPr/>
          <a:lstStyle/>
          <a:p>
            <a:fld id="{260EE96E-5996-4F85-A914-B0252298B744}" type="slidenum">
              <a:rPr lang="en-US" smtClean="0"/>
              <a:pPr/>
              <a:t>15</a:t>
            </a:fld>
            <a:endParaRPr lang="en-US" dirty="0"/>
          </a:p>
        </p:txBody>
      </p:sp>
    </p:spTree>
    <p:extLst>
      <p:ext uri="{BB962C8B-B14F-4D97-AF65-F5344CB8AC3E}">
        <p14:creationId xmlns:p14="http://schemas.microsoft.com/office/powerpoint/2010/main" val="1185353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pPr/>
              <a:t>16</a:t>
            </a:fld>
            <a:endParaRPr lang="en-US" dirty="0"/>
          </a:p>
        </p:txBody>
      </p:sp>
    </p:spTree>
    <p:extLst>
      <p:ext uri="{BB962C8B-B14F-4D97-AF65-F5344CB8AC3E}">
        <p14:creationId xmlns:p14="http://schemas.microsoft.com/office/powerpoint/2010/main" val="185317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entury Gothic" panose="020B0502020202020204" pitchFamily="34" charset="0"/>
              </a:rPr>
              <a:t>The key drivers for creating this</a:t>
            </a:r>
            <a:r>
              <a:rPr lang="en-US" baseline="0" dirty="0" smtClean="0">
                <a:latin typeface="Century Gothic" panose="020B0502020202020204" pitchFamily="34" charset="0"/>
              </a:rPr>
              <a:t> accelerator came from our analysis of some of the more common implementation challenges that we took note of from our microservices projects</a:t>
            </a:r>
          </a:p>
          <a:p>
            <a:endParaRPr lang="en-US" baseline="0" dirty="0" smtClean="0">
              <a:latin typeface="Century Gothic" panose="020B0502020202020204" pitchFamily="34" charset="0"/>
            </a:endParaRPr>
          </a:p>
          <a:p>
            <a:r>
              <a:rPr lang="en-US" dirty="0" smtClean="0">
                <a:latin typeface="Century Gothic" panose="020B0502020202020204" pitchFamily="34" charset="0"/>
              </a:rPr>
              <a:t>Bringing developers within business verticals up to speed with the microservice constructs, components</a:t>
            </a:r>
            <a:r>
              <a:rPr lang="en-US" baseline="0" dirty="0" smtClean="0">
                <a:latin typeface="Century Gothic" panose="020B0502020202020204" pitchFamily="34" charset="0"/>
              </a:rPr>
              <a:t> and </a:t>
            </a:r>
            <a:r>
              <a:rPr lang="en-US" dirty="0" smtClean="0">
                <a:latin typeface="Century Gothic" panose="020B0502020202020204" pitchFamily="34" charset="0"/>
              </a:rPr>
              <a:t>nuances</a:t>
            </a:r>
          </a:p>
          <a:p>
            <a:r>
              <a:rPr lang="en-US" dirty="0" smtClean="0">
                <a:latin typeface="Century Gothic" panose="020B0502020202020204" pitchFamily="34" charset="0"/>
              </a:rPr>
              <a:t>With</a:t>
            </a:r>
            <a:r>
              <a:rPr lang="en-US" baseline="0" dirty="0" smtClean="0">
                <a:latin typeface="Century Gothic" panose="020B0502020202020204" pitchFamily="34" charset="0"/>
              </a:rPr>
              <a:t> large number of microservices being developed across development centers over different geographies, how do we enforce uniform coding standards</a:t>
            </a:r>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pPr/>
              <a:t>2</a:t>
            </a:fld>
            <a:endParaRPr lang="en-US" dirty="0"/>
          </a:p>
        </p:txBody>
      </p:sp>
    </p:spTree>
    <p:extLst>
      <p:ext uri="{BB962C8B-B14F-4D97-AF65-F5344CB8AC3E}">
        <p14:creationId xmlns:p14="http://schemas.microsoft.com/office/powerpoint/2010/main" val="122457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4</a:t>
            </a:fld>
            <a:endParaRPr lang="en-US" dirty="0"/>
          </a:p>
        </p:txBody>
      </p:sp>
    </p:spTree>
    <p:extLst>
      <p:ext uri="{BB962C8B-B14F-4D97-AF65-F5344CB8AC3E}">
        <p14:creationId xmlns:p14="http://schemas.microsoft.com/office/powerpoint/2010/main" val="198782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5</a:t>
            </a:fld>
            <a:endParaRPr lang="en-US" dirty="0"/>
          </a:p>
        </p:txBody>
      </p:sp>
    </p:spTree>
    <p:extLst>
      <p:ext uri="{BB962C8B-B14F-4D97-AF65-F5344CB8AC3E}">
        <p14:creationId xmlns:p14="http://schemas.microsoft.com/office/powerpoint/2010/main" val="98983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EE96E-5996-4F85-A914-B0252298B744}" type="slidenum">
              <a:rPr lang="en-US" smtClean="0"/>
              <a:pPr/>
              <a:t>6</a:t>
            </a:fld>
            <a:endParaRPr lang="en-US" dirty="0"/>
          </a:p>
        </p:txBody>
      </p:sp>
    </p:spTree>
    <p:extLst>
      <p:ext uri="{BB962C8B-B14F-4D97-AF65-F5344CB8AC3E}">
        <p14:creationId xmlns:p14="http://schemas.microsoft.com/office/powerpoint/2010/main" val="368735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Monolith Architecture Characteristics</a:t>
            </a:r>
            <a:r>
              <a:rPr lang="en-US" dirty="0" smtClean="0"/>
              <a:t> [</a:t>
            </a:r>
            <a:r>
              <a:rPr lang="en-US" sz="1200" dirty="0" smtClean="0">
                <a:solidFill>
                  <a:schemeClr val="tx2"/>
                </a:solidFill>
                <a:latin typeface="Century Gothic" panose="020B0502020202020204" pitchFamily="34" charset="0"/>
              </a:rPr>
              <a:t>One build and deployment unit, One code base, One technology stack]</a:t>
            </a:r>
          </a:p>
          <a:p>
            <a:r>
              <a:rPr lang="en-US" sz="1200" u="sng" dirty="0" smtClean="0">
                <a:solidFill>
                  <a:schemeClr val="tx2"/>
                </a:solidFill>
                <a:latin typeface="Century Gothic" panose="020B0502020202020204" pitchFamily="34" charset="0"/>
              </a:rPr>
              <a:t>Benefits</a:t>
            </a:r>
            <a:r>
              <a:rPr lang="en-US" sz="1200" dirty="0" smtClean="0">
                <a:solidFill>
                  <a:schemeClr val="tx2"/>
                </a:solidFill>
                <a:latin typeface="Century Gothic" panose="020B0502020202020204" pitchFamily="34" charset="0"/>
              </a:rPr>
              <a:t/>
            </a:r>
            <a:br>
              <a:rPr lang="en-US" sz="1200" dirty="0" smtClean="0">
                <a:solidFill>
                  <a:schemeClr val="tx2"/>
                </a:solidFill>
                <a:latin typeface="Century Gothic" panose="020B0502020202020204" pitchFamily="34" charset="0"/>
              </a:rPr>
            </a:br>
            <a:r>
              <a:rPr lang="en-US" sz="1200" dirty="0" smtClean="0">
                <a:solidFill>
                  <a:schemeClr val="tx2"/>
                </a:solidFill>
                <a:latin typeface="Century Gothic" panose="020B0502020202020204" pitchFamily="34" charset="0"/>
              </a:rPr>
              <a:t> Simple to develop , Simple to test</a:t>
            </a:r>
            <a:r>
              <a:rPr lang="en-US" sz="1200" baseline="0" dirty="0" smtClean="0">
                <a:solidFill>
                  <a:schemeClr val="tx2"/>
                </a:solidFill>
                <a:latin typeface="Century Gothic" panose="020B0502020202020204" pitchFamily="34" charset="0"/>
              </a:rPr>
              <a:t> , </a:t>
            </a:r>
            <a:r>
              <a:rPr lang="en-US" sz="1200" dirty="0" smtClean="0">
                <a:solidFill>
                  <a:schemeClr val="tx2"/>
                </a:solidFill>
                <a:latin typeface="Century Gothic" panose="020B0502020202020204" pitchFamily="34" charset="0"/>
              </a:rPr>
              <a:t>Simple to deploy</a:t>
            </a:r>
            <a:r>
              <a:rPr lang="en-US" sz="1200" baseline="0" dirty="0" smtClean="0">
                <a:solidFill>
                  <a:schemeClr val="tx2"/>
                </a:solidFill>
                <a:latin typeface="Century Gothic" panose="020B0502020202020204" pitchFamily="34" charset="0"/>
              </a:rPr>
              <a:t> ,</a:t>
            </a:r>
            <a:r>
              <a:rPr lang="en-US" sz="1200" dirty="0" smtClean="0">
                <a:solidFill>
                  <a:schemeClr val="tx2"/>
                </a:solidFill>
                <a:latin typeface="Century Gothic" panose="020B0502020202020204" pitchFamily="34" charset="0"/>
              </a:rPr>
              <a:t>Simple to scale horizontally by running multiple copies behind a load balancer.</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500" u="sng" dirty="0" smtClean="0">
                <a:solidFill>
                  <a:schemeClr val="tx2"/>
                </a:solidFill>
                <a:latin typeface="Century Gothic" panose="020B0502020202020204" pitchFamily="34" charset="0"/>
              </a:rPr>
              <a:t>Problems</a:t>
            </a:r>
            <a:endParaRPr lang="en-US" sz="1600" dirty="0" smtClean="0">
              <a:solidFill>
                <a:schemeClr val="tx2"/>
              </a:solidFill>
              <a:latin typeface="Century Gothic" panose="020B0502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dirty="0" smtClean="0">
                <a:solidFill>
                  <a:schemeClr val="tx2"/>
                </a:solidFill>
                <a:latin typeface="Century Gothic" panose="020B0502020202020204" pitchFamily="34" charset="0"/>
              </a:rPr>
              <a:t>Huge and intimidating code base for developers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Development tools get overburdened [</a:t>
            </a:r>
            <a:r>
              <a:rPr lang="en-US" sz="1200" dirty="0" smtClean="0">
                <a:solidFill>
                  <a:schemeClr val="tx2"/>
                </a:solidFill>
                <a:latin typeface="Century Gothic" panose="020B0502020202020204" pitchFamily="34" charset="0"/>
              </a:rPr>
              <a:t>Refactoring take minutes, Builds take hours, Testing in continuous integration takes days]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Scaling is limited [</a:t>
            </a:r>
            <a:r>
              <a:rPr lang="en-US" sz="1200" dirty="0" smtClean="0">
                <a:solidFill>
                  <a:schemeClr val="tx2"/>
                </a:solidFill>
                <a:latin typeface="Century Gothic" panose="020B0502020202020204" pitchFamily="34" charset="0"/>
              </a:rPr>
              <a:t>Running a copy of the whole system is resource-intensive, It doesn’t scale with the data volume out-of-the-box]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Deployment frequency is limited [</a:t>
            </a:r>
            <a:r>
              <a:rPr lang="en-US" sz="1200" dirty="0" smtClean="0">
                <a:solidFill>
                  <a:schemeClr val="tx2"/>
                </a:solidFill>
                <a:latin typeface="Century Gothic" panose="020B0502020202020204" pitchFamily="34" charset="0"/>
              </a:rPr>
              <a:t>Re-deploying means halting the whole system, Re-deployments will fail and increase the perceived risk of deployment]</a:t>
            </a:r>
          </a:p>
          <a:p>
            <a:r>
              <a:rPr lang="en-US" sz="1200" b="1" dirty="0" smtClean="0"/>
              <a:t>Monolith Layered System Architecture </a:t>
            </a:r>
            <a:r>
              <a:rPr lang="en-US" sz="1200" b="0" dirty="0" smtClean="0"/>
              <a:t>Presentation-Logic-Data</a:t>
            </a:r>
            <a:r>
              <a:rPr lang="en-US" sz="1200" b="0" baseline="0" dirty="0" smtClean="0"/>
              <a:t> Access-Database</a:t>
            </a:r>
          </a:p>
          <a:p>
            <a:r>
              <a:rPr lang="en-US" sz="1200" b="0" u="sng" baseline="0" dirty="0" smtClean="0"/>
              <a:t>Problems</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Still huge codebases (one per layer)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 with the same impact on development, building, and deployment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Scaling works better, but still limited </a:t>
            </a:r>
          </a:p>
          <a:p>
            <a:pPr marL="171450" indent="-171450">
              <a:buFont typeface="Wingdings" panose="05000000000000000000" pitchFamily="2" charset="2"/>
              <a:buChar char="Ø"/>
            </a:pPr>
            <a:r>
              <a:rPr lang="en-US" sz="1500" dirty="0" smtClean="0">
                <a:solidFill>
                  <a:schemeClr val="tx2"/>
                </a:solidFill>
                <a:latin typeface="Century Gothic" panose="020B0502020202020204" pitchFamily="34" charset="0"/>
              </a:rPr>
              <a:t>Staff growth is limited: roughly speaking, one team per layer works well </a:t>
            </a:r>
          </a:p>
          <a:p>
            <a:pPr marL="628650" lvl="1" indent="-171450">
              <a:buFont typeface="Wingdings" panose="05000000000000000000" pitchFamily="2" charset="2"/>
              <a:buChar char="ü"/>
            </a:pPr>
            <a:r>
              <a:rPr lang="en-US" sz="1200" dirty="0" smtClean="0">
                <a:solidFill>
                  <a:schemeClr val="tx2"/>
                </a:solidFill>
                <a:latin typeface="Century Gothic" panose="020B0502020202020204" pitchFamily="34" charset="0"/>
              </a:rPr>
              <a:t>Developers become specialists on their layer </a:t>
            </a:r>
          </a:p>
          <a:p>
            <a:pPr marL="628650" lvl="1" indent="-171450">
              <a:buFont typeface="Wingdings" panose="05000000000000000000" pitchFamily="2" charset="2"/>
              <a:buChar char="ü"/>
            </a:pPr>
            <a:r>
              <a:rPr lang="en-US" sz="1200" dirty="0" smtClean="0">
                <a:solidFill>
                  <a:schemeClr val="tx2"/>
                </a:solidFill>
                <a:latin typeface="Century Gothic" panose="020B0502020202020204" pitchFamily="34" charset="0"/>
              </a:rPr>
              <a:t>Communication between teams is biased by layer experience (or lack thereof)</a:t>
            </a:r>
          </a:p>
          <a:p>
            <a:endParaRPr lang="en-US" b="0"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a:t>
            </a:fld>
            <a:endParaRPr lang="en-US" dirty="0"/>
          </a:p>
        </p:txBody>
      </p:sp>
    </p:spTree>
    <p:extLst>
      <p:ext uri="{BB962C8B-B14F-4D97-AF65-F5344CB8AC3E}">
        <p14:creationId xmlns:p14="http://schemas.microsoft.com/office/powerpoint/2010/main" val="128803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z="1200" dirty="0" smtClean="0">
                <a:solidFill>
                  <a:schemeClr val="tx2"/>
                </a:solidFill>
                <a:latin typeface="Century Gothic" panose="020B0502020202020204" pitchFamily="34" charset="0"/>
              </a:rPr>
              <a:t>Each Microservice is functionally complete</a:t>
            </a:r>
          </a:p>
          <a:p>
            <a:pPr marL="171450" indent="-171450">
              <a:buFont typeface="Wingdings" panose="05000000000000000000" pitchFamily="2" charset="2"/>
              <a:buChar char="v"/>
            </a:pPr>
            <a:r>
              <a:rPr lang="en-US" sz="1200" dirty="0" smtClean="0">
                <a:solidFill>
                  <a:schemeClr val="tx2"/>
                </a:solidFill>
                <a:latin typeface="Century Gothic" panose="020B0502020202020204" pitchFamily="34" charset="0"/>
              </a:rPr>
              <a:t>Each Microservice handles one resource </a:t>
            </a:r>
          </a:p>
          <a:p>
            <a:pPr marL="171450" indent="-171450">
              <a:buFont typeface="Wingdings" panose="05000000000000000000" pitchFamily="2" charset="2"/>
              <a:buChar char="v"/>
            </a:pPr>
            <a:r>
              <a:rPr lang="en-US" sz="1200" dirty="0" smtClean="0">
                <a:solidFill>
                  <a:schemeClr val="tx2"/>
                </a:solidFill>
                <a:latin typeface="Century Gothic" panose="020B0502020202020204" pitchFamily="34" charset="0"/>
              </a:rPr>
              <a:t>Each Microservice deployed independently</a:t>
            </a:r>
          </a:p>
          <a:p>
            <a:r>
              <a:rPr lang="en-US" sz="1200" u="sng" dirty="0" smtClean="0">
                <a:solidFill>
                  <a:schemeClr val="tx2"/>
                </a:solidFill>
                <a:latin typeface="Century Gothic" panose="020B0502020202020204" pitchFamily="34" charset="0"/>
              </a:rPr>
              <a:t>Benefits</a:t>
            </a:r>
            <a:r>
              <a:rPr lang="en-US" sz="1200" dirty="0" smtClean="0">
                <a:solidFill>
                  <a:schemeClr val="tx2"/>
                </a:solidFill>
                <a:latin typeface="Century Gothic" panose="020B0502020202020204" pitchFamily="34" charset="0"/>
              </a:rPr>
              <a:t/>
            </a:r>
            <a:br>
              <a:rPr lang="en-US" sz="1200" dirty="0" smtClean="0">
                <a:solidFill>
                  <a:schemeClr val="tx2"/>
                </a:solidFill>
                <a:latin typeface="Century Gothic" panose="020B0502020202020204" pitchFamily="34" charset="0"/>
              </a:rPr>
            </a:br>
            <a:r>
              <a:rPr lang="en-US" sz="1200" dirty="0" smtClean="0">
                <a:solidFill>
                  <a:schemeClr val="tx2"/>
                </a:solidFill>
                <a:latin typeface="Century Gothic" panose="020B0502020202020204" pitchFamily="34" charset="0"/>
              </a:rPr>
              <a:t> </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codebase</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technology stack</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scaling</a:t>
            </a:r>
          </a:p>
          <a:p>
            <a:pPr marL="171450" indent="-171450">
              <a:buFont typeface="Wingdings" panose="05000000000000000000" pitchFamily="2" charset="2"/>
              <a:buChar char="Ø"/>
            </a:pPr>
            <a:r>
              <a:rPr lang="en-US" sz="1200" dirty="0" smtClean="0">
                <a:solidFill>
                  <a:schemeClr val="tx2"/>
                </a:solidFill>
                <a:latin typeface="Century Gothic" panose="020B0502020202020204" pitchFamily="34" charset="0"/>
              </a:rPr>
              <a:t>Independent evolution of features</a:t>
            </a:r>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9</a:t>
            </a:fld>
            <a:endParaRPr lang="en-US" dirty="0"/>
          </a:p>
        </p:txBody>
      </p:sp>
    </p:spTree>
    <p:extLst>
      <p:ext uri="{BB962C8B-B14F-4D97-AF65-F5344CB8AC3E}">
        <p14:creationId xmlns:p14="http://schemas.microsoft.com/office/powerpoint/2010/main" val="96274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Larger Service Count</a:t>
            </a:r>
          </a:p>
          <a:p>
            <a:r>
              <a:rPr lang="en-US" sz="1200" b="0" i="0" u="none" strike="noStrike" kern="1200" baseline="0" dirty="0" smtClean="0">
                <a:solidFill>
                  <a:schemeClr val="tx1"/>
                </a:solidFill>
                <a:latin typeface="+mn-lt"/>
                <a:ea typeface="+mn-ea"/>
                <a:cs typeface="+mn-cs"/>
              </a:rPr>
              <a:t>A larger number of independently deployed services increases</a:t>
            </a:r>
          </a:p>
          <a:p>
            <a:r>
              <a:rPr lang="en-US" sz="1200" b="0" i="0" u="none" strike="noStrike" kern="1200" baseline="0" dirty="0" smtClean="0">
                <a:solidFill>
                  <a:schemeClr val="tx1"/>
                </a:solidFill>
                <a:latin typeface="+mn-lt"/>
                <a:ea typeface="+mn-ea"/>
                <a:cs typeface="+mn-cs"/>
              </a:rPr>
              <a:t>operational complexity. This shifts complexity from the application</a:t>
            </a:r>
          </a:p>
          <a:p>
            <a:r>
              <a:rPr lang="en-US" sz="1200" b="0" i="0" u="none" strike="noStrike" kern="1200" baseline="0" dirty="0" smtClean="0">
                <a:solidFill>
                  <a:schemeClr val="tx1"/>
                </a:solidFill>
                <a:latin typeface="+mn-lt"/>
                <a:ea typeface="+mn-ea"/>
                <a:cs typeface="+mn-cs"/>
              </a:rPr>
              <a:t>developers to the operations team.</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Fast-Changing System Landscape</a:t>
            </a:r>
          </a:p>
          <a:p>
            <a:r>
              <a:rPr lang="en-US" sz="1200" b="0" i="0" u="none" strike="noStrike" kern="1200" baseline="0" dirty="0" smtClean="0">
                <a:solidFill>
                  <a:schemeClr val="tx1"/>
                </a:solidFill>
                <a:latin typeface="+mn-lt"/>
                <a:ea typeface="+mn-ea"/>
                <a:cs typeface="+mn-cs"/>
              </a:rPr>
              <a:t>The system landscape is very dynamic, with services redeployed,</a:t>
            </a:r>
          </a:p>
          <a:p>
            <a:r>
              <a:rPr lang="en-US" sz="1200" b="0" i="0" u="none" strike="noStrike" kern="1200" baseline="0" dirty="0" smtClean="0">
                <a:solidFill>
                  <a:schemeClr val="tx1"/>
                </a:solidFill>
                <a:latin typeface="+mn-lt"/>
                <a:ea typeface="+mn-ea"/>
                <a:cs typeface="+mn-cs"/>
              </a:rPr>
              <a:t>replaced, deprecated and spawned on a continuous basis.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Remote Service Communication</a:t>
            </a:r>
          </a:p>
          <a:p>
            <a:r>
              <a:rPr lang="en-US" sz="1200" b="0" i="0" u="none" strike="noStrike" kern="1200" baseline="0" dirty="0" smtClean="0">
                <a:solidFill>
                  <a:schemeClr val="tx1"/>
                </a:solidFill>
                <a:latin typeface="+mn-lt"/>
                <a:ea typeface="+mn-ea"/>
                <a:cs typeface="+mn-cs"/>
              </a:rPr>
              <a:t>Services communicate remotely with one another. Remote calls</a:t>
            </a:r>
          </a:p>
          <a:p>
            <a:r>
              <a:rPr lang="en-US" sz="1200" b="0" i="0" u="none" strike="noStrike" kern="1200" baseline="0" dirty="0" smtClean="0">
                <a:solidFill>
                  <a:schemeClr val="tx1"/>
                </a:solidFill>
                <a:latin typeface="+mn-lt"/>
                <a:ea typeface="+mn-ea"/>
                <a:cs typeface="+mn-cs"/>
              </a:rPr>
              <a:t>impact service performance and increase chattiness.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Larger Attack Surface</a:t>
            </a:r>
          </a:p>
          <a:p>
            <a:r>
              <a:rPr lang="en-US" sz="1200" b="0" i="0" u="none" strike="noStrike" kern="1200" baseline="0" dirty="0" smtClean="0">
                <a:solidFill>
                  <a:schemeClr val="tx1"/>
                </a:solidFill>
                <a:latin typeface="+mn-lt"/>
                <a:ea typeface="+mn-ea"/>
                <a:cs typeface="+mn-cs"/>
              </a:rPr>
              <a:t>Modularity limits the privileges an attacker gets in a single attack.</a:t>
            </a:r>
          </a:p>
          <a:p>
            <a:r>
              <a:rPr lang="en-US" sz="1200" b="0" i="0" u="none" strike="noStrike" kern="1200" baseline="0" dirty="0" smtClean="0">
                <a:solidFill>
                  <a:schemeClr val="tx1"/>
                </a:solidFill>
                <a:latin typeface="+mn-lt"/>
                <a:ea typeface="+mn-ea"/>
                <a:cs typeface="+mn-cs"/>
              </a:rPr>
              <a:t>But it also increases the attack surface, as more services are</a:t>
            </a:r>
          </a:p>
          <a:p>
            <a:r>
              <a:rPr lang="en-US" sz="1200" b="0" i="0" u="none" strike="noStrike" kern="1200" baseline="0" dirty="0" smtClean="0">
                <a:solidFill>
                  <a:schemeClr val="tx1"/>
                </a:solidFill>
                <a:latin typeface="+mn-lt"/>
                <a:ea typeface="+mn-ea"/>
                <a:cs typeface="+mn-cs"/>
              </a:rPr>
              <a:t>exposed to the external world.</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Frequent Service Failures</a:t>
            </a:r>
          </a:p>
          <a:p>
            <a:r>
              <a:rPr lang="en-US" sz="1200" b="0" i="0" u="none" strike="noStrike" kern="1200" baseline="0" dirty="0" smtClean="0">
                <a:solidFill>
                  <a:schemeClr val="tx1"/>
                </a:solidFill>
                <a:latin typeface="+mn-lt"/>
                <a:ea typeface="+mn-ea"/>
                <a:cs typeface="+mn-cs"/>
              </a:rPr>
              <a:t>Higher-service modularity and remote calls increase the risk of</a:t>
            </a:r>
          </a:p>
          <a:p>
            <a:r>
              <a:rPr lang="en-US" sz="1200" b="0" i="0" u="none" strike="noStrike" kern="1200" baseline="0" dirty="0" smtClean="0">
                <a:solidFill>
                  <a:schemeClr val="tx1"/>
                </a:solidFill>
                <a:latin typeface="+mn-lt"/>
                <a:ea typeface="+mn-ea"/>
                <a:cs typeface="+mn-cs"/>
              </a:rPr>
              <a:t>failures while reducing the failure complexity and resolution time.</a:t>
            </a:r>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pPr/>
              <a:t>10</a:t>
            </a:fld>
            <a:endParaRPr lang="en-US" dirty="0"/>
          </a:p>
        </p:txBody>
      </p:sp>
    </p:spTree>
    <p:extLst>
      <p:ext uri="{BB962C8B-B14F-4D97-AF65-F5344CB8AC3E}">
        <p14:creationId xmlns:p14="http://schemas.microsoft.com/office/powerpoint/2010/main" val="106443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2458">
              <a:defRPr/>
            </a:pPr>
            <a:endParaRPr lang="en-US" dirty="0" smtClean="0"/>
          </a:p>
        </p:txBody>
      </p:sp>
      <p:sp>
        <p:nvSpPr>
          <p:cNvPr id="4" name="Slide Number Placeholder 3"/>
          <p:cNvSpPr>
            <a:spLocks noGrp="1"/>
          </p:cNvSpPr>
          <p:nvPr>
            <p:ph type="sldNum" sz="quarter" idx="10"/>
          </p:nvPr>
        </p:nvSpPr>
        <p:spPr/>
        <p:txBody>
          <a:bodyPr/>
          <a:lstStyle/>
          <a:p>
            <a:fld id="{B02D6E04-3A2F-4B48-A297-666578EDF1B3}" type="slidenum">
              <a:rPr lang="en-US" smtClean="0"/>
              <a:pPr/>
              <a:t>11</a:t>
            </a:fld>
            <a:endParaRPr lang="en-US" dirty="0"/>
          </a:p>
        </p:txBody>
      </p:sp>
    </p:spTree>
    <p:extLst>
      <p:ext uri="{BB962C8B-B14F-4D97-AF65-F5344CB8AC3E}">
        <p14:creationId xmlns:p14="http://schemas.microsoft.com/office/powerpoint/2010/main" val="837440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22" name="TextBox 21"/>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3"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28412374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21352297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0" y="190499"/>
            <a:ext cx="9154183" cy="4953001"/>
          </a:xfrm>
          <a:prstGeom prst="rect">
            <a:avLst/>
          </a:prstGeom>
        </p:spPr>
      </p:pic>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37" y="698867"/>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64987" cy="455444"/>
          </a:xfrm>
        </p:spPr>
        <p:txBody>
          <a:bodyPr>
            <a:noAutofit/>
          </a:bodyPr>
          <a:lstStyle>
            <a:lvl1pPr marL="0" algn="l" defTabSz="457189" rtl="0" eaLnBrk="1" latinLnBrk="0" hangingPunct="1">
              <a:spcBef>
                <a:spcPct val="0"/>
              </a:spcBef>
              <a:buNone/>
              <a:defRPr lang="en-US" sz="2400" kern="1200" dirty="0">
                <a:solidFill>
                  <a:srgbClr val="50B3CF"/>
                </a:solidFill>
                <a:latin typeface="+mj-lt"/>
                <a:ea typeface="+mj-ea"/>
                <a:cs typeface="+mj-cs"/>
              </a:defRPr>
            </a:lvl1pPr>
          </a:lstStyle>
          <a:p>
            <a:r>
              <a:rPr lang="en-US" dirty="0" smtClean="0"/>
              <a:t>Header</a:t>
            </a:r>
            <a:endParaRPr lang="en-US" dirty="0"/>
          </a:p>
        </p:txBody>
      </p:sp>
      <p:cxnSp>
        <p:nvCxnSpPr>
          <p:cNvPr id="9" name="Straight Connector 8"/>
          <p:cNvCxnSpPr/>
          <p:nvPr/>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3" hasCustomPrompt="1"/>
          </p:nvPr>
        </p:nvSpPr>
        <p:spPr>
          <a:xfrm>
            <a:off x="304363" y="626941"/>
            <a:ext cx="8361132" cy="581180"/>
          </a:xfrm>
          <a:prstGeom prst="rect">
            <a:avLst/>
          </a:prstGeom>
        </p:spPr>
        <p:txBody>
          <a:bodyPr/>
          <a:lstStyle>
            <a:lvl1pPr marL="0" indent="0">
              <a:buNone/>
              <a:defRPr sz="1800">
                <a:solidFill>
                  <a:srgbClr val="6DB33F"/>
                </a:solidFill>
              </a:defRPr>
            </a:lvl1pPr>
          </a:lstStyle>
          <a:p>
            <a:pPr lvl="0"/>
            <a:r>
              <a:rPr lang="en-US" dirty="0" smtClean="0"/>
              <a:t>Sub-Header</a:t>
            </a:r>
            <a:endParaRPr lang="en-US" dirty="0"/>
          </a:p>
        </p:txBody>
      </p:sp>
    </p:spTree>
    <p:extLst>
      <p:ext uri="{BB962C8B-B14F-4D97-AF65-F5344CB8AC3E}">
        <p14:creationId xmlns:p14="http://schemas.microsoft.com/office/powerpoint/2010/main" val="3164972063"/>
      </p:ext>
    </p:extLst>
  </p:cSld>
  <p:clrMapOvr>
    <a:masterClrMapping/>
  </p:clrMapOvr>
  <mc:AlternateContent xmlns:mc="http://schemas.openxmlformats.org/markup-compatibility/2006" xmlns:p14="http://schemas.microsoft.com/office/powerpoint/2010/main">
    <mc:Choice Requires="p14">
      <p:transition p14:dur="100">
        <p:dissolve/>
      </p:transition>
    </mc:Choice>
    <mc:Fallback xmlns="">
      <p:transition>
        <p:dissolv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0" y="4808283"/>
            <a:ext cx="9144000" cy="33521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685783">
              <a:defRPr/>
            </a:pPr>
            <a:endParaRPr lang="en-US" sz="1350" kern="0" dirty="0">
              <a:solidFill>
                <a:sysClr val="window" lastClr="FFFFFF"/>
              </a:solidFill>
              <a:latin typeface="Calibri"/>
            </a:endParaRPr>
          </a:p>
        </p:txBody>
      </p:sp>
      <p:sp>
        <p:nvSpPr>
          <p:cNvPr id="4" name="TextBox 3"/>
          <p:cNvSpPr txBox="1"/>
          <p:nvPr userDrawn="1"/>
        </p:nvSpPr>
        <p:spPr>
          <a:xfrm>
            <a:off x="509837" y="4887812"/>
            <a:ext cx="1442357" cy="196208"/>
          </a:xfrm>
          <a:prstGeom prst="rect">
            <a:avLst/>
          </a:prstGeom>
          <a:noFill/>
        </p:spPr>
        <p:txBody>
          <a:bodyPr wrap="square" rtlCol="0">
            <a:spAutoFit/>
          </a:bodyPr>
          <a:lstStyle/>
          <a:p>
            <a:pPr defTabSz="685783">
              <a:defRPr/>
            </a:pPr>
            <a:r>
              <a:rPr lang="en-US" sz="675" kern="0" dirty="0">
                <a:solidFill>
                  <a:sysClr val="window" lastClr="FFFFFF"/>
                </a:solidFill>
                <a:cs typeface="Arial"/>
              </a:rPr>
              <a:t>© 2018 Cognizant </a:t>
            </a:r>
          </a:p>
        </p:txBody>
      </p:sp>
      <p:cxnSp>
        <p:nvCxnSpPr>
          <p:cNvPr id="5" name="Straight Connector 4"/>
          <p:cNvCxnSpPr/>
          <p:nvPr userDrawn="1"/>
        </p:nvCxnSpPr>
        <p:spPr>
          <a:xfrm>
            <a:off x="462656" y="4898155"/>
            <a:ext cx="0" cy="155360"/>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29736" y="4824079"/>
            <a:ext cx="404396" cy="281828"/>
          </a:xfrm>
          <a:prstGeom prst="rect">
            <a:avLst/>
          </a:prstGeom>
        </p:spPr>
        <p:txBody>
          <a:bodyPr vert="horz" lIns="91440" tIns="45720" rIns="91440" bIns="45720" rtlCol="0" anchor="ctr"/>
          <a:lstStyle>
            <a:lvl1pPr algn="r">
              <a:defRPr sz="788">
                <a:solidFill>
                  <a:schemeClr val="bg1"/>
                </a:solidFill>
              </a:defRPr>
            </a:lvl1pPr>
          </a:lstStyle>
          <a:p>
            <a:fld id="{B32AB80A-78BA-6B42-BA0D-B44ACF890F5A}" type="slidenum">
              <a:rPr lang="en-US" smtClean="0">
                <a:solidFill>
                  <a:prstClr val="white"/>
                </a:solidFill>
              </a:rPr>
              <a:pPr/>
              <a:t>‹#›</a:t>
            </a:fld>
            <a:endParaRPr lang="en-US" dirty="0">
              <a:solidFill>
                <a:prstClr val="white"/>
              </a:solidFill>
            </a:endParaRPr>
          </a:p>
        </p:txBody>
      </p:sp>
      <p:pic>
        <p:nvPicPr>
          <p:cNvPr id="7" name="Picture 6" descr="Cognizant_LOGO_on black.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88308" y="4859115"/>
            <a:ext cx="763587" cy="231181"/>
          </a:xfrm>
          <a:prstGeom prst="rect">
            <a:avLst/>
          </a:prstGeom>
        </p:spPr>
      </p:pic>
      <p:sp>
        <p:nvSpPr>
          <p:cNvPr id="8" name="TextBox 7"/>
          <p:cNvSpPr txBox="1">
            <a:spLocks noChangeArrowheads="1"/>
          </p:cNvSpPr>
          <p:nvPr userDrawn="1"/>
        </p:nvSpPr>
        <p:spPr bwMode="auto">
          <a:xfrm>
            <a:off x="3954684" y="4909282"/>
            <a:ext cx="1234633" cy="184666"/>
          </a:xfrm>
          <a:prstGeom prst="rect">
            <a:avLst/>
          </a:prstGeom>
          <a:noFill/>
          <a:ln>
            <a:noFill/>
          </a:ln>
          <a:extLst/>
        </p:spPr>
        <p:txBody>
          <a:bodyPr wrap="none">
            <a:spAutoFit/>
          </a:bodyPr>
          <a:lstStyle>
            <a:defPPr>
              <a:defRPr lang="en-US"/>
            </a:defPPr>
            <a:lvl1pPr algn="ctr" eaLnBrk="0" fontAlgn="base" hangingPunct="0">
              <a:spcBef>
                <a:spcPct val="0"/>
              </a:spcBef>
              <a:spcAft>
                <a:spcPct val="0"/>
              </a:spcAft>
              <a:defRPr sz="800" b="1">
                <a:solidFill>
                  <a:schemeClr val="bg1"/>
                </a:solidFill>
                <a:latin typeface="+mj-lt"/>
                <a:ea typeface="MS PGothic" pitchFamily="34" charset="-128"/>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defTabSz="457189"/>
            <a:r>
              <a:rPr lang="en-US" sz="600" dirty="0" smtClean="0">
                <a:solidFill>
                  <a:prstClr val="white"/>
                </a:solidFill>
              </a:rPr>
              <a:t>COGNIZANT CONFIDENTIAL</a:t>
            </a:r>
          </a:p>
        </p:txBody>
      </p:sp>
      <p:sp>
        <p:nvSpPr>
          <p:cNvPr id="11" name="Rectangle 10"/>
          <p:cNvSpPr/>
          <p:nvPr userDrawn="1"/>
        </p:nvSpPr>
        <p:spPr>
          <a:xfrm>
            <a:off x="0" y="0"/>
            <a:ext cx="9144000" cy="4824078"/>
          </a:xfrm>
          <a:prstGeom prst="rect">
            <a:avLst/>
          </a:prstGeom>
          <a:gradFill flip="none" rotWithShape="1">
            <a:gsLst>
              <a:gs pos="75000">
                <a:schemeClr val="bg1"/>
              </a:gs>
              <a:gs pos="100000">
                <a:schemeClr val="bg1">
                  <a:lumMod val="8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350" dirty="0">
              <a:solidFill>
                <a:prstClr val="white"/>
              </a:solidFill>
            </a:endParaRPr>
          </a:p>
        </p:txBody>
      </p:sp>
    </p:spTree>
    <p:extLst>
      <p:ext uri="{BB962C8B-B14F-4D97-AF65-F5344CB8AC3E}">
        <p14:creationId xmlns:p14="http://schemas.microsoft.com/office/powerpoint/2010/main" val="317465986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22" name="TextBox 21"/>
          <p:cNvSpPr txBox="1"/>
          <p:nvPr userDrawn="1"/>
        </p:nvSpPr>
        <p:spPr>
          <a:xfrm>
            <a:off x="419102" y="4694467"/>
            <a:ext cx="1923143" cy="230832"/>
          </a:xfrm>
          <a:prstGeom prst="rect">
            <a:avLst/>
          </a:prstGeom>
          <a:noFill/>
        </p:spPr>
        <p:txBody>
          <a:bodyPr wrap="square" rtlCol="0">
            <a:spAutoFit/>
          </a:bodyPr>
          <a:lstStyle/>
          <a:p>
            <a:pPr defTabSz="457189"/>
            <a:r>
              <a:rPr lang="en-US" sz="900" dirty="0">
                <a:solidFill>
                  <a:prstClr val="white"/>
                </a:solidFill>
                <a:cs typeface="Arial"/>
              </a:rPr>
              <a:t>© 2017 Cognizant </a:t>
            </a:r>
          </a:p>
        </p:txBody>
      </p:sp>
      <p:pic>
        <p:nvPicPr>
          <p:cNvPr id="23" name="Picture 22"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601" y="337321"/>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457189"/>
            <a:endParaRPr lang="en-US" sz="1800" dirty="0">
              <a:solidFill>
                <a:prstClr val="white"/>
              </a:solidFill>
            </a:endParaRPr>
          </a:p>
        </p:txBody>
      </p:sp>
      <p:sp>
        <p:nvSpPr>
          <p:cNvPr id="13" name="Text Placeholder 12"/>
          <p:cNvSpPr>
            <a:spLocks noGrp="1"/>
          </p:cNvSpPr>
          <p:nvPr>
            <p:ph type="body" sz="quarter" idx="13" hasCustomPrompt="1"/>
          </p:nvPr>
        </p:nvSpPr>
        <p:spPr>
          <a:xfrm>
            <a:off x="419101" y="1778002"/>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189" indent="0">
              <a:buNone/>
              <a:defRPr/>
            </a:lvl2pPr>
            <a:lvl3pPr marL="914378" indent="0">
              <a:buNone/>
              <a:defRPr/>
            </a:lvl3pPr>
            <a:lvl4pPr marL="1371566" indent="0">
              <a:buNone/>
              <a:defRPr/>
            </a:lvl4pPr>
            <a:lvl5pPr marL="1828754"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8796975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1" y="0"/>
            <a:ext cx="8652933" cy="5143500"/>
          </a:xfrm>
          <a:prstGeom prst="rect">
            <a:avLst/>
          </a:prstGeom>
        </p:spPr>
      </p:pic>
      <p:sp>
        <p:nvSpPr>
          <p:cNvPr id="19" name="TextBox 18"/>
          <p:cNvSpPr txBox="1"/>
          <p:nvPr userDrawn="1"/>
        </p:nvSpPr>
        <p:spPr>
          <a:xfrm>
            <a:off x="419102" y="4694466"/>
            <a:ext cx="1923143" cy="230832"/>
          </a:xfrm>
          <a:prstGeom prst="rect">
            <a:avLst/>
          </a:prstGeom>
          <a:noFill/>
        </p:spPr>
        <p:txBody>
          <a:bodyPr wrap="square" rtlCol="0">
            <a:normAutofit/>
          </a:bodyPr>
          <a:lstStyle/>
          <a:p>
            <a:pPr defTabSz="457189"/>
            <a:r>
              <a:rPr lang="en-US" sz="900" dirty="0">
                <a:solidFill>
                  <a:prstClr val="white"/>
                </a:solidFill>
                <a:cs typeface="Arial"/>
              </a:rPr>
              <a:t>© 2017 Cognizant </a:t>
            </a:r>
          </a:p>
        </p:txBody>
      </p:sp>
      <p:pic>
        <p:nvPicPr>
          <p:cNvPr id="20" name="Picture 19" descr="Cognizant_LOGO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769534"/>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457189"/>
            <a:endParaRPr lang="en-US" sz="1800" dirty="0">
              <a:solidFill>
                <a:prstClr val="white"/>
              </a:solidFill>
            </a:endParaRPr>
          </a:p>
        </p:txBody>
      </p:sp>
      <p:sp>
        <p:nvSpPr>
          <p:cNvPr id="15" name="Text Placeholder 12"/>
          <p:cNvSpPr>
            <a:spLocks noGrp="1"/>
          </p:cNvSpPr>
          <p:nvPr>
            <p:ph type="body" sz="quarter" idx="13" hasCustomPrompt="1"/>
          </p:nvPr>
        </p:nvSpPr>
        <p:spPr>
          <a:xfrm>
            <a:off x="419101" y="1778002"/>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189" indent="0">
              <a:buNone/>
              <a:defRPr/>
            </a:lvl2pPr>
            <a:lvl3pPr marL="914378" indent="0">
              <a:buNone/>
              <a:defRPr/>
            </a:lvl3pPr>
            <a:lvl4pPr marL="1371566" indent="0">
              <a:buNone/>
              <a:defRPr/>
            </a:lvl4pPr>
            <a:lvl5pPr marL="1828754"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2763418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1" y="0"/>
            <a:ext cx="8652933" cy="5143500"/>
          </a:xfrm>
          <a:prstGeom prst="rect">
            <a:avLst/>
          </a:prstGeom>
        </p:spPr>
      </p:pic>
      <p:sp>
        <p:nvSpPr>
          <p:cNvPr id="19" name="TextBox 18"/>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2017 Cognizant </a:t>
            </a:r>
            <a:endParaRPr lang="en-US" sz="900" dirty="0">
              <a:solidFill>
                <a:schemeClr val="bg1"/>
              </a:solidFill>
              <a:latin typeface="+mn-lt"/>
              <a:cs typeface="Arial"/>
            </a:endParaRPr>
          </a:p>
        </p:txBody>
      </p:sp>
      <p:pic>
        <p:nvPicPr>
          <p:cNvPr id="20" name="Picture 19"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3"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2347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4"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9" y="994479"/>
            <a:ext cx="8460842" cy="3280567"/>
          </a:xfrm>
          <a:prstGeom prst="rect">
            <a:avLst/>
          </a:prstGeom>
        </p:spPr>
        <p:txBody>
          <a:bodyPr vert="horz">
            <a:normAutofit/>
          </a:bodyPr>
          <a:lstStyle>
            <a:lvl1pPr marL="0" indent="0">
              <a:buNone/>
              <a:defRPr sz="2800">
                <a:solidFill>
                  <a:srgbClr val="141414"/>
                </a:solidFill>
              </a:defRPr>
            </a:lvl1pPr>
            <a:lvl2pPr marL="228594" indent="-227007">
              <a:buClr>
                <a:schemeClr val="accent2"/>
              </a:buClr>
              <a:buFont typeface="Arial"/>
              <a:buChar char="•"/>
              <a:defRPr sz="2400">
                <a:solidFill>
                  <a:srgbClr val="141414"/>
                </a:solidFill>
              </a:defRPr>
            </a:lvl2pPr>
            <a:lvl3pPr marL="287331" indent="-166684">
              <a:buClr>
                <a:schemeClr val="accent2"/>
              </a:buClr>
              <a:buFont typeface="Arial"/>
              <a:buChar char="•"/>
              <a:defRPr sz="2000">
                <a:solidFill>
                  <a:srgbClr val="141414"/>
                </a:solidFill>
              </a:defRPr>
            </a:lvl3pPr>
            <a:lvl4pPr marL="393690" indent="-176209">
              <a:buClr>
                <a:schemeClr val="accent2"/>
              </a:buClr>
              <a:buFont typeface="Arial"/>
              <a:buChar char="•"/>
              <a:defRPr sz="1800">
                <a:solidFill>
                  <a:srgbClr val="141414"/>
                </a:solidFill>
              </a:defRPr>
            </a:lvl4pPr>
            <a:lvl5pPr marL="512750" indent="-176209">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8579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9" y="999974"/>
            <a:ext cx="8448142" cy="808081"/>
          </a:xfrm>
          <a:prstGeom prst="rect">
            <a:avLst/>
          </a:prstGeom>
        </p:spPr>
        <p:txBody>
          <a:bodyPr>
            <a:normAutofit/>
          </a:bodyPr>
          <a:lstStyle>
            <a:lvl1pPr marL="0" indent="0">
              <a:buNone/>
              <a:defRPr sz="2200">
                <a:solidFill>
                  <a:schemeClr val="tx2"/>
                </a:solidFill>
              </a:defRPr>
            </a:lvl1pPr>
            <a:lvl2pPr marL="457189" indent="0">
              <a:buNone/>
              <a:defRPr>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8" name="Picture Placeholder 7"/>
          <p:cNvSpPr>
            <a:spLocks noGrp="1"/>
          </p:cNvSpPr>
          <p:nvPr>
            <p:ph type="pic" sz="quarter" idx="13"/>
          </p:nvPr>
        </p:nvSpPr>
        <p:spPr>
          <a:xfrm>
            <a:off x="407989" y="1989272"/>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51" y="1990116"/>
            <a:ext cx="3924301" cy="2592044"/>
          </a:xfrm>
          <a:prstGeom prst="rect">
            <a:avLst/>
          </a:prstGeom>
        </p:spPr>
        <p:txBody>
          <a:bodyPr>
            <a:normAutofit/>
          </a:bodyPr>
          <a:lstStyle>
            <a:lvl1pPr marL="0" indent="0">
              <a:buNone/>
              <a:defRPr sz="1800">
                <a:solidFill>
                  <a:srgbClr val="141414"/>
                </a:solidFill>
              </a:defRPr>
            </a:lvl1pPr>
            <a:lvl2pPr marL="457189" indent="0">
              <a:buNone/>
              <a:defRPr sz="1800">
                <a:solidFill>
                  <a:srgbClr val="141414"/>
                </a:solidFill>
              </a:defRPr>
            </a:lvl2pPr>
            <a:lvl3pPr marL="914378" indent="0">
              <a:buNone/>
              <a:defRPr sz="1800">
                <a:solidFill>
                  <a:srgbClr val="141414"/>
                </a:solidFill>
              </a:defRPr>
            </a:lvl3pPr>
            <a:lvl4pPr marL="1371566" indent="0">
              <a:buNone/>
              <a:defRPr sz="1800">
                <a:solidFill>
                  <a:srgbClr val="141414"/>
                </a:solidFill>
              </a:defRPr>
            </a:lvl4pPr>
            <a:lvl5pPr marL="1828754"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4"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78175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314858" y="996032"/>
            <a:ext cx="4160817" cy="3301728"/>
          </a:xfrm>
          <a:prstGeom prst="rect">
            <a:avLst/>
          </a:prstGeom>
        </p:spPr>
        <p:txBody>
          <a:bodyPr>
            <a:normAutofit/>
          </a:bodyPr>
          <a:lstStyle>
            <a:lvl1pPr marL="287331" indent="-287331">
              <a:buFont typeface="+mj-lt"/>
              <a:buAutoNum type="arabicPeriod"/>
              <a:defRPr sz="2000">
                <a:solidFill>
                  <a:srgbClr val="0099CC"/>
                </a:solidFill>
              </a:defRPr>
            </a:lvl1pPr>
            <a:lvl2pPr marL="457189" indent="-457189">
              <a:buNone/>
              <a:defRPr sz="1400" baseline="0">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1" y="1014899"/>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4"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81239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4697609" y="990844"/>
            <a:ext cx="3975294" cy="3318923"/>
          </a:xfrm>
          <a:prstGeom prst="rect">
            <a:avLst/>
          </a:prstGeom>
        </p:spPr>
        <p:txBody>
          <a:bodyPr>
            <a:normAutofit/>
          </a:bodyPr>
          <a:lstStyle>
            <a:lvl1pPr marL="287331" indent="-287331">
              <a:buFont typeface="+mj-lt"/>
              <a:buAutoNum type="arabicPeriod"/>
              <a:defRPr sz="2000">
                <a:solidFill>
                  <a:srgbClr val="0099CC"/>
                </a:solidFill>
              </a:defRPr>
            </a:lvl1pPr>
            <a:lvl2pPr marL="457189" indent="-457189">
              <a:buNone/>
              <a:defRPr sz="1400" baseline="0">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4"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21871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4"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3" y="1002383"/>
            <a:ext cx="4150321" cy="3293393"/>
          </a:xfrm>
          <a:prstGeom prst="rect">
            <a:avLst/>
          </a:prstGeom>
        </p:spPr>
        <p:txBody>
          <a:bodyPr vert="horz" anchor="ctr">
            <a:normAutofit/>
          </a:bodyPr>
          <a:lstStyle>
            <a:lvl1pPr marL="0" indent="0">
              <a:buNone/>
              <a:defRPr sz="2400">
                <a:solidFill>
                  <a:srgbClr val="141414"/>
                </a:solidFill>
              </a:defRPr>
            </a:lvl1pPr>
            <a:lvl2pPr marL="228594" indent="-227007">
              <a:buClr>
                <a:schemeClr val="accent2"/>
              </a:buClr>
              <a:buFont typeface="Arial"/>
              <a:buChar char="•"/>
              <a:defRPr sz="1800">
                <a:solidFill>
                  <a:srgbClr val="141414"/>
                </a:solidFill>
              </a:defRPr>
            </a:lvl2pPr>
            <a:lvl3pPr marL="287331" indent="-166684">
              <a:buClr>
                <a:schemeClr val="accent2"/>
              </a:buClr>
              <a:buFont typeface="Arial"/>
              <a:buChar char="•"/>
              <a:defRPr sz="1600">
                <a:solidFill>
                  <a:srgbClr val="141414"/>
                </a:solidFill>
              </a:defRPr>
            </a:lvl3pPr>
            <a:lvl4pPr marL="393690" indent="-176209">
              <a:buClr>
                <a:schemeClr val="accent2"/>
              </a:buClr>
              <a:buFont typeface="Arial"/>
              <a:buChar char="•"/>
              <a:defRPr sz="1400">
                <a:solidFill>
                  <a:srgbClr val="141414"/>
                </a:solidFill>
              </a:defRPr>
            </a:lvl4pPr>
            <a:lvl5pPr marL="512750" indent="-176209">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1" y="1024929"/>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92531634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17"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9"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4"/>
            <a:ext cx="8333704" cy="470804"/>
          </a:xfrm>
          <a:prstGeom prst="rect">
            <a:avLst/>
          </a:prstGeom>
        </p:spPr>
        <p:txBody>
          <a:bodyPr>
            <a:normAutofit/>
          </a:bodyPr>
          <a:lstStyle>
            <a:lvl1pPr marL="0" indent="0">
              <a:buNone/>
              <a:defRPr sz="3600">
                <a:solidFill>
                  <a:srgbClr val="141414"/>
                </a:solidFill>
              </a:defRPr>
            </a:lvl1pPr>
            <a:lvl2pPr marL="457189" indent="0">
              <a:buNone/>
              <a:defRPr>
                <a:solidFill>
                  <a:schemeClr val="tx2"/>
                </a:solidFill>
              </a:defRPr>
            </a:lvl2pPr>
            <a:lvl3pPr marL="914378"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420732228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4"/>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algn="ctr" defTabSz="685800">
              <a:defRPr/>
            </a:pPr>
            <a:endParaRPr lang="en-US" sz="1800" kern="0" dirty="0">
              <a:solidFill>
                <a:sysClr val="window" lastClr="FFFFFF"/>
              </a:solidFill>
              <a:latin typeface="Calibri"/>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1" y="1131795"/>
            <a:ext cx="6845300" cy="3019462"/>
          </a:xfrm>
          <a:prstGeom prst="rect">
            <a:avLst/>
          </a:prstGeom>
        </p:spPr>
        <p:txBody>
          <a:bodyPr vert="horz">
            <a:normAutofit/>
          </a:bodyPr>
          <a:lstStyle>
            <a:lvl1pPr marL="0" indent="0" algn="l">
              <a:buNone/>
              <a:defRPr sz="4500" baseline="0">
                <a:solidFill>
                  <a:schemeClr val="tx2"/>
                </a:solidFill>
              </a:defRPr>
            </a:lvl1pPr>
            <a:lvl2pPr marL="457189" indent="0" algn="l">
              <a:buNone/>
              <a:defRPr>
                <a:solidFill>
                  <a:schemeClr val="tx2"/>
                </a:solidFill>
              </a:defRPr>
            </a:lvl2pPr>
            <a:lvl3pPr marL="914378" indent="0" algn="l">
              <a:buNone/>
              <a:defRPr>
                <a:solidFill>
                  <a:schemeClr val="tx2"/>
                </a:solidFill>
              </a:defRPr>
            </a:lvl3pPr>
            <a:lvl4pPr marL="1371566" indent="0" algn="l">
              <a:buNone/>
              <a:defRPr>
                <a:solidFill>
                  <a:schemeClr val="tx2"/>
                </a:solidFill>
              </a:defRPr>
            </a:lvl4pPr>
            <a:lvl5pPr marL="1828754"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366313629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1"/>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3" y="-199442"/>
            <a:ext cx="184731" cy="369332"/>
          </a:xfrm>
          <a:prstGeom prst="rect">
            <a:avLst/>
          </a:prstGeom>
          <a:noFill/>
          <a:ln w="6350" cmpd="sng">
            <a:solidFill>
              <a:schemeClr val="tx1"/>
            </a:solidFill>
          </a:ln>
        </p:spPr>
        <p:txBody>
          <a:bodyPr wrap="none" rtlCol="0">
            <a:spAutoFit/>
          </a:bodyPr>
          <a:lstStyle/>
          <a:p>
            <a:pPr defTabSz="457189"/>
            <a:endParaRPr lang="en-US" sz="1800" dirty="0">
              <a:solidFill>
                <a:srgbClr val="50B3CF"/>
              </a:solidFill>
            </a:endParaRPr>
          </a:p>
        </p:txBody>
      </p:sp>
    </p:spTree>
    <p:extLst>
      <p:ext uri="{BB962C8B-B14F-4D97-AF65-F5344CB8AC3E}">
        <p14:creationId xmlns:p14="http://schemas.microsoft.com/office/powerpoint/2010/main" val="202692611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4"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3082025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572001" y="397629"/>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1"/>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40742207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4" name="Picture 3"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3811"/>
          <a:stretch/>
        </p:blipFill>
        <p:spPr>
          <a:xfrm>
            <a:off x="1" y="190500"/>
            <a:ext cx="9154183" cy="4953001"/>
          </a:xfrm>
          <a:prstGeom prst="rect">
            <a:avLst/>
          </a:prstGeom>
        </p:spPr>
      </p:pic>
      <p:sp>
        <p:nvSpPr>
          <p:cNvPr id="2" name="Title 1"/>
          <p:cNvSpPr>
            <a:spLocks noGrp="1"/>
          </p:cNvSpPr>
          <p:nvPr>
            <p:ph type="title" hasCustomPrompt="1"/>
          </p:nvPr>
        </p:nvSpPr>
        <p:spPr>
          <a:xfrm>
            <a:off x="5407283" y="2964933"/>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7" y="3563718"/>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189" indent="0">
              <a:buNone/>
              <a:defRPr>
                <a:solidFill>
                  <a:srgbClr val="141414"/>
                </a:solidFill>
              </a:defRPr>
            </a:lvl2pPr>
            <a:lvl3pPr marL="914378" indent="0">
              <a:buNone/>
              <a:defRPr>
                <a:solidFill>
                  <a:srgbClr val="141414"/>
                </a:solidFill>
              </a:defRPr>
            </a:lvl3pPr>
            <a:lvl4pPr marL="1371566" indent="0">
              <a:buNone/>
              <a:defRPr>
                <a:solidFill>
                  <a:srgbClr val="141414"/>
                </a:solidFill>
              </a:defRPr>
            </a:lvl4pPr>
            <a:lvl5pPr marL="1828754"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2937" y="337321"/>
            <a:ext cx="2258154" cy="684559"/>
          </a:xfrm>
          <a:prstGeom prst="rect">
            <a:avLst/>
          </a:prstGeom>
        </p:spPr>
      </p:pic>
    </p:spTree>
    <p:extLst>
      <p:ext uri="{BB962C8B-B14F-4D97-AF65-F5344CB8AC3E}">
        <p14:creationId xmlns:p14="http://schemas.microsoft.com/office/powerpoint/2010/main" val="401701307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15" name="Picture 14"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54550" r="71988"/>
          <a:stretch/>
        </p:blipFill>
        <p:spPr>
          <a:xfrm>
            <a:off x="1" y="2808875"/>
            <a:ext cx="2564309" cy="2340351"/>
          </a:xfrm>
          <a:prstGeom prst="rect">
            <a:avLst/>
          </a:prstGeom>
        </p:spPr>
      </p:pic>
      <p:sp>
        <p:nvSpPr>
          <p:cNvPr id="2" name="Title 1"/>
          <p:cNvSpPr>
            <a:spLocks noGrp="1"/>
          </p:cNvSpPr>
          <p:nvPr>
            <p:ph type="title" hasCustomPrompt="1"/>
          </p:nvPr>
        </p:nvSpPr>
        <p:spPr>
          <a:xfrm>
            <a:off x="5407283"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7"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189" indent="0">
              <a:buNone/>
              <a:defRPr>
                <a:solidFill>
                  <a:srgbClr val="141414"/>
                </a:solidFill>
              </a:defRPr>
            </a:lvl2pPr>
            <a:lvl3pPr marL="914378" indent="0">
              <a:buNone/>
              <a:defRPr>
                <a:solidFill>
                  <a:srgbClr val="141414"/>
                </a:solidFill>
              </a:defRPr>
            </a:lvl3pPr>
            <a:lvl4pPr marL="1371566" indent="0">
              <a:buNone/>
              <a:defRPr>
                <a:solidFill>
                  <a:srgbClr val="141414"/>
                </a:solidFill>
              </a:defRPr>
            </a:lvl4pPr>
            <a:lvl5pPr marL="1828754"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2937" y="286521"/>
            <a:ext cx="2258154" cy="684559"/>
          </a:xfrm>
          <a:prstGeom prst="rect">
            <a:avLst/>
          </a:prstGeom>
        </p:spPr>
      </p:pic>
      <p:pic>
        <p:nvPicPr>
          <p:cNvPr id="16" name="Picture 15"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31925" t="45648" b="3453"/>
          <a:stretch/>
        </p:blipFill>
        <p:spPr>
          <a:xfrm>
            <a:off x="2922499" y="2522601"/>
            <a:ext cx="6231685" cy="2620900"/>
          </a:xfrm>
          <a:prstGeom prst="rect">
            <a:avLst/>
          </a:prstGeom>
        </p:spPr>
      </p:pic>
      <p:pic>
        <p:nvPicPr>
          <p:cNvPr id="17" name="Picture 16" descr="16x9-0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36750" t="10230" b="53878"/>
          <a:stretch/>
        </p:blipFill>
        <p:spPr>
          <a:xfrm>
            <a:off x="3364538" y="698868"/>
            <a:ext cx="5790047" cy="1848160"/>
          </a:xfrm>
          <a:prstGeom prst="rect">
            <a:avLst/>
          </a:prstGeom>
        </p:spPr>
      </p:pic>
    </p:spTree>
    <p:extLst>
      <p:ext uri="{BB962C8B-B14F-4D97-AF65-F5344CB8AC3E}">
        <p14:creationId xmlns:p14="http://schemas.microsoft.com/office/powerpoint/2010/main" val="3938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4" y="247696"/>
            <a:ext cx="8464987" cy="455444"/>
          </a:xfrm>
        </p:spPr>
        <p:txBody>
          <a:bodyPr>
            <a:noAutofit/>
          </a:bodyPr>
          <a:lstStyle>
            <a:lvl1pPr marL="0" algn="l" defTabSz="457178" rtl="0" eaLnBrk="1" latinLnBrk="0" hangingPunct="1">
              <a:spcBef>
                <a:spcPct val="0"/>
              </a:spcBef>
              <a:buNone/>
              <a:defRPr lang="en-US" sz="2400" kern="1200" dirty="0">
                <a:solidFill>
                  <a:srgbClr val="50B3CF"/>
                </a:solidFill>
                <a:latin typeface="+mj-lt"/>
                <a:ea typeface="+mj-ea"/>
                <a:cs typeface="+mj-cs"/>
              </a:defRPr>
            </a:lvl1pPr>
          </a:lstStyle>
          <a:p>
            <a:r>
              <a:rPr lang="en-US" dirty="0" smtClean="0"/>
              <a:t>Header</a:t>
            </a:r>
            <a:endParaRPr lang="en-US" dirty="0"/>
          </a:p>
        </p:txBody>
      </p:sp>
      <p:cxnSp>
        <p:nvCxnSpPr>
          <p:cNvPr id="9" name="Straight Connector 8"/>
          <p:cNvCxnSpPr/>
          <p:nvPr/>
        </p:nvCxnSpPr>
        <p:spPr>
          <a:xfrm>
            <a:off x="408218"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3" hasCustomPrompt="1"/>
          </p:nvPr>
        </p:nvSpPr>
        <p:spPr>
          <a:xfrm>
            <a:off x="304363" y="626941"/>
            <a:ext cx="8361132" cy="581180"/>
          </a:xfrm>
          <a:prstGeom prst="rect">
            <a:avLst/>
          </a:prstGeom>
        </p:spPr>
        <p:txBody>
          <a:bodyPr/>
          <a:lstStyle>
            <a:lvl1pPr marL="0" indent="0">
              <a:buNone/>
              <a:defRPr sz="1800">
                <a:solidFill>
                  <a:srgbClr val="6DB33F"/>
                </a:solidFill>
              </a:defRPr>
            </a:lvl1pPr>
          </a:lstStyle>
          <a:p>
            <a:pPr lvl="0"/>
            <a:r>
              <a:rPr lang="en-US" dirty="0" smtClean="0"/>
              <a:t>Sub-Header</a:t>
            </a:r>
            <a:endParaRPr lang="en-US" dirty="0"/>
          </a:p>
        </p:txBody>
      </p:sp>
    </p:spTree>
    <p:extLst>
      <p:ext uri="{BB962C8B-B14F-4D97-AF65-F5344CB8AC3E}">
        <p14:creationId xmlns:p14="http://schemas.microsoft.com/office/powerpoint/2010/main" val="577931902"/>
      </p:ext>
    </p:extLst>
  </p:cSld>
  <p:clrMapOvr>
    <a:masterClrMapping/>
  </p:clrMapOvr>
  <mc:AlternateContent xmlns:mc="http://schemas.openxmlformats.org/markup-compatibility/2006" xmlns:p14="http://schemas.microsoft.com/office/powerpoint/2010/main">
    <mc:Choice Requires="p14">
      <p:transition p14:dur="100">
        <p:dissolve/>
      </p:transition>
    </mc:Choice>
    <mc:Fallback xmlns="">
      <p:transition>
        <p:dissolv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0" y="4808283"/>
            <a:ext cx="9144000" cy="33521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685783">
              <a:defRPr/>
            </a:pPr>
            <a:endParaRPr lang="en-US" sz="1350" kern="0" dirty="0">
              <a:solidFill>
                <a:sysClr val="window" lastClr="FFFFFF"/>
              </a:solidFill>
              <a:latin typeface="Calibri"/>
            </a:endParaRPr>
          </a:p>
        </p:txBody>
      </p:sp>
      <p:sp>
        <p:nvSpPr>
          <p:cNvPr id="4" name="TextBox 3"/>
          <p:cNvSpPr txBox="1"/>
          <p:nvPr userDrawn="1"/>
        </p:nvSpPr>
        <p:spPr>
          <a:xfrm>
            <a:off x="509837" y="4887812"/>
            <a:ext cx="1442357" cy="196208"/>
          </a:xfrm>
          <a:prstGeom prst="rect">
            <a:avLst/>
          </a:prstGeom>
          <a:noFill/>
        </p:spPr>
        <p:txBody>
          <a:bodyPr wrap="square" rtlCol="0">
            <a:spAutoFit/>
          </a:bodyPr>
          <a:lstStyle/>
          <a:p>
            <a:pPr defTabSz="685783">
              <a:defRPr/>
            </a:pPr>
            <a:r>
              <a:rPr lang="en-US" sz="675" kern="0" dirty="0">
                <a:solidFill>
                  <a:sysClr val="window" lastClr="FFFFFF"/>
                </a:solidFill>
                <a:cs typeface="Arial"/>
              </a:rPr>
              <a:t>© 2018 Cognizant </a:t>
            </a:r>
          </a:p>
        </p:txBody>
      </p:sp>
      <p:cxnSp>
        <p:nvCxnSpPr>
          <p:cNvPr id="5" name="Straight Connector 4"/>
          <p:cNvCxnSpPr/>
          <p:nvPr userDrawn="1"/>
        </p:nvCxnSpPr>
        <p:spPr>
          <a:xfrm>
            <a:off x="462656" y="4898155"/>
            <a:ext cx="0" cy="155360"/>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29736" y="4824079"/>
            <a:ext cx="404396" cy="281828"/>
          </a:xfrm>
          <a:prstGeom prst="rect">
            <a:avLst/>
          </a:prstGeom>
        </p:spPr>
        <p:txBody>
          <a:bodyPr vert="horz" lIns="91440" tIns="45720" rIns="91440" bIns="45720" rtlCol="0" anchor="ctr"/>
          <a:lstStyle>
            <a:lvl1pPr algn="r">
              <a:defRPr sz="788">
                <a:solidFill>
                  <a:schemeClr val="bg1"/>
                </a:solidFill>
              </a:defRPr>
            </a:lvl1pPr>
          </a:lstStyle>
          <a:p>
            <a:fld id="{B32AB80A-78BA-6B42-BA0D-B44ACF890F5A}" type="slidenum">
              <a:rPr lang="en-US" smtClean="0">
                <a:solidFill>
                  <a:prstClr val="white"/>
                </a:solidFill>
              </a:rPr>
              <a:pPr/>
              <a:t>‹#›</a:t>
            </a:fld>
            <a:endParaRPr lang="en-US" dirty="0">
              <a:solidFill>
                <a:prstClr val="white"/>
              </a:solidFill>
            </a:endParaRPr>
          </a:p>
        </p:txBody>
      </p:sp>
      <p:pic>
        <p:nvPicPr>
          <p:cNvPr id="7" name="Picture 6" descr="Cognizant_LOGO_on black.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88308" y="4859115"/>
            <a:ext cx="763587" cy="231181"/>
          </a:xfrm>
          <a:prstGeom prst="rect">
            <a:avLst/>
          </a:prstGeom>
        </p:spPr>
      </p:pic>
      <p:sp>
        <p:nvSpPr>
          <p:cNvPr id="8" name="TextBox 7"/>
          <p:cNvSpPr txBox="1">
            <a:spLocks noChangeArrowheads="1"/>
          </p:cNvSpPr>
          <p:nvPr userDrawn="1"/>
        </p:nvSpPr>
        <p:spPr bwMode="auto">
          <a:xfrm>
            <a:off x="3954684" y="4909282"/>
            <a:ext cx="1234633" cy="184666"/>
          </a:xfrm>
          <a:prstGeom prst="rect">
            <a:avLst/>
          </a:prstGeom>
          <a:noFill/>
          <a:ln>
            <a:noFill/>
          </a:ln>
          <a:extLst/>
        </p:spPr>
        <p:txBody>
          <a:bodyPr wrap="none">
            <a:spAutoFit/>
          </a:bodyPr>
          <a:lstStyle>
            <a:defPPr>
              <a:defRPr lang="en-US"/>
            </a:defPPr>
            <a:lvl1pPr algn="ctr" eaLnBrk="0" fontAlgn="base" hangingPunct="0">
              <a:spcBef>
                <a:spcPct val="0"/>
              </a:spcBef>
              <a:spcAft>
                <a:spcPct val="0"/>
              </a:spcAft>
              <a:defRPr sz="800" b="1">
                <a:solidFill>
                  <a:schemeClr val="bg1"/>
                </a:solidFill>
                <a:latin typeface="+mj-lt"/>
                <a:ea typeface="MS PGothic" pitchFamily="34" charset="-128"/>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defTabSz="457189"/>
            <a:r>
              <a:rPr lang="en-US" sz="600" dirty="0" smtClean="0">
                <a:solidFill>
                  <a:prstClr val="white"/>
                </a:solidFill>
              </a:rPr>
              <a:t>COGNIZANT CONFIDENTIAL</a:t>
            </a:r>
          </a:p>
        </p:txBody>
      </p:sp>
      <p:sp>
        <p:nvSpPr>
          <p:cNvPr id="11" name="Rectangle 10"/>
          <p:cNvSpPr/>
          <p:nvPr userDrawn="1"/>
        </p:nvSpPr>
        <p:spPr>
          <a:xfrm>
            <a:off x="0" y="0"/>
            <a:ext cx="9144000" cy="4824078"/>
          </a:xfrm>
          <a:prstGeom prst="rect">
            <a:avLst/>
          </a:prstGeom>
          <a:gradFill flip="none" rotWithShape="1">
            <a:gsLst>
              <a:gs pos="75000">
                <a:schemeClr val="bg1"/>
              </a:gs>
              <a:gs pos="100000">
                <a:schemeClr val="bg1">
                  <a:lumMod val="8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350" dirty="0">
              <a:solidFill>
                <a:prstClr val="white"/>
              </a:solidFill>
            </a:endParaRPr>
          </a:p>
        </p:txBody>
      </p:sp>
    </p:spTree>
    <p:extLst>
      <p:ext uri="{BB962C8B-B14F-4D97-AF65-F5344CB8AC3E}">
        <p14:creationId xmlns:p14="http://schemas.microsoft.com/office/powerpoint/2010/main" val="355960261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508672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27318370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9.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25510" y="4781162"/>
            <a:ext cx="941338" cy="285367"/>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66" r:id="rId3"/>
    <p:sldLayoutId id="2147483661" r:id="rId4"/>
    <p:sldLayoutId id="2147483650" r:id="rId5"/>
    <p:sldLayoutId id="2147483651" r:id="rId6"/>
    <p:sldLayoutId id="2147483665" r:id="rId7"/>
    <p:sldLayoutId id="2147483668" r:id="rId8"/>
    <p:sldLayoutId id="2147483673" r:id="rId9"/>
    <p:sldLayoutId id="2147483663" r:id="rId10"/>
    <p:sldLayoutId id="2147483664" r:id="rId11"/>
    <p:sldLayoutId id="2147483670" r:id="rId12"/>
    <p:sldLayoutId id="2147483669" r:id="rId13"/>
    <p:sldLayoutId id="2147483667" r:id="rId14"/>
    <p:sldLayoutId id="2147483672" r:id="rId15"/>
    <p:sldLayoutId id="2147483701" r:id="rId16"/>
    <p:sldLayoutId id="2147483702" r:id="rId17"/>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9"/>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685800">
              <a:defRPr/>
            </a:pPr>
            <a:endParaRPr lang="en-US" sz="1800" kern="0" dirty="0">
              <a:solidFill>
                <a:sysClr val="window" lastClr="FFFFFF"/>
              </a:solidFill>
              <a:latin typeface="Calibri"/>
            </a:endParaRPr>
          </a:p>
        </p:txBody>
      </p:sp>
      <p:sp>
        <p:nvSpPr>
          <p:cNvPr id="29" name="TextBox 28"/>
          <p:cNvSpPr txBox="1"/>
          <p:nvPr/>
        </p:nvSpPr>
        <p:spPr>
          <a:xfrm>
            <a:off x="679781" y="4809389"/>
            <a:ext cx="1923143" cy="230832"/>
          </a:xfrm>
          <a:prstGeom prst="rect">
            <a:avLst/>
          </a:prstGeom>
          <a:noFill/>
        </p:spPr>
        <p:txBody>
          <a:bodyPr wrap="square" rtlCol="0">
            <a:spAutoFit/>
          </a:bodyPr>
          <a:lstStyle/>
          <a:p>
            <a:pPr defTabSz="685800">
              <a:defRPr/>
            </a:pPr>
            <a:r>
              <a:rPr lang="en-US" sz="900" kern="0" dirty="0">
                <a:solidFill>
                  <a:sysClr val="window" lastClr="FFFFFF"/>
                </a:solidFill>
                <a:cs typeface="Arial"/>
              </a:rPr>
              <a:t>© 2017 Cognizant </a:t>
            </a:r>
          </a:p>
        </p:txBody>
      </p:sp>
      <p:cxnSp>
        <p:nvCxnSpPr>
          <p:cNvPr id="30" name="Straight Connector 29"/>
          <p:cNvCxnSpPr/>
          <p:nvPr/>
        </p:nvCxnSpPr>
        <p:spPr>
          <a:xfrm>
            <a:off x="616874" y="4823179"/>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7" y="4728848"/>
            <a:ext cx="539195" cy="375771"/>
          </a:xfrm>
          <a:prstGeom prst="rect">
            <a:avLst/>
          </a:prstGeom>
        </p:spPr>
        <p:txBody>
          <a:bodyPr vert="horz" lIns="91440" tIns="45720" rIns="91440" bIns="45720" rtlCol="0" anchor="ctr"/>
          <a:lstStyle>
            <a:lvl1pPr algn="r">
              <a:defRPr sz="1050">
                <a:solidFill>
                  <a:schemeClr val="bg1"/>
                </a:solidFill>
              </a:defRPr>
            </a:lvl1pPr>
          </a:lstStyle>
          <a:p>
            <a:pPr defTabSz="457189"/>
            <a:fld id="{B32AB80A-78BA-6B42-BA0D-B44ACF890F5A}" type="slidenum">
              <a:rPr lang="en-US" smtClean="0">
                <a:solidFill>
                  <a:prstClr val="white"/>
                </a:solidFill>
              </a:rPr>
              <a:pPr defTabSz="457189"/>
              <a:t>‹#›</a:t>
            </a:fld>
            <a:endParaRPr lang="en-US" dirty="0">
              <a:solidFill>
                <a:prstClr val="white"/>
              </a:solidFill>
            </a:endParaRPr>
          </a:p>
        </p:txBody>
      </p:sp>
      <p:sp>
        <p:nvSpPr>
          <p:cNvPr id="33" name="Title Placeholder 32"/>
          <p:cNvSpPr>
            <a:spLocks noGrp="1"/>
          </p:cNvSpPr>
          <p:nvPr>
            <p:ph type="title"/>
          </p:nvPr>
        </p:nvSpPr>
        <p:spPr>
          <a:xfrm>
            <a:off x="304364"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825511" y="4781163"/>
            <a:ext cx="941338" cy="285367"/>
          </a:xfrm>
          <a:prstGeom prst="rect">
            <a:avLst/>
          </a:prstGeom>
        </p:spPr>
      </p:pic>
    </p:spTree>
    <p:extLst>
      <p:ext uri="{BB962C8B-B14F-4D97-AF65-F5344CB8AC3E}">
        <p14:creationId xmlns:p14="http://schemas.microsoft.com/office/powerpoint/2010/main" val="40519306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iming>
    <p:tnLst>
      <p:par>
        <p:cTn id="1" dur="indefinite" restart="never" nodeType="tmRoot"/>
      </p:par>
    </p:tnLst>
  </p:timing>
  <p:hf hdr="0" ftr="0" dt="0"/>
  <p:txStyles>
    <p:titleStyle>
      <a:lvl1pPr algn="l" defTabSz="457189" rtl="0" eaLnBrk="1" latinLnBrk="0" hangingPunct="1">
        <a:spcBef>
          <a:spcPct val="0"/>
        </a:spcBef>
        <a:buNone/>
        <a:defRPr sz="2800" kern="1200">
          <a:solidFill>
            <a:srgbClr val="0099CC"/>
          </a:solidFill>
          <a:latin typeface="+mj-lt"/>
          <a:ea typeface="+mj-ea"/>
          <a:cs typeface="+mj-cs"/>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419100" y="1958809"/>
            <a:ext cx="8284633" cy="429229"/>
          </a:xfrm>
        </p:spPr>
        <p:txBody>
          <a:bodyPr/>
          <a:lstStyle/>
          <a:p>
            <a:r>
              <a:rPr lang="en-US" dirty="0" smtClean="0">
                <a:latin typeface="+mj-lt"/>
              </a:rPr>
              <a:t>July 2018</a:t>
            </a:r>
            <a:endParaRPr lang="en-US" dirty="0">
              <a:latin typeface="+mj-lt"/>
            </a:endParaRPr>
          </a:p>
        </p:txBody>
      </p:sp>
      <p:sp>
        <p:nvSpPr>
          <p:cNvPr id="9" name="Text Placeholder 2"/>
          <p:cNvSpPr>
            <a:spLocks noGrp="1"/>
          </p:cNvSpPr>
          <p:nvPr>
            <p:ph type="body" sz="quarter" idx="14"/>
          </p:nvPr>
        </p:nvSpPr>
        <p:spPr>
          <a:xfrm>
            <a:off x="410135" y="2301225"/>
            <a:ext cx="8284633" cy="830997"/>
          </a:xfrm>
        </p:spPr>
        <p:txBody>
          <a:bodyPr/>
          <a:lstStyle/>
          <a:p>
            <a:r>
              <a:rPr lang="en-US" sz="2400" b="1" dirty="0" smtClean="0">
                <a:solidFill>
                  <a:schemeClr val="accent1">
                    <a:lumMod val="60000"/>
                    <a:lumOff val="40000"/>
                  </a:schemeClr>
                </a:solidFill>
              </a:rPr>
              <a:t>Cognizant COSMOS</a:t>
            </a:r>
          </a:p>
          <a:p>
            <a:r>
              <a:rPr lang="en-US" sz="2000" b="1" dirty="0" smtClean="0">
                <a:solidFill>
                  <a:schemeClr val="accent3">
                    <a:lumMod val="75000"/>
                  </a:schemeClr>
                </a:solidFill>
              </a:rPr>
              <a:t>Microservices Design and Delivery using Open Standards</a:t>
            </a:r>
            <a:endParaRPr lang="en-US" sz="2400" b="1" dirty="0" smtClean="0">
              <a:solidFill>
                <a:schemeClr val="accent3">
                  <a:lumMod val="75000"/>
                </a:schemeClr>
              </a:solidFill>
            </a:endParaRPr>
          </a:p>
        </p:txBody>
      </p:sp>
      <p:sp>
        <p:nvSpPr>
          <p:cNvPr id="10" name="Text Placeholder 3"/>
          <p:cNvSpPr>
            <a:spLocks noGrp="1"/>
          </p:cNvSpPr>
          <p:nvPr>
            <p:ph type="body" sz="quarter" idx="15"/>
          </p:nvPr>
        </p:nvSpPr>
        <p:spPr>
          <a:xfrm>
            <a:off x="419100" y="3238708"/>
            <a:ext cx="8284633" cy="446088"/>
          </a:xfrm>
        </p:spPr>
        <p:txBody>
          <a:bodyPr/>
          <a:lstStyle/>
          <a:p>
            <a:r>
              <a:rPr lang="en-US" dirty="0" smtClean="0"/>
              <a:t>Cognizant Digital Engineering</a:t>
            </a:r>
            <a:endParaRPr lang="en-IN" dirty="0"/>
          </a:p>
        </p:txBody>
      </p:sp>
    </p:spTree>
    <p:extLst>
      <p:ext uri="{BB962C8B-B14F-4D97-AF65-F5344CB8AC3E}">
        <p14:creationId xmlns:p14="http://schemas.microsoft.com/office/powerpoint/2010/main" val="75501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7048168"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latin typeface="Century Gothic" panose="020B0502020202020204" pitchFamily="34" charset="0"/>
              </a:rPr>
              <a:t>Frequent Service Failures</a:t>
            </a:r>
            <a:endParaRPr lang="en-US" sz="1000" dirty="0"/>
          </a:p>
        </p:txBody>
      </p:sp>
      <p:sp>
        <p:nvSpPr>
          <p:cNvPr id="2" name="Slide Number Placeholder 1"/>
          <p:cNvSpPr>
            <a:spLocks noGrp="1"/>
          </p:cNvSpPr>
          <p:nvPr>
            <p:ph type="sldNum" sz="quarter" idx="12"/>
          </p:nvPr>
        </p:nvSpPr>
        <p:spPr/>
        <p:txBody>
          <a:bodyPr/>
          <a:lstStyle/>
          <a:p>
            <a:fld id="{B32AB80A-78BA-6B42-BA0D-B44ACF890F5A}" type="slidenum">
              <a:rPr lang="en-US" smtClean="0"/>
              <a:pPr/>
              <a:t>10</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Impact</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404875" y="2099776"/>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latin typeface="Century Gothic" panose="020B0502020202020204" pitchFamily="34" charset="0"/>
              </a:rPr>
              <a:t>Larger Attack </a:t>
            </a:r>
          </a:p>
          <a:p>
            <a:pPr lvl="0" algn="ctr"/>
            <a:r>
              <a:rPr lang="en-US" sz="1000" b="1" dirty="0">
                <a:latin typeface="Century Gothic" panose="020B0502020202020204" pitchFamily="34" charset="0"/>
              </a:rPr>
              <a:t>Surface</a:t>
            </a:r>
          </a:p>
        </p:txBody>
      </p:sp>
      <p:sp>
        <p:nvSpPr>
          <p:cNvPr id="13" name="Oval 12"/>
          <p:cNvSpPr/>
          <p:nvPr/>
        </p:nvSpPr>
        <p:spPr>
          <a:xfrm>
            <a:off x="474996"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Larger Service </a:t>
            </a:r>
          </a:p>
          <a:p>
            <a:pPr algn="ctr"/>
            <a:r>
              <a:rPr lang="en-US" sz="1000" b="1" dirty="0">
                <a:latin typeface="Century Gothic" panose="020B0502020202020204" pitchFamily="34" charset="0"/>
              </a:rPr>
              <a:t>Count</a:t>
            </a:r>
          </a:p>
        </p:txBody>
      </p:sp>
      <p:sp>
        <p:nvSpPr>
          <p:cNvPr id="15" name="Oval 14"/>
          <p:cNvSpPr/>
          <p:nvPr/>
        </p:nvSpPr>
        <p:spPr>
          <a:xfrm>
            <a:off x="2118289" y="2076859"/>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Fast-Changing System Landscape</a:t>
            </a:r>
          </a:p>
        </p:txBody>
      </p:sp>
      <p:sp>
        <p:nvSpPr>
          <p:cNvPr id="18" name="TextBox 17"/>
          <p:cNvSpPr txBox="1"/>
          <p:nvPr/>
        </p:nvSpPr>
        <p:spPr>
          <a:xfrm>
            <a:off x="397883" y="914400"/>
            <a:ext cx="8366760" cy="523220"/>
          </a:xfrm>
          <a:prstGeom prst="rect">
            <a:avLst/>
          </a:prstGeom>
          <a:noFill/>
        </p:spPr>
        <p:txBody>
          <a:bodyPr wrap="square" rtlCol="0">
            <a:spAutoFit/>
          </a:bodyPr>
          <a:lstStyle/>
          <a:p>
            <a:r>
              <a:rPr lang="en-US" sz="1400" dirty="0">
                <a:latin typeface="Century Gothic" panose="020B0502020202020204" pitchFamily="34" charset="0"/>
              </a:rPr>
              <a:t>What will happen in a system landscape when we start to split up a few monolithic applications and replace them with a large number of microservices?</a:t>
            </a:r>
          </a:p>
        </p:txBody>
      </p:sp>
      <p:sp>
        <p:nvSpPr>
          <p:cNvPr id="9" name="Oval 8"/>
          <p:cNvSpPr/>
          <p:nvPr/>
        </p:nvSpPr>
        <p:spPr>
          <a:xfrm>
            <a:off x="3761582"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Remote Service Communication</a:t>
            </a:r>
          </a:p>
        </p:txBody>
      </p:sp>
    </p:spTree>
    <p:extLst>
      <p:ext uri="{BB962C8B-B14F-4D97-AF65-F5344CB8AC3E}">
        <p14:creationId xmlns:p14="http://schemas.microsoft.com/office/powerpoint/2010/main" val="140252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3" grpId="0" animBg="1"/>
      <p:bldP spid="15" grpId="0" animBg="1"/>
      <p:bldP spid="1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11</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Considerations</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17794"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track messages that flow between services?</a:t>
            </a:r>
          </a:p>
        </p:txBody>
      </p:sp>
      <p:sp>
        <p:nvSpPr>
          <p:cNvPr id="9" name="Oval 8"/>
          <p:cNvSpPr/>
          <p:nvPr/>
        </p:nvSpPr>
        <p:spPr>
          <a:xfrm>
            <a:off x="728386"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are all </a:t>
            </a:r>
            <a:r>
              <a:rPr lang="en-US" sz="1000" b="1" dirty="0" smtClean="0">
                <a:latin typeface="Century Gothic" panose="020B0502020202020204" pitchFamily="34" charset="0"/>
              </a:rPr>
              <a:t>our </a:t>
            </a:r>
            <a:r>
              <a:rPr lang="en-US" sz="1000" b="1" dirty="0">
                <a:latin typeface="Century Gothic" panose="020B0502020202020204" pitchFamily="34" charset="0"/>
              </a:rPr>
              <a:t>microservices configured and is it correct?</a:t>
            </a:r>
            <a:endParaRPr lang="en-US" sz="1000" dirty="0"/>
          </a:p>
        </p:txBody>
      </p:sp>
      <p:sp>
        <p:nvSpPr>
          <p:cNvPr id="10" name="Oval 9"/>
          <p:cNvSpPr/>
          <p:nvPr/>
        </p:nvSpPr>
        <p:spPr>
          <a:xfrm>
            <a:off x="1606662"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What microservices are deployed and where?</a:t>
            </a:r>
            <a:endParaRPr lang="en-US" sz="1000" dirty="0"/>
          </a:p>
        </p:txBody>
      </p:sp>
      <p:sp>
        <p:nvSpPr>
          <p:cNvPr id="11" name="Oval 10"/>
          <p:cNvSpPr/>
          <p:nvPr/>
        </p:nvSpPr>
        <p:spPr>
          <a:xfrm>
            <a:off x="2484938"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keep up with </a:t>
            </a:r>
            <a:r>
              <a:rPr lang="en-US" sz="1000" b="1" dirty="0" smtClean="0">
                <a:latin typeface="Century Gothic" panose="020B0502020202020204" pitchFamily="34" charset="0"/>
              </a:rPr>
              <a:t>the routing information</a:t>
            </a:r>
            <a:r>
              <a:rPr lang="en-US" sz="1000" b="1" dirty="0">
                <a:latin typeface="Century Gothic" panose="020B0502020202020204" pitchFamily="34" charset="0"/>
              </a:rPr>
              <a:t>?</a:t>
            </a:r>
          </a:p>
        </p:txBody>
      </p:sp>
      <p:sp>
        <p:nvSpPr>
          <p:cNvPr id="12" name="Oval 11"/>
          <p:cNvSpPr/>
          <p:nvPr/>
        </p:nvSpPr>
        <p:spPr>
          <a:xfrm>
            <a:off x="3362228"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prevent a chain of failures?</a:t>
            </a:r>
          </a:p>
        </p:txBody>
      </p:sp>
      <p:sp>
        <p:nvSpPr>
          <p:cNvPr id="13" name="Oval 12"/>
          <p:cNvSpPr/>
          <p:nvPr/>
        </p:nvSpPr>
        <p:spPr>
          <a:xfrm>
            <a:off x="4241490"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verify that all our services are up and running?</a:t>
            </a:r>
          </a:p>
        </p:txBody>
      </p:sp>
      <p:sp>
        <p:nvSpPr>
          <p:cNvPr id="14" name="Oval 13"/>
          <p:cNvSpPr/>
          <p:nvPr/>
        </p:nvSpPr>
        <p:spPr>
          <a:xfrm>
            <a:off x="6873360" y="2840515"/>
            <a:ext cx="1520328" cy="1416794"/>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secure these services?</a:t>
            </a:r>
          </a:p>
        </p:txBody>
      </p:sp>
      <p:sp>
        <p:nvSpPr>
          <p:cNvPr id="15" name="Oval 14"/>
          <p:cNvSpPr/>
          <p:nvPr/>
        </p:nvSpPr>
        <p:spPr>
          <a:xfrm>
            <a:off x="5995577"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ensure that only the relevant services are exposed externally?</a:t>
            </a:r>
          </a:p>
        </p:txBody>
      </p:sp>
      <p:sp>
        <p:nvSpPr>
          <p:cNvPr id="16" name="TextBox 15"/>
          <p:cNvSpPr txBox="1"/>
          <p:nvPr/>
        </p:nvSpPr>
        <p:spPr>
          <a:xfrm>
            <a:off x="397883" y="914400"/>
            <a:ext cx="8366760" cy="307777"/>
          </a:xfrm>
          <a:prstGeom prst="rect">
            <a:avLst/>
          </a:prstGeom>
          <a:noFill/>
        </p:spPr>
        <p:txBody>
          <a:bodyPr wrap="square" rtlCol="0">
            <a:spAutoFit/>
          </a:bodyPr>
          <a:lstStyle/>
          <a:p>
            <a:r>
              <a:rPr lang="en-US" sz="1400" dirty="0">
                <a:latin typeface="Century Gothic" panose="020B0502020202020204" pitchFamily="34" charset="0"/>
              </a:rPr>
              <a:t>This will result in a number of important and </a:t>
            </a:r>
            <a:r>
              <a:rPr lang="en-US" sz="1400" dirty="0" smtClean="0">
                <a:latin typeface="Century Gothic" panose="020B0502020202020204" pitchFamily="34" charset="0"/>
              </a:rPr>
              <a:t>(in </a:t>
            </a:r>
            <a:r>
              <a:rPr lang="en-US" sz="1400" dirty="0">
                <a:latin typeface="Century Gothic" panose="020B0502020202020204" pitchFamily="34" charset="0"/>
              </a:rPr>
              <a:t>some </a:t>
            </a:r>
            <a:r>
              <a:rPr lang="en-US" sz="1400" dirty="0" smtClean="0">
                <a:latin typeface="Century Gothic" panose="020B0502020202020204" pitchFamily="34" charset="0"/>
              </a:rPr>
              <a:t>cases) </a:t>
            </a:r>
            <a:r>
              <a:rPr lang="en-US" sz="1400" dirty="0">
                <a:latin typeface="Century Gothic" panose="020B0502020202020204" pitchFamily="34" charset="0"/>
              </a:rPr>
              <a:t>new runtime related questions:</a:t>
            </a:r>
          </a:p>
        </p:txBody>
      </p:sp>
    </p:spTree>
    <p:extLst>
      <p:ext uri="{BB962C8B-B14F-4D97-AF65-F5344CB8AC3E}">
        <p14:creationId xmlns:p14="http://schemas.microsoft.com/office/powerpoint/2010/main" val="35647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12</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Capabilities Required</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17794"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track messages that flow between services?</a:t>
            </a:r>
          </a:p>
        </p:txBody>
      </p:sp>
      <p:sp>
        <p:nvSpPr>
          <p:cNvPr id="9" name="Oval 8"/>
          <p:cNvSpPr/>
          <p:nvPr/>
        </p:nvSpPr>
        <p:spPr>
          <a:xfrm>
            <a:off x="728386"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are all </a:t>
            </a:r>
            <a:r>
              <a:rPr lang="en-US" sz="1000" b="1" dirty="0" smtClean="0">
                <a:latin typeface="Century Gothic" panose="020B0502020202020204" pitchFamily="34" charset="0"/>
              </a:rPr>
              <a:t>our </a:t>
            </a:r>
            <a:r>
              <a:rPr lang="en-US" sz="1000" b="1" dirty="0">
                <a:latin typeface="Century Gothic" panose="020B0502020202020204" pitchFamily="34" charset="0"/>
              </a:rPr>
              <a:t>microservices configured and is it correct?</a:t>
            </a:r>
            <a:endParaRPr lang="en-US" sz="1000" dirty="0"/>
          </a:p>
        </p:txBody>
      </p:sp>
      <p:sp>
        <p:nvSpPr>
          <p:cNvPr id="10" name="Oval 9"/>
          <p:cNvSpPr/>
          <p:nvPr/>
        </p:nvSpPr>
        <p:spPr>
          <a:xfrm>
            <a:off x="1606662"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What microservices are deployed and where?</a:t>
            </a:r>
            <a:endParaRPr lang="en-US" sz="1000" dirty="0"/>
          </a:p>
        </p:txBody>
      </p:sp>
      <p:sp>
        <p:nvSpPr>
          <p:cNvPr id="11" name="Oval 10"/>
          <p:cNvSpPr/>
          <p:nvPr/>
        </p:nvSpPr>
        <p:spPr>
          <a:xfrm>
            <a:off x="2484938"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keep up with </a:t>
            </a:r>
            <a:r>
              <a:rPr lang="en-US" sz="1000" b="1" dirty="0" smtClean="0">
                <a:latin typeface="Century Gothic" panose="020B0502020202020204" pitchFamily="34" charset="0"/>
              </a:rPr>
              <a:t>the routing information</a:t>
            </a:r>
            <a:r>
              <a:rPr lang="en-US" sz="1000" b="1" dirty="0">
                <a:latin typeface="Century Gothic" panose="020B0502020202020204" pitchFamily="34" charset="0"/>
              </a:rPr>
              <a:t>?</a:t>
            </a:r>
          </a:p>
        </p:txBody>
      </p:sp>
      <p:sp>
        <p:nvSpPr>
          <p:cNvPr id="12" name="Oval 11"/>
          <p:cNvSpPr/>
          <p:nvPr/>
        </p:nvSpPr>
        <p:spPr>
          <a:xfrm>
            <a:off x="3362228"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prevent a chain of failures?</a:t>
            </a:r>
          </a:p>
        </p:txBody>
      </p:sp>
      <p:sp>
        <p:nvSpPr>
          <p:cNvPr id="13" name="Oval 12"/>
          <p:cNvSpPr/>
          <p:nvPr/>
        </p:nvSpPr>
        <p:spPr>
          <a:xfrm>
            <a:off x="4241490"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verify that all our services are up and running?</a:t>
            </a:r>
          </a:p>
        </p:txBody>
      </p:sp>
      <p:sp>
        <p:nvSpPr>
          <p:cNvPr id="14" name="Oval 13"/>
          <p:cNvSpPr/>
          <p:nvPr/>
        </p:nvSpPr>
        <p:spPr>
          <a:xfrm>
            <a:off x="6873360" y="2840515"/>
            <a:ext cx="1520328" cy="1416794"/>
          </a:xfrm>
          <a:prstGeom prst="ellipse">
            <a:avLst/>
          </a:prstGeom>
          <a:solidFill>
            <a:schemeClr val="accent3">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secure these services?</a:t>
            </a:r>
          </a:p>
        </p:txBody>
      </p:sp>
      <p:sp>
        <p:nvSpPr>
          <p:cNvPr id="15" name="Oval 14"/>
          <p:cNvSpPr/>
          <p:nvPr/>
        </p:nvSpPr>
        <p:spPr>
          <a:xfrm>
            <a:off x="5995577" y="1423721"/>
            <a:ext cx="1520328" cy="1416794"/>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entury Gothic" panose="020B0502020202020204" pitchFamily="34" charset="0"/>
              </a:rPr>
              <a:t>How do we ensure that only the relevant services are exposed externally?</a:t>
            </a:r>
          </a:p>
        </p:txBody>
      </p:sp>
      <p:sp>
        <p:nvSpPr>
          <p:cNvPr id="16" name="TextBox 15"/>
          <p:cNvSpPr txBox="1"/>
          <p:nvPr/>
        </p:nvSpPr>
        <p:spPr>
          <a:xfrm>
            <a:off x="397883" y="914400"/>
            <a:ext cx="8366760" cy="307777"/>
          </a:xfrm>
          <a:prstGeom prst="rect">
            <a:avLst/>
          </a:prstGeom>
          <a:noFill/>
        </p:spPr>
        <p:txBody>
          <a:bodyPr wrap="square" rtlCol="0">
            <a:spAutoFit/>
          </a:bodyPr>
          <a:lstStyle/>
          <a:p>
            <a:r>
              <a:rPr lang="en-US" sz="1400" dirty="0">
                <a:latin typeface="Century Gothic" panose="020B0502020202020204" pitchFamily="34" charset="0"/>
              </a:rPr>
              <a:t>This will result in a number of important and </a:t>
            </a:r>
            <a:r>
              <a:rPr lang="en-US" sz="1400" dirty="0" smtClean="0">
                <a:latin typeface="Century Gothic" panose="020B0502020202020204" pitchFamily="34" charset="0"/>
              </a:rPr>
              <a:t>(in </a:t>
            </a:r>
            <a:r>
              <a:rPr lang="en-US" sz="1400" dirty="0">
                <a:latin typeface="Century Gothic" panose="020B0502020202020204" pitchFamily="34" charset="0"/>
              </a:rPr>
              <a:t>some </a:t>
            </a:r>
            <a:r>
              <a:rPr lang="en-US" sz="1400" dirty="0" smtClean="0">
                <a:latin typeface="Century Gothic" panose="020B0502020202020204" pitchFamily="34" charset="0"/>
              </a:rPr>
              <a:t>cases) </a:t>
            </a:r>
            <a:r>
              <a:rPr lang="en-US" sz="1400" dirty="0">
                <a:latin typeface="Century Gothic" panose="020B0502020202020204" pitchFamily="34" charset="0"/>
              </a:rPr>
              <a:t>new runtime related questions:</a:t>
            </a:r>
          </a:p>
        </p:txBody>
      </p:sp>
      <p:sp>
        <p:nvSpPr>
          <p:cNvPr id="3" name="Rounded Rectangle 2"/>
          <p:cNvSpPr/>
          <p:nvPr/>
        </p:nvSpPr>
        <p:spPr>
          <a:xfrm>
            <a:off x="665590" y="1812078"/>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Centralized Configuration Management</a:t>
            </a:r>
            <a:endParaRPr lang="en-US" sz="1050" b="1" i="1" dirty="0">
              <a:latin typeface="Century Gothic" panose="020B0502020202020204" pitchFamily="34" charset="0"/>
            </a:endParaRPr>
          </a:p>
        </p:txBody>
      </p:sp>
      <p:sp>
        <p:nvSpPr>
          <p:cNvPr id="17" name="Rounded Rectangle 16"/>
          <p:cNvSpPr/>
          <p:nvPr/>
        </p:nvSpPr>
        <p:spPr>
          <a:xfrm>
            <a:off x="1543866" y="322887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Service Self-Registration and Discovery</a:t>
            </a:r>
            <a:endParaRPr lang="en-US" sz="1050" b="1" i="1" dirty="0">
              <a:latin typeface="Century Gothic" panose="020B0502020202020204" pitchFamily="34" charset="0"/>
            </a:endParaRPr>
          </a:p>
        </p:txBody>
      </p:sp>
      <p:sp>
        <p:nvSpPr>
          <p:cNvPr id="18" name="Rounded Rectangle 17"/>
          <p:cNvSpPr/>
          <p:nvPr/>
        </p:nvSpPr>
        <p:spPr>
          <a:xfrm>
            <a:off x="2422142" y="1812078"/>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a:latin typeface="Century Gothic" panose="020B0502020202020204" pitchFamily="34" charset="0"/>
              </a:rPr>
              <a:t>Dynamic Routing and Load Balancing</a:t>
            </a:r>
          </a:p>
        </p:txBody>
      </p:sp>
      <p:sp>
        <p:nvSpPr>
          <p:cNvPr id="19" name="Rounded Rectangle 18"/>
          <p:cNvSpPr/>
          <p:nvPr/>
        </p:nvSpPr>
        <p:spPr>
          <a:xfrm>
            <a:off x="3299432" y="322887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Circuit Breaker</a:t>
            </a:r>
            <a:endParaRPr lang="en-US" sz="1050" b="1" i="1" dirty="0">
              <a:latin typeface="Century Gothic" panose="020B0502020202020204" pitchFamily="34" charset="0"/>
            </a:endParaRPr>
          </a:p>
        </p:txBody>
      </p:sp>
      <p:sp>
        <p:nvSpPr>
          <p:cNvPr id="20" name="Rounded Rectangle 19"/>
          <p:cNvSpPr/>
          <p:nvPr/>
        </p:nvSpPr>
        <p:spPr>
          <a:xfrm>
            <a:off x="4178694" y="181992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Resiliency Dashboard for System Heath and Service Usage</a:t>
            </a:r>
            <a:endParaRPr lang="en-US" sz="1050" b="1" i="1" dirty="0">
              <a:latin typeface="Century Gothic" panose="020B0502020202020204" pitchFamily="34" charset="0"/>
            </a:endParaRPr>
          </a:p>
        </p:txBody>
      </p:sp>
      <p:sp>
        <p:nvSpPr>
          <p:cNvPr id="21" name="Rounded Rectangle 20"/>
          <p:cNvSpPr/>
          <p:nvPr/>
        </p:nvSpPr>
        <p:spPr>
          <a:xfrm>
            <a:off x="5054998" y="3236716"/>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Centralized Log Analysis and Call Tracing</a:t>
            </a:r>
            <a:endParaRPr lang="en-US" sz="1050" b="1" i="1" dirty="0">
              <a:latin typeface="Century Gothic" panose="020B0502020202020204" pitchFamily="34" charset="0"/>
            </a:endParaRPr>
          </a:p>
        </p:txBody>
      </p:sp>
      <p:sp>
        <p:nvSpPr>
          <p:cNvPr id="22" name="Rounded Rectangle 21"/>
          <p:cNvSpPr/>
          <p:nvPr/>
        </p:nvSpPr>
        <p:spPr>
          <a:xfrm>
            <a:off x="5935246" y="1803496"/>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Edge Server and API Gateway</a:t>
            </a:r>
            <a:endParaRPr lang="en-US" sz="1050" b="1" i="1" dirty="0">
              <a:latin typeface="Century Gothic" panose="020B0502020202020204" pitchFamily="34" charset="0"/>
            </a:endParaRPr>
          </a:p>
        </p:txBody>
      </p:sp>
      <p:sp>
        <p:nvSpPr>
          <p:cNvPr id="23" name="Rounded Rectangle 22"/>
          <p:cNvSpPr/>
          <p:nvPr/>
        </p:nvSpPr>
        <p:spPr>
          <a:xfrm>
            <a:off x="6810183" y="3228872"/>
            <a:ext cx="1645920" cy="64008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dirty="0" smtClean="0">
                <a:latin typeface="Century Gothic" panose="020B0502020202020204" pitchFamily="34" charset="0"/>
              </a:rPr>
              <a:t>OAuth2.0 and Other Security Protocols</a:t>
            </a:r>
            <a:endParaRPr lang="en-US" sz="1050" b="1" i="1" dirty="0">
              <a:latin typeface="Century Gothic" panose="020B0502020202020204" pitchFamily="34" charset="0"/>
            </a:endParaRPr>
          </a:p>
        </p:txBody>
      </p:sp>
    </p:spTree>
    <p:extLst>
      <p:ext uri="{BB962C8B-B14F-4D97-AF65-F5344CB8AC3E}">
        <p14:creationId xmlns:p14="http://schemas.microsoft.com/office/powerpoint/2010/main" val="345637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5023770" y="2544998"/>
            <a:ext cx="3687113" cy="1264144"/>
          </a:xfrm>
          <a:prstGeom prst="roundRect">
            <a:avLst>
              <a:gd name="adj" fmla="val 3516"/>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dirty="0">
                <a:solidFill>
                  <a:schemeClr val="bg1">
                    <a:lumMod val="50000"/>
                  </a:schemeClr>
                </a:solidFill>
                <a:latin typeface="Calibri" panose="020F0502020204030204" pitchFamily="34" charset="0"/>
              </a:rPr>
              <a:t>n</a:t>
            </a:r>
          </a:p>
        </p:txBody>
      </p:sp>
      <p:sp>
        <p:nvSpPr>
          <p:cNvPr id="50" name="Rounded Rectangle 49"/>
          <p:cNvSpPr/>
          <p:nvPr/>
        </p:nvSpPr>
        <p:spPr>
          <a:xfrm>
            <a:off x="5023770" y="2548463"/>
            <a:ext cx="2946057" cy="1260680"/>
          </a:xfrm>
          <a:prstGeom prst="roundRect">
            <a:avLst>
              <a:gd name="adj" fmla="val 2311"/>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tIns="0" rIns="0" bIns="0"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62" name="Rounded Rectangle 61"/>
          <p:cNvSpPr/>
          <p:nvPr/>
        </p:nvSpPr>
        <p:spPr>
          <a:xfrm>
            <a:off x="1515235" y="2541080"/>
            <a:ext cx="3394001" cy="1264144"/>
          </a:xfrm>
          <a:prstGeom prst="roundRect">
            <a:avLst>
              <a:gd name="adj" fmla="val 4337"/>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dirty="0">
                <a:solidFill>
                  <a:schemeClr val="bg1">
                    <a:lumMod val="50000"/>
                  </a:schemeClr>
                </a:solidFill>
                <a:latin typeface="Calibri" panose="020F0502020204030204" pitchFamily="34" charset="0"/>
              </a:rPr>
              <a:t>n</a:t>
            </a:r>
          </a:p>
        </p:txBody>
      </p:sp>
      <p:sp>
        <p:nvSpPr>
          <p:cNvPr id="45" name="Rounded Rectangle 44"/>
          <p:cNvSpPr/>
          <p:nvPr/>
        </p:nvSpPr>
        <p:spPr>
          <a:xfrm>
            <a:off x="1515235" y="2541267"/>
            <a:ext cx="2761580" cy="1258998"/>
          </a:xfrm>
          <a:prstGeom prst="roundRect">
            <a:avLst>
              <a:gd name="adj" fmla="val 3370"/>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900" b="1" dirty="0" smtClean="0">
                <a:solidFill>
                  <a:schemeClr val="bg1">
                    <a:lumMod val="50000"/>
                  </a:schemeClr>
                </a:solidFill>
                <a:latin typeface="Calibri" panose="020F0502020204030204" pitchFamily="34" charset="0"/>
              </a:rPr>
              <a:t> MICROSERVICES CONTAINER </a:t>
            </a:r>
            <a:r>
              <a:rPr lang="en-US" sz="900" b="1" i="1" dirty="0" smtClean="0">
                <a:solidFill>
                  <a:schemeClr val="bg1">
                    <a:lumMod val="50000"/>
                  </a:schemeClr>
                </a:solidFill>
                <a:latin typeface="Calibri" panose="020F0502020204030204" pitchFamily="34" charset="0"/>
              </a:rPr>
              <a:t>1</a:t>
            </a:r>
            <a:endParaRPr lang="en-US" sz="900" b="1" i="1" dirty="0">
              <a:solidFill>
                <a:schemeClr val="bg1">
                  <a:lumMod val="50000"/>
                </a:schemeClr>
              </a:solidFill>
              <a:latin typeface="Calibri" panose="020F0502020204030204" pitchFamily="34" charset="0"/>
            </a:endParaRPr>
          </a:p>
        </p:txBody>
      </p:sp>
      <p:sp>
        <p:nvSpPr>
          <p:cNvPr id="36" name="Rounded Rectangle 35"/>
          <p:cNvSpPr/>
          <p:nvPr/>
        </p:nvSpPr>
        <p:spPr>
          <a:xfrm>
            <a:off x="1515235" y="953932"/>
            <a:ext cx="7195650" cy="982483"/>
          </a:xfrm>
          <a:prstGeom prst="roundRect">
            <a:avLst>
              <a:gd name="adj" fmla="val 5033"/>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MONITORING</a:t>
            </a:r>
            <a:endParaRPr lang="en-US" sz="900" b="1" dirty="0">
              <a:solidFill>
                <a:schemeClr val="bg1">
                  <a:lumMod val="50000"/>
                </a:schemeClr>
              </a:solidFill>
              <a:latin typeface="Calibri" panose="020F0502020204030204" pitchFamily="34" charset="0"/>
            </a:endParaRPr>
          </a:p>
        </p:txBody>
      </p:sp>
      <p:sp>
        <p:nvSpPr>
          <p:cNvPr id="13" name="Title 1"/>
          <p:cNvSpPr>
            <a:spLocks noGrp="1"/>
          </p:cNvSpPr>
          <p:nvPr>
            <p:ph type="title"/>
          </p:nvPr>
        </p:nvSpPr>
        <p:spPr>
          <a:xfrm>
            <a:off x="304363" y="247696"/>
            <a:ext cx="8464987" cy="593968"/>
          </a:xfrm>
          <a:ln>
            <a:noFill/>
          </a:ln>
        </p:spPr>
        <p:txBody>
          <a:bodyPr>
            <a:normAutofit fontScale="90000"/>
          </a:bodyPr>
          <a:lstStyle/>
          <a:p>
            <a:pPr>
              <a:spcBef>
                <a:spcPct val="20000"/>
              </a:spcBef>
            </a:pPr>
            <a:r>
              <a:rPr lang="en-US" sz="2000" b="1" dirty="0"/>
              <a:t>Microservices Architecture</a:t>
            </a:r>
            <a:r>
              <a:rPr lang="en-US" sz="3100" dirty="0"/>
              <a:t/>
            </a:r>
            <a:br>
              <a:rPr lang="en-US" sz="3100" dirty="0"/>
            </a:br>
            <a:r>
              <a:rPr lang="en-US" sz="1400" b="1" dirty="0" smtClean="0">
                <a:solidFill>
                  <a:schemeClr val="accent4"/>
                </a:solidFill>
                <a:latin typeface="Century Gothic" pitchFamily="34" charset="0"/>
              </a:rPr>
              <a:t>Technology Architecture</a:t>
            </a:r>
            <a:endParaRPr lang="en-US" sz="1400" b="1" dirty="0">
              <a:solidFill>
                <a:schemeClr val="accent4"/>
              </a:solidFill>
              <a:latin typeface="Century Gothic" pitchFamily="34" charset="0"/>
              <a:ea typeface="+mn-ea"/>
              <a:cs typeface="+mn-cs"/>
            </a:endParaRPr>
          </a:p>
        </p:txBody>
      </p:sp>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4074285" y="1300391"/>
            <a:ext cx="1611307"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CONSUL, EUREKA,</a:t>
            </a:r>
            <a:br>
              <a:rPr lang="en-US" sz="900" b="1" i="1" u="sng" dirty="0">
                <a:solidFill>
                  <a:schemeClr val="bg1"/>
                </a:solidFill>
                <a:latin typeface="Calibri" panose="020F0502020204030204" pitchFamily="34" charset="0"/>
              </a:rPr>
            </a:br>
            <a:r>
              <a:rPr lang="en-US" sz="900" b="1" i="1" u="sng" dirty="0" smtClean="0">
                <a:solidFill>
                  <a:schemeClr val="bg1"/>
                </a:solidFill>
                <a:latin typeface="Calibri" panose="020F0502020204030204" pitchFamily="34" charset="0"/>
              </a:rPr>
              <a:t> </a:t>
            </a:r>
            <a:r>
              <a:rPr lang="en-US" sz="900" b="1" i="1" u="sng" dirty="0">
                <a:solidFill>
                  <a:schemeClr val="bg1"/>
                </a:solidFill>
                <a:latin typeface="Calibri" panose="020F0502020204030204" pitchFamily="34" charset="0"/>
              </a:rPr>
              <a:t>KUBERNETES, OPENSHIFT</a:t>
            </a:r>
          </a:p>
        </p:txBody>
      </p:sp>
      <p:sp>
        <p:nvSpPr>
          <p:cNvPr id="16" name="Rounded Rectangle 15"/>
          <p:cNvSpPr/>
          <p:nvPr/>
        </p:nvSpPr>
        <p:spPr>
          <a:xfrm rot="16200000">
            <a:off x="435386" y="2796601"/>
            <a:ext cx="1589924" cy="435158"/>
          </a:xfrm>
          <a:prstGeom prst="roundRect">
            <a:avLst/>
          </a:prstGeom>
          <a:solidFill>
            <a:schemeClr val="tx1"/>
          </a:solidFill>
          <a:ln>
            <a:solidFill>
              <a:srgbClr val="3298B4"/>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900" b="1" i="1" u="sng" dirty="0">
                <a:solidFill>
                  <a:schemeClr val="bg1"/>
                </a:solidFill>
                <a:latin typeface="Calibri" panose="020F0502020204030204" pitchFamily="34" charset="0"/>
              </a:rPr>
              <a:t>ZULL</a:t>
            </a:r>
          </a:p>
        </p:txBody>
      </p:sp>
      <p:sp>
        <p:nvSpPr>
          <p:cNvPr id="19" name="Slide Number Placeholder 18"/>
          <p:cNvSpPr>
            <a:spLocks noGrp="1"/>
          </p:cNvSpPr>
          <p:nvPr>
            <p:ph type="sldNum" sz="quarter" idx="12"/>
          </p:nvPr>
        </p:nvSpPr>
        <p:spPr/>
        <p:txBody>
          <a:bodyPr/>
          <a:lstStyle/>
          <a:p>
            <a:fld id="{B32AB80A-78BA-6B42-BA0D-B44ACF890F5A}" type="slidenum">
              <a:rPr lang="en-US" smtClean="0"/>
              <a:pPr/>
              <a:t>13</a:t>
            </a:fld>
            <a:endParaRPr lang="en-US" dirty="0"/>
          </a:p>
        </p:txBody>
      </p:sp>
      <p:sp>
        <p:nvSpPr>
          <p:cNvPr id="21" name="Rounded Rectangle 20"/>
          <p:cNvSpPr/>
          <p:nvPr/>
        </p:nvSpPr>
        <p:spPr>
          <a:xfrm>
            <a:off x="1515235" y="2006471"/>
            <a:ext cx="937020" cy="472769"/>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CONSUL, EUREKA, </a:t>
            </a:r>
            <a:r>
              <a:rPr lang="en-US" sz="900" b="1" i="1" u="sng" dirty="0" smtClean="0">
                <a:solidFill>
                  <a:schemeClr val="bg1"/>
                </a:solidFill>
                <a:latin typeface="Calibri" panose="020F0502020204030204" pitchFamily="34" charset="0"/>
              </a:rPr>
              <a:t>KUBERNETES</a:t>
            </a:r>
            <a:endParaRPr lang="en-US" sz="900" b="1" i="1" u="sng" dirty="0">
              <a:solidFill>
                <a:schemeClr val="bg1"/>
              </a:solidFill>
              <a:latin typeface="Calibri" panose="020F0502020204030204" pitchFamily="34" charset="0"/>
            </a:endParaRPr>
          </a:p>
        </p:txBody>
      </p:sp>
      <p:sp>
        <p:nvSpPr>
          <p:cNvPr id="22" name="Rounded Rectangle 21"/>
          <p:cNvSpPr/>
          <p:nvPr/>
        </p:nvSpPr>
        <p:spPr>
          <a:xfrm>
            <a:off x="2670818" y="1301383"/>
            <a:ext cx="1325190" cy="431871"/>
          </a:xfrm>
          <a:prstGeom prst="roundRect">
            <a:avLst>
              <a:gd name="adj" fmla="val 8334"/>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ELASTICSEARCH, LOGSTASH, </a:t>
            </a:r>
            <a:r>
              <a:rPr lang="en-US" sz="900" b="1" i="1" u="sng" dirty="0" smtClean="0">
                <a:solidFill>
                  <a:schemeClr val="bg1"/>
                </a:solidFill>
                <a:latin typeface="Calibri" panose="020F0502020204030204" pitchFamily="34" charset="0"/>
              </a:rPr>
              <a:t>KIBANA</a:t>
            </a:r>
            <a:endParaRPr lang="en-US" sz="900" b="1" i="1" u="sng" dirty="0">
              <a:solidFill>
                <a:schemeClr val="bg1"/>
              </a:solidFill>
              <a:latin typeface="Calibri" panose="020F0502020204030204" pitchFamily="34" charset="0"/>
            </a:endParaRPr>
          </a:p>
        </p:txBody>
      </p:sp>
      <p:sp>
        <p:nvSpPr>
          <p:cNvPr id="23" name="Rounded Rectangle 22"/>
          <p:cNvSpPr/>
          <p:nvPr/>
        </p:nvSpPr>
        <p:spPr>
          <a:xfrm>
            <a:off x="2519563" y="2006471"/>
            <a:ext cx="1230260" cy="472612"/>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ARCHAIUS</a:t>
            </a:r>
            <a:endParaRPr lang="en-US" sz="900" b="1" i="1" u="sng" dirty="0" smtClean="0">
              <a:solidFill>
                <a:schemeClr val="bg1"/>
              </a:solidFill>
              <a:latin typeface="Calibri" panose="020F0502020204030204" pitchFamily="34" charset="0"/>
            </a:endParaRPr>
          </a:p>
        </p:txBody>
      </p:sp>
      <p:sp>
        <p:nvSpPr>
          <p:cNvPr id="25" name="Rounded Rectangle 24"/>
          <p:cNvSpPr/>
          <p:nvPr/>
        </p:nvSpPr>
        <p:spPr>
          <a:xfrm rot="16200000">
            <a:off x="297078" y="1492887"/>
            <a:ext cx="932688" cy="437785"/>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a:t>
            </a:r>
          </a:p>
          <a:p>
            <a:pPr algn="ctr"/>
            <a:r>
              <a:rPr lang="en-US" sz="900" b="1" dirty="0" smtClean="0">
                <a:solidFill>
                  <a:schemeClr val="bg1"/>
                </a:solidFill>
                <a:latin typeface="Calibri" panose="020F0502020204030204" pitchFamily="34" charset="0"/>
              </a:rPr>
              <a:t>STORE</a:t>
            </a:r>
            <a:endParaRPr lang="en-US" sz="900" b="1" dirty="0">
              <a:solidFill>
                <a:schemeClr val="bg1"/>
              </a:solidFill>
              <a:latin typeface="Calibri" panose="020F0502020204030204" pitchFamily="34" charset="0"/>
            </a:endParaRPr>
          </a:p>
        </p:txBody>
      </p:sp>
      <p:sp>
        <p:nvSpPr>
          <p:cNvPr id="40" name="Rounded Rectangle 39"/>
          <p:cNvSpPr/>
          <p:nvPr/>
        </p:nvSpPr>
        <p:spPr>
          <a:xfrm>
            <a:off x="1595200" y="1301383"/>
            <a:ext cx="997340"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HYSTRIX </a:t>
            </a:r>
            <a:r>
              <a:rPr lang="en-US" sz="900" b="1" i="1" u="sng" dirty="0" smtClean="0">
                <a:solidFill>
                  <a:schemeClr val="bg1"/>
                </a:solidFill>
                <a:latin typeface="Calibri" panose="020F0502020204030204" pitchFamily="34" charset="0"/>
              </a:rPr>
              <a:t>TURBINE</a:t>
            </a:r>
            <a:endParaRPr lang="en-US" sz="900" b="1" i="1" u="sng" dirty="0">
              <a:solidFill>
                <a:schemeClr val="bg1"/>
              </a:solidFill>
              <a:latin typeface="Calibri" panose="020F0502020204030204" pitchFamily="34" charset="0"/>
            </a:endParaRPr>
          </a:p>
        </p:txBody>
      </p:sp>
      <p:sp>
        <p:nvSpPr>
          <p:cNvPr id="27" name="Rounded Rectangle 26"/>
          <p:cNvSpPr/>
          <p:nvPr/>
        </p:nvSpPr>
        <p:spPr>
          <a:xfrm>
            <a:off x="7482348" y="1300391"/>
            <a:ext cx="1172740" cy="431871"/>
          </a:xfrm>
          <a:prstGeom prst="roundRect">
            <a:avLst>
              <a:gd name="adj" fmla="val 828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ZIPKIN</a:t>
            </a:r>
          </a:p>
        </p:txBody>
      </p:sp>
      <p:sp>
        <p:nvSpPr>
          <p:cNvPr id="28" name="Rounded Rectangle 27"/>
          <p:cNvSpPr/>
          <p:nvPr/>
        </p:nvSpPr>
        <p:spPr>
          <a:xfrm>
            <a:off x="7813963" y="2006471"/>
            <a:ext cx="896921" cy="472612"/>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rPr>
              <a:t>SPRING </a:t>
            </a:r>
          </a:p>
          <a:p>
            <a:pPr algn="ctr"/>
            <a:r>
              <a:rPr lang="en-US" sz="900" b="1" i="1" u="sng" dirty="0" smtClean="0">
                <a:solidFill>
                  <a:schemeClr val="bg1"/>
                </a:solidFill>
                <a:latin typeface="Calibri" panose="020F0502020204030204" pitchFamily="34" charset="0"/>
              </a:rPr>
              <a:t>BOOT APP</a:t>
            </a:r>
            <a:endParaRPr lang="en-US" sz="900" b="1" i="1" u="sng" dirty="0">
              <a:solidFill>
                <a:schemeClr val="bg1"/>
              </a:solidFill>
              <a:latin typeface="Calibri" panose="020F0502020204030204" pitchFamily="34" charset="0"/>
            </a:endParaRPr>
          </a:p>
        </p:txBody>
      </p:sp>
      <p:sp>
        <p:nvSpPr>
          <p:cNvPr id="32" name="Rounded Rectangle 31"/>
          <p:cNvSpPr/>
          <p:nvPr/>
        </p:nvSpPr>
        <p:spPr>
          <a:xfrm rot="16200000">
            <a:off x="-31540" y="2795286"/>
            <a:ext cx="1589927" cy="437787"/>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GATEWAY</a:t>
            </a:r>
            <a:endParaRPr lang="en-US" sz="900" b="1" dirty="0">
              <a:solidFill>
                <a:schemeClr val="bg1"/>
              </a:solidFill>
              <a:latin typeface="Calibri" panose="020F0502020204030204" pitchFamily="34" charset="0"/>
            </a:endParaRPr>
          </a:p>
        </p:txBody>
      </p:sp>
      <p:sp>
        <p:nvSpPr>
          <p:cNvPr id="33" name="Rounded Rectangle 32"/>
          <p:cNvSpPr/>
          <p:nvPr/>
        </p:nvSpPr>
        <p:spPr>
          <a:xfrm>
            <a:off x="544529" y="954679"/>
            <a:ext cx="903398" cy="253529"/>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IDENTITY</a:t>
            </a:r>
            <a:endParaRPr lang="en-US" sz="900" b="1" dirty="0">
              <a:solidFill>
                <a:schemeClr val="bg1"/>
              </a:solidFill>
              <a:latin typeface="Calibri" panose="020F0502020204030204" pitchFamily="34" charset="0"/>
            </a:endParaRPr>
          </a:p>
        </p:txBody>
      </p:sp>
      <p:sp>
        <p:nvSpPr>
          <p:cNvPr id="42" name="Rounded Rectangle 41"/>
          <p:cNvSpPr/>
          <p:nvPr/>
        </p:nvSpPr>
        <p:spPr>
          <a:xfrm>
            <a:off x="544528" y="4113269"/>
            <a:ext cx="8166355" cy="191503"/>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VIRTUAL MACHINE, </a:t>
            </a: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DOCKER, </a:t>
            </a: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KUBERNETES</a:t>
            </a: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 </a:t>
            </a: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RED HAT OPENSHIFT, PIVOTAL CLOUD FOUNDRY, AMAZON WEB SERVICES</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544529" y="4365218"/>
            <a:ext cx="8166355" cy="237146"/>
          </a:xfrm>
          <a:prstGeom prst="round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DEVELOPER STUDIO</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6" name="Rounded Rectangle 45"/>
          <p:cNvSpPr/>
          <p:nvPr/>
        </p:nvSpPr>
        <p:spPr>
          <a:xfrm rot="16200000">
            <a:off x="764140" y="1494338"/>
            <a:ext cx="932413" cy="435158"/>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a:t>
            </a:r>
          </a:p>
          <a:p>
            <a:pPr algn="ctr"/>
            <a:r>
              <a:rPr lang="en-US" sz="900" b="1" dirty="0" smtClean="0">
                <a:solidFill>
                  <a:schemeClr val="bg1"/>
                </a:solidFill>
                <a:latin typeface="Calibri" panose="020F0502020204030204" pitchFamily="34" charset="0"/>
              </a:rPr>
              <a:t>MANAGER</a:t>
            </a:r>
            <a:endParaRPr lang="en-US" sz="900" b="1" dirty="0">
              <a:solidFill>
                <a:schemeClr val="bg1"/>
              </a:solidFill>
              <a:latin typeface="Calibri" panose="020F0502020204030204" pitchFamily="34" charset="0"/>
            </a:endParaRPr>
          </a:p>
        </p:txBody>
      </p:sp>
      <p:sp>
        <p:nvSpPr>
          <p:cNvPr id="37" name="Rounded Rectangle 36"/>
          <p:cNvSpPr/>
          <p:nvPr/>
        </p:nvSpPr>
        <p:spPr>
          <a:xfrm>
            <a:off x="6383831" y="2006471"/>
            <a:ext cx="1357396" cy="472612"/>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CONDUCTOR</a:t>
            </a:r>
          </a:p>
        </p:txBody>
      </p:sp>
      <p:sp>
        <p:nvSpPr>
          <p:cNvPr id="38" name="Rounded Rectangle 37"/>
          <p:cNvSpPr/>
          <p:nvPr/>
        </p:nvSpPr>
        <p:spPr>
          <a:xfrm>
            <a:off x="3817131" y="2006471"/>
            <a:ext cx="1139333"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ACTIVITI</a:t>
            </a:r>
          </a:p>
        </p:txBody>
      </p:sp>
      <p:sp>
        <p:nvSpPr>
          <p:cNvPr id="41" name="Rounded Rectangle 40"/>
          <p:cNvSpPr/>
          <p:nvPr/>
        </p:nvSpPr>
        <p:spPr>
          <a:xfrm>
            <a:off x="5023772" y="2006471"/>
            <a:ext cx="1281017"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CUSTOM </a:t>
            </a:r>
          </a:p>
          <a:p>
            <a:pPr algn="ctr"/>
            <a:r>
              <a:rPr lang="en-US" sz="900" b="1" i="1" u="sng" dirty="0">
                <a:solidFill>
                  <a:schemeClr val="bg1"/>
                </a:solidFill>
                <a:latin typeface="Calibri" panose="020F0502020204030204" pitchFamily="34" charset="0"/>
              </a:rPr>
              <a:t>SPRING </a:t>
            </a:r>
            <a:r>
              <a:rPr lang="en-US" sz="900" b="1" i="1" u="sng" dirty="0" smtClean="0">
                <a:solidFill>
                  <a:schemeClr val="bg1"/>
                </a:solidFill>
                <a:latin typeface="Calibri" panose="020F0502020204030204" pitchFamily="34" charset="0"/>
              </a:rPr>
              <a:t>BOOT APP</a:t>
            </a:r>
            <a:endParaRPr lang="en-US" sz="900" b="1" i="1" u="sng" dirty="0">
              <a:solidFill>
                <a:schemeClr val="bg1"/>
              </a:solidFill>
              <a:latin typeface="Calibri" panose="020F0502020204030204" pitchFamily="34" charset="0"/>
            </a:endParaRPr>
          </a:p>
        </p:txBody>
      </p:sp>
      <p:sp>
        <p:nvSpPr>
          <p:cNvPr id="51" name="Rounded Rectangle 50"/>
          <p:cNvSpPr/>
          <p:nvPr/>
        </p:nvSpPr>
        <p:spPr>
          <a:xfrm>
            <a:off x="5763869" y="1300391"/>
            <a:ext cx="1662682"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rPr>
              <a:t>PROMETHEUS, GRAFANA, </a:t>
            </a:r>
            <a:r>
              <a:rPr lang="en-US" sz="900" b="1" i="1" u="sng" dirty="0" smtClean="0">
                <a:solidFill>
                  <a:schemeClr val="bg1"/>
                </a:solidFill>
                <a:latin typeface="Calibri" panose="020F0502020204030204" pitchFamily="34" charset="0"/>
              </a:rPr>
              <a:t>KUBERNETES, </a:t>
            </a:r>
            <a:r>
              <a:rPr lang="en-US" sz="900" b="1" i="1" u="sng" dirty="0">
                <a:solidFill>
                  <a:schemeClr val="bg1"/>
                </a:solidFill>
                <a:latin typeface="Calibri" panose="020F0502020204030204" pitchFamily="34" charset="0"/>
              </a:rPr>
              <a:t>OPENSHIFT</a:t>
            </a:r>
          </a:p>
        </p:txBody>
      </p:sp>
      <p:sp>
        <p:nvSpPr>
          <p:cNvPr id="52" name="Rounded Rectangle 51"/>
          <p:cNvSpPr/>
          <p:nvPr/>
        </p:nvSpPr>
        <p:spPr>
          <a:xfrm>
            <a:off x="544528" y="3873410"/>
            <a:ext cx="4069080" cy="199505"/>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HAZELCAST</a:t>
            </a:r>
          </a:p>
        </p:txBody>
      </p:sp>
      <p:sp>
        <p:nvSpPr>
          <p:cNvPr id="53" name="Rounded Rectangle 52"/>
          <p:cNvSpPr/>
          <p:nvPr/>
        </p:nvSpPr>
        <p:spPr>
          <a:xfrm>
            <a:off x="4665520" y="3873410"/>
            <a:ext cx="4045364" cy="199505"/>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rPr>
              <a:t>APACHE ACTIVEMQ, APACHE </a:t>
            </a: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KAFKA, RABBITMQ</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4" name="Flowchart: Magnetic Disk 53"/>
          <p:cNvSpPr/>
          <p:nvPr/>
        </p:nvSpPr>
        <p:spPr>
          <a:xfrm>
            <a:off x="4318610" y="3018008"/>
            <a:ext cx="538015"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MYSQL</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5" name="Flowchart: Magnetic Disk 54"/>
          <p:cNvSpPr/>
          <p:nvPr/>
        </p:nvSpPr>
        <p:spPr>
          <a:xfrm>
            <a:off x="8081056" y="2994058"/>
            <a:ext cx="553249"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ea typeface="Tahoma" panose="020B0604030504040204" pitchFamily="34" charset="0"/>
                <a:cs typeface="Tahoma" panose="020B0604030504040204" pitchFamily="34" charset="0"/>
              </a:rPr>
              <a:t>MYSQL</a:t>
            </a:r>
            <a:endParaRPr lang="en-US" sz="900" b="1" i="1" u="sng"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4" name="Rounded Rectangle 43"/>
          <p:cNvSpPr/>
          <p:nvPr/>
        </p:nvSpPr>
        <p:spPr>
          <a:xfrm>
            <a:off x="1608426" y="2802866"/>
            <a:ext cx="2568298"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rPr>
              <a:t>APACHE CAMEL</a:t>
            </a:r>
          </a:p>
          <a:p>
            <a:pPr algn="ctr"/>
            <a:r>
              <a:rPr lang="en-US" sz="900" b="1" i="1" u="sng" dirty="0" smtClean="0">
                <a:solidFill>
                  <a:schemeClr val="bg1"/>
                </a:solidFill>
                <a:latin typeface="Calibri" panose="020F0502020204030204" pitchFamily="34" charset="0"/>
              </a:rPr>
              <a:t>SPRING BOOT</a:t>
            </a:r>
          </a:p>
        </p:txBody>
      </p:sp>
      <p:sp>
        <p:nvSpPr>
          <p:cNvPr id="47" name="Rounded Rectangle 46"/>
          <p:cNvSpPr/>
          <p:nvPr/>
        </p:nvSpPr>
        <p:spPr>
          <a:xfrm>
            <a:off x="1608426" y="3297327"/>
            <a:ext cx="2568298"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
        <p:nvSpPr>
          <p:cNvPr id="48" name="Rounded Rectangle 47"/>
          <p:cNvSpPr/>
          <p:nvPr/>
        </p:nvSpPr>
        <p:spPr>
          <a:xfrm>
            <a:off x="5228760" y="2813030"/>
            <a:ext cx="2568298"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u="sng" dirty="0" smtClean="0">
                <a:solidFill>
                  <a:schemeClr val="bg1"/>
                </a:solidFill>
                <a:latin typeface="Calibri" panose="020F0502020204030204" pitchFamily="34" charset="0"/>
              </a:rPr>
              <a:t>APACHE CAMEL</a:t>
            </a:r>
          </a:p>
          <a:p>
            <a:pPr algn="ctr"/>
            <a:r>
              <a:rPr lang="en-US" sz="900" b="1" i="1" u="sng" dirty="0" smtClean="0">
                <a:solidFill>
                  <a:schemeClr val="bg1"/>
                </a:solidFill>
                <a:latin typeface="Calibri" panose="020F0502020204030204" pitchFamily="34" charset="0"/>
              </a:rPr>
              <a:t>SPRING BOOT</a:t>
            </a:r>
          </a:p>
        </p:txBody>
      </p:sp>
      <p:sp>
        <p:nvSpPr>
          <p:cNvPr id="49" name="Rounded Rectangle 48"/>
          <p:cNvSpPr/>
          <p:nvPr/>
        </p:nvSpPr>
        <p:spPr>
          <a:xfrm>
            <a:off x="5228760" y="3307491"/>
            <a:ext cx="2568298"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Tree>
    <p:extLst>
      <p:ext uri="{BB962C8B-B14F-4D97-AF65-F5344CB8AC3E}">
        <p14:creationId xmlns:p14="http://schemas.microsoft.com/office/powerpoint/2010/main" val="3011699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304363" y="247696"/>
            <a:ext cx="8464987" cy="455444"/>
          </a:xfrm>
        </p:spPr>
        <p:txBody>
          <a:bodyPr vert="horz" lIns="68580" tIns="34290" rIns="68580" bIns="34290" rtlCol="0" anchor="t">
            <a:normAutofit/>
          </a:bodyPr>
          <a:lstStyle/>
          <a:p>
            <a:r>
              <a:rPr lang="en-US" sz="1800" b="1" dirty="0" smtClean="0">
                <a:solidFill>
                  <a:srgbClr val="0099CC"/>
                </a:solidFill>
              </a:rPr>
              <a:t>Cognizant COSMOS – Benefits</a:t>
            </a:r>
            <a:endParaRPr lang="en-US" sz="1800" b="1" dirty="0">
              <a:solidFill>
                <a:srgbClr val="0099CC"/>
              </a:solidFill>
            </a:endParaRPr>
          </a:p>
        </p:txBody>
      </p:sp>
      <p:cxnSp>
        <p:nvCxnSpPr>
          <p:cNvPr id="19" name="Straight Connector 18"/>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855014"/>
            <a:ext cx="6400800" cy="3813270"/>
          </a:xfrm>
          <a:prstGeom prst="rect">
            <a:avLst/>
          </a:prstGeom>
        </p:spPr>
      </p:pic>
    </p:spTree>
    <p:extLst>
      <p:ext uri="{BB962C8B-B14F-4D97-AF65-F5344CB8AC3E}">
        <p14:creationId xmlns:p14="http://schemas.microsoft.com/office/powerpoint/2010/main" val="2757900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B32AB80A-78BA-6B42-BA0D-B44ACF890F5A}" type="slidenum">
              <a:rPr lang="en-US" smtClean="0"/>
              <a:pPr/>
              <a:t>15</a:t>
            </a:fld>
            <a:endParaRPr lang="en-US" dirty="0"/>
          </a:p>
        </p:txBody>
      </p:sp>
      <p:sp>
        <p:nvSpPr>
          <p:cNvPr id="6"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Cognizant COSMOS</a:t>
            </a:r>
            <a:br>
              <a:rPr lang="en-US" sz="1800" b="1" dirty="0" smtClean="0"/>
            </a:br>
            <a:r>
              <a:rPr lang="en-US" sz="1300" b="1" dirty="0" smtClean="0">
                <a:solidFill>
                  <a:schemeClr val="accent4"/>
                </a:solidFill>
              </a:rPr>
              <a:t>Microservice Orchestration – Building Blocks</a:t>
            </a:r>
            <a:endParaRPr lang="en-US" sz="1300" b="1" dirty="0">
              <a:solidFill>
                <a:schemeClr val="accent4"/>
              </a:solidFill>
            </a:endParaRPr>
          </a:p>
        </p:txBody>
      </p:sp>
      <p:sp>
        <p:nvSpPr>
          <p:cNvPr id="2" name="Rounded Rectangle 1"/>
          <p:cNvSpPr/>
          <p:nvPr/>
        </p:nvSpPr>
        <p:spPr>
          <a:xfrm>
            <a:off x="494453" y="914408"/>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WORKFLOWS</a:t>
            </a:r>
            <a:endParaRPr lang="en-US" sz="1200" b="1" dirty="0">
              <a:solidFill>
                <a:schemeClr val="bg2">
                  <a:lumMod val="50000"/>
                </a:schemeClr>
              </a:solidFill>
              <a:latin typeface="Calibri" panose="020F0502020204030204" pitchFamily="34" charset="0"/>
            </a:endParaRPr>
          </a:p>
        </p:txBody>
      </p:sp>
      <p:sp>
        <p:nvSpPr>
          <p:cNvPr id="8" name="Rounded Rectangle 7"/>
          <p:cNvSpPr/>
          <p:nvPr/>
        </p:nvSpPr>
        <p:spPr>
          <a:xfrm>
            <a:off x="494453" y="2766760"/>
            <a:ext cx="1645920" cy="54864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Calibri" panose="020F0502020204030204" pitchFamily="34" charset="0"/>
              </a:rPr>
              <a:t>ORCHESTRATION SERVER</a:t>
            </a:r>
            <a:endParaRPr lang="en-US" sz="1200" b="1" dirty="0">
              <a:solidFill>
                <a:schemeClr val="bg1"/>
              </a:solidFill>
              <a:latin typeface="Calibri" panose="020F0502020204030204" pitchFamily="34" charset="0"/>
            </a:endParaRPr>
          </a:p>
        </p:txBody>
      </p:sp>
      <p:cxnSp>
        <p:nvCxnSpPr>
          <p:cNvPr id="4" name="Straight Arrow Connector 3"/>
          <p:cNvCxnSpPr>
            <a:stCxn id="2" idx="2"/>
            <a:endCxn id="8" idx="0"/>
          </p:cNvCxnSpPr>
          <p:nvPr/>
        </p:nvCxnSpPr>
        <p:spPr>
          <a:xfrm>
            <a:off x="1317413" y="1463048"/>
            <a:ext cx="0" cy="1303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6200000">
            <a:off x="721416" y="1991793"/>
            <a:ext cx="938077" cy="246221"/>
          </a:xfrm>
          <a:prstGeom prst="rect">
            <a:avLst/>
          </a:prstGeom>
          <a:noFill/>
        </p:spPr>
        <p:txBody>
          <a:bodyPr wrap="none" rtlCol="0">
            <a:spAutoFit/>
          </a:bodyPr>
          <a:lstStyle/>
          <a:p>
            <a:r>
              <a:rPr lang="en-US" sz="1000" b="1" dirty="0" smtClean="0"/>
              <a:t>deployed on</a:t>
            </a:r>
            <a:endParaRPr lang="en-US" sz="1000" b="1" dirty="0"/>
          </a:p>
        </p:txBody>
      </p:sp>
      <p:sp>
        <p:nvSpPr>
          <p:cNvPr id="11" name="Rounded Rectangle 10"/>
          <p:cNvSpPr/>
          <p:nvPr/>
        </p:nvSpPr>
        <p:spPr>
          <a:xfrm>
            <a:off x="3047129" y="914408"/>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TASKS</a:t>
            </a:r>
            <a:endParaRPr lang="en-US" sz="1200" b="1" dirty="0">
              <a:solidFill>
                <a:schemeClr val="bg2">
                  <a:lumMod val="50000"/>
                </a:schemeClr>
              </a:solidFill>
              <a:latin typeface="Calibri" panose="020F0502020204030204" pitchFamily="34" charset="0"/>
            </a:endParaRPr>
          </a:p>
        </p:txBody>
      </p:sp>
      <p:cxnSp>
        <p:nvCxnSpPr>
          <p:cNvPr id="10" name="Straight Arrow Connector 9"/>
          <p:cNvCxnSpPr>
            <a:stCxn id="2" idx="3"/>
            <a:endCxn id="11" idx="1"/>
          </p:cNvCxnSpPr>
          <p:nvPr/>
        </p:nvCxnSpPr>
        <p:spPr>
          <a:xfrm>
            <a:off x="2140373" y="1188728"/>
            <a:ext cx="9067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82621" y="953443"/>
            <a:ext cx="819455" cy="253916"/>
          </a:xfrm>
          <a:prstGeom prst="rect">
            <a:avLst/>
          </a:prstGeom>
          <a:noFill/>
        </p:spPr>
        <p:txBody>
          <a:bodyPr wrap="none" rtlCol="0">
            <a:spAutoFit/>
          </a:bodyPr>
          <a:lstStyle/>
          <a:p>
            <a:r>
              <a:rPr lang="en-US" sz="1000" b="1" dirty="0" smtClean="0"/>
              <a:t>consist of</a:t>
            </a:r>
            <a:endParaRPr lang="en-US" sz="1000" b="1" dirty="0"/>
          </a:p>
        </p:txBody>
      </p:sp>
      <p:sp>
        <p:nvSpPr>
          <p:cNvPr id="17" name="Rounded Rectangle 16"/>
          <p:cNvSpPr/>
          <p:nvPr/>
        </p:nvSpPr>
        <p:spPr>
          <a:xfrm>
            <a:off x="5421066" y="914408"/>
            <a:ext cx="1645920" cy="54864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SYSTEM TASKS</a:t>
            </a:r>
            <a:endParaRPr lang="en-US" sz="1200" b="1" i="1" dirty="0">
              <a:solidFill>
                <a:schemeClr val="bg1"/>
              </a:solidFill>
              <a:latin typeface="Calibri" panose="020F0502020204030204" pitchFamily="34" charset="0"/>
            </a:endParaRPr>
          </a:p>
        </p:txBody>
      </p:sp>
      <p:sp>
        <p:nvSpPr>
          <p:cNvPr id="18" name="Rounded Rectangle 17"/>
          <p:cNvSpPr/>
          <p:nvPr/>
        </p:nvSpPr>
        <p:spPr>
          <a:xfrm>
            <a:off x="5421066" y="1529016"/>
            <a:ext cx="1645920" cy="548640"/>
          </a:xfrm>
          <a:prstGeom prst="round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SIMPLE TASKS</a:t>
            </a:r>
            <a:endParaRPr lang="en-US" sz="1200" b="1" i="1" dirty="0">
              <a:solidFill>
                <a:schemeClr val="bg1"/>
              </a:solidFill>
              <a:latin typeface="Calibri" panose="020F0502020204030204" pitchFamily="34" charset="0"/>
            </a:endParaRPr>
          </a:p>
        </p:txBody>
      </p:sp>
      <p:sp>
        <p:nvSpPr>
          <p:cNvPr id="20" name="Rounded Rectangle 19"/>
          <p:cNvSpPr/>
          <p:nvPr/>
        </p:nvSpPr>
        <p:spPr>
          <a:xfrm>
            <a:off x="5421066" y="2997047"/>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WORKERS</a:t>
            </a:r>
            <a:endParaRPr lang="en-US" sz="1200" b="1" dirty="0">
              <a:solidFill>
                <a:schemeClr val="bg2">
                  <a:lumMod val="50000"/>
                </a:schemeClr>
              </a:solidFill>
              <a:latin typeface="Calibri" panose="020F0502020204030204" pitchFamily="34" charset="0"/>
            </a:endParaRPr>
          </a:p>
        </p:txBody>
      </p:sp>
      <p:cxnSp>
        <p:nvCxnSpPr>
          <p:cNvPr id="22" name="Straight Arrow Connector 21"/>
          <p:cNvCxnSpPr>
            <a:stCxn id="20" idx="0"/>
            <a:endCxn id="18" idx="2"/>
          </p:cNvCxnSpPr>
          <p:nvPr/>
        </p:nvCxnSpPr>
        <p:spPr>
          <a:xfrm flipV="1">
            <a:off x="6244026" y="2077656"/>
            <a:ext cx="0" cy="9193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140373" y="3122356"/>
            <a:ext cx="32806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1" idx="3"/>
            <a:endCxn id="17" idx="1"/>
          </p:cNvCxnSpPr>
          <p:nvPr/>
        </p:nvCxnSpPr>
        <p:spPr>
          <a:xfrm>
            <a:off x="4693049" y="1188728"/>
            <a:ext cx="72801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11" idx="3"/>
            <a:endCxn id="18" idx="1"/>
          </p:cNvCxnSpPr>
          <p:nvPr/>
        </p:nvCxnSpPr>
        <p:spPr>
          <a:xfrm>
            <a:off x="4693049" y="1188728"/>
            <a:ext cx="728017" cy="6146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7428604" y="961298"/>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FORK</a:t>
            </a:r>
            <a:endParaRPr lang="en-US" sz="1200" b="1" i="1" dirty="0">
              <a:solidFill>
                <a:schemeClr val="bg1"/>
              </a:solidFill>
              <a:latin typeface="Calibri" panose="020F0502020204030204" pitchFamily="34" charset="0"/>
            </a:endParaRPr>
          </a:p>
        </p:txBody>
      </p:sp>
      <p:sp>
        <p:nvSpPr>
          <p:cNvPr id="37" name="Rounded Rectangle 36"/>
          <p:cNvSpPr/>
          <p:nvPr/>
        </p:nvSpPr>
        <p:spPr>
          <a:xfrm>
            <a:off x="7428604" y="1491242"/>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JOIN</a:t>
            </a:r>
            <a:endParaRPr lang="en-US" sz="1200" b="1" i="1" dirty="0">
              <a:solidFill>
                <a:schemeClr val="bg1"/>
              </a:solidFill>
              <a:latin typeface="Calibri" panose="020F0502020204030204" pitchFamily="34" charset="0"/>
            </a:endParaRPr>
          </a:p>
        </p:txBody>
      </p:sp>
      <p:sp>
        <p:nvSpPr>
          <p:cNvPr id="38" name="Rounded Rectangle 37"/>
          <p:cNvSpPr/>
          <p:nvPr/>
        </p:nvSpPr>
        <p:spPr>
          <a:xfrm>
            <a:off x="7428604" y="2021186"/>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DECISION</a:t>
            </a:r>
            <a:endParaRPr lang="en-US" sz="1200" b="1" i="1" dirty="0">
              <a:solidFill>
                <a:schemeClr val="bg1"/>
              </a:solidFill>
              <a:latin typeface="Calibri" panose="020F0502020204030204" pitchFamily="34" charset="0"/>
            </a:endParaRPr>
          </a:p>
        </p:txBody>
      </p:sp>
      <p:sp>
        <p:nvSpPr>
          <p:cNvPr id="39" name="Rounded Rectangle 38"/>
          <p:cNvSpPr/>
          <p:nvPr/>
        </p:nvSpPr>
        <p:spPr>
          <a:xfrm>
            <a:off x="7428604" y="2551130"/>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WAIT</a:t>
            </a:r>
            <a:endParaRPr lang="en-US" sz="1200" b="1" i="1" dirty="0">
              <a:solidFill>
                <a:schemeClr val="bg1"/>
              </a:solidFill>
              <a:latin typeface="Calibri" panose="020F0502020204030204" pitchFamily="34" charset="0"/>
            </a:endParaRPr>
          </a:p>
        </p:txBody>
      </p:sp>
      <p:sp>
        <p:nvSpPr>
          <p:cNvPr id="40" name="Rounded Rectangle 39"/>
          <p:cNvSpPr/>
          <p:nvPr/>
        </p:nvSpPr>
        <p:spPr>
          <a:xfrm>
            <a:off x="7428604" y="3081074"/>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HTTP</a:t>
            </a:r>
            <a:endParaRPr lang="en-US" sz="1200" b="1" i="1" dirty="0">
              <a:solidFill>
                <a:schemeClr val="bg1"/>
              </a:solidFill>
              <a:latin typeface="Calibri" panose="020F0502020204030204" pitchFamily="34" charset="0"/>
            </a:endParaRPr>
          </a:p>
        </p:txBody>
      </p:sp>
      <p:sp>
        <p:nvSpPr>
          <p:cNvPr id="41" name="Rounded Rectangle 40"/>
          <p:cNvSpPr/>
          <p:nvPr/>
        </p:nvSpPr>
        <p:spPr>
          <a:xfrm>
            <a:off x="7428604" y="3611018"/>
            <a:ext cx="1280160" cy="457200"/>
          </a:xfrm>
          <a:prstGeom prst="round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bg1"/>
                </a:solidFill>
                <a:latin typeface="Calibri" panose="020F0502020204030204" pitchFamily="34" charset="0"/>
              </a:rPr>
              <a:t>EVENT</a:t>
            </a:r>
            <a:endParaRPr lang="en-US" sz="1200" b="1" i="1" dirty="0">
              <a:solidFill>
                <a:schemeClr val="bg1"/>
              </a:solidFill>
              <a:latin typeface="Calibri" panose="020F0502020204030204" pitchFamily="34" charset="0"/>
            </a:endParaRPr>
          </a:p>
        </p:txBody>
      </p:sp>
      <p:sp>
        <p:nvSpPr>
          <p:cNvPr id="42" name="TextBox 41"/>
          <p:cNvSpPr txBox="1"/>
          <p:nvPr/>
        </p:nvSpPr>
        <p:spPr>
          <a:xfrm rot="16200000">
            <a:off x="5724450" y="2430713"/>
            <a:ext cx="824265" cy="246221"/>
          </a:xfrm>
          <a:prstGeom prst="rect">
            <a:avLst/>
          </a:prstGeom>
          <a:noFill/>
        </p:spPr>
        <p:txBody>
          <a:bodyPr wrap="none" rtlCol="0">
            <a:spAutoFit/>
          </a:bodyPr>
          <a:lstStyle/>
          <a:p>
            <a:r>
              <a:rPr lang="en-US" sz="1000" b="1" dirty="0" smtClean="0"/>
              <a:t>implement</a:t>
            </a:r>
            <a:endParaRPr lang="en-US" sz="1000" b="1" dirty="0"/>
          </a:p>
        </p:txBody>
      </p:sp>
      <p:cxnSp>
        <p:nvCxnSpPr>
          <p:cNvPr id="44" name="Straight Arrow Connector 43"/>
          <p:cNvCxnSpPr>
            <a:stCxn id="17" idx="3"/>
            <a:endCxn id="36" idx="1"/>
          </p:cNvCxnSpPr>
          <p:nvPr/>
        </p:nvCxnSpPr>
        <p:spPr>
          <a:xfrm>
            <a:off x="7066986" y="1188728"/>
            <a:ext cx="361618" cy="1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17" idx="3"/>
            <a:endCxn id="37" idx="1"/>
          </p:cNvCxnSpPr>
          <p:nvPr/>
        </p:nvCxnSpPr>
        <p:spPr>
          <a:xfrm>
            <a:off x="7066986" y="1188728"/>
            <a:ext cx="361618" cy="53111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17" idx="3"/>
            <a:endCxn id="38" idx="1"/>
          </p:cNvCxnSpPr>
          <p:nvPr/>
        </p:nvCxnSpPr>
        <p:spPr>
          <a:xfrm>
            <a:off x="7066986" y="1188728"/>
            <a:ext cx="361618" cy="106105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7" idx="3"/>
            <a:endCxn id="39" idx="1"/>
          </p:cNvCxnSpPr>
          <p:nvPr/>
        </p:nvCxnSpPr>
        <p:spPr>
          <a:xfrm>
            <a:off x="7066986" y="1188728"/>
            <a:ext cx="361618" cy="15910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17" idx="3"/>
            <a:endCxn id="40" idx="1"/>
          </p:cNvCxnSpPr>
          <p:nvPr/>
        </p:nvCxnSpPr>
        <p:spPr>
          <a:xfrm>
            <a:off x="7066986" y="1188728"/>
            <a:ext cx="361618" cy="212094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17" idx="3"/>
            <a:endCxn id="41" idx="1"/>
          </p:cNvCxnSpPr>
          <p:nvPr/>
        </p:nvCxnSpPr>
        <p:spPr>
          <a:xfrm>
            <a:off x="7066986" y="1188728"/>
            <a:ext cx="361618" cy="265089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316526" y="2883953"/>
            <a:ext cx="1130438" cy="246221"/>
          </a:xfrm>
          <a:prstGeom prst="rect">
            <a:avLst/>
          </a:prstGeom>
          <a:noFill/>
        </p:spPr>
        <p:txBody>
          <a:bodyPr wrap="none" rtlCol="0">
            <a:spAutoFit/>
          </a:bodyPr>
          <a:lstStyle/>
          <a:p>
            <a:r>
              <a:rPr lang="en-US" sz="1000" b="1" dirty="0" smtClean="0"/>
              <a:t>poll and update</a:t>
            </a:r>
            <a:endParaRPr lang="en-US" sz="1000" b="1" dirty="0"/>
          </a:p>
        </p:txBody>
      </p:sp>
      <p:sp>
        <p:nvSpPr>
          <p:cNvPr id="62" name="Rounded Rectangle 61"/>
          <p:cNvSpPr/>
          <p:nvPr/>
        </p:nvSpPr>
        <p:spPr>
          <a:xfrm>
            <a:off x="494453" y="4052981"/>
            <a:ext cx="1645920" cy="5486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lumMod val="50000"/>
                  </a:schemeClr>
                </a:solidFill>
                <a:latin typeface="Calibri" panose="020F0502020204030204" pitchFamily="34" charset="0"/>
              </a:rPr>
              <a:t>EVENT HANDLERS</a:t>
            </a:r>
            <a:endParaRPr lang="en-US" sz="1200" b="1" dirty="0">
              <a:solidFill>
                <a:schemeClr val="bg2">
                  <a:lumMod val="50000"/>
                </a:schemeClr>
              </a:solidFill>
              <a:latin typeface="Calibri" panose="020F0502020204030204" pitchFamily="34" charset="0"/>
            </a:endParaRPr>
          </a:p>
        </p:txBody>
      </p:sp>
      <p:cxnSp>
        <p:nvCxnSpPr>
          <p:cNvPr id="64" name="Straight Arrow Connector 63"/>
          <p:cNvCxnSpPr>
            <a:stCxn id="62" idx="0"/>
            <a:endCxn id="8" idx="2"/>
          </p:cNvCxnSpPr>
          <p:nvPr/>
        </p:nvCxnSpPr>
        <p:spPr>
          <a:xfrm flipV="1">
            <a:off x="1317413" y="3315400"/>
            <a:ext cx="0" cy="7375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Elbow Connector 6"/>
          <p:cNvCxnSpPr>
            <a:stCxn id="11" idx="2"/>
          </p:cNvCxnSpPr>
          <p:nvPr/>
        </p:nvCxnSpPr>
        <p:spPr>
          <a:xfrm rot="5400000">
            <a:off x="2297422" y="1305999"/>
            <a:ext cx="1415619" cy="172971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3206845" y="1991139"/>
            <a:ext cx="1093569" cy="246221"/>
          </a:xfrm>
          <a:prstGeom prst="rect">
            <a:avLst/>
          </a:prstGeom>
          <a:noFill/>
        </p:spPr>
        <p:txBody>
          <a:bodyPr wrap="none" rtlCol="0">
            <a:spAutoFit/>
          </a:bodyPr>
          <a:lstStyle/>
          <a:p>
            <a:r>
              <a:rPr lang="en-US" sz="1000" b="1" dirty="0" smtClean="0"/>
              <a:t>registered with</a:t>
            </a:r>
            <a:endParaRPr lang="en-US" sz="1000" b="1" dirty="0"/>
          </a:p>
        </p:txBody>
      </p:sp>
      <p:sp>
        <p:nvSpPr>
          <p:cNvPr id="45" name="Rounded Rectangle 44"/>
          <p:cNvSpPr/>
          <p:nvPr/>
        </p:nvSpPr>
        <p:spPr>
          <a:xfrm>
            <a:off x="3047128" y="4046049"/>
            <a:ext cx="3196897" cy="548640"/>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solidFill>
                <a:latin typeface="Calibri" panose="020F0502020204030204" pitchFamily="34" charset="0"/>
              </a:rPr>
              <a:t>MESSAGING INFRASTRUCTURE</a:t>
            </a:r>
            <a:endParaRPr lang="en-US" sz="1200" b="1" dirty="0">
              <a:solidFill>
                <a:schemeClr val="bg2"/>
              </a:solidFill>
              <a:latin typeface="Calibri" panose="020F0502020204030204" pitchFamily="34" charset="0"/>
            </a:endParaRPr>
          </a:p>
        </p:txBody>
      </p:sp>
      <p:cxnSp>
        <p:nvCxnSpPr>
          <p:cNvPr id="16" name="Straight Arrow Connector 15"/>
          <p:cNvCxnSpPr>
            <a:stCxn id="62" idx="3"/>
            <a:endCxn id="45" idx="1"/>
          </p:cNvCxnSpPr>
          <p:nvPr/>
        </p:nvCxnSpPr>
        <p:spPr>
          <a:xfrm flipV="1">
            <a:off x="2140373" y="4320369"/>
            <a:ext cx="906755" cy="6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41" idx="2"/>
            <a:endCxn id="45" idx="3"/>
          </p:cNvCxnSpPr>
          <p:nvPr/>
        </p:nvCxnSpPr>
        <p:spPr>
          <a:xfrm rot="5400000">
            <a:off x="7030280" y="3281964"/>
            <a:ext cx="252151" cy="182465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rot="16200000">
            <a:off x="875208" y="3469045"/>
            <a:ext cx="837089" cy="400110"/>
          </a:xfrm>
          <a:prstGeom prst="rect">
            <a:avLst/>
          </a:prstGeom>
          <a:noFill/>
        </p:spPr>
        <p:txBody>
          <a:bodyPr wrap="none" rtlCol="0">
            <a:spAutoFit/>
          </a:bodyPr>
          <a:lstStyle/>
          <a:p>
            <a:r>
              <a:rPr lang="en-US" sz="1000" b="1" dirty="0" smtClean="0"/>
              <a:t>registered </a:t>
            </a:r>
          </a:p>
          <a:p>
            <a:pPr algn="ctr"/>
            <a:r>
              <a:rPr lang="en-US" sz="1000" b="1" dirty="0" smtClean="0"/>
              <a:t>with</a:t>
            </a:r>
            <a:endParaRPr lang="en-US" sz="1000" b="1" dirty="0"/>
          </a:p>
        </p:txBody>
      </p:sp>
      <p:sp>
        <p:nvSpPr>
          <p:cNvPr id="51" name="TextBox 50"/>
          <p:cNvSpPr txBox="1"/>
          <p:nvPr/>
        </p:nvSpPr>
        <p:spPr>
          <a:xfrm>
            <a:off x="2182621" y="4129809"/>
            <a:ext cx="745717" cy="246221"/>
          </a:xfrm>
          <a:prstGeom prst="rect">
            <a:avLst/>
          </a:prstGeom>
          <a:noFill/>
        </p:spPr>
        <p:txBody>
          <a:bodyPr wrap="none" rtlCol="0">
            <a:spAutoFit/>
          </a:bodyPr>
          <a:lstStyle/>
          <a:p>
            <a:r>
              <a:rPr lang="en-US" sz="1000" b="1" dirty="0" smtClean="0"/>
              <a:t>listens to</a:t>
            </a:r>
            <a:endParaRPr lang="en-US" sz="1000" b="1" dirty="0"/>
          </a:p>
        </p:txBody>
      </p:sp>
      <p:sp>
        <p:nvSpPr>
          <p:cNvPr id="53" name="TextBox 52"/>
          <p:cNvSpPr txBox="1"/>
          <p:nvPr/>
        </p:nvSpPr>
        <p:spPr>
          <a:xfrm>
            <a:off x="6777921" y="4096317"/>
            <a:ext cx="938077" cy="246221"/>
          </a:xfrm>
          <a:prstGeom prst="rect">
            <a:avLst/>
          </a:prstGeom>
          <a:noFill/>
        </p:spPr>
        <p:txBody>
          <a:bodyPr wrap="none" rtlCol="0">
            <a:spAutoFit/>
          </a:bodyPr>
          <a:lstStyle/>
          <a:p>
            <a:r>
              <a:rPr lang="en-US" sz="1000" b="1" dirty="0" smtClean="0"/>
              <a:t>publishes to</a:t>
            </a:r>
            <a:endParaRPr lang="en-US" sz="1000" b="1" dirty="0"/>
          </a:p>
        </p:txBody>
      </p:sp>
      <p:cxnSp>
        <p:nvCxnSpPr>
          <p:cNvPr id="26" name="Elbow Connector 25"/>
          <p:cNvCxnSpPr>
            <a:stCxn id="62" idx="1"/>
            <a:endCxn id="2" idx="1"/>
          </p:cNvCxnSpPr>
          <p:nvPr/>
        </p:nvCxnSpPr>
        <p:spPr>
          <a:xfrm rot="10800000">
            <a:off x="494453" y="1188729"/>
            <a:ext cx="12700" cy="3138573"/>
          </a:xfrm>
          <a:prstGeom prst="bentConnector3">
            <a:avLst>
              <a:gd name="adj1" fmla="val 132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p:nvPr/>
        </p:nvCxnSpPr>
        <p:spPr>
          <a:xfrm rot="5400000" flipH="1" flipV="1">
            <a:off x="1620695" y="1532054"/>
            <a:ext cx="2573091" cy="2454900"/>
          </a:xfrm>
          <a:prstGeom prst="bentConnector3">
            <a:avLst>
              <a:gd name="adj1" fmla="val 8408"/>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211871" y="3604458"/>
            <a:ext cx="1542410" cy="246221"/>
          </a:xfrm>
          <a:prstGeom prst="rect">
            <a:avLst/>
          </a:prstGeom>
          <a:noFill/>
        </p:spPr>
        <p:txBody>
          <a:bodyPr wrap="none" rtlCol="0">
            <a:spAutoFit/>
          </a:bodyPr>
          <a:lstStyle/>
          <a:p>
            <a:r>
              <a:rPr lang="en-US" sz="1000" b="1" dirty="0" smtClean="0"/>
              <a:t>complete or terminate</a:t>
            </a:r>
            <a:endParaRPr lang="en-US" sz="1000" b="1" dirty="0"/>
          </a:p>
        </p:txBody>
      </p:sp>
      <p:sp>
        <p:nvSpPr>
          <p:cNvPr id="65" name="TextBox 64"/>
          <p:cNvSpPr txBox="1"/>
          <p:nvPr/>
        </p:nvSpPr>
        <p:spPr>
          <a:xfrm rot="16200000">
            <a:off x="1459" y="2578111"/>
            <a:ext cx="461986" cy="246221"/>
          </a:xfrm>
          <a:prstGeom prst="rect">
            <a:avLst/>
          </a:prstGeom>
          <a:noFill/>
        </p:spPr>
        <p:txBody>
          <a:bodyPr wrap="none" rtlCol="0">
            <a:spAutoFit/>
          </a:bodyPr>
          <a:lstStyle/>
          <a:p>
            <a:r>
              <a:rPr lang="en-US" sz="1000" b="1" dirty="0" smtClean="0"/>
              <a:t>start</a:t>
            </a:r>
            <a:endParaRPr lang="en-US" sz="1000" b="1" dirty="0"/>
          </a:p>
        </p:txBody>
      </p:sp>
    </p:spTree>
    <p:extLst>
      <p:ext uri="{BB962C8B-B14F-4D97-AF65-F5344CB8AC3E}">
        <p14:creationId xmlns:p14="http://schemas.microsoft.com/office/powerpoint/2010/main" val="235936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16</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600" b="1" dirty="0" smtClean="0">
                <a:latin typeface="Century Gothic" panose="020B0502020202020204" pitchFamily="34" charset="0"/>
              </a:rPr>
              <a:t>Cognizant COSMOS</a:t>
            </a:r>
            <a:br>
              <a:rPr lang="en-US" sz="1600" b="1" dirty="0" smtClean="0">
                <a:latin typeface="Century Gothic" panose="020B0502020202020204" pitchFamily="34" charset="0"/>
              </a:rPr>
            </a:br>
            <a:r>
              <a:rPr lang="en-US" sz="1200" b="1" dirty="0" smtClean="0">
                <a:solidFill>
                  <a:schemeClr val="accent4"/>
                </a:solidFill>
                <a:latin typeface="Century Gothic" panose="020B0502020202020204" pitchFamily="34" charset="0"/>
              </a:rPr>
              <a:t>Case Study – Large European Telecom Service Provider</a:t>
            </a:r>
            <a:endParaRPr lang="en-US" sz="1200" b="1" dirty="0">
              <a:solidFill>
                <a:schemeClr val="accent4"/>
              </a:solidFill>
              <a:latin typeface="Century Gothic" panose="020B0502020202020204"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457200" y="1371600"/>
            <a:ext cx="2651760" cy="3200400"/>
          </a:xfrm>
          <a:prstGeom prst="rect">
            <a:avLst/>
          </a:prstGeom>
          <a:solidFill>
            <a:schemeClr val="tx1">
              <a:lumMod val="60000"/>
              <a:lumOff val="4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171450" lvl="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Corporate customer proposal and contract management process distributed across different applications</a:t>
            </a:r>
          </a:p>
          <a:p>
            <a:pPr marL="171450" lvl="0" indent="-171450">
              <a:spcBef>
                <a:spcPts val="300"/>
              </a:spcBef>
              <a:buFont typeface="Arial" panose="020B0604020202020204" pitchFamily="34" charset="0"/>
              <a:buChar char="─"/>
            </a:pPr>
            <a:r>
              <a:rPr lang="en-US" sz="1050" dirty="0" smtClean="0">
                <a:solidFill>
                  <a:schemeClr val="accent4">
                    <a:lumMod val="75000"/>
                  </a:schemeClr>
                </a:solidFill>
                <a:latin typeface="Century Gothic" panose="020B0502020202020204" pitchFamily="34" charset="0"/>
              </a:rPr>
              <a:t>Manual </a:t>
            </a:r>
            <a:r>
              <a:rPr lang="en-US" sz="1050" dirty="0">
                <a:solidFill>
                  <a:schemeClr val="accent4">
                    <a:lumMod val="75000"/>
                  </a:schemeClr>
                </a:solidFill>
                <a:latin typeface="Century Gothic" panose="020B0502020202020204" pitchFamily="34" charset="0"/>
              </a:rPr>
              <a:t>workflows with human interventions necessary across activities</a:t>
            </a:r>
          </a:p>
          <a:p>
            <a:pPr marL="171450" lvl="0" indent="-171450">
              <a:spcBef>
                <a:spcPts val="300"/>
              </a:spcBef>
              <a:buFont typeface="Arial" panose="020B0604020202020204" pitchFamily="34" charset="0"/>
              <a:buChar char="─"/>
            </a:pPr>
            <a:r>
              <a:rPr lang="en-US" sz="1050" dirty="0" smtClean="0">
                <a:solidFill>
                  <a:schemeClr val="accent4">
                    <a:lumMod val="75000"/>
                  </a:schemeClr>
                </a:solidFill>
                <a:latin typeface="Century Gothic" panose="020B0502020202020204" pitchFamily="34" charset="0"/>
              </a:rPr>
              <a:t>Lack </a:t>
            </a:r>
            <a:r>
              <a:rPr lang="en-US" sz="1050" dirty="0">
                <a:solidFill>
                  <a:schemeClr val="accent4">
                    <a:lumMod val="75000"/>
                  </a:schemeClr>
                </a:solidFill>
                <a:latin typeface="Century Gothic" panose="020B0502020202020204" pitchFamily="34" charset="0"/>
              </a:rPr>
              <a:t>of end to end business process visibility with data captured in different applications leading to incomplete view of the contract management process</a:t>
            </a:r>
          </a:p>
          <a:p>
            <a:pPr marL="171450" lvl="0" indent="-171450">
              <a:spcBef>
                <a:spcPts val="300"/>
              </a:spcBef>
              <a:buFont typeface="Arial" panose="020B0604020202020204" pitchFamily="34" charset="0"/>
              <a:buChar char="─"/>
            </a:pPr>
            <a:r>
              <a:rPr lang="en-US" sz="1050" dirty="0" smtClean="0">
                <a:solidFill>
                  <a:schemeClr val="accent4">
                    <a:lumMod val="75000"/>
                  </a:schemeClr>
                </a:solidFill>
                <a:latin typeface="Century Gothic" panose="020B0502020202020204" pitchFamily="34" charset="0"/>
              </a:rPr>
              <a:t>Slow </a:t>
            </a:r>
            <a:r>
              <a:rPr lang="en-US" sz="1050" dirty="0">
                <a:solidFill>
                  <a:schemeClr val="accent4">
                    <a:lumMod val="75000"/>
                  </a:schemeClr>
                </a:solidFill>
                <a:latin typeface="Century Gothic" panose="020B0502020202020204" pitchFamily="34" charset="0"/>
              </a:rPr>
              <a:t>roll-out of new features and modifications impacting business’ need to react to industry changes with agility</a:t>
            </a:r>
          </a:p>
        </p:txBody>
      </p:sp>
      <p:sp>
        <p:nvSpPr>
          <p:cNvPr id="7" name="Rectangle 6"/>
          <p:cNvSpPr/>
          <p:nvPr/>
        </p:nvSpPr>
        <p:spPr>
          <a:xfrm>
            <a:off x="3270636" y="1371600"/>
            <a:ext cx="2651760" cy="3200400"/>
          </a:xfrm>
          <a:prstGeom prst="rect">
            <a:avLst/>
          </a:prstGeom>
          <a:solidFill>
            <a:schemeClr val="tx1">
              <a:lumMod val="40000"/>
              <a:lumOff val="6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17145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A Microservices Application Architecture was proposed using Apache Camel &amp; Spring Cloud based technology stack</a:t>
            </a:r>
          </a:p>
          <a:p>
            <a:pPr marL="17145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Generated all infrastructure and business microservices scaffold code using COSMOS</a:t>
            </a:r>
          </a:p>
          <a:p>
            <a:pPr marL="17145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Leveraged reusable Docker templates from COSMOS to create deployable packages of both infra and business services</a:t>
            </a:r>
          </a:p>
          <a:p>
            <a:pPr marL="17145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Leveraged reusable COSMOS components, clients and connectors to accelerate the delivery process</a:t>
            </a:r>
          </a:p>
        </p:txBody>
      </p:sp>
      <p:sp>
        <p:nvSpPr>
          <p:cNvPr id="8" name="Rectangle 7"/>
          <p:cNvSpPr/>
          <p:nvPr/>
        </p:nvSpPr>
        <p:spPr>
          <a:xfrm>
            <a:off x="6084072" y="1371600"/>
            <a:ext cx="2651760" cy="3200400"/>
          </a:xfrm>
          <a:prstGeom prst="rect">
            <a:avLst/>
          </a:prstGeom>
          <a:solidFill>
            <a:schemeClr val="tx1">
              <a:lumMod val="20000"/>
              <a:lumOff val="8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17145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Over 80% reduction in application architecting effort by leveraging COSMOS’ Microservices Reference Architecture</a:t>
            </a:r>
          </a:p>
          <a:p>
            <a:pPr marL="17145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Enforcing consistent coding practice and rapid onboarding of developers through use of COSMOS libraries and coding accelerators</a:t>
            </a:r>
          </a:p>
          <a:p>
            <a:pPr marL="171450" indent="-171450">
              <a:spcBef>
                <a:spcPts val="300"/>
              </a:spcBef>
              <a:buFont typeface="Arial" panose="020B0604020202020204" pitchFamily="34" charset="0"/>
              <a:buChar char="─"/>
            </a:pPr>
            <a:r>
              <a:rPr lang="en-US" sz="1050" dirty="0">
                <a:solidFill>
                  <a:schemeClr val="accent4">
                    <a:lumMod val="75000"/>
                  </a:schemeClr>
                </a:solidFill>
                <a:latin typeface="Century Gothic" panose="020B0502020202020204" pitchFamily="34" charset="0"/>
              </a:rPr>
              <a:t>About 60-70% reduction in development effort by leveraging the configurable infra and foundational service components supported by COSMOS</a:t>
            </a:r>
          </a:p>
        </p:txBody>
      </p:sp>
      <p:sp>
        <p:nvSpPr>
          <p:cNvPr id="9" name="Rectangle 8"/>
          <p:cNvSpPr/>
          <p:nvPr/>
        </p:nvSpPr>
        <p:spPr>
          <a:xfrm>
            <a:off x="457200" y="914400"/>
            <a:ext cx="2651760" cy="36576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Century Gothic" panose="020B0502020202020204" pitchFamily="34" charset="0"/>
              </a:rPr>
              <a:t>Background and Challenges</a:t>
            </a:r>
            <a:endParaRPr lang="en-US" sz="1200" dirty="0">
              <a:latin typeface="Century Gothic" panose="020B0502020202020204" pitchFamily="34" charset="0"/>
            </a:endParaRPr>
          </a:p>
        </p:txBody>
      </p:sp>
      <p:sp>
        <p:nvSpPr>
          <p:cNvPr id="10" name="Rectangle 9"/>
          <p:cNvSpPr/>
          <p:nvPr/>
        </p:nvSpPr>
        <p:spPr>
          <a:xfrm>
            <a:off x="3268980" y="914400"/>
            <a:ext cx="2651760" cy="36576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Century Gothic" panose="020B0502020202020204" pitchFamily="34" charset="0"/>
              </a:rPr>
              <a:t>Solution Offered</a:t>
            </a:r>
            <a:endParaRPr lang="en-US" sz="1200" dirty="0">
              <a:latin typeface="Century Gothic" panose="020B0502020202020204" pitchFamily="34" charset="0"/>
            </a:endParaRPr>
          </a:p>
        </p:txBody>
      </p:sp>
      <p:sp>
        <p:nvSpPr>
          <p:cNvPr id="11" name="Rectangle 10"/>
          <p:cNvSpPr/>
          <p:nvPr/>
        </p:nvSpPr>
        <p:spPr>
          <a:xfrm>
            <a:off x="6084072" y="923752"/>
            <a:ext cx="2651760" cy="36576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Century Gothic" panose="020B0502020202020204" pitchFamily="34" charset="0"/>
              </a:rPr>
              <a:t>Key Benefits</a:t>
            </a:r>
            <a:endParaRPr lang="en-US" sz="1200" dirty="0">
              <a:latin typeface="Century Gothic" panose="020B0502020202020204" pitchFamily="34" charset="0"/>
            </a:endParaRPr>
          </a:p>
        </p:txBody>
      </p:sp>
    </p:spTree>
    <p:extLst>
      <p:ext uri="{BB962C8B-B14F-4D97-AF65-F5344CB8AC3E}">
        <p14:creationId xmlns:p14="http://schemas.microsoft.com/office/powerpoint/2010/main" val="4119847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2AB80A-78BA-6B42-BA0D-B44ACF890F5A}" type="slidenum">
              <a:rPr lang="en-US" smtClean="0">
                <a:solidFill>
                  <a:prstClr val="white"/>
                </a:solidFill>
              </a:rPr>
              <a:pPr/>
              <a:t>17</a:t>
            </a:fld>
            <a:endParaRPr lang="en-US" dirty="0">
              <a:solidFill>
                <a:prstClr val="white"/>
              </a:solidFill>
            </a:endParaRPr>
          </a:p>
        </p:txBody>
      </p:sp>
      <p:sp>
        <p:nvSpPr>
          <p:cNvPr id="76" name="Rectangle 75"/>
          <p:cNvSpPr/>
          <p:nvPr/>
        </p:nvSpPr>
        <p:spPr bwMode="auto">
          <a:xfrm>
            <a:off x="151558" y="101918"/>
            <a:ext cx="8678258" cy="365256"/>
          </a:xfrm>
          <a:prstGeom prst="rect">
            <a:avLst/>
          </a:prstGeom>
          <a:solidFill>
            <a:schemeClr val="accent1"/>
          </a:solidFill>
          <a:ln w="19050" cap="flat" cmpd="sng" algn="ctr">
            <a:noFill/>
            <a:prstDash val="solid"/>
            <a:round/>
            <a:headEnd type="none" w="med" len="med"/>
            <a:tailEnd type="none" w="med" len="med"/>
          </a:ln>
          <a:effectLst/>
        </p:spPr>
        <p:txBody>
          <a:bodyPr rot="0" spcFirstLastPara="0" vertOverflow="overflow" horzOverflow="overflow" vert="horz" wrap="square" lIns="68576" tIns="34289" rIns="68576" bIns="34289" numCol="1" spcCol="0" rtlCol="0" fromWordArt="0" anchor="ctr" anchorCtr="0" forceAA="0" compatLnSpc="1">
            <a:prstTxWarp prst="textNoShape">
              <a:avLst/>
            </a:prstTxWarp>
            <a:noAutofit/>
          </a:bodyPr>
          <a:lstStyle/>
          <a:p>
            <a:pPr defTabSz="685800">
              <a:lnSpc>
                <a:spcPct val="95000"/>
              </a:lnSpc>
            </a:pPr>
            <a:r>
              <a:rPr lang="en-US" sz="1350" b="1" dirty="0">
                <a:solidFill>
                  <a:srgbClr val="FFFFFF"/>
                </a:solidFill>
                <a:latin typeface="Century Gothic" panose="020B0502020202020204" pitchFamily="34" charset="0"/>
              </a:rPr>
              <a:t>Cognizant </a:t>
            </a:r>
            <a:r>
              <a:rPr lang="en-US" sz="1350" b="1" dirty="0" smtClean="0">
                <a:solidFill>
                  <a:srgbClr val="FFFFFF"/>
                </a:solidFill>
                <a:latin typeface="Century Gothic" panose="020B0502020202020204" pitchFamily="34" charset="0"/>
              </a:rPr>
              <a:t>COSMOS 2.0 – Key Features</a:t>
            </a:r>
            <a:endParaRPr lang="en-US" sz="1350" b="1" dirty="0">
              <a:solidFill>
                <a:srgbClr val="FFFFFF"/>
              </a:solidFill>
              <a:latin typeface="Century Gothic" panose="020B0502020202020204" pitchFamily="34" charset="0"/>
            </a:endParaRPr>
          </a:p>
        </p:txBody>
      </p:sp>
      <p:sp>
        <p:nvSpPr>
          <p:cNvPr id="17" name="Oval 16"/>
          <p:cNvSpPr>
            <a:spLocks noChangeAspect="1"/>
          </p:cNvSpPr>
          <p:nvPr/>
        </p:nvSpPr>
        <p:spPr>
          <a:xfrm>
            <a:off x="155466" y="912839"/>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Application architecture using controller-service-data access pattern</a:t>
            </a:r>
          </a:p>
        </p:txBody>
      </p:sp>
      <p:sp>
        <p:nvSpPr>
          <p:cNvPr id="18" name="Oval 17"/>
          <p:cNvSpPr>
            <a:spLocks noChangeAspect="1"/>
          </p:cNvSpPr>
          <p:nvPr/>
        </p:nvSpPr>
        <p:spPr>
          <a:xfrm>
            <a:off x="6002558" y="912839"/>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Automated mapping of entity objects and resource objects at runtime</a:t>
            </a:r>
          </a:p>
        </p:txBody>
      </p:sp>
      <p:sp>
        <p:nvSpPr>
          <p:cNvPr id="19" name="Oval 18"/>
          <p:cNvSpPr>
            <a:spLocks noChangeAspect="1"/>
          </p:cNvSpPr>
          <p:nvPr/>
        </p:nvSpPr>
        <p:spPr>
          <a:xfrm>
            <a:off x="1618506" y="912839"/>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Define the API model by importing Swagger 2.0 file</a:t>
            </a:r>
          </a:p>
        </p:txBody>
      </p:sp>
      <p:sp>
        <p:nvSpPr>
          <p:cNvPr id="20" name="Oval 19"/>
          <p:cNvSpPr>
            <a:spLocks noChangeAspect="1"/>
          </p:cNvSpPr>
          <p:nvPr/>
        </p:nvSpPr>
        <p:spPr>
          <a:xfrm>
            <a:off x="3077545" y="912839"/>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Model REST API using built-in resource archetypes</a:t>
            </a:r>
          </a:p>
        </p:txBody>
      </p:sp>
      <p:sp>
        <p:nvSpPr>
          <p:cNvPr id="21" name="Oval 20"/>
          <p:cNvSpPr>
            <a:spLocks noChangeAspect="1"/>
          </p:cNvSpPr>
          <p:nvPr/>
        </p:nvSpPr>
        <p:spPr>
          <a:xfrm>
            <a:off x="4539518" y="912839"/>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Configurable validation rules for resource model</a:t>
            </a:r>
          </a:p>
        </p:txBody>
      </p:sp>
      <p:sp>
        <p:nvSpPr>
          <p:cNvPr id="22" name="Oval 21"/>
          <p:cNvSpPr>
            <a:spLocks noChangeAspect="1"/>
          </p:cNvSpPr>
          <p:nvPr/>
        </p:nvSpPr>
        <p:spPr>
          <a:xfrm>
            <a:off x="7462124" y="912839"/>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Source code generation for microservices from the API model</a:t>
            </a:r>
          </a:p>
        </p:txBody>
      </p:sp>
      <p:sp>
        <p:nvSpPr>
          <p:cNvPr id="23" name="Oval 22"/>
          <p:cNvSpPr>
            <a:spLocks noChangeAspect="1"/>
          </p:cNvSpPr>
          <p:nvPr/>
        </p:nvSpPr>
        <p:spPr>
          <a:xfrm>
            <a:off x="151558" y="3019080"/>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Configure composite services using relevant interaction patterns</a:t>
            </a:r>
          </a:p>
        </p:txBody>
      </p:sp>
      <p:sp>
        <p:nvSpPr>
          <p:cNvPr id="24" name="Oval 23"/>
          <p:cNvSpPr>
            <a:spLocks noChangeAspect="1"/>
          </p:cNvSpPr>
          <p:nvPr/>
        </p:nvSpPr>
        <p:spPr>
          <a:xfrm>
            <a:off x="5998650" y="3019080"/>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Exception handling at application tiers</a:t>
            </a:r>
          </a:p>
        </p:txBody>
      </p:sp>
      <p:sp>
        <p:nvSpPr>
          <p:cNvPr id="25" name="Oval 24"/>
          <p:cNvSpPr>
            <a:spLocks noChangeAspect="1"/>
          </p:cNvSpPr>
          <p:nvPr/>
        </p:nvSpPr>
        <p:spPr>
          <a:xfrm>
            <a:off x="1614598" y="3019080"/>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DAO implementation using Spring JDBC or Spring JPA</a:t>
            </a:r>
          </a:p>
        </p:txBody>
      </p:sp>
      <p:sp>
        <p:nvSpPr>
          <p:cNvPr id="26" name="Oval 25"/>
          <p:cNvSpPr>
            <a:spLocks noChangeAspect="1"/>
          </p:cNvSpPr>
          <p:nvPr/>
        </p:nvSpPr>
        <p:spPr>
          <a:xfrm>
            <a:off x="3073637" y="3019080"/>
            <a:ext cx="1371600" cy="13716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Generates JPA Entity and Repository classes from database schema</a:t>
            </a:r>
          </a:p>
        </p:txBody>
      </p:sp>
      <p:sp>
        <p:nvSpPr>
          <p:cNvPr id="27" name="Oval 26"/>
          <p:cNvSpPr>
            <a:spLocks noChangeAspect="1"/>
          </p:cNvSpPr>
          <p:nvPr/>
        </p:nvSpPr>
        <p:spPr>
          <a:xfrm>
            <a:off x="4535610" y="3019080"/>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OAuth2.0 support using Spring Security</a:t>
            </a:r>
          </a:p>
        </p:txBody>
      </p:sp>
      <p:sp>
        <p:nvSpPr>
          <p:cNvPr id="28" name="Oval 27"/>
          <p:cNvSpPr>
            <a:spLocks noChangeAspect="1"/>
          </p:cNvSpPr>
          <p:nvPr/>
        </p:nvSpPr>
        <p:spPr>
          <a:xfrm>
            <a:off x="7458216" y="3019080"/>
            <a:ext cx="1371600" cy="13716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atin typeface="Century Gothic" panose="020B0502020202020204" pitchFamily="34" charset="0"/>
              </a:rPr>
              <a:t>Executable test case generation for core services</a:t>
            </a:r>
          </a:p>
        </p:txBody>
      </p:sp>
    </p:spTree>
    <p:extLst>
      <p:ext uri="{BB962C8B-B14F-4D97-AF65-F5344CB8AC3E}">
        <p14:creationId xmlns:p14="http://schemas.microsoft.com/office/powerpoint/2010/main" val="249613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7048168"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smtClean="0">
                <a:latin typeface="Century Gothic" panose="020B0502020202020204" pitchFamily="34" charset="0"/>
              </a:rPr>
              <a:t>Automated Deployment Pipeline</a:t>
            </a:r>
            <a:endParaRPr lang="en-US" sz="1000" dirty="0"/>
          </a:p>
        </p:txBody>
      </p:sp>
      <p:sp>
        <p:nvSpPr>
          <p:cNvPr id="2" name="Slide Number Placeholder 1"/>
          <p:cNvSpPr>
            <a:spLocks noGrp="1"/>
          </p:cNvSpPr>
          <p:nvPr>
            <p:ph type="sldNum" sz="quarter" idx="12"/>
          </p:nvPr>
        </p:nvSpPr>
        <p:spPr/>
        <p:txBody>
          <a:bodyPr/>
          <a:lstStyle/>
          <a:p>
            <a:fld id="{B32AB80A-78BA-6B42-BA0D-B44ACF890F5A}" type="slidenum">
              <a:rPr lang="en-US" smtClean="0"/>
              <a:pPr/>
              <a:t>2</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Implementation </a:t>
            </a:r>
            <a:r>
              <a:rPr lang="en-US" sz="1300" b="1" dirty="0" smtClean="0">
                <a:solidFill>
                  <a:schemeClr val="accent4"/>
                </a:solidFill>
                <a:latin typeface="Century Gothic" pitchFamily="34" charset="0"/>
              </a:rPr>
              <a:t>Challenges that </a:t>
            </a:r>
            <a:r>
              <a:rPr lang="en-US" sz="1300" b="1" smtClean="0">
                <a:solidFill>
                  <a:schemeClr val="accent4"/>
                </a:solidFill>
                <a:latin typeface="Century Gothic" pitchFamily="34" charset="0"/>
              </a:rPr>
              <a:t>COSMOS Helps Solve</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404875" y="2099776"/>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smtClean="0">
                <a:latin typeface="Century Gothic" panose="020B0502020202020204" pitchFamily="34" charset="0"/>
              </a:rPr>
              <a:t>Support Interchangeable Infrastructure Components</a:t>
            </a:r>
            <a:endParaRPr lang="en-US" sz="1000" b="1" dirty="0">
              <a:latin typeface="Century Gothic" panose="020B0502020202020204" pitchFamily="34" charset="0"/>
            </a:endParaRPr>
          </a:p>
        </p:txBody>
      </p:sp>
      <p:sp>
        <p:nvSpPr>
          <p:cNvPr id="13" name="Oval 12"/>
          <p:cNvSpPr/>
          <p:nvPr/>
        </p:nvSpPr>
        <p:spPr>
          <a:xfrm>
            <a:off x="474996"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Century Gothic" panose="020B0502020202020204" pitchFamily="34" charset="0"/>
              </a:rPr>
              <a:t>Developer Learning Curve</a:t>
            </a:r>
            <a:endParaRPr lang="en-US" sz="1000" b="1" dirty="0">
              <a:latin typeface="Century Gothic" panose="020B0502020202020204" pitchFamily="34" charset="0"/>
            </a:endParaRPr>
          </a:p>
        </p:txBody>
      </p:sp>
      <p:sp>
        <p:nvSpPr>
          <p:cNvPr id="15" name="Oval 14"/>
          <p:cNvSpPr/>
          <p:nvPr/>
        </p:nvSpPr>
        <p:spPr>
          <a:xfrm>
            <a:off x="2118289" y="2076859"/>
            <a:ext cx="1737360" cy="173736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Century Gothic" panose="020B0502020202020204" pitchFamily="34" charset="0"/>
              </a:rPr>
              <a:t>Enforce Uniform Coding Standards</a:t>
            </a:r>
            <a:endParaRPr lang="en-US" sz="1000" b="1" dirty="0">
              <a:latin typeface="Century Gothic" panose="020B0502020202020204" pitchFamily="34" charset="0"/>
            </a:endParaRPr>
          </a:p>
        </p:txBody>
      </p:sp>
      <p:sp>
        <p:nvSpPr>
          <p:cNvPr id="18" name="TextBox 17"/>
          <p:cNvSpPr txBox="1"/>
          <p:nvPr/>
        </p:nvSpPr>
        <p:spPr>
          <a:xfrm>
            <a:off x="397883" y="914400"/>
            <a:ext cx="8366760" cy="307777"/>
          </a:xfrm>
          <a:prstGeom prst="rect">
            <a:avLst/>
          </a:prstGeom>
          <a:noFill/>
        </p:spPr>
        <p:txBody>
          <a:bodyPr wrap="square" rtlCol="0">
            <a:spAutoFit/>
          </a:bodyPr>
          <a:lstStyle/>
          <a:p>
            <a:r>
              <a:rPr lang="en-US" sz="1400" dirty="0" smtClean="0">
                <a:latin typeface="Century Gothic" panose="020B0502020202020204" pitchFamily="34" charset="0"/>
              </a:rPr>
              <a:t>What are the typical microservices implementation challenges?</a:t>
            </a:r>
            <a:endParaRPr lang="en-US" sz="1400" dirty="0">
              <a:latin typeface="Century Gothic" panose="020B0502020202020204" pitchFamily="34" charset="0"/>
            </a:endParaRPr>
          </a:p>
        </p:txBody>
      </p:sp>
      <p:sp>
        <p:nvSpPr>
          <p:cNvPr id="9" name="Oval 8"/>
          <p:cNvSpPr/>
          <p:nvPr/>
        </p:nvSpPr>
        <p:spPr>
          <a:xfrm>
            <a:off x="3761582" y="2076859"/>
            <a:ext cx="1737360" cy="173736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Century Gothic" panose="020B0502020202020204" pitchFamily="34" charset="0"/>
              </a:rPr>
              <a:t>Reuse Common Libraries</a:t>
            </a:r>
            <a:endParaRPr lang="en-US" sz="1000" b="1" dirty="0">
              <a:latin typeface="Century Gothic" panose="020B0502020202020204" pitchFamily="34" charset="0"/>
            </a:endParaRPr>
          </a:p>
        </p:txBody>
      </p:sp>
    </p:spTree>
    <p:extLst>
      <p:ext uri="{BB962C8B-B14F-4D97-AF65-F5344CB8AC3E}">
        <p14:creationId xmlns:p14="http://schemas.microsoft.com/office/powerpoint/2010/main" val="7550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3" grpId="0" animBg="1"/>
      <p:bldP spid="15" grpId="0" animBg="1"/>
      <p:bldP spid="1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51832" y="547190"/>
            <a:ext cx="2604968" cy="641256"/>
          </a:xfrm>
          <a:prstGeom prst="rect">
            <a:avLst/>
          </a:prstGeom>
          <a:gradFill flip="none" rotWithShape="1">
            <a:gsLst>
              <a:gs pos="0">
                <a:srgbClr val="3E97B5"/>
              </a:gs>
              <a:gs pos="100000">
                <a:srgbClr val="60A844"/>
              </a:gs>
            </a:gsLst>
            <a:lin ang="0" scaled="1"/>
            <a:tileRect/>
          </a:gradFill>
          <a:ln w="12700">
            <a:gradFill flip="none" rotWithShape="1">
              <a:gsLst>
                <a:gs pos="0">
                  <a:srgbClr val="4198B5"/>
                </a:gs>
                <a:gs pos="100000">
                  <a:srgbClr val="60A848"/>
                </a:gs>
              </a:gsLst>
              <a:lin ang="0" scaled="1"/>
              <a:tileRect/>
            </a:gradFill>
          </a:ln>
        </p:spPr>
        <p:txBody>
          <a:bodyPr wrap="square" lIns="68580" tIns="34290" rIns="0" bIns="0" rtlCol="0" anchor="ctr" anchorCtr="0">
            <a:noAutofit/>
          </a:bodyPr>
          <a:lstStyle/>
          <a:p>
            <a:pPr algn="ctr" defTabSz="685800">
              <a:lnSpc>
                <a:spcPct val="80000"/>
              </a:lnSpc>
            </a:pPr>
            <a:r>
              <a:rPr lang="en-US" sz="1350" b="1" dirty="0">
                <a:solidFill>
                  <a:prstClr val="white"/>
                </a:solidFill>
                <a:latin typeface="Calibri" panose="020F0502020204030204" pitchFamily="34" charset="0"/>
                <a:cs typeface="Calibri (Headings)"/>
              </a:rPr>
              <a:t>Architecture Guidance</a:t>
            </a:r>
          </a:p>
          <a:p>
            <a:pPr algn="ctr" defTabSz="685800">
              <a:lnSpc>
                <a:spcPct val="80000"/>
              </a:lnSpc>
            </a:pPr>
            <a:r>
              <a:rPr lang="en-US" sz="1350" b="1" dirty="0">
                <a:solidFill>
                  <a:prstClr val="white"/>
                </a:solidFill>
                <a:latin typeface="Calibri" panose="020F0502020204030204" pitchFamily="34" charset="0"/>
                <a:cs typeface="Calibri (Headings)"/>
              </a:rPr>
              <a:t>Framework</a:t>
            </a:r>
          </a:p>
        </p:txBody>
      </p:sp>
      <p:sp>
        <p:nvSpPr>
          <p:cNvPr id="44" name="Rectangle 43"/>
          <p:cNvSpPr/>
          <p:nvPr/>
        </p:nvSpPr>
        <p:spPr bwMode="auto">
          <a:xfrm>
            <a:off x="6182764" y="547190"/>
            <a:ext cx="2604968" cy="644652"/>
          </a:xfrm>
          <a:prstGeom prst="rect">
            <a:avLst/>
          </a:prstGeom>
          <a:gradFill flip="none" rotWithShape="1">
            <a:gsLst>
              <a:gs pos="0">
                <a:srgbClr val="3E97B5"/>
              </a:gs>
              <a:gs pos="100000">
                <a:srgbClr val="60A844"/>
              </a:gs>
            </a:gsLst>
            <a:lin ang="0" scaled="1"/>
            <a:tileRect/>
          </a:gradFill>
          <a:ln w="12700">
            <a:gradFill flip="none" rotWithShape="1">
              <a:gsLst>
                <a:gs pos="0">
                  <a:srgbClr val="4198B5"/>
                </a:gs>
                <a:gs pos="100000">
                  <a:srgbClr val="60A848"/>
                </a:gs>
              </a:gsLst>
              <a:lin ang="0" scaled="1"/>
              <a:tileRect/>
            </a:gradFill>
          </a:ln>
        </p:spPr>
        <p:txBody>
          <a:bodyPr wrap="square" lIns="68580" tIns="34290" rIns="0" bIns="0" rtlCol="0" anchor="ctr" anchorCtr="0">
            <a:noAutofit/>
          </a:bodyPr>
          <a:lstStyle/>
          <a:p>
            <a:pPr algn="ctr" defTabSz="685800">
              <a:lnSpc>
                <a:spcPct val="80000"/>
              </a:lnSpc>
            </a:pPr>
            <a:r>
              <a:rPr lang="en-US" sz="1350" b="1" dirty="0">
                <a:solidFill>
                  <a:prstClr val="white"/>
                </a:solidFill>
                <a:latin typeface="Calibri" panose="020F0502020204030204" pitchFamily="34" charset="0"/>
                <a:cs typeface="Calibri (Headings)"/>
              </a:rPr>
              <a:t>Developer Studio</a:t>
            </a:r>
          </a:p>
        </p:txBody>
      </p:sp>
      <p:sp>
        <p:nvSpPr>
          <p:cNvPr id="2" name="Slide Number Placeholder 1"/>
          <p:cNvSpPr>
            <a:spLocks noGrp="1"/>
          </p:cNvSpPr>
          <p:nvPr>
            <p:ph type="sldNum" sz="quarter" idx="4"/>
          </p:nvPr>
        </p:nvSpPr>
        <p:spPr/>
        <p:txBody>
          <a:bodyPr/>
          <a:lstStyle/>
          <a:p>
            <a:fld id="{B32AB80A-78BA-6B42-BA0D-B44ACF890F5A}" type="slidenum">
              <a:rPr lang="en-US" smtClean="0">
                <a:solidFill>
                  <a:prstClr val="white"/>
                </a:solidFill>
              </a:rPr>
              <a:pPr/>
              <a:t>3</a:t>
            </a:fld>
            <a:endParaRPr lang="en-US" dirty="0">
              <a:solidFill>
                <a:prstClr val="white"/>
              </a:solidFill>
            </a:endParaRPr>
          </a:p>
        </p:txBody>
      </p:sp>
      <p:sp>
        <p:nvSpPr>
          <p:cNvPr id="65" name="Rectangle 64"/>
          <p:cNvSpPr/>
          <p:nvPr/>
        </p:nvSpPr>
        <p:spPr bwMode="auto">
          <a:xfrm>
            <a:off x="354330" y="101918"/>
            <a:ext cx="8435340" cy="365256"/>
          </a:xfrm>
          <a:prstGeom prst="rect">
            <a:avLst/>
          </a:prstGeom>
          <a:solidFill>
            <a:schemeClr val="accent1"/>
          </a:solidFill>
          <a:ln w="19050" cap="flat" cmpd="sng" algn="ctr">
            <a:noFill/>
            <a:prstDash val="solid"/>
            <a:round/>
            <a:headEnd type="none" w="med" len="med"/>
            <a:tailEnd type="none" w="med" len="med"/>
          </a:ln>
          <a:effectLst/>
        </p:spPr>
        <p:txBody>
          <a:bodyPr rot="0" spcFirstLastPara="0" vertOverflow="overflow" horzOverflow="overflow" vert="horz" wrap="square" lIns="68576" tIns="34289" rIns="68576" bIns="34289" numCol="1" spcCol="0" rtlCol="0" fromWordArt="0" anchor="ctr" anchorCtr="0" forceAA="0" compatLnSpc="1">
            <a:prstTxWarp prst="textNoShape">
              <a:avLst/>
            </a:prstTxWarp>
            <a:noAutofit/>
          </a:bodyPr>
          <a:lstStyle/>
          <a:p>
            <a:pPr algn="ctr" defTabSz="685800">
              <a:lnSpc>
                <a:spcPct val="95000"/>
              </a:lnSpc>
            </a:pPr>
            <a:r>
              <a:rPr lang="en-US" sz="1350" b="1" dirty="0">
                <a:solidFill>
                  <a:srgbClr val="FFFFFF"/>
                </a:solidFill>
                <a:latin typeface="Calibiri"/>
              </a:rPr>
              <a:t>Cognizant </a:t>
            </a:r>
            <a:r>
              <a:rPr lang="en-US" sz="1350" b="1" dirty="0" smtClean="0">
                <a:solidFill>
                  <a:srgbClr val="FFFFFF"/>
                </a:solidFill>
                <a:latin typeface="Calibiri"/>
              </a:rPr>
              <a:t>COSMOS – Microservices Design and Delivery Accelerator </a:t>
            </a:r>
            <a:endParaRPr lang="en-US" sz="1350" b="1" dirty="0">
              <a:solidFill>
                <a:srgbClr val="FFFFFF"/>
              </a:solidFill>
              <a:latin typeface="Calibiri"/>
            </a:endParaRPr>
          </a:p>
        </p:txBody>
      </p:sp>
      <p:sp>
        <p:nvSpPr>
          <p:cNvPr id="35" name="Rectangle 34"/>
          <p:cNvSpPr/>
          <p:nvPr/>
        </p:nvSpPr>
        <p:spPr bwMode="auto">
          <a:xfrm>
            <a:off x="3258522" y="547190"/>
            <a:ext cx="2604968" cy="644652"/>
          </a:xfrm>
          <a:prstGeom prst="rect">
            <a:avLst/>
          </a:prstGeom>
          <a:gradFill flip="none" rotWithShape="1">
            <a:gsLst>
              <a:gs pos="0">
                <a:srgbClr val="3E97B5"/>
              </a:gs>
              <a:gs pos="100000">
                <a:srgbClr val="60A844"/>
              </a:gs>
            </a:gsLst>
            <a:lin ang="0" scaled="1"/>
            <a:tileRect/>
          </a:gradFill>
          <a:ln w="12700">
            <a:gradFill flip="none" rotWithShape="1">
              <a:gsLst>
                <a:gs pos="0">
                  <a:srgbClr val="4198B5"/>
                </a:gs>
                <a:gs pos="100000">
                  <a:srgbClr val="60A848"/>
                </a:gs>
              </a:gsLst>
              <a:lin ang="0" scaled="1"/>
              <a:tileRect/>
            </a:gradFill>
          </a:ln>
        </p:spPr>
        <p:txBody>
          <a:bodyPr wrap="square" lIns="68580" tIns="34290" rIns="0" bIns="0" rtlCol="0" anchor="ctr" anchorCtr="0">
            <a:noAutofit/>
          </a:bodyPr>
          <a:lstStyle/>
          <a:p>
            <a:pPr algn="ctr" defTabSz="685800">
              <a:lnSpc>
                <a:spcPct val="80000"/>
              </a:lnSpc>
            </a:pPr>
            <a:r>
              <a:rPr lang="en-US" sz="1350" b="1" dirty="0">
                <a:solidFill>
                  <a:prstClr val="white"/>
                </a:solidFill>
                <a:latin typeface="Calibri" panose="020F0502020204030204" pitchFamily="34" charset="0"/>
                <a:cs typeface="Calibri (Headings)"/>
              </a:rPr>
              <a:t>Foundational Libraries </a:t>
            </a:r>
          </a:p>
          <a:p>
            <a:pPr algn="ctr" defTabSz="685800">
              <a:lnSpc>
                <a:spcPct val="80000"/>
              </a:lnSpc>
            </a:pPr>
            <a:r>
              <a:rPr lang="en-US" sz="1350" b="1" dirty="0">
                <a:solidFill>
                  <a:prstClr val="white"/>
                </a:solidFill>
                <a:latin typeface="Calibri" panose="020F0502020204030204" pitchFamily="34" charset="0"/>
                <a:cs typeface="Calibri (Headings)"/>
              </a:rPr>
              <a:t>&amp; Services</a:t>
            </a:r>
          </a:p>
        </p:txBody>
      </p:sp>
      <p:grpSp>
        <p:nvGrpSpPr>
          <p:cNvPr id="6" name="Group 5"/>
          <p:cNvGrpSpPr/>
          <p:nvPr/>
        </p:nvGrpSpPr>
        <p:grpSpPr>
          <a:xfrm>
            <a:off x="3092838" y="1190085"/>
            <a:ext cx="2770652" cy="3474720"/>
            <a:chOff x="4123784" y="1390836"/>
            <a:chExt cx="3694202" cy="4632959"/>
          </a:xfrm>
        </p:grpSpPr>
        <p:sp>
          <p:nvSpPr>
            <p:cNvPr id="36" name="Content Placeholder 5"/>
            <p:cNvSpPr txBox="1">
              <a:spLocks/>
            </p:cNvSpPr>
            <p:nvPr/>
          </p:nvSpPr>
          <p:spPr>
            <a:xfrm>
              <a:off x="4344696" y="1390836"/>
              <a:ext cx="3473290" cy="4632959"/>
            </a:xfrm>
            <a:prstGeom prst="rect">
              <a:avLst/>
            </a:prstGeom>
            <a:solidFill>
              <a:srgbClr val="F9F9F9"/>
            </a:solidFill>
            <a:ln>
              <a:gradFill>
                <a:gsLst>
                  <a:gs pos="0">
                    <a:srgbClr val="37B4DA"/>
                  </a:gs>
                  <a:gs pos="100000">
                    <a:srgbClr val="64B64F"/>
                  </a:gs>
                </a:gsLst>
                <a:lin ang="5400000" scaled="1"/>
              </a:gradFill>
            </a:ln>
          </p:spPr>
          <p:txBody>
            <a:bodyPr wrap="square" lIns="274320" tIns="0" rIns="68580" bIns="0" rtlCol="0" anchor="ctr"/>
            <a:lstStyle>
              <a:defPPr>
                <a:defRPr lang="en-US"/>
              </a:defPPr>
              <a:lvl1pPr>
                <a:defRPr sz="1000" b="1">
                  <a:solidFill>
                    <a:prstClr val="black"/>
                  </a:solidFill>
                  <a:latin typeface="Calibri" panose="020F0502020204030204" pitchFamily="34" charset="0"/>
                  <a:cs typeface="Times New Roman" panose="02020603050405020304" pitchFamily="18" charset="0"/>
                </a:defRPr>
              </a:lvl1pPr>
            </a:lstStyle>
            <a:p>
              <a:pPr defTabSz="685800"/>
              <a:endParaRPr lang="en-US" sz="750" b="0" dirty="0"/>
            </a:p>
          </p:txBody>
        </p:sp>
        <p:sp>
          <p:nvSpPr>
            <p:cNvPr id="37" name="Oval 36"/>
            <p:cNvSpPr/>
            <p:nvPr/>
          </p:nvSpPr>
          <p:spPr>
            <a:xfrm>
              <a:off x="4123784" y="152146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38" name="TextBox 37"/>
            <p:cNvSpPr txBox="1"/>
            <p:nvPr/>
          </p:nvSpPr>
          <p:spPr>
            <a:xfrm>
              <a:off x="4587859" y="1456152"/>
              <a:ext cx="3230126" cy="1703030"/>
            </a:xfrm>
            <a:prstGeom prst="rect">
              <a:avLst/>
            </a:prstGeom>
            <a:noFill/>
          </p:spPr>
          <p:txBody>
            <a:bodyPr wrap="square" rtlCol="0">
              <a:spAutoFit/>
            </a:bodyPr>
            <a:lstStyle/>
            <a:p>
              <a:pPr defTabSz="685800"/>
              <a:r>
                <a:rPr lang="en-US" sz="1100" b="1" dirty="0">
                  <a:solidFill>
                    <a:srgbClr val="141414"/>
                  </a:solidFill>
                  <a:latin typeface="Calibri" panose="020F0502020204030204" pitchFamily="34" charset="0"/>
                  <a:cs typeface="Calibri" panose="020F0502020204030204" pitchFamily="34" charset="0"/>
                </a:rPr>
                <a:t>Reusable </a:t>
              </a:r>
              <a:r>
                <a:rPr lang="en-US" sz="1100" b="1" dirty="0" smtClean="0">
                  <a:solidFill>
                    <a:srgbClr val="141414"/>
                  </a:solidFill>
                  <a:latin typeface="Calibri" panose="020F0502020204030204" pitchFamily="34" charset="0"/>
                  <a:cs typeface="Calibri" panose="020F0502020204030204" pitchFamily="34" charset="0"/>
                </a:rPr>
                <a:t>Patterns </a:t>
              </a:r>
              <a:r>
                <a:rPr lang="en-US" sz="1100" b="1" dirty="0">
                  <a:solidFill>
                    <a:srgbClr val="141414"/>
                  </a:solidFill>
                  <a:latin typeface="Calibri" panose="020F0502020204030204" pitchFamily="34" charset="0"/>
                  <a:cs typeface="Calibri" panose="020F0502020204030204" pitchFamily="34" charset="0"/>
                </a:rPr>
                <a:t>&amp; Services: </a:t>
              </a:r>
            </a:p>
            <a:p>
              <a:pPr defTabSz="685800"/>
              <a:r>
                <a:rPr lang="en-US" sz="1100" dirty="0" smtClean="0">
                  <a:solidFill>
                    <a:srgbClr val="141414"/>
                  </a:solidFill>
                  <a:latin typeface="Calibri" panose="020F0502020204030204" pitchFamily="34" charset="0"/>
                  <a:cs typeface="Calibri" panose="020F0502020204030204" pitchFamily="34" charset="0"/>
                </a:rPr>
                <a:t>Offers configurable templates embodying the common service design patterns and a </a:t>
              </a:r>
              <a:r>
                <a:rPr lang="en-US" sz="1100" dirty="0">
                  <a:solidFill>
                    <a:srgbClr val="141414"/>
                  </a:solidFill>
                  <a:latin typeface="Calibri" panose="020F0502020204030204" pitchFamily="34" charset="0"/>
                  <a:cs typeface="Calibri" panose="020F0502020204030204" pitchFamily="34" charset="0"/>
                </a:rPr>
                <a:t>suite of reusable helper components for </a:t>
              </a:r>
              <a:r>
                <a:rPr lang="en-US" sz="1100" dirty="0" smtClean="0">
                  <a:solidFill>
                    <a:srgbClr val="141414"/>
                  </a:solidFill>
                  <a:latin typeface="Calibri" panose="020F0502020204030204" pitchFamily="34" charset="0"/>
                  <a:cs typeface="Calibri" panose="020F0502020204030204" pitchFamily="34" charset="0"/>
                </a:rPr>
                <a:t>interaction between services and other governance and infra components</a:t>
              </a:r>
              <a:endParaRPr lang="en-US" sz="1100" dirty="0">
                <a:solidFill>
                  <a:srgbClr val="141414"/>
                </a:solidFill>
                <a:latin typeface="Calibri" panose="020F0502020204030204" pitchFamily="34" charset="0"/>
                <a:cs typeface="Calibri" panose="020F0502020204030204" pitchFamily="34" charset="0"/>
              </a:endParaRPr>
            </a:p>
          </p:txBody>
        </p:sp>
        <p:sp>
          <p:nvSpPr>
            <p:cNvPr id="40" name="Oval 39"/>
            <p:cNvSpPr/>
            <p:nvPr/>
          </p:nvSpPr>
          <p:spPr>
            <a:xfrm>
              <a:off x="4123784" y="3461336"/>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41" name="TextBox 40"/>
            <p:cNvSpPr txBox="1"/>
            <p:nvPr/>
          </p:nvSpPr>
          <p:spPr>
            <a:xfrm>
              <a:off x="4587859" y="3390799"/>
              <a:ext cx="3078041" cy="2154435"/>
            </a:xfrm>
            <a:prstGeom prst="rect">
              <a:avLst/>
            </a:prstGeom>
            <a:noFill/>
          </p:spPr>
          <p:txBody>
            <a:bodyPr wrap="square" rtlCol="0">
              <a:spAutoFit/>
            </a:bodyPr>
            <a:lstStyle/>
            <a:p>
              <a:pPr defTabSz="685800"/>
              <a:r>
                <a:rPr lang="en-US" sz="1100" b="1" dirty="0" smtClean="0">
                  <a:solidFill>
                    <a:srgbClr val="141414"/>
                  </a:solidFill>
                  <a:latin typeface="Calibri" panose="020F0502020204030204" pitchFamily="34" charset="0"/>
                  <a:cs typeface="Calibri" panose="020F0502020204030204" pitchFamily="34" charset="0"/>
                </a:rPr>
                <a:t>Framework Approach: </a:t>
              </a:r>
              <a:endParaRPr lang="en-US" sz="1100" b="1" dirty="0">
                <a:solidFill>
                  <a:srgbClr val="141414"/>
                </a:solidFill>
                <a:latin typeface="Calibri" panose="020F0502020204030204" pitchFamily="34" charset="0"/>
                <a:cs typeface="Calibri" panose="020F0502020204030204" pitchFamily="34" charset="0"/>
              </a:endParaRPr>
            </a:p>
            <a:p>
              <a:r>
                <a:rPr lang="en-US" sz="1100" dirty="0">
                  <a:solidFill>
                    <a:srgbClr val="141414"/>
                  </a:solidFill>
                  <a:latin typeface="Calibri" panose="020F0502020204030204" pitchFamily="34" charset="0"/>
                  <a:cs typeface="Calibri" panose="020F0502020204030204" pitchFamily="34" charset="0"/>
                </a:rPr>
                <a:t>Offers a framework approach to microservices development by abstracting architectural best practices and common design constructs to a set of common libraries, which may be imported as dependencies into any microservice project </a:t>
              </a:r>
            </a:p>
          </p:txBody>
        </p:sp>
        <p:pic>
          <p:nvPicPr>
            <p:cNvPr id="78" name="Picture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623" y="1603607"/>
              <a:ext cx="283029" cy="228600"/>
            </a:xfrm>
            <a:prstGeom prst="rect">
              <a:avLst/>
            </a:prstGeom>
          </p:spPr>
        </p:pic>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938" y="3598803"/>
              <a:ext cx="188099" cy="188099"/>
            </a:xfrm>
            <a:prstGeom prst="rect">
              <a:avLst/>
            </a:prstGeom>
          </p:spPr>
        </p:pic>
      </p:grpSp>
      <p:grpSp>
        <p:nvGrpSpPr>
          <p:cNvPr id="3" name="Group 2"/>
          <p:cNvGrpSpPr/>
          <p:nvPr/>
        </p:nvGrpSpPr>
        <p:grpSpPr>
          <a:xfrm>
            <a:off x="6017080" y="1190085"/>
            <a:ext cx="2772590" cy="3474720"/>
            <a:chOff x="8022774" y="1390835"/>
            <a:chExt cx="3696786" cy="4632959"/>
          </a:xfrm>
        </p:grpSpPr>
        <p:sp>
          <p:nvSpPr>
            <p:cNvPr id="45" name="Content Placeholder 5"/>
            <p:cNvSpPr txBox="1">
              <a:spLocks/>
            </p:cNvSpPr>
            <p:nvPr/>
          </p:nvSpPr>
          <p:spPr>
            <a:xfrm>
              <a:off x="8243685" y="1390835"/>
              <a:ext cx="3475875" cy="4632959"/>
            </a:xfrm>
            <a:prstGeom prst="rect">
              <a:avLst/>
            </a:prstGeom>
            <a:solidFill>
              <a:srgbClr val="F9F9F9"/>
            </a:solidFill>
            <a:ln>
              <a:gradFill>
                <a:gsLst>
                  <a:gs pos="0">
                    <a:srgbClr val="37B4DA"/>
                  </a:gs>
                  <a:gs pos="100000">
                    <a:srgbClr val="64B64F"/>
                  </a:gs>
                </a:gsLst>
                <a:lin ang="5400000" scaled="1"/>
              </a:gradFill>
            </a:ln>
          </p:spPr>
          <p:txBody>
            <a:bodyPr wrap="square" lIns="274320" tIns="0" rIns="68580" bIns="0" rtlCol="0" anchor="ctr"/>
            <a:lstStyle>
              <a:defPPr>
                <a:defRPr lang="en-US"/>
              </a:defPPr>
              <a:lvl1pPr>
                <a:defRPr sz="1000" b="1">
                  <a:solidFill>
                    <a:prstClr val="black"/>
                  </a:solidFill>
                  <a:latin typeface="Calibri" panose="020F0502020204030204" pitchFamily="34" charset="0"/>
                  <a:cs typeface="Times New Roman" panose="02020603050405020304" pitchFamily="18" charset="0"/>
                </a:defRPr>
              </a:lvl1pPr>
            </a:lstStyle>
            <a:p>
              <a:pPr defTabSz="685800"/>
              <a:endParaRPr lang="en-US" sz="750" b="0" dirty="0"/>
            </a:p>
          </p:txBody>
        </p:sp>
        <p:sp>
          <p:nvSpPr>
            <p:cNvPr id="46" name="Oval 45"/>
            <p:cNvSpPr/>
            <p:nvPr/>
          </p:nvSpPr>
          <p:spPr>
            <a:xfrm>
              <a:off x="8022774" y="152146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47" name="TextBox 46"/>
            <p:cNvSpPr txBox="1"/>
            <p:nvPr/>
          </p:nvSpPr>
          <p:spPr>
            <a:xfrm>
              <a:off x="8486849" y="1479737"/>
              <a:ext cx="3230126" cy="1508105"/>
            </a:xfrm>
            <a:prstGeom prst="rect">
              <a:avLst/>
            </a:prstGeom>
            <a:noFill/>
          </p:spPr>
          <p:txBody>
            <a:bodyPr wrap="square" rtlCol="0">
              <a:spAutoFit/>
            </a:bodyPr>
            <a:lstStyle/>
            <a:p>
              <a:pPr defTabSz="685800"/>
              <a:r>
                <a:rPr lang="en-US" sz="1100" b="1" dirty="0">
                  <a:solidFill>
                    <a:srgbClr val="141414"/>
                  </a:solidFill>
                  <a:latin typeface="Calibri" panose="020F0502020204030204" pitchFamily="34" charset="0"/>
                  <a:cs typeface="Calibri" panose="020F0502020204030204" pitchFamily="34" charset="0"/>
                </a:rPr>
                <a:t>API Modeler: </a:t>
              </a:r>
            </a:p>
            <a:p>
              <a:pPr defTabSz="685800"/>
              <a:r>
                <a:rPr lang="en-US" sz="1100" dirty="0">
                  <a:solidFill>
                    <a:srgbClr val="141414"/>
                  </a:solidFill>
                  <a:latin typeface="Calibri" panose="020F0502020204030204" pitchFamily="34" charset="0"/>
                  <a:cs typeface="Calibri" panose="020F0502020204030204" pitchFamily="34" charset="0"/>
                </a:rPr>
                <a:t>Generates code scaffold for microservices with generic method bodies and their data models using an intuitive graphical API Modeler for RESTful services</a:t>
              </a:r>
            </a:p>
          </p:txBody>
        </p:sp>
        <p:sp>
          <p:nvSpPr>
            <p:cNvPr id="48" name="TextBox 47"/>
            <p:cNvSpPr txBox="1"/>
            <p:nvPr/>
          </p:nvSpPr>
          <p:spPr>
            <a:xfrm>
              <a:off x="8486849" y="3026202"/>
              <a:ext cx="3108709" cy="1277273"/>
            </a:xfrm>
            <a:prstGeom prst="rect">
              <a:avLst/>
            </a:prstGeom>
            <a:noFill/>
          </p:spPr>
          <p:txBody>
            <a:bodyPr wrap="square" rtlCol="0">
              <a:spAutoFit/>
            </a:bodyPr>
            <a:lstStyle/>
            <a:p>
              <a:pPr defTabSz="685800"/>
              <a:r>
                <a:rPr lang="en-US" sz="1100" b="1" dirty="0">
                  <a:solidFill>
                    <a:srgbClr val="141414"/>
                  </a:solidFill>
                  <a:latin typeface="Calibri" panose="020F0502020204030204" pitchFamily="34" charset="0"/>
                  <a:cs typeface="Calibri" panose="020F0502020204030204" pitchFamily="34" charset="0"/>
                </a:rPr>
                <a:t>Multiple Implementation Options:</a:t>
              </a:r>
            </a:p>
            <a:p>
              <a:pPr defTabSz="685800"/>
              <a:r>
                <a:rPr lang="en-US" sz="1100" dirty="0">
                  <a:solidFill>
                    <a:srgbClr val="141414"/>
                  </a:solidFill>
                  <a:latin typeface="Calibri" panose="020F0502020204030204" pitchFamily="34" charset="0"/>
                  <a:cs typeface="Calibri" panose="020F0502020204030204" pitchFamily="34" charset="0"/>
                </a:rPr>
                <a:t>The various components that define the microservices reference architecture can be implemented using a variety of technology options</a:t>
              </a:r>
            </a:p>
          </p:txBody>
        </p:sp>
        <p:sp>
          <p:nvSpPr>
            <p:cNvPr id="49" name="Oval 48"/>
            <p:cNvSpPr/>
            <p:nvPr/>
          </p:nvSpPr>
          <p:spPr>
            <a:xfrm>
              <a:off x="8022774" y="3035142"/>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50" name="TextBox 49"/>
            <p:cNvSpPr txBox="1"/>
            <p:nvPr/>
          </p:nvSpPr>
          <p:spPr>
            <a:xfrm>
              <a:off x="8486849" y="4303736"/>
              <a:ext cx="3108709" cy="1508105"/>
            </a:xfrm>
            <a:prstGeom prst="rect">
              <a:avLst/>
            </a:prstGeom>
            <a:noFill/>
          </p:spPr>
          <p:txBody>
            <a:bodyPr wrap="square" rtlCol="0">
              <a:spAutoFit/>
            </a:bodyPr>
            <a:lstStyle/>
            <a:p>
              <a:pPr defTabSz="685800"/>
              <a:r>
                <a:rPr lang="en-US" sz="1100" b="1" dirty="0">
                  <a:solidFill>
                    <a:srgbClr val="141414"/>
                  </a:solidFill>
                  <a:latin typeface="Calibri" panose="020F0502020204030204" pitchFamily="34" charset="0"/>
                  <a:cs typeface="Calibri" panose="020F0502020204030204" pitchFamily="34" charset="0"/>
                </a:rPr>
                <a:t>Multiple Deployment Options: </a:t>
              </a:r>
            </a:p>
            <a:p>
              <a:pPr defTabSz="685800"/>
              <a:r>
                <a:rPr lang="en-US" sz="1100" dirty="0">
                  <a:solidFill>
                    <a:srgbClr val="141414"/>
                  </a:solidFill>
                  <a:latin typeface="Calibri" panose="020F0502020204030204" pitchFamily="34" charset="0"/>
                  <a:cs typeface="Calibri" panose="020F0502020204030204" pitchFamily="34" charset="0"/>
                </a:rPr>
                <a:t>Supports deployment to bare-metal virtual machines as well as Platform-as-a-Service environments - Pivotal Cloud Foundry, Red Hat OpenShift and Amazon Web Services (AWS)</a:t>
              </a:r>
            </a:p>
          </p:txBody>
        </p:sp>
        <p:sp>
          <p:nvSpPr>
            <p:cNvPr id="51" name="Oval 50"/>
            <p:cNvSpPr/>
            <p:nvPr/>
          </p:nvSpPr>
          <p:spPr>
            <a:xfrm>
              <a:off x="8022774" y="432673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pic>
          <p:nvPicPr>
            <p:cNvPr id="86" name="Pictur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6847" y="1608697"/>
              <a:ext cx="218420" cy="218420"/>
            </a:xfrm>
            <a:prstGeom prst="rect">
              <a:avLst/>
            </a:prstGeom>
          </p:spPr>
        </p:pic>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0721" y="3121574"/>
              <a:ext cx="240968" cy="240968"/>
            </a:xfrm>
            <a:prstGeom prst="rect">
              <a:avLst/>
            </a:prstGeom>
          </p:spPr>
        </p:pic>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4280" y="4430528"/>
              <a:ext cx="246476" cy="231071"/>
            </a:xfrm>
            <a:prstGeom prst="rect">
              <a:avLst/>
            </a:prstGeom>
          </p:spPr>
        </p:pic>
      </p:grpSp>
      <p:grpSp>
        <p:nvGrpSpPr>
          <p:cNvPr id="5" name="Group 4"/>
          <p:cNvGrpSpPr/>
          <p:nvPr/>
        </p:nvGrpSpPr>
        <p:grpSpPr>
          <a:xfrm>
            <a:off x="186148" y="1190086"/>
            <a:ext cx="2770652" cy="3474720"/>
            <a:chOff x="248197" y="1390837"/>
            <a:chExt cx="3694202" cy="4632959"/>
          </a:xfrm>
        </p:grpSpPr>
        <p:sp>
          <p:nvSpPr>
            <p:cNvPr id="13" name="Content Placeholder 5"/>
            <p:cNvSpPr txBox="1">
              <a:spLocks/>
            </p:cNvSpPr>
            <p:nvPr/>
          </p:nvSpPr>
          <p:spPr>
            <a:xfrm>
              <a:off x="469109" y="1390837"/>
              <a:ext cx="3473290" cy="4632959"/>
            </a:xfrm>
            <a:prstGeom prst="rect">
              <a:avLst/>
            </a:prstGeom>
            <a:solidFill>
              <a:srgbClr val="F9F9F9"/>
            </a:solidFill>
            <a:ln>
              <a:gradFill>
                <a:gsLst>
                  <a:gs pos="0">
                    <a:srgbClr val="37B4DA"/>
                  </a:gs>
                  <a:gs pos="100000">
                    <a:srgbClr val="64B64F"/>
                  </a:gs>
                </a:gsLst>
                <a:lin ang="5400000" scaled="1"/>
              </a:gradFill>
            </a:ln>
          </p:spPr>
          <p:txBody>
            <a:bodyPr wrap="square" lIns="274320" tIns="0" rIns="68580" bIns="0" rtlCol="0" anchor="ctr"/>
            <a:lstStyle>
              <a:defPPr>
                <a:defRPr lang="en-US"/>
              </a:defPPr>
              <a:lvl1pPr>
                <a:defRPr sz="1000" b="1">
                  <a:solidFill>
                    <a:prstClr val="black"/>
                  </a:solidFill>
                  <a:latin typeface="Calibri" panose="020F0502020204030204" pitchFamily="34" charset="0"/>
                  <a:cs typeface="Times New Roman" panose="02020603050405020304" pitchFamily="18" charset="0"/>
                </a:defRPr>
              </a:lvl1pPr>
            </a:lstStyle>
            <a:p>
              <a:pPr defTabSz="685800"/>
              <a:endParaRPr lang="en-US" sz="750" b="0" dirty="0"/>
            </a:p>
          </p:txBody>
        </p:sp>
        <p:sp>
          <p:nvSpPr>
            <p:cNvPr id="14" name="Oval 13"/>
            <p:cNvSpPr/>
            <p:nvPr/>
          </p:nvSpPr>
          <p:spPr>
            <a:xfrm>
              <a:off x="248197" y="152146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sp>
          <p:nvSpPr>
            <p:cNvPr id="27" name="TextBox 26"/>
            <p:cNvSpPr txBox="1"/>
            <p:nvPr/>
          </p:nvSpPr>
          <p:spPr>
            <a:xfrm>
              <a:off x="712272" y="1469216"/>
              <a:ext cx="3230126" cy="1508105"/>
            </a:xfrm>
            <a:prstGeom prst="rect">
              <a:avLst/>
            </a:prstGeom>
            <a:noFill/>
          </p:spPr>
          <p:txBody>
            <a:bodyPr wrap="square" rtlCol="0">
              <a:spAutoFit/>
            </a:bodyPr>
            <a:lstStyle/>
            <a:p>
              <a:pPr defTabSz="685800"/>
              <a:r>
                <a:rPr lang="en-US" sz="1100" b="1" dirty="0">
                  <a:solidFill>
                    <a:srgbClr val="141414"/>
                  </a:solidFill>
                  <a:latin typeface="Calibri" panose="020F0502020204030204" pitchFamily="34" charset="0"/>
                  <a:cs typeface="Calibri" panose="020F0502020204030204" pitchFamily="34" charset="0"/>
                </a:rPr>
                <a:t>Reference Architecture: </a:t>
              </a:r>
            </a:p>
            <a:p>
              <a:pPr defTabSz="685800"/>
              <a:r>
                <a:rPr lang="en-US" sz="1100" dirty="0">
                  <a:solidFill>
                    <a:srgbClr val="141414"/>
                  </a:solidFill>
                  <a:latin typeface="Calibri" panose="020F0502020204030204" pitchFamily="34" charset="0"/>
                  <a:cs typeface="Calibri" panose="020F0502020204030204" pitchFamily="34" charset="0"/>
                </a:rPr>
                <a:t>A technology and vendor neutral reference architecture that embodies the comprehensive capabilities required for implementing microservices</a:t>
              </a:r>
            </a:p>
          </p:txBody>
        </p:sp>
        <p:sp>
          <p:nvSpPr>
            <p:cNvPr id="28" name="TextBox 27"/>
            <p:cNvSpPr txBox="1"/>
            <p:nvPr/>
          </p:nvSpPr>
          <p:spPr>
            <a:xfrm>
              <a:off x="712272" y="3016753"/>
              <a:ext cx="3230126" cy="1277273"/>
            </a:xfrm>
            <a:prstGeom prst="rect">
              <a:avLst/>
            </a:prstGeom>
            <a:noFill/>
          </p:spPr>
          <p:txBody>
            <a:bodyPr wrap="square" rtlCol="0">
              <a:spAutoFit/>
            </a:bodyPr>
            <a:lstStyle/>
            <a:p>
              <a:pPr defTabSz="685800"/>
              <a:r>
                <a:rPr lang="en-US" sz="1100" b="1" dirty="0">
                  <a:solidFill>
                    <a:srgbClr val="141414"/>
                  </a:solidFill>
                  <a:latin typeface="Calibri" panose="020F0502020204030204" pitchFamily="34" charset="0"/>
                  <a:cs typeface="Calibri" panose="020F0502020204030204" pitchFamily="34" charset="0"/>
                </a:rPr>
                <a:t>Technology Architecture: </a:t>
              </a:r>
            </a:p>
            <a:p>
              <a:pPr defTabSz="685800"/>
              <a:r>
                <a:rPr lang="en-US" sz="1100" dirty="0">
                  <a:solidFill>
                    <a:srgbClr val="141414"/>
                  </a:solidFill>
                  <a:latin typeface="Calibri" panose="020F0502020204030204" pitchFamily="34" charset="0"/>
                  <a:cs typeface="Calibri" panose="020F0502020204030204" pitchFamily="34" charset="0"/>
                </a:rPr>
                <a:t>A technology architecture that offers various technology options for implementing the components of the reference architecture</a:t>
              </a:r>
            </a:p>
          </p:txBody>
        </p:sp>
        <p:sp>
          <p:nvSpPr>
            <p:cNvPr id="31" name="TextBox 30"/>
            <p:cNvSpPr txBox="1"/>
            <p:nvPr/>
          </p:nvSpPr>
          <p:spPr>
            <a:xfrm>
              <a:off x="712272" y="4297334"/>
              <a:ext cx="3047374" cy="1703030"/>
            </a:xfrm>
            <a:prstGeom prst="rect">
              <a:avLst/>
            </a:prstGeom>
            <a:noFill/>
          </p:spPr>
          <p:txBody>
            <a:bodyPr wrap="square" rtlCol="0">
              <a:spAutoFit/>
            </a:bodyPr>
            <a:lstStyle/>
            <a:p>
              <a:pPr defTabSz="685800"/>
              <a:r>
                <a:rPr lang="en-US" sz="1100" b="1" dirty="0">
                  <a:solidFill>
                    <a:srgbClr val="141414"/>
                  </a:solidFill>
                  <a:latin typeface="Calibri" panose="020F0502020204030204" pitchFamily="34" charset="0"/>
                  <a:cs typeface="Calibri" panose="020F0502020204030204" pitchFamily="34" charset="0"/>
                </a:rPr>
                <a:t>Reference Implementation: </a:t>
              </a:r>
            </a:p>
            <a:p>
              <a:pPr defTabSz="685800"/>
              <a:r>
                <a:rPr lang="en-US" sz="1100" dirty="0">
                  <a:solidFill>
                    <a:srgbClr val="141414"/>
                  </a:solidFill>
                  <a:latin typeface="Calibri" panose="020F0502020204030204" pitchFamily="34" charset="0"/>
                  <a:cs typeface="Calibri" panose="020F0502020204030204" pitchFamily="34" charset="0"/>
                </a:rPr>
                <a:t>Enforces </a:t>
              </a:r>
              <a:r>
                <a:rPr lang="en-US" sz="1100" dirty="0" smtClean="0">
                  <a:solidFill>
                    <a:srgbClr val="141414"/>
                  </a:solidFill>
                  <a:latin typeface="Calibri" panose="020F0502020204030204" pitchFamily="34" charset="0"/>
                  <a:cs typeface="Calibri" panose="020F0502020204030204" pitchFamily="34" charset="0"/>
                </a:rPr>
                <a:t>uniform </a:t>
              </a:r>
              <a:r>
                <a:rPr lang="en-US" sz="1100" dirty="0">
                  <a:solidFill>
                    <a:srgbClr val="141414"/>
                  </a:solidFill>
                  <a:latin typeface="Calibri" panose="020F0502020204030204" pitchFamily="34" charset="0"/>
                  <a:cs typeface="Calibri" panose="020F0502020204030204" pitchFamily="34" charset="0"/>
                </a:rPr>
                <a:t>coding standards </a:t>
              </a:r>
              <a:r>
                <a:rPr lang="en-US" sz="1100" dirty="0" smtClean="0">
                  <a:solidFill>
                    <a:srgbClr val="141414"/>
                  </a:solidFill>
                  <a:latin typeface="Calibri" panose="020F0502020204030204" pitchFamily="34" charset="0"/>
                  <a:cs typeface="Calibri" panose="020F0502020204030204" pitchFamily="34" charset="0"/>
                </a:rPr>
                <a:t>and code consistency </a:t>
              </a:r>
              <a:r>
                <a:rPr lang="en-US" sz="1100" dirty="0">
                  <a:solidFill>
                    <a:srgbClr val="141414"/>
                  </a:solidFill>
                  <a:latin typeface="Calibri" panose="020F0502020204030204" pitchFamily="34" charset="0"/>
                  <a:cs typeface="Calibri" panose="020F0502020204030204" pitchFamily="34" charset="0"/>
                </a:rPr>
                <a:t>by providing a reference implementation that may be used </a:t>
              </a:r>
              <a:r>
                <a:rPr lang="en-US" sz="1100" dirty="0" smtClean="0">
                  <a:solidFill>
                    <a:srgbClr val="141414"/>
                  </a:solidFill>
                  <a:latin typeface="Calibri" panose="020F0502020204030204" pitchFamily="34" charset="0"/>
                  <a:cs typeface="Calibri" panose="020F0502020204030204" pitchFamily="34" charset="0"/>
                </a:rPr>
                <a:t>as archetypes </a:t>
              </a:r>
              <a:r>
                <a:rPr lang="en-US" sz="1100" dirty="0">
                  <a:solidFill>
                    <a:srgbClr val="141414"/>
                  </a:solidFill>
                  <a:latin typeface="Calibri" panose="020F0502020204030204" pitchFamily="34" charset="0"/>
                  <a:cs typeface="Calibri" panose="020F0502020204030204" pitchFamily="34" charset="0"/>
                </a:rPr>
                <a:t>to develop new </a:t>
              </a:r>
              <a:r>
                <a:rPr lang="en-US" sz="1100" dirty="0" smtClean="0">
                  <a:solidFill>
                    <a:srgbClr val="141414"/>
                  </a:solidFill>
                  <a:latin typeface="Calibri" panose="020F0502020204030204" pitchFamily="34" charset="0"/>
                  <a:cs typeface="Calibri" panose="020F0502020204030204" pitchFamily="34" charset="0"/>
                </a:rPr>
                <a:t>services using synch, asynch and reactive technologies</a:t>
              </a:r>
              <a:endParaRPr lang="en-US" sz="1100" dirty="0">
                <a:solidFill>
                  <a:srgbClr val="141414"/>
                </a:solidFill>
                <a:latin typeface="Calibri" panose="020F0502020204030204" pitchFamily="34" charset="0"/>
                <a:cs typeface="Calibri" panose="020F0502020204030204" pitchFamily="34" charset="0"/>
              </a:endParaRPr>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434" y="1623558"/>
              <a:ext cx="222806" cy="222806"/>
            </a:xfrm>
            <a:prstGeom prst="rect">
              <a:avLst/>
            </a:prstGeom>
          </p:spPr>
        </p:pic>
        <p:sp>
          <p:nvSpPr>
            <p:cNvPr id="55" name="Oval 54"/>
            <p:cNvSpPr/>
            <p:nvPr/>
          </p:nvSpPr>
          <p:spPr>
            <a:xfrm>
              <a:off x="248197" y="4268907"/>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140" y="4440242"/>
              <a:ext cx="228600" cy="133350"/>
            </a:xfrm>
            <a:prstGeom prst="rect">
              <a:avLst/>
            </a:prstGeom>
          </p:spPr>
        </p:pic>
        <p:sp>
          <p:nvSpPr>
            <p:cNvPr id="52" name="Oval 51"/>
            <p:cNvSpPr/>
            <p:nvPr/>
          </p:nvSpPr>
          <p:spPr>
            <a:xfrm>
              <a:off x="248197" y="3014872"/>
              <a:ext cx="433407" cy="429768"/>
            </a:xfrm>
            <a:prstGeom prst="ellipse">
              <a:avLst/>
            </a:prstGeom>
            <a:solidFill>
              <a:srgbClr val="F9F9F9"/>
            </a:solidFill>
            <a:ln>
              <a:gradFill>
                <a:gsLst>
                  <a:gs pos="0">
                    <a:srgbClr val="37B4DA"/>
                  </a:gs>
                  <a:gs pos="100000">
                    <a:srgbClr val="64B64F"/>
                  </a:gs>
                </a:gsLst>
                <a:lin ang="5400000" scaled="1"/>
              </a:gradFill>
            </a:ln>
          </p:spPr>
          <p:txBody>
            <a:bodyPr wrap="square" lIns="0" tIns="20574" rIns="0" bIns="0" rtlCol="0" anchor="t"/>
            <a:lstStyle/>
            <a:p>
              <a:pPr algn="ctr" defTabSz="685800"/>
              <a:endParaRPr lang="en-US" sz="675" b="1" dirty="0">
                <a:solidFill>
                  <a:prstClr val="black"/>
                </a:solidFill>
                <a:cs typeface="Times New Roman" panose="02020603050405020304" pitchFamily="18" charset="0"/>
              </a:endParaRPr>
            </a:p>
          </p:txBody>
        </p:sp>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9825" y="3138044"/>
              <a:ext cx="209550" cy="209550"/>
            </a:xfrm>
            <a:prstGeom prst="rect">
              <a:avLst/>
            </a:prstGeom>
          </p:spPr>
        </p:pic>
      </p:grpSp>
    </p:spTree>
    <p:extLst>
      <p:ext uri="{BB962C8B-B14F-4D97-AF65-F5344CB8AC3E}">
        <p14:creationId xmlns:p14="http://schemas.microsoft.com/office/powerpoint/2010/main" val="2480093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ounded Rectangle 61"/>
          <p:cNvSpPr/>
          <p:nvPr/>
        </p:nvSpPr>
        <p:spPr>
          <a:xfrm>
            <a:off x="1515235" y="2541080"/>
            <a:ext cx="3394001" cy="1264144"/>
          </a:xfrm>
          <a:prstGeom prst="roundRect">
            <a:avLst>
              <a:gd name="adj" fmla="val 3515"/>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61" name="Rounded Rectangle 60"/>
          <p:cNvSpPr/>
          <p:nvPr/>
        </p:nvSpPr>
        <p:spPr>
          <a:xfrm>
            <a:off x="5023770" y="2544998"/>
            <a:ext cx="3687113" cy="1264144"/>
          </a:xfrm>
          <a:prstGeom prst="roundRect">
            <a:avLst>
              <a:gd name="adj" fmla="val 2694"/>
            </a:avLst>
          </a:prstGeom>
          <a:solidFill>
            <a:schemeClr val="bg1">
              <a:lumMod val="95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34" name="Rounded Rectangle 33"/>
          <p:cNvSpPr/>
          <p:nvPr/>
        </p:nvSpPr>
        <p:spPr>
          <a:xfrm>
            <a:off x="1515235" y="954679"/>
            <a:ext cx="7195650" cy="982483"/>
          </a:xfrm>
          <a:prstGeom prst="roundRect">
            <a:avLst>
              <a:gd name="adj" fmla="val 5033"/>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alibri" panose="020F0502020204030204" pitchFamily="34" charset="0"/>
              </a:rPr>
              <a:t>MONITORING</a:t>
            </a:r>
            <a:endParaRPr lang="en-US" sz="900" b="1" dirty="0">
              <a:solidFill>
                <a:schemeClr val="bg1">
                  <a:lumMod val="50000"/>
                </a:schemeClr>
              </a:solidFill>
              <a:latin typeface="Calibri" panose="020F0502020204030204" pitchFamily="34" charset="0"/>
            </a:endParaRPr>
          </a:p>
        </p:txBody>
      </p:sp>
      <p:sp>
        <p:nvSpPr>
          <p:cNvPr id="13" name="Title 1"/>
          <p:cNvSpPr>
            <a:spLocks noGrp="1"/>
          </p:cNvSpPr>
          <p:nvPr>
            <p:ph type="title"/>
          </p:nvPr>
        </p:nvSpPr>
        <p:spPr>
          <a:xfrm>
            <a:off x="304363" y="247696"/>
            <a:ext cx="8464987" cy="593968"/>
          </a:xfrm>
          <a:ln>
            <a:noFill/>
          </a:ln>
        </p:spPr>
        <p:txBody>
          <a:bodyPr>
            <a:normAutofit fontScale="90000"/>
          </a:bodyPr>
          <a:lstStyle/>
          <a:p>
            <a:pPr>
              <a:spcBef>
                <a:spcPct val="20000"/>
              </a:spcBef>
            </a:pPr>
            <a:r>
              <a:rPr lang="en-US" sz="2000" b="1" dirty="0"/>
              <a:t>Microservices Architecture</a:t>
            </a:r>
            <a:r>
              <a:rPr lang="en-US" sz="3100" dirty="0"/>
              <a:t/>
            </a:r>
            <a:br>
              <a:rPr lang="en-US" sz="3100" dirty="0"/>
            </a:br>
            <a:r>
              <a:rPr lang="en-US" sz="1300" b="1" dirty="0" smtClean="0">
                <a:solidFill>
                  <a:schemeClr val="accent4"/>
                </a:solidFill>
                <a:latin typeface="Century Gothic" pitchFamily="34" charset="0"/>
              </a:rPr>
              <a:t>Reference Architecture</a:t>
            </a:r>
            <a:endParaRPr lang="en-US" sz="1200" b="1" dirty="0">
              <a:solidFill>
                <a:schemeClr val="accent4"/>
              </a:solidFill>
              <a:latin typeface="Century Gothic" pitchFamily="34" charset="0"/>
              <a:ea typeface="+mn-ea"/>
              <a:cs typeface="+mn-cs"/>
            </a:endParaRPr>
          </a:p>
        </p:txBody>
      </p:sp>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3749823" y="1300391"/>
            <a:ext cx="1611307"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SERVICE HEALTH </a:t>
            </a:r>
          </a:p>
          <a:p>
            <a:pPr algn="ctr"/>
            <a:r>
              <a:rPr lang="en-US" sz="900" b="1" dirty="0" smtClean="0">
                <a:solidFill>
                  <a:schemeClr val="bg1"/>
                </a:solidFill>
                <a:latin typeface="Calibri" panose="020F0502020204030204" pitchFamily="34" charset="0"/>
              </a:rPr>
              <a:t>MONITORING DASHBOARD</a:t>
            </a:r>
          </a:p>
        </p:txBody>
      </p:sp>
      <p:sp>
        <p:nvSpPr>
          <p:cNvPr id="16" name="Rounded Rectangle 15"/>
          <p:cNvSpPr/>
          <p:nvPr/>
        </p:nvSpPr>
        <p:spPr>
          <a:xfrm rot="16200000">
            <a:off x="435386" y="2796601"/>
            <a:ext cx="1589924" cy="435158"/>
          </a:xfrm>
          <a:prstGeom prst="roundRect">
            <a:avLst/>
          </a:prstGeom>
          <a:solidFill>
            <a:schemeClr val="tx1"/>
          </a:solidFill>
          <a:ln>
            <a:solidFill>
              <a:srgbClr val="3298B4"/>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900" b="1" dirty="0" smtClean="0">
                <a:solidFill>
                  <a:schemeClr val="bg1"/>
                </a:solidFill>
                <a:latin typeface="Calibri" panose="020F0502020204030204" pitchFamily="34" charset="0"/>
              </a:rPr>
              <a:t>ROUTING SERVICE</a:t>
            </a:r>
            <a:endParaRPr lang="en-US" sz="900" b="1" dirty="0">
              <a:solidFill>
                <a:schemeClr val="bg1"/>
              </a:solidFill>
              <a:latin typeface="Calibri" panose="020F0502020204030204" pitchFamily="34" charset="0"/>
            </a:endParaRPr>
          </a:p>
        </p:txBody>
      </p:sp>
      <p:sp>
        <p:nvSpPr>
          <p:cNvPr id="19" name="Slide Number Placeholder 18"/>
          <p:cNvSpPr>
            <a:spLocks noGrp="1"/>
          </p:cNvSpPr>
          <p:nvPr>
            <p:ph type="sldNum" sz="quarter" idx="12"/>
          </p:nvPr>
        </p:nvSpPr>
        <p:spPr/>
        <p:txBody>
          <a:bodyPr/>
          <a:lstStyle/>
          <a:p>
            <a:fld id="{B32AB80A-78BA-6B42-BA0D-B44ACF890F5A}" type="slidenum">
              <a:rPr lang="en-US" smtClean="0"/>
              <a:pPr/>
              <a:t>4</a:t>
            </a:fld>
            <a:endParaRPr lang="en-US" dirty="0"/>
          </a:p>
        </p:txBody>
      </p:sp>
      <p:sp>
        <p:nvSpPr>
          <p:cNvPr id="21" name="Rounded Rectangle 20"/>
          <p:cNvSpPr/>
          <p:nvPr/>
        </p:nvSpPr>
        <p:spPr>
          <a:xfrm>
            <a:off x="1515235" y="2006471"/>
            <a:ext cx="937020" cy="472769"/>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DISCOVERY </a:t>
            </a:r>
          </a:p>
          <a:p>
            <a:pPr algn="ctr"/>
            <a:r>
              <a:rPr lang="en-US" sz="900" b="1" dirty="0" smtClean="0">
                <a:solidFill>
                  <a:schemeClr val="bg1"/>
                </a:solidFill>
                <a:latin typeface="Calibri" panose="020F0502020204030204" pitchFamily="34" charset="0"/>
              </a:rPr>
              <a:t>SERVICE</a:t>
            </a:r>
          </a:p>
        </p:txBody>
      </p:sp>
      <p:sp>
        <p:nvSpPr>
          <p:cNvPr id="22" name="Rounded Rectangle 21"/>
          <p:cNvSpPr/>
          <p:nvPr/>
        </p:nvSpPr>
        <p:spPr>
          <a:xfrm>
            <a:off x="2670818" y="1301383"/>
            <a:ext cx="1000727" cy="431871"/>
          </a:xfrm>
          <a:prstGeom prst="roundRect">
            <a:avLst>
              <a:gd name="adj" fmla="val 8334"/>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LOG </a:t>
            </a:r>
            <a:r>
              <a:rPr lang="en-US" sz="900" b="1" dirty="0" smtClean="0">
                <a:solidFill>
                  <a:schemeClr val="bg1"/>
                </a:solidFill>
                <a:latin typeface="Calibri" panose="020F0502020204030204" pitchFamily="34" charset="0"/>
              </a:rPr>
              <a:t>ANALYSIS DASHBOARD</a:t>
            </a:r>
            <a:endParaRPr lang="en-US" sz="900" b="1" dirty="0">
              <a:solidFill>
                <a:schemeClr val="bg1"/>
              </a:solidFill>
              <a:latin typeface="Calibri" panose="020F0502020204030204" pitchFamily="34" charset="0"/>
            </a:endParaRPr>
          </a:p>
        </p:txBody>
      </p:sp>
      <p:sp>
        <p:nvSpPr>
          <p:cNvPr id="23" name="Rounded Rectangle 22"/>
          <p:cNvSpPr/>
          <p:nvPr/>
        </p:nvSpPr>
        <p:spPr>
          <a:xfrm>
            <a:off x="2519563" y="2006471"/>
            <a:ext cx="1230260" cy="472612"/>
          </a:xfrm>
          <a:prstGeom prst="roundRect">
            <a:avLst/>
          </a:prstGeom>
          <a:solidFill>
            <a:schemeClr val="tx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CONFIGURATION </a:t>
            </a:r>
          </a:p>
          <a:p>
            <a:pPr algn="ctr"/>
            <a:r>
              <a:rPr lang="en-US" sz="900" b="1" dirty="0" smtClean="0">
                <a:solidFill>
                  <a:schemeClr val="bg1"/>
                </a:solidFill>
                <a:latin typeface="Calibri" panose="020F0502020204030204" pitchFamily="34" charset="0"/>
              </a:rPr>
              <a:t>SERVICE</a:t>
            </a:r>
          </a:p>
        </p:txBody>
      </p:sp>
      <p:sp>
        <p:nvSpPr>
          <p:cNvPr id="39" name="Rounded Rectangle 38"/>
          <p:cNvSpPr/>
          <p:nvPr/>
        </p:nvSpPr>
        <p:spPr>
          <a:xfrm>
            <a:off x="1515235" y="2541267"/>
            <a:ext cx="2761580" cy="1258998"/>
          </a:xfrm>
          <a:prstGeom prst="roundRect">
            <a:avLst>
              <a:gd name="adj" fmla="val 3370"/>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900" b="1" dirty="0" smtClean="0">
                <a:solidFill>
                  <a:schemeClr val="bg1">
                    <a:lumMod val="50000"/>
                  </a:schemeClr>
                </a:solidFill>
                <a:latin typeface="Calibri" panose="020F0502020204030204" pitchFamily="34" charset="0"/>
              </a:rPr>
              <a:t> MICROSERVICES CONTAINER </a:t>
            </a:r>
            <a:r>
              <a:rPr lang="en-US" sz="900" b="1" i="1" dirty="0" smtClean="0">
                <a:solidFill>
                  <a:schemeClr val="bg1">
                    <a:lumMod val="50000"/>
                  </a:schemeClr>
                </a:solidFill>
                <a:latin typeface="Calibri" panose="020F0502020204030204" pitchFamily="34" charset="0"/>
              </a:rPr>
              <a:t>1</a:t>
            </a:r>
            <a:endParaRPr lang="en-US" sz="900" b="1" i="1" dirty="0">
              <a:solidFill>
                <a:schemeClr val="bg1">
                  <a:lumMod val="50000"/>
                </a:schemeClr>
              </a:solidFill>
              <a:latin typeface="Calibri" panose="020F0502020204030204" pitchFamily="34" charset="0"/>
            </a:endParaRPr>
          </a:p>
        </p:txBody>
      </p:sp>
      <p:sp>
        <p:nvSpPr>
          <p:cNvPr id="8" name="Rounded Rectangle 7"/>
          <p:cNvSpPr/>
          <p:nvPr/>
        </p:nvSpPr>
        <p:spPr>
          <a:xfrm>
            <a:off x="1608426" y="2802866"/>
            <a:ext cx="1184251"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EXECUTION </a:t>
            </a:r>
          </a:p>
          <a:p>
            <a:pPr algn="ctr"/>
            <a:r>
              <a:rPr lang="en-US" sz="900" b="1" dirty="0" smtClean="0">
                <a:solidFill>
                  <a:schemeClr val="bg1"/>
                </a:solidFill>
                <a:latin typeface="Calibri" panose="020F0502020204030204" pitchFamily="34" charset="0"/>
              </a:rPr>
              <a:t>FRAMEWORK</a:t>
            </a:r>
          </a:p>
        </p:txBody>
      </p:sp>
      <p:sp>
        <p:nvSpPr>
          <p:cNvPr id="9" name="Rounded Rectangle 8"/>
          <p:cNvSpPr/>
          <p:nvPr/>
        </p:nvSpPr>
        <p:spPr>
          <a:xfrm>
            <a:off x="2893001" y="2802867"/>
            <a:ext cx="1283723" cy="411479"/>
          </a:xfrm>
          <a:prstGeom prst="roundRect">
            <a:avLst/>
          </a:prstGeom>
          <a:solidFill>
            <a:schemeClr val="accent6">
              <a:lumMod val="60000"/>
              <a:lumOff val="40000"/>
            </a:schemeClr>
          </a:solidFill>
          <a:ln>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INTEGRATION </a:t>
            </a:r>
          </a:p>
          <a:p>
            <a:pPr algn="ctr"/>
            <a:r>
              <a:rPr lang="en-US" sz="900" b="1" dirty="0" smtClean="0">
                <a:solidFill>
                  <a:schemeClr val="bg1"/>
                </a:solidFill>
                <a:latin typeface="Calibri" panose="020F0502020204030204" pitchFamily="34" charset="0"/>
              </a:rPr>
              <a:t>FRAMEWORK</a:t>
            </a:r>
          </a:p>
        </p:txBody>
      </p:sp>
      <p:sp>
        <p:nvSpPr>
          <p:cNvPr id="18" name="Rounded Rectangle 17"/>
          <p:cNvSpPr/>
          <p:nvPr/>
        </p:nvSpPr>
        <p:spPr>
          <a:xfrm>
            <a:off x="1608426" y="3297327"/>
            <a:ext cx="2568298"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
        <p:nvSpPr>
          <p:cNvPr id="25" name="Rounded Rectangle 24"/>
          <p:cNvSpPr/>
          <p:nvPr/>
        </p:nvSpPr>
        <p:spPr>
          <a:xfrm rot="16200000">
            <a:off x="297078" y="1492887"/>
            <a:ext cx="932688" cy="437785"/>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a:t>
            </a:r>
          </a:p>
          <a:p>
            <a:pPr algn="ctr"/>
            <a:r>
              <a:rPr lang="en-US" sz="900" b="1" dirty="0" smtClean="0">
                <a:solidFill>
                  <a:schemeClr val="bg1"/>
                </a:solidFill>
                <a:latin typeface="Calibri" panose="020F0502020204030204" pitchFamily="34" charset="0"/>
              </a:rPr>
              <a:t>STORE</a:t>
            </a:r>
            <a:endParaRPr lang="en-US" sz="900" b="1" dirty="0">
              <a:solidFill>
                <a:schemeClr val="bg1"/>
              </a:solidFill>
              <a:latin typeface="Calibri" panose="020F0502020204030204" pitchFamily="34" charset="0"/>
            </a:endParaRPr>
          </a:p>
        </p:txBody>
      </p:sp>
      <p:sp>
        <p:nvSpPr>
          <p:cNvPr id="40" name="Rounded Rectangle 39"/>
          <p:cNvSpPr/>
          <p:nvPr/>
        </p:nvSpPr>
        <p:spPr>
          <a:xfrm>
            <a:off x="1595200" y="1301383"/>
            <a:ext cx="997340"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RESILIENCY DASHBOARD</a:t>
            </a:r>
            <a:endParaRPr lang="en-US" sz="900" b="1" dirty="0">
              <a:solidFill>
                <a:schemeClr val="bg1"/>
              </a:solidFill>
              <a:latin typeface="Calibri" panose="020F0502020204030204" pitchFamily="34" charset="0"/>
            </a:endParaRPr>
          </a:p>
        </p:txBody>
      </p:sp>
      <p:sp>
        <p:nvSpPr>
          <p:cNvPr id="27" name="Rounded Rectangle 26"/>
          <p:cNvSpPr/>
          <p:nvPr/>
        </p:nvSpPr>
        <p:spPr>
          <a:xfrm>
            <a:off x="7170848" y="1300391"/>
            <a:ext cx="1484240" cy="431871"/>
          </a:xfrm>
          <a:prstGeom prst="roundRect">
            <a:avLst>
              <a:gd name="adj" fmla="val 828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PERFORMANCE &amp; TRACING DASHBOARD</a:t>
            </a:r>
            <a:endParaRPr lang="en-US" sz="900" b="1" dirty="0">
              <a:solidFill>
                <a:schemeClr val="bg1"/>
              </a:solidFill>
              <a:latin typeface="Calibri" panose="020F0502020204030204" pitchFamily="34" charset="0"/>
            </a:endParaRPr>
          </a:p>
        </p:txBody>
      </p:sp>
      <p:sp>
        <p:nvSpPr>
          <p:cNvPr id="28" name="Rounded Rectangle 27"/>
          <p:cNvSpPr/>
          <p:nvPr/>
        </p:nvSpPr>
        <p:spPr>
          <a:xfrm>
            <a:off x="7813963" y="2006471"/>
            <a:ext cx="896921" cy="472612"/>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ADMIN </a:t>
            </a:r>
          </a:p>
          <a:p>
            <a:pPr algn="ctr"/>
            <a:r>
              <a:rPr lang="en-US" sz="900" b="1" dirty="0" smtClean="0">
                <a:solidFill>
                  <a:schemeClr val="bg1"/>
                </a:solidFill>
                <a:latin typeface="Calibri" panose="020F0502020204030204" pitchFamily="34" charset="0"/>
              </a:rPr>
              <a:t>CONSOLE</a:t>
            </a:r>
            <a:endParaRPr lang="en-US" sz="900" b="1" dirty="0">
              <a:solidFill>
                <a:schemeClr val="bg1"/>
              </a:solidFill>
              <a:latin typeface="Calibri" panose="020F0502020204030204" pitchFamily="34" charset="0"/>
            </a:endParaRPr>
          </a:p>
        </p:txBody>
      </p:sp>
      <p:sp>
        <p:nvSpPr>
          <p:cNvPr id="32" name="Rounded Rectangle 31"/>
          <p:cNvSpPr/>
          <p:nvPr/>
        </p:nvSpPr>
        <p:spPr>
          <a:xfrm rot="16200000">
            <a:off x="-31540" y="2795286"/>
            <a:ext cx="1589927" cy="437787"/>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 GATEWAY</a:t>
            </a:r>
            <a:endParaRPr lang="en-US" sz="900" b="1" dirty="0">
              <a:solidFill>
                <a:schemeClr val="bg1"/>
              </a:solidFill>
              <a:latin typeface="Calibri" panose="020F0502020204030204" pitchFamily="34" charset="0"/>
            </a:endParaRPr>
          </a:p>
        </p:txBody>
      </p:sp>
      <p:sp>
        <p:nvSpPr>
          <p:cNvPr id="33" name="Rounded Rectangle 32"/>
          <p:cNvSpPr/>
          <p:nvPr/>
        </p:nvSpPr>
        <p:spPr>
          <a:xfrm>
            <a:off x="544529" y="954679"/>
            <a:ext cx="903398" cy="253529"/>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IDENTITY</a:t>
            </a:r>
            <a:endParaRPr lang="en-US" sz="900" b="1" dirty="0">
              <a:solidFill>
                <a:schemeClr val="bg1"/>
              </a:solidFill>
              <a:latin typeface="Calibri" panose="020F0502020204030204" pitchFamily="34" charset="0"/>
            </a:endParaRPr>
          </a:p>
        </p:txBody>
      </p:sp>
      <p:sp>
        <p:nvSpPr>
          <p:cNvPr id="42" name="Rounded Rectangle 41"/>
          <p:cNvSpPr/>
          <p:nvPr/>
        </p:nvSpPr>
        <p:spPr>
          <a:xfrm>
            <a:off x="544528" y="4113269"/>
            <a:ext cx="8166355" cy="191503"/>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ea typeface="Tahoma" panose="020B0604030504040204" pitchFamily="34" charset="0"/>
                <a:cs typeface="Tahoma" panose="020B0604030504040204" pitchFamily="34" charset="0"/>
              </a:rPr>
              <a:t>DEPLOYMENT ENVIRONMENT (ON-PREMISE, IAAS, PAAS)</a:t>
            </a:r>
            <a:endPar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544529" y="4365218"/>
            <a:ext cx="8166355" cy="237146"/>
          </a:xfrm>
          <a:prstGeom prst="round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rPr>
              <a:t>DESIGN TIME ENVIRONMENT</a:t>
            </a:r>
          </a:p>
        </p:txBody>
      </p:sp>
      <p:sp>
        <p:nvSpPr>
          <p:cNvPr id="57" name="Rounded Rectangle 56"/>
          <p:cNvSpPr/>
          <p:nvPr/>
        </p:nvSpPr>
        <p:spPr>
          <a:xfrm>
            <a:off x="5023770" y="2548463"/>
            <a:ext cx="2946057" cy="1260680"/>
          </a:xfrm>
          <a:prstGeom prst="roundRect">
            <a:avLst>
              <a:gd name="adj" fmla="val 2311"/>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tIns="0" rIns="0" bIns="0" rtlCol="0" anchor="t"/>
          <a:lstStyle/>
          <a:p>
            <a:r>
              <a:rPr lang="en-US" sz="900" b="1" dirty="0" smtClean="0">
                <a:solidFill>
                  <a:schemeClr val="bg1">
                    <a:lumMod val="50000"/>
                  </a:schemeClr>
                </a:solidFill>
                <a:latin typeface="Calibri" panose="020F0502020204030204" pitchFamily="34" charset="0"/>
              </a:rPr>
              <a:t>MICROSERVICES CONTAINER </a:t>
            </a:r>
            <a:r>
              <a:rPr lang="en-US" sz="900" b="1" i="1" dirty="0">
                <a:solidFill>
                  <a:schemeClr val="bg1">
                    <a:lumMod val="50000"/>
                  </a:schemeClr>
                </a:solidFill>
                <a:latin typeface="Calibri" panose="020F0502020204030204" pitchFamily="34" charset="0"/>
              </a:rPr>
              <a:t>n</a:t>
            </a:r>
          </a:p>
        </p:txBody>
      </p:sp>
      <p:sp>
        <p:nvSpPr>
          <p:cNvPr id="58" name="Rounded Rectangle 57"/>
          <p:cNvSpPr/>
          <p:nvPr/>
        </p:nvSpPr>
        <p:spPr>
          <a:xfrm>
            <a:off x="5114422" y="2802866"/>
            <a:ext cx="1301467" cy="411480"/>
          </a:xfrm>
          <a:prstGeom prst="roundRect">
            <a:avLst/>
          </a:prstGeom>
          <a:solidFill>
            <a:schemeClr val="accent6">
              <a:lumMod val="7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EXECUTION </a:t>
            </a:r>
          </a:p>
          <a:p>
            <a:pPr algn="ctr"/>
            <a:r>
              <a:rPr lang="en-US" sz="900" b="1" dirty="0" smtClean="0">
                <a:solidFill>
                  <a:schemeClr val="bg1"/>
                </a:solidFill>
                <a:latin typeface="Calibri" panose="020F0502020204030204" pitchFamily="34" charset="0"/>
              </a:rPr>
              <a:t>FRAMEWORK</a:t>
            </a:r>
          </a:p>
        </p:txBody>
      </p:sp>
      <p:sp>
        <p:nvSpPr>
          <p:cNvPr id="59" name="Rounded Rectangle 58"/>
          <p:cNvSpPr/>
          <p:nvPr/>
        </p:nvSpPr>
        <p:spPr>
          <a:xfrm>
            <a:off x="6530423" y="2802867"/>
            <a:ext cx="1313824" cy="411479"/>
          </a:xfrm>
          <a:prstGeom prst="roundRect">
            <a:avLst/>
          </a:prstGeom>
          <a:solidFill>
            <a:schemeClr val="accent6">
              <a:lumMod val="60000"/>
              <a:lumOff val="40000"/>
            </a:schemeClr>
          </a:solidFill>
          <a:ln>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INTEGRATION </a:t>
            </a:r>
          </a:p>
          <a:p>
            <a:pPr algn="ctr"/>
            <a:r>
              <a:rPr lang="en-US" sz="900" b="1" dirty="0" smtClean="0">
                <a:solidFill>
                  <a:schemeClr val="bg1"/>
                </a:solidFill>
                <a:latin typeface="Calibri" panose="020F0502020204030204" pitchFamily="34" charset="0"/>
              </a:rPr>
              <a:t>FRAMEWORK</a:t>
            </a:r>
          </a:p>
        </p:txBody>
      </p:sp>
      <p:sp>
        <p:nvSpPr>
          <p:cNvPr id="60" name="Rounded Rectangle 59"/>
          <p:cNvSpPr/>
          <p:nvPr/>
        </p:nvSpPr>
        <p:spPr>
          <a:xfrm>
            <a:off x="5114422" y="3297327"/>
            <a:ext cx="2729825" cy="41148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CLIENT LIBRARIES</a:t>
            </a:r>
          </a:p>
        </p:txBody>
      </p:sp>
      <p:sp>
        <p:nvSpPr>
          <p:cNvPr id="46" name="Rounded Rectangle 45"/>
          <p:cNvSpPr/>
          <p:nvPr/>
        </p:nvSpPr>
        <p:spPr>
          <a:xfrm rot="16200000">
            <a:off x="764140" y="1494338"/>
            <a:ext cx="932413" cy="435158"/>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API</a:t>
            </a:r>
          </a:p>
          <a:p>
            <a:pPr algn="ctr"/>
            <a:r>
              <a:rPr lang="en-US" sz="900" b="1" dirty="0" smtClean="0">
                <a:solidFill>
                  <a:schemeClr val="bg1"/>
                </a:solidFill>
                <a:latin typeface="Calibri" panose="020F0502020204030204" pitchFamily="34" charset="0"/>
              </a:rPr>
              <a:t>MANAGER</a:t>
            </a:r>
            <a:endParaRPr lang="en-US" sz="900" b="1" dirty="0">
              <a:solidFill>
                <a:schemeClr val="bg1"/>
              </a:solidFill>
              <a:latin typeface="Calibri" panose="020F0502020204030204" pitchFamily="34" charset="0"/>
            </a:endParaRPr>
          </a:p>
        </p:txBody>
      </p:sp>
      <p:sp>
        <p:nvSpPr>
          <p:cNvPr id="37" name="Rounded Rectangle 36"/>
          <p:cNvSpPr/>
          <p:nvPr/>
        </p:nvSpPr>
        <p:spPr>
          <a:xfrm>
            <a:off x="6383831" y="2006471"/>
            <a:ext cx="1357396" cy="472612"/>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ORCHESTRATION</a:t>
            </a:r>
          </a:p>
          <a:p>
            <a:pPr algn="ctr"/>
            <a:r>
              <a:rPr lang="en-US" sz="900" b="1" dirty="0">
                <a:solidFill>
                  <a:schemeClr val="bg1"/>
                </a:solidFill>
                <a:latin typeface="Calibri" panose="020F0502020204030204" pitchFamily="34" charset="0"/>
              </a:rPr>
              <a:t>SERVICE</a:t>
            </a:r>
          </a:p>
        </p:txBody>
      </p:sp>
      <p:sp>
        <p:nvSpPr>
          <p:cNvPr id="38" name="Rounded Rectangle 37"/>
          <p:cNvSpPr/>
          <p:nvPr/>
        </p:nvSpPr>
        <p:spPr>
          <a:xfrm>
            <a:off x="3817131" y="2006471"/>
            <a:ext cx="1139333"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WORKFLOW</a:t>
            </a:r>
          </a:p>
          <a:p>
            <a:pPr algn="ctr"/>
            <a:r>
              <a:rPr lang="en-US" sz="900" b="1" dirty="0">
                <a:solidFill>
                  <a:schemeClr val="bg1"/>
                </a:solidFill>
                <a:latin typeface="Calibri" panose="020F0502020204030204" pitchFamily="34" charset="0"/>
              </a:rPr>
              <a:t>SERVICE</a:t>
            </a:r>
          </a:p>
        </p:txBody>
      </p:sp>
      <p:sp>
        <p:nvSpPr>
          <p:cNvPr id="41" name="Rounded Rectangle 40"/>
          <p:cNvSpPr/>
          <p:nvPr/>
        </p:nvSpPr>
        <p:spPr>
          <a:xfrm>
            <a:off x="5023772" y="2006471"/>
            <a:ext cx="1281017" cy="475488"/>
          </a:xfrm>
          <a:prstGeom prst="roundRect">
            <a:avLst/>
          </a:prstGeom>
          <a:solidFill>
            <a:schemeClr val="accent4">
              <a:lumMod val="75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NOTIFICATION</a:t>
            </a:r>
          </a:p>
          <a:p>
            <a:pPr algn="ctr"/>
            <a:r>
              <a:rPr lang="en-US" sz="900" b="1" dirty="0">
                <a:solidFill>
                  <a:schemeClr val="bg1"/>
                </a:solidFill>
                <a:latin typeface="Calibri" panose="020F0502020204030204" pitchFamily="34" charset="0"/>
              </a:rPr>
              <a:t>SERVICE</a:t>
            </a:r>
          </a:p>
        </p:txBody>
      </p:sp>
      <p:sp>
        <p:nvSpPr>
          <p:cNvPr id="51" name="Rounded Rectangle 50"/>
          <p:cNvSpPr/>
          <p:nvPr/>
        </p:nvSpPr>
        <p:spPr>
          <a:xfrm>
            <a:off x="5439407" y="1300391"/>
            <a:ext cx="1653164" cy="431871"/>
          </a:xfrm>
          <a:prstGeom prst="roundRect">
            <a:avLst>
              <a:gd name="adj" fmla="val 1041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APPLICATION MONITORING DASHBOARD</a:t>
            </a:r>
          </a:p>
        </p:txBody>
      </p:sp>
      <p:sp>
        <p:nvSpPr>
          <p:cNvPr id="52" name="Rounded Rectangle 51"/>
          <p:cNvSpPr/>
          <p:nvPr/>
        </p:nvSpPr>
        <p:spPr>
          <a:xfrm>
            <a:off x="544528" y="3873410"/>
            <a:ext cx="4069080" cy="199505"/>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ea typeface="Tahoma" panose="020B0604030504040204" pitchFamily="34" charset="0"/>
                <a:cs typeface="Tahoma" panose="020B0604030504040204" pitchFamily="34" charset="0"/>
              </a:rPr>
              <a:t>DISTRIBUTED CACHE</a:t>
            </a:r>
            <a:endPar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4665520" y="3873410"/>
            <a:ext cx="4045364" cy="199505"/>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ea typeface="Tahoma" panose="020B0604030504040204" pitchFamily="34" charset="0"/>
                <a:cs typeface="Tahoma" panose="020B0604030504040204" pitchFamily="34" charset="0"/>
              </a:rPr>
              <a:t>MESSAGE BROKER</a:t>
            </a:r>
            <a:endParaRPr lang="en-US" sz="9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54" name="Flowchart: Magnetic Disk 53"/>
          <p:cNvSpPr/>
          <p:nvPr/>
        </p:nvSpPr>
        <p:spPr>
          <a:xfrm>
            <a:off x="4360175" y="3018008"/>
            <a:ext cx="483738"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latin typeface="Calibri" panose="020F0502020204030204" pitchFamily="34" charset="0"/>
              </a:rPr>
              <a:t>DB</a:t>
            </a:r>
            <a:endParaRPr lang="en-US" sz="900" b="1" dirty="0">
              <a:solidFill>
                <a:schemeClr val="bg1"/>
              </a:solidFill>
              <a:latin typeface="Calibri" panose="020F0502020204030204" pitchFamily="34" charset="0"/>
            </a:endParaRPr>
          </a:p>
        </p:txBody>
      </p:sp>
      <p:sp>
        <p:nvSpPr>
          <p:cNvPr id="55" name="Flowchart: Magnetic Disk 54"/>
          <p:cNvSpPr/>
          <p:nvPr/>
        </p:nvSpPr>
        <p:spPr>
          <a:xfrm>
            <a:off x="8101839" y="2994058"/>
            <a:ext cx="483738" cy="516355"/>
          </a:xfrm>
          <a:prstGeom prst="flowChartMagneticDisk">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rPr>
              <a:t>DB</a:t>
            </a:r>
          </a:p>
        </p:txBody>
      </p:sp>
    </p:spTree>
    <p:extLst>
      <p:ext uri="{BB962C8B-B14F-4D97-AF65-F5344CB8AC3E}">
        <p14:creationId xmlns:p14="http://schemas.microsoft.com/office/powerpoint/2010/main" val="96418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B32AB80A-78BA-6B42-BA0D-B44ACF890F5A}" type="slidenum">
              <a:rPr lang="en-US" smtClean="0"/>
              <a:pPr/>
              <a:t>5</a:t>
            </a:fld>
            <a:endParaRPr lang="en-US" dirty="0"/>
          </a:p>
        </p:txBody>
      </p:sp>
      <p:sp>
        <p:nvSpPr>
          <p:cNvPr id="6"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Cognizant COSMOS</a:t>
            </a:r>
            <a:br>
              <a:rPr lang="en-US" sz="1800" b="1" dirty="0" smtClean="0"/>
            </a:br>
            <a:r>
              <a:rPr lang="en-US" sz="1300" b="1" dirty="0" smtClean="0">
                <a:solidFill>
                  <a:schemeClr val="accent4"/>
                </a:solidFill>
              </a:rPr>
              <a:t>Reference Implementation</a:t>
            </a:r>
            <a:endParaRPr lang="en-US" sz="1300" b="1" dirty="0">
              <a:solidFill>
                <a:schemeClr val="accent4"/>
              </a:solidFill>
            </a:endParaRPr>
          </a:p>
        </p:txBody>
      </p:sp>
      <p:sp>
        <p:nvSpPr>
          <p:cNvPr id="7" name="Content Placeholder 3"/>
          <p:cNvSpPr txBox="1">
            <a:spLocks/>
          </p:cNvSpPr>
          <p:nvPr/>
        </p:nvSpPr>
        <p:spPr>
          <a:xfrm>
            <a:off x="403896" y="2336348"/>
            <a:ext cx="8333704" cy="47080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smtClean="0">
                <a:solidFill>
                  <a:schemeClr val="accent3">
                    <a:lumMod val="50000"/>
                  </a:schemeClr>
                </a:solidFill>
                <a:latin typeface="Century Gothic" panose="020B0502020202020204" pitchFamily="34" charset="0"/>
              </a:rPr>
              <a:t>Demonstration</a:t>
            </a:r>
            <a:endParaRPr lang="en-US" sz="2400" b="1" dirty="0">
              <a:solidFill>
                <a:schemeClr val="accent3">
                  <a:lumMod val="50000"/>
                </a:schemeClr>
              </a:solidFill>
              <a:latin typeface="Century Gothic" panose="020B0502020202020204" pitchFamily="34" charset="0"/>
            </a:endParaRPr>
          </a:p>
        </p:txBody>
      </p:sp>
    </p:spTree>
    <p:extLst>
      <p:ext uri="{BB962C8B-B14F-4D97-AF65-F5344CB8AC3E}">
        <p14:creationId xmlns:p14="http://schemas.microsoft.com/office/powerpoint/2010/main" val="3993227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458684" y="1157503"/>
            <a:ext cx="1676402" cy="2924639"/>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cxnSp>
        <p:nvCxnSpPr>
          <p:cNvPr id="14" name="Straight Connector 13"/>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rot="16200000">
            <a:off x="3605" y="1563473"/>
            <a:ext cx="1785722" cy="954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ROUTING SERVICE</a:t>
            </a:r>
            <a:endParaRPr lang="en-US" sz="1050" b="1" dirty="0">
              <a:solidFill>
                <a:schemeClr val="bg1"/>
              </a:solidFill>
              <a:latin typeface="Century Gothic" pitchFamily="34" charset="0"/>
            </a:endParaRPr>
          </a:p>
        </p:txBody>
      </p:sp>
      <p:sp>
        <p:nvSpPr>
          <p:cNvPr id="19" name="Slide Number Placeholder 18"/>
          <p:cNvSpPr>
            <a:spLocks noGrp="1"/>
          </p:cNvSpPr>
          <p:nvPr>
            <p:ph type="sldNum" sz="quarter" idx="12"/>
          </p:nvPr>
        </p:nvSpPr>
        <p:spPr/>
        <p:txBody>
          <a:bodyPr/>
          <a:lstStyle/>
          <a:p>
            <a:fld id="{B32AB80A-78BA-6B42-BA0D-B44ACF890F5A}" type="slidenum">
              <a:rPr lang="en-US" smtClean="0"/>
              <a:pPr/>
              <a:t>6</a:t>
            </a:fld>
            <a:endParaRPr lang="en-US" dirty="0"/>
          </a:p>
        </p:txBody>
      </p:sp>
      <p:sp>
        <p:nvSpPr>
          <p:cNvPr id="25" name="Rectangle 24"/>
          <p:cNvSpPr/>
          <p:nvPr/>
        </p:nvSpPr>
        <p:spPr>
          <a:xfrm rot="16200000">
            <a:off x="594698" y="3308326"/>
            <a:ext cx="1097280" cy="452168"/>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API GATEWAY</a:t>
            </a:r>
            <a:endParaRPr lang="en-US" sz="1050" b="1" dirty="0">
              <a:solidFill>
                <a:schemeClr val="bg1"/>
              </a:solidFill>
              <a:latin typeface="Century Gothic" pitchFamily="34" charset="0"/>
            </a:endParaRPr>
          </a:p>
        </p:txBody>
      </p:sp>
      <p:sp>
        <p:nvSpPr>
          <p:cNvPr id="38" name="Rectangle 37"/>
          <p:cNvSpPr/>
          <p:nvPr/>
        </p:nvSpPr>
        <p:spPr>
          <a:xfrm rot="16200000">
            <a:off x="99397" y="3307420"/>
            <a:ext cx="1097280" cy="452168"/>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API STORE</a:t>
            </a:r>
            <a:endParaRPr lang="en-US" sz="1050" b="1" dirty="0">
              <a:solidFill>
                <a:schemeClr val="bg1"/>
              </a:solidFill>
              <a:latin typeface="Century Gothic" pitchFamily="34" charset="0"/>
            </a:endParaRPr>
          </a:p>
        </p:txBody>
      </p:sp>
      <p:sp>
        <p:nvSpPr>
          <p:cNvPr id="50" name="Rounded Rectangle 49"/>
          <p:cNvSpPr/>
          <p:nvPr/>
        </p:nvSpPr>
        <p:spPr>
          <a:xfrm>
            <a:off x="3230605" y="4169544"/>
            <a:ext cx="1751250" cy="511266"/>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MONITORING</a:t>
            </a:r>
          </a:p>
          <a:p>
            <a:pPr algn="ctr"/>
            <a:r>
              <a:rPr lang="en-US" sz="1050" b="1" dirty="0" smtClean="0">
                <a:solidFill>
                  <a:schemeClr val="bg1"/>
                </a:solidFill>
                <a:latin typeface="Century Gothic" pitchFamily="34" charset="0"/>
              </a:rPr>
              <a:t>DASHBOARD</a:t>
            </a:r>
          </a:p>
        </p:txBody>
      </p:sp>
      <p:sp>
        <p:nvSpPr>
          <p:cNvPr id="51" name="Rounded Rectangle 50"/>
          <p:cNvSpPr/>
          <p:nvPr/>
        </p:nvSpPr>
        <p:spPr>
          <a:xfrm>
            <a:off x="1473207" y="4153678"/>
            <a:ext cx="1661879" cy="516294"/>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DISCOVERY SERVICE</a:t>
            </a:r>
          </a:p>
        </p:txBody>
      </p:sp>
      <p:sp>
        <p:nvSpPr>
          <p:cNvPr id="53" name="Rounded Rectangle 52"/>
          <p:cNvSpPr/>
          <p:nvPr/>
        </p:nvSpPr>
        <p:spPr>
          <a:xfrm>
            <a:off x="6985398" y="4169544"/>
            <a:ext cx="1779804" cy="500428"/>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LOG ANALYSIS DASHBOARD</a:t>
            </a:r>
          </a:p>
        </p:txBody>
      </p:sp>
      <p:sp>
        <p:nvSpPr>
          <p:cNvPr id="57" name="Rounded Rectangle 56"/>
          <p:cNvSpPr/>
          <p:nvPr/>
        </p:nvSpPr>
        <p:spPr>
          <a:xfrm>
            <a:off x="5077374" y="4169545"/>
            <a:ext cx="1812505" cy="500428"/>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CONFIGURATION  SERVICE</a:t>
            </a:r>
          </a:p>
        </p:txBody>
      </p:sp>
      <p:sp>
        <p:nvSpPr>
          <p:cNvPr id="58" name="Rectangle 57"/>
          <p:cNvSpPr/>
          <p:nvPr/>
        </p:nvSpPr>
        <p:spPr>
          <a:xfrm>
            <a:off x="443725" y="4169544"/>
            <a:ext cx="943292" cy="4521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i="1" u="sng" dirty="0" smtClean="0">
                <a:solidFill>
                  <a:schemeClr val="bg1"/>
                </a:solidFill>
                <a:latin typeface="Century Gothic" pitchFamily="34" charset="0"/>
              </a:rPr>
              <a:t>LDAP</a:t>
            </a:r>
            <a:endParaRPr lang="en-US" sz="1050" b="1" i="1" u="sng" dirty="0">
              <a:solidFill>
                <a:schemeClr val="bg1"/>
              </a:solidFill>
              <a:latin typeface="Century Gothic" pitchFamily="34" charset="0"/>
            </a:endParaRPr>
          </a:p>
        </p:txBody>
      </p:sp>
      <p:sp>
        <p:nvSpPr>
          <p:cNvPr id="59" name="Rectangle 58"/>
          <p:cNvSpPr/>
          <p:nvPr/>
        </p:nvSpPr>
        <p:spPr>
          <a:xfrm>
            <a:off x="3230823" y="3617953"/>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0" name="Rectangle 59"/>
          <p:cNvSpPr/>
          <p:nvPr/>
        </p:nvSpPr>
        <p:spPr>
          <a:xfrm>
            <a:off x="3230823" y="3002840"/>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1" name="Rectangle 60"/>
          <p:cNvSpPr/>
          <p:nvPr/>
        </p:nvSpPr>
        <p:spPr>
          <a:xfrm>
            <a:off x="3230823" y="2387727"/>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2" name="Rectangle 61"/>
          <p:cNvSpPr/>
          <p:nvPr/>
        </p:nvSpPr>
        <p:spPr>
          <a:xfrm>
            <a:off x="3230823" y="1772614"/>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3" name="Rectangle 62"/>
          <p:cNvSpPr/>
          <p:nvPr/>
        </p:nvSpPr>
        <p:spPr>
          <a:xfrm>
            <a:off x="3230823" y="1157501"/>
            <a:ext cx="3017520" cy="475488"/>
          </a:xfrm>
          <a:prstGeom prst="rect">
            <a:avLst/>
          </a:prstGeom>
          <a:solidFill>
            <a:schemeClr val="accent6">
              <a:lumMod val="20000"/>
              <a:lumOff val="8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bg1">
                    <a:lumMod val="50000"/>
                  </a:schemeClr>
                </a:solidFill>
                <a:latin typeface="Century Gothic" pitchFamily="34" charset="0"/>
              </a:rPr>
              <a:t>MC</a:t>
            </a:r>
            <a:endParaRPr lang="en-US" sz="900" b="1" dirty="0">
              <a:solidFill>
                <a:schemeClr val="bg1">
                  <a:lumMod val="50000"/>
                </a:schemeClr>
              </a:solidFill>
              <a:latin typeface="Century Gothic" pitchFamily="34" charset="0"/>
            </a:endParaRPr>
          </a:p>
        </p:txBody>
      </p:sp>
      <p:sp>
        <p:nvSpPr>
          <p:cNvPr id="64" name="Rounded Rectangle 63"/>
          <p:cNvSpPr/>
          <p:nvPr/>
        </p:nvSpPr>
        <p:spPr>
          <a:xfrm>
            <a:off x="1572985" y="2195143"/>
            <a:ext cx="1447800" cy="84935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50" b="1" dirty="0" smtClean="0">
                <a:solidFill>
                  <a:schemeClr val="bg1"/>
                </a:solidFill>
                <a:latin typeface="Century Gothic" pitchFamily="34" charset="0"/>
              </a:rPr>
              <a:t>FLIGHT-INFO </a:t>
            </a:r>
          </a:p>
        </p:txBody>
      </p:sp>
      <p:sp>
        <p:nvSpPr>
          <p:cNvPr id="65" name="Rounded Rectangle 64"/>
          <p:cNvSpPr/>
          <p:nvPr/>
        </p:nvSpPr>
        <p:spPr>
          <a:xfrm>
            <a:off x="3663934" y="1216415"/>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SCHEDULE</a:t>
            </a:r>
          </a:p>
        </p:txBody>
      </p:sp>
      <p:sp>
        <p:nvSpPr>
          <p:cNvPr id="66" name="Rounded Rectangle 65"/>
          <p:cNvSpPr/>
          <p:nvPr/>
        </p:nvSpPr>
        <p:spPr>
          <a:xfrm>
            <a:off x="3663934" y="3680219"/>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AIRLINE</a:t>
            </a:r>
          </a:p>
        </p:txBody>
      </p:sp>
      <p:sp>
        <p:nvSpPr>
          <p:cNvPr id="67" name="Rounded Rectangle 66"/>
          <p:cNvSpPr/>
          <p:nvPr/>
        </p:nvSpPr>
        <p:spPr>
          <a:xfrm>
            <a:off x="3663934" y="3057943"/>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AIRPORT</a:t>
            </a:r>
          </a:p>
        </p:txBody>
      </p:sp>
      <p:sp>
        <p:nvSpPr>
          <p:cNvPr id="68" name="Rounded Rectangle 67"/>
          <p:cNvSpPr/>
          <p:nvPr/>
        </p:nvSpPr>
        <p:spPr>
          <a:xfrm>
            <a:off x="3663934" y="2450839"/>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AIRCRAFT</a:t>
            </a:r>
          </a:p>
        </p:txBody>
      </p:sp>
      <p:sp>
        <p:nvSpPr>
          <p:cNvPr id="69" name="Rounded Rectangle 68"/>
          <p:cNvSpPr/>
          <p:nvPr/>
        </p:nvSpPr>
        <p:spPr>
          <a:xfrm>
            <a:off x="3663934" y="1833579"/>
            <a:ext cx="1720502" cy="365760"/>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FLIGHT</a:t>
            </a:r>
          </a:p>
        </p:txBody>
      </p:sp>
      <p:cxnSp>
        <p:nvCxnSpPr>
          <p:cNvPr id="3" name="Straight Connector 2"/>
          <p:cNvCxnSpPr/>
          <p:nvPr/>
        </p:nvCxnSpPr>
        <p:spPr>
          <a:xfrm>
            <a:off x="6313355" y="841664"/>
            <a:ext cx="0" cy="3291840"/>
          </a:xfrm>
          <a:prstGeom prst="line">
            <a:avLst/>
          </a:prstGeom>
          <a:ln w="12700">
            <a:solidFill>
              <a:schemeClr val="tx2"/>
            </a:solidFill>
            <a:prstDash val="dash"/>
          </a:ln>
        </p:spPr>
        <p:style>
          <a:lnRef idx="1">
            <a:schemeClr val="accent6"/>
          </a:lnRef>
          <a:fillRef idx="0">
            <a:schemeClr val="accent6"/>
          </a:fillRef>
          <a:effectRef idx="0">
            <a:schemeClr val="accent6"/>
          </a:effectRef>
          <a:fontRef idx="minor">
            <a:schemeClr val="tx1"/>
          </a:fontRef>
        </p:style>
      </p:cxnSp>
      <p:cxnSp>
        <p:nvCxnSpPr>
          <p:cNvPr id="70" name="Straight Connector 69"/>
          <p:cNvCxnSpPr/>
          <p:nvPr/>
        </p:nvCxnSpPr>
        <p:spPr>
          <a:xfrm>
            <a:off x="3186888" y="816266"/>
            <a:ext cx="0" cy="3291840"/>
          </a:xfrm>
          <a:prstGeom prst="line">
            <a:avLst/>
          </a:prstGeom>
          <a:ln w="12700">
            <a:solidFill>
              <a:schemeClr val="tx2"/>
            </a:solidFill>
            <a:prstDash val="dash"/>
          </a:ln>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a:off x="1412516" y="841666"/>
            <a:ext cx="0" cy="3291840"/>
          </a:xfrm>
          <a:prstGeom prst="line">
            <a:avLst/>
          </a:prstGeom>
          <a:ln w="12700">
            <a:solidFill>
              <a:schemeClr val="tx2"/>
            </a:solidFill>
            <a:prstDash val="dash"/>
          </a:ln>
        </p:spPr>
        <p:style>
          <a:lnRef idx="1">
            <a:schemeClr val="accent6"/>
          </a:lnRef>
          <a:fillRef idx="0">
            <a:schemeClr val="accent6"/>
          </a:fillRef>
          <a:effectRef idx="0">
            <a:schemeClr val="accent6"/>
          </a:effectRef>
          <a:fontRef idx="minor">
            <a:schemeClr val="tx1"/>
          </a:fontRef>
        </p:style>
      </p:cxnSp>
      <p:sp>
        <p:nvSpPr>
          <p:cNvPr id="12" name="Left-Right Arrow 11"/>
          <p:cNvSpPr/>
          <p:nvPr/>
        </p:nvSpPr>
        <p:spPr>
          <a:xfrm>
            <a:off x="3203024" y="823588"/>
            <a:ext cx="3110330" cy="333830"/>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CORE SERVICES</a:t>
            </a:r>
            <a:endParaRPr lang="en-US" sz="900" b="1" dirty="0">
              <a:solidFill>
                <a:schemeClr val="tx2"/>
              </a:solidFill>
            </a:endParaRPr>
          </a:p>
        </p:txBody>
      </p:sp>
      <p:sp>
        <p:nvSpPr>
          <p:cNvPr id="72" name="Left-Right Arrow 71"/>
          <p:cNvSpPr/>
          <p:nvPr/>
        </p:nvSpPr>
        <p:spPr>
          <a:xfrm>
            <a:off x="1439539" y="823588"/>
            <a:ext cx="1747349" cy="333830"/>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COMPOSITE SERVICES</a:t>
            </a:r>
            <a:endParaRPr lang="en-US" sz="900" b="1" dirty="0">
              <a:solidFill>
                <a:schemeClr val="tx2"/>
              </a:solidFill>
            </a:endParaRPr>
          </a:p>
        </p:txBody>
      </p:sp>
      <p:sp>
        <p:nvSpPr>
          <p:cNvPr id="73" name="Rounded Rectangle 72"/>
          <p:cNvSpPr/>
          <p:nvPr/>
        </p:nvSpPr>
        <p:spPr>
          <a:xfrm>
            <a:off x="1842419" y="2548798"/>
            <a:ext cx="908933" cy="308961"/>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solidFill>
                  <a:schemeClr val="bg1"/>
                </a:solidFill>
                <a:latin typeface="Century Gothic" pitchFamily="34" charset="0"/>
              </a:rPr>
              <a:t>LB/CB</a:t>
            </a:r>
          </a:p>
        </p:txBody>
      </p:sp>
      <p:sp>
        <p:nvSpPr>
          <p:cNvPr id="74" name="Rounded Rectangle 73"/>
          <p:cNvSpPr/>
          <p:nvPr/>
        </p:nvSpPr>
        <p:spPr>
          <a:xfrm>
            <a:off x="6416954" y="921218"/>
            <a:ext cx="2347688" cy="651853"/>
          </a:xfrm>
          <a:prstGeom prst="round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smtClean="0">
                <a:solidFill>
                  <a:schemeClr val="tx2"/>
                </a:solidFill>
                <a:latin typeface="Lucida Console" panose="020B0609040504020204" pitchFamily="49" charset="0"/>
              </a:rPr>
              <a:t>LB = Load Balancer </a:t>
            </a:r>
          </a:p>
          <a:p>
            <a:r>
              <a:rPr lang="en-US" sz="900" dirty="0" smtClean="0">
                <a:solidFill>
                  <a:schemeClr val="tx2"/>
                </a:solidFill>
                <a:latin typeface="Lucida Console" panose="020B0609040504020204" pitchFamily="49" charset="0"/>
              </a:rPr>
              <a:t>CB = Circuit Breaker</a:t>
            </a:r>
          </a:p>
          <a:p>
            <a:r>
              <a:rPr lang="en-US" sz="900" dirty="0" smtClean="0">
                <a:solidFill>
                  <a:schemeClr val="tx2"/>
                </a:solidFill>
                <a:latin typeface="Lucida Console" panose="020B0609040504020204" pitchFamily="49" charset="0"/>
              </a:rPr>
              <a:t>MC = Microservices Container</a:t>
            </a:r>
          </a:p>
          <a:p>
            <a:r>
              <a:rPr lang="en-US" sz="900" dirty="0" smtClean="0">
                <a:solidFill>
                  <a:schemeClr val="tx2"/>
                </a:solidFill>
                <a:latin typeface="Lucida Console" panose="020B0609040504020204" pitchFamily="49" charset="0"/>
              </a:rPr>
              <a:t>IC = Integration Component</a:t>
            </a:r>
          </a:p>
        </p:txBody>
      </p:sp>
      <p:cxnSp>
        <p:nvCxnSpPr>
          <p:cNvPr id="17" name="Straight Arrow Connector 16"/>
          <p:cNvCxnSpPr>
            <a:stCxn id="64" idx="3"/>
            <a:endCxn id="65" idx="1"/>
          </p:cNvCxnSpPr>
          <p:nvPr/>
        </p:nvCxnSpPr>
        <p:spPr>
          <a:xfrm flipV="1">
            <a:off x="3020785" y="1399295"/>
            <a:ext cx="643149" cy="1220527"/>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64" idx="3"/>
            <a:endCxn id="69" idx="1"/>
          </p:cNvCxnSpPr>
          <p:nvPr/>
        </p:nvCxnSpPr>
        <p:spPr>
          <a:xfrm flipV="1">
            <a:off x="3020785" y="2016459"/>
            <a:ext cx="643149" cy="603363"/>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p:cNvCxnSpPr>
            <a:stCxn id="64" idx="3"/>
            <a:endCxn id="68" idx="1"/>
          </p:cNvCxnSpPr>
          <p:nvPr/>
        </p:nvCxnSpPr>
        <p:spPr>
          <a:xfrm>
            <a:off x="3020785" y="2619822"/>
            <a:ext cx="643149" cy="13897"/>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p:cNvCxnSpPr>
            <a:stCxn id="64" idx="3"/>
            <a:endCxn id="66" idx="1"/>
          </p:cNvCxnSpPr>
          <p:nvPr/>
        </p:nvCxnSpPr>
        <p:spPr>
          <a:xfrm>
            <a:off x="3020785" y="2619822"/>
            <a:ext cx="643149" cy="1243277"/>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90" name="Straight Arrow Connector 89"/>
          <p:cNvCxnSpPr>
            <a:stCxn id="64" idx="3"/>
            <a:endCxn id="67" idx="1"/>
          </p:cNvCxnSpPr>
          <p:nvPr/>
        </p:nvCxnSpPr>
        <p:spPr>
          <a:xfrm>
            <a:off x="3020785" y="2619822"/>
            <a:ext cx="643149" cy="621001"/>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pic>
        <p:nvPicPr>
          <p:cNvPr id="1034"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307" y="2458666"/>
            <a:ext cx="350106" cy="350106"/>
          </a:xfrm>
          <a:prstGeom prst="rect">
            <a:avLst/>
          </a:prstGeom>
          <a:noFill/>
          <a:extLst>
            <a:ext uri="{909E8E84-426E-40DD-AFC4-6F175D3DCCD1}">
              <a14:hiddenFill xmlns:a14="http://schemas.microsoft.com/office/drawing/2010/main">
                <a:solidFill>
                  <a:srgbClr val="FFFFFF"/>
                </a:solidFill>
              </a14:hiddenFill>
            </a:ext>
          </a:extLst>
        </p:spPr>
      </p:pic>
      <p:cxnSp>
        <p:nvCxnSpPr>
          <p:cNvPr id="111" name="Straight Arrow Connector 110"/>
          <p:cNvCxnSpPr>
            <a:stCxn id="65" idx="3"/>
            <a:endCxn id="83" idx="1"/>
          </p:cNvCxnSpPr>
          <p:nvPr/>
        </p:nvCxnSpPr>
        <p:spPr>
          <a:xfrm>
            <a:off x="5384436" y="1399295"/>
            <a:ext cx="369871"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4" name="Straight Arrow Connector 113"/>
          <p:cNvCxnSpPr>
            <a:stCxn id="69" idx="3"/>
            <a:endCxn id="77" idx="1"/>
          </p:cNvCxnSpPr>
          <p:nvPr/>
        </p:nvCxnSpPr>
        <p:spPr>
          <a:xfrm>
            <a:off x="5384436" y="2016459"/>
            <a:ext cx="360346"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5" name="Straight Arrow Connector 114"/>
          <p:cNvCxnSpPr>
            <a:stCxn id="68" idx="3"/>
            <a:endCxn id="1034" idx="1"/>
          </p:cNvCxnSpPr>
          <p:nvPr/>
        </p:nvCxnSpPr>
        <p:spPr>
          <a:xfrm>
            <a:off x="5384436" y="2633719"/>
            <a:ext cx="369871"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6" name="Straight Arrow Connector 115"/>
          <p:cNvCxnSpPr>
            <a:stCxn id="67" idx="3"/>
            <a:endCxn id="80" idx="1"/>
          </p:cNvCxnSpPr>
          <p:nvPr/>
        </p:nvCxnSpPr>
        <p:spPr>
          <a:xfrm>
            <a:off x="5384436" y="3240823"/>
            <a:ext cx="369871"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7" name="Straight Arrow Connector 116"/>
          <p:cNvCxnSpPr>
            <a:stCxn id="66" idx="3"/>
            <a:endCxn id="81" idx="1"/>
          </p:cNvCxnSpPr>
          <p:nvPr/>
        </p:nvCxnSpPr>
        <p:spPr>
          <a:xfrm>
            <a:off x="5384436" y="3863099"/>
            <a:ext cx="360346"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118" name="Rounded Rectangle 117"/>
          <p:cNvSpPr/>
          <p:nvPr/>
        </p:nvSpPr>
        <p:spPr>
          <a:xfrm>
            <a:off x="4973552" y="1288531"/>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119" name="Rounded Rectangle 118"/>
          <p:cNvSpPr/>
          <p:nvPr/>
        </p:nvSpPr>
        <p:spPr>
          <a:xfrm>
            <a:off x="4973552" y="1898143"/>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120" name="Rounded Rectangle 119"/>
          <p:cNvSpPr/>
          <p:nvPr/>
        </p:nvSpPr>
        <p:spPr>
          <a:xfrm>
            <a:off x="4973552" y="3130856"/>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121" name="Rounded Rectangle 120"/>
          <p:cNvSpPr/>
          <p:nvPr/>
        </p:nvSpPr>
        <p:spPr>
          <a:xfrm>
            <a:off x="4973552" y="3749166"/>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54" name="Rounded Rectangle 53"/>
          <p:cNvSpPr/>
          <p:nvPr/>
        </p:nvSpPr>
        <p:spPr>
          <a:xfrm>
            <a:off x="4968532" y="2506204"/>
            <a:ext cx="365760" cy="2194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latin typeface="Century Gothic" pitchFamily="34" charset="0"/>
              </a:rPr>
              <a:t>IC</a:t>
            </a:r>
          </a:p>
        </p:txBody>
      </p:sp>
      <p:sp>
        <p:nvSpPr>
          <p:cNvPr id="55" name="Right Arrow 54"/>
          <p:cNvSpPr/>
          <p:nvPr/>
        </p:nvSpPr>
        <p:spPr>
          <a:xfrm>
            <a:off x="57151" y="1638300"/>
            <a:ext cx="438150" cy="581025"/>
          </a:xfrm>
          <a:prstGeom prst="rightArrow">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a:t>Reference Implementation – Use Case</a:t>
            </a:r>
          </a:p>
        </p:txBody>
      </p:sp>
      <p:pic>
        <p:nvPicPr>
          <p:cNvPr id="77"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782" y="1841406"/>
            <a:ext cx="350106" cy="35010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307" y="3065770"/>
            <a:ext cx="350106" cy="35010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782" y="3688046"/>
            <a:ext cx="350106" cy="35010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0" descr="database, stor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307" y="1224242"/>
            <a:ext cx="350106" cy="35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70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spcBef>
                <a:spcPct val="20000"/>
              </a:spcBef>
            </a:pPr>
            <a:r>
              <a:rPr lang="en-US" sz="2400" b="1" dirty="0">
                <a:solidFill>
                  <a:srgbClr val="141414"/>
                </a:solidFill>
                <a:latin typeface="Century Gothic" panose="020B0502020202020204" pitchFamily="34" charset="0"/>
                <a:ea typeface="+mn-ea"/>
                <a:cs typeface="+mn-cs"/>
              </a:rPr>
              <a:t>Thank You</a:t>
            </a:r>
          </a:p>
        </p:txBody>
      </p:sp>
      <p:sp>
        <p:nvSpPr>
          <p:cNvPr id="2" name="Slide Number Placeholder 1"/>
          <p:cNvSpPr>
            <a:spLocks noGrp="1"/>
          </p:cNvSpPr>
          <p:nvPr>
            <p:ph type="sldNum" sz="quarter" idx="4294967295"/>
          </p:nvPr>
        </p:nvSpPr>
        <p:spPr>
          <a:xfrm>
            <a:off x="0" y="4729163"/>
            <a:ext cx="539750" cy="376237"/>
          </a:xfrm>
        </p:spPr>
        <p:txBody>
          <a:bodyPr/>
          <a:lstStyle/>
          <a:p>
            <a:fld id="{B32AB80A-78BA-6B42-BA0D-B44ACF890F5A}" type="slidenum">
              <a:rPr lang="en-US" smtClean="0"/>
              <a:pPr/>
              <a:t>7</a:t>
            </a:fld>
            <a:endParaRPr lang="en-US" dirty="0"/>
          </a:p>
        </p:txBody>
      </p:sp>
    </p:spTree>
    <p:extLst>
      <p:ext uri="{BB962C8B-B14F-4D97-AF65-F5344CB8AC3E}">
        <p14:creationId xmlns:p14="http://schemas.microsoft.com/office/powerpoint/2010/main" val="37641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Definition</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41522" y="4461832"/>
            <a:ext cx="3589444" cy="230832"/>
          </a:xfrm>
          <a:prstGeom prst="rect">
            <a:avLst/>
          </a:prstGeom>
          <a:noFill/>
        </p:spPr>
        <p:txBody>
          <a:bodyPr wrap="none" rtlCol="0">
            <a:spAutoFit/>
          </a:bodyPr>
          <a:lstStyle/>
          <a:p>
            <a:r>
              <a:rPr lang="en-US" sz="900" dirty="0">
                <a:latin typeface="Century Gothic" panose="020B0502020202020204" pitchFamily="34" charset="0"/>
              </a:rPr>
              <a:t>(Source: </a:t>
            </a:r>
            <a:r>
              <a:rPr lang="en-US" sz="900" dirty="0">
                <a:latin typeface="Century Gothic" panose="020B0502020202020204" pitchFamily="34" charset="0"/>
                <a:hlinkClick r:id="rId3"/>
              </a:rPr>
              <a:t>http://martinfowler.com/articles/microservices.html</a:t>
            </a:r>
            <a:r>
              <a:rPr lang="en-US" sz="900" dirty="0" smtClean="0">
                <a:latin typeface="Century Gothic" panose="020B0502020202020204" pitchFamily="34" charset="0"/>
              </a:rPr>
              <a:t>)</a:t>
            </a:r>
            <a:endParaRPr lang="en-US" sz="1050" dirty="0">
              <a:latin typeface="Century Gothic" panose="020B0502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64" y="832287"/>
            <a:ext cx="3506642" cy="96882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8520" y="936666"/>
            <a:ext cx="3197989" cy="3283726"/>
          </a:xfrm>
          <a:prstGeom prst="rect">
            <a:avLst/>
          </a:prstGeom>
        </p:spPr>
      </p:pic>
      <p:sp>
        <p:nvSpPr>
          <p:cNvPr id="9" name="Right Arrow 8"/>
          <p:cNvSpPr/>
          <p:nvPr/>
        </p:nvSpPr>
        <p:spPr>
          <a:xfrm>
            <a:off x="3724289" y="942059"/>
            <a:ext cx="1268884" cy="676894"/>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0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9</a:t>
            </a:fld>
            <a:endParaRPr lang="en-US" dirty="0"/>
          </a:p>
        </p:txBody>
      </p:sp>
      <p:sp>
        <p:nvSpPr>
          <p:cNvPr id="5" name="Title 1"/>
          <p:cNvSpPr>
            <a:spLocks noGrp="1"/>
          </p:cNvSpPr>
          <p:nvPr>
            <p:ph type="title"/>
          </p:nvPr>
        </p:nvSpPr>
        <p:spPr>
          <a:xfrm>
            <a:off x="304363" y="247696"/>
            <a:ext cx="8464987" cy="593968"/>
          </a:xfrm>
          <a:ln>
            <a:noFill/>
          </a:ln>
        </p:spPr>
        <p:txBody>
          <a:bodyPr>
            <a:normAutofit/>
          </a:bodyPr>
          <a:lstStyle/>
          <a:p>
            <a:pPr>
              <a:spcBef>
                <a:spcPct val="20000"/>
              </a:spcBef>
            </a:pPr>
            <a:r>
              <a:rPr lang="en-US" sz="1800" b="1" dirty="0" smtClean="0"/>
              <a:t>Microservices Architecture</a:t>
            </a:r>
            <a:br>
              <a:rPr lang="en-US" sz="1800" b="1" dirty="0" smtClean="0"/>
            </a:br>
            <a:r>
              <a:rPr lang="en-US" sz="1300" b="1" dirty="0" smtClean="0">
                <a:solidFill>
                  <a:schemeClr val="accent4"/>
                </a:solidFill>
                <a:latin typeface="Century Gothic" pitchFamily="34" charset="0"/>
              </a:rPr>
              <a:t>Definition</a:t>
            </a:r>
            <a:endParaRPr lang="en-US" sz="1300" b="1" dirty="0">
              <a:solidFill>
                <a:schemeClr val="accent4"/>
              </a:solidFill>
              <a:latin typeface="Century Gothic" pitchFamily="34" charset="0"/>
            </a:endParaRPr>
          </a:p>
        </p:txBody>
      </p:sp>
      <p:cxnSp>
        <p:nvCxnSpPr>
          <p:cNvPr id="6" name="Straight Connector 5"/>
          <p:cNvCxnSpPr/>
          <p:nvPr/>
        </p:nvCxnSpPr>
        <p:spPr>
          <a:xfrm>
            <a:off x="397882" y="825237"/>
            <a:ext cx="83667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41522" y="4461832"/>
            <a:ext cx="3589444" cy="230832"/>
          </a:xfrm>
          <a:prstGeom prst="rect">
            <a:avLst/>
          </a:prstGeom>
          <a:noFill/>
        </p:spPr>
        <p:txBody>
          <a:bodyPr wrap="none" rtlCol="0">
            <a:spAutoFit/>
          </a:bodyPr>
          <a:lstStyle/>
          <a:p>
            <a:r>
              <a:rPr lang="en-US" sz="900" dirty="0">
                <a:latin typeface="Century Gothic" panose="020B0502020202020204" pitchFamily="34" charset="0"/>
              </a:rPr>
              <a:t>(Source: </a:t>
            </a:r>
            <a:r>
              <a:rPr lang="en-US" sz="900" dirty="0">
                <a:latin typeface="Century Gothic" panose="020B0502020202020204" pitchFamily="34" charset="0"/>
                <a:hlinkClick r:id="rId3"/>
              </a:rPr>
              <a:t>http://martinfowler.com/articles/microservices.html</a:t>
            </a:r>
            <a:r>
              <a:rPr lang="en-US" sz="900" dirty="0" smtClean="0">
                <a:latin typeface="Century Gothic" panose="020B0502020202020204" pitchFamily="34" charset="0"/>
              </a:rPr>
              <a:t>)</a:t>
            </a:r>
            <a:endParaRPr lang="en-US" sz="1050" dirty="0">
              <a:latin typeface="Century Gothic" panose="020B0502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250" y="832286"/>
            <a:ext cx="3583805" cy="11145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140" y="983780"/>
            <a:ext cx="3566658" cy="3292300"/>
          </a:xfrm>
          <a:prstGeom prst="rect">
            <a:avLst/>
          </a:prstGeom>
        </p:spPr>
      </p:pic>
      <p:sp>
        <p:nvSpPr>
          <p:cNvPr id="9" name="Right Arrow 8"/>
          <p:cNvSpPr/>
          <p:nvPr/>
        </p:nvSpPr>
        <p:spPr>
          <a:xfrm>
            <a:off x="4023055" y="942059"/>
            <a:ext cx="970118" cy="676894"/>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1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9E8A8-6B55-40A8-BE23-06968BC6A87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769BBE1-38F3-4E53-82FA-133B357CE230}">
  <ds:schemaRefs>
    <ds:schemaRef ds:uri="http://schemas.microsoft.com/sharepoint/v3/contenttype/forms"/>
  </ds:schemaRefs>
</ds:datastoreItem>
</file>

<file path=customXml/itemProps3.xml><?xml version="1.0" encoding="utf-8"?>
<ds:datastoreItem xmlns:ds="http://schemas.openxmlformats.org/officeDocument/2006/customXml" ds:itemID="{FB49BED3-9720-4C39-807E-42EB07C793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34368</TotalTime>
  <Words>1415</Words>
  <Application>Microsoft Office PowerPoint</Application>
  <PresentationFormat>On-screen Show (16:9)</PresentationFormat>
  <Paragraphs>333</Paragraphs>
  <Slides>17</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MS PGothic</vt:lpstr>
      <vt:lpstr>Arial</vt:lpstr>
      <vt:lpstr>Calibiri</vt:lpstr>
      <vt:lpstr>Calibri</vt:lpstr>
      <vt:lpstr>Calibri (Headings)</vt:lpstr>
      <vt:lpstr>Century Gothic</vt:lpstr>
      <vt:lpstr>Lucida Console</vt:lpstr>
      <vt:lpstr>Tahoma</vt:lpstr>
      <vt:lpstr>Times New Roman</vt:lpstr>
      <vt:lpstr>Wingdings</vt:lpstr>
      <vt:lpstr>Cognizant_16x9</vt:lpstr>
      <vt:lpstr>1_Cognizant_16x9</vt:lpstr>
      <vt:lpstr>PowerPoint Presentation</vt:lpstr>
      <vt:lpstr>Microservices Architecture Implementation Challenges that COSMOS Helps Solve</vt:lpstr>
      <vt:lpstr>PowerPoint Presentation</vt:lpstr>
      <vt:lpstr>Microservices Architecture Reference Architecture</vt:lpstr>
      <vt:lpstr>Cognizant COSMOS Reference Implementation</vt:lpstr>
      <vt:lpstr>Reference Implementation – Use Case</vt:lpstr>
      <vt:lpstr>Thank You</vt:lpstr>
      <vt:lpstr>Microservices Architecture Definition</vt:lpstr>
      <vt:lpstr>Microservices Architecture Definition</vt:lpstr>
      <vt:lpstr>Microservices Architecture Impact</vt:lpstr>
      <vt:lpstr>Microservices Architecture Considerations</vt:lpstr>
      <vt:lpstr>Microservices Architecture Capabilities Required</vt:lpstr>
      <vt:lpstr>Microservices Architecture Technology Architecture</vt:lpstr>
      <vt:lpstr>Cognizant COSMOS – Benefits</vt:lpstr>
      <vt:lpstr>Cognizant COSMOS Microservice Orchestration – Building Blocks</vt:lpstr>
      <vt:lpstr>Cognizant COSMOS Case Study – Large European Telecom Service Provider</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Cosm.OS™ Building Blocks</dc:title>
  <dc:creator>Sengupta, Dipanjan (Cognizant)</dc:creator>
  <cp:lastModifiedBy>Sengupta, Dipanjan (Cognizant)</cp:lastModifiedBy>
  <cp:revision>719</cp:revision>
  <cp:lastPrinted>2017-04-26T10:03:21Z</cp:lastPrinted>
  <dcterms:created xsi:type="dcterms:W3CDTF">2014-10-20T04:09:22Z</dcterms:created>
  <dcterms:modified xsi:type="dcterms:W3CDTF">2018-07-25T11:53:16Z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