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6" r:id="rId3"/>
    <p:sldId id="268" r:id="rId4"/>
    <p:sldId id="283" r:id="rId5"/>
    <p:sldId id="275" r:id="rId6"/>
    <p:sldId id="267" r:id="rId7"/>
    <p:sldId id="277" r:id="rId8"/>
    <p:sldId id="269" r:id="rId9"/>
    <p:sldId id="270" r:id="rId10"/>
    <p:sldId id="271" r:id="rId11"/>
    <p:sldId id="272" r:id="rId12"/>
    <p:sldId id="273" r:id="rId13"/>
    <p:sldId id="274" r:id="rId14"/>
    <p:sldId id="276" r:id="rId15"/>
    <p:sldId id="278" r:id="rId16"/>
    <p:sldId id="279" r:id="rId17"/>
    <p:sldId id="280" r:id="rId18"/>
    <p:sldId id="281" r:id="rId19"/>
    <p:sldId id="282"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9" autoAdjust="0"/>
    <p:restoredTop sz="94660"/>
  </p:normalViewPr>
  <p:slideViewPr>
    <p:cSldViewPr snapToGrid="0">
      <p:cViewPr varScale="1">
        <p:scale>
          <a:sx n="97" d="100"/>
          <a:sy n="97" d="100"/>
        </p:scale>
        <p:origin x="208" y="44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11/11/19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11/11/19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11/11/19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11/11/19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11/11/19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11/11/19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11/11/19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US" sz="2800" dirty="0"/>
              <a:t>LENDING CLUB CASE STUDY SUBMISSION </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Group:</a:t>
            </a:r>
          </a:p>
          <a:p>
            <a:pPr algn="l"/>
            <a:r>
              <a:rPr lang="en-IN" sz="1800" dirty="0"/>
              <a:t>1. Ram </a:t>
            </a:r>
            <a:r>
              <a:rPr lang="en-IN" sz="1800" dirty="0" err="1"/>
              <a:t>Krishn</a:t>
            </a:r>
            <a:r>
              <a:rPr lang="en-IN" sz="1800" dirty="0"/>
              <a:t> Mishra</a:t>
            </a:r>
          </a:p>
          <a:p>
            <a:pPr algn="l"/>
            <a:r>
              <a:rPr lang="en-IN" sz="1800" dirty="0"/>
              <a:t>2. Sai Raju Kota</a:t>
            </a:r>
          </a:p>
        </p:txBody>
      </p:sp>
      <p:sp>
        <p:nvSpPr>
          <p:cNvPr id="4" name="TextBox 3">
            <a:extLst>
              <a:ext uri="{FF2B5EF4-FFF2-40B4-BE49-F238E27FC236}">
                <a16:creationId xmlns:a16="http://schemas.microsoft.com/office/drawing/2014/main" id="{178D12C7-50B9-D34F-BEF0-91F9715E29D8}"/>
              </a:ext>
            </a:extLst>
          </p:cNvPr>
          <p:cNvSpPr txBox="1"/>
          <p:nvPr/>
        </p:nvSpPr>
        <p:spPr>
          <a:xfrm>
            <a:off x="1192696" y="4793845"/>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E2B8-CD9A-4F47-87AD-3A992BF7F91F}"/>
              </a:ext>
            </a:extLst>
          </p:cNvPr>
          <p:cNvSpPr>
            <a:spLocks noGrp="1"/>
          </p:cNvSpPr>
          <p:nvPr>
            <p:ph type="title"/>
          </p:nvPr>
        </p:nvSpPr>
        <p:spPr/>
        <p:txBody>
          <a:bodyPr/>
          <a:lstStyle/>
          <a:p>
            <a:r>
              <a:rPr lang="en-US" dirty="0"/>
              <a:t>funded amount invested and loan status</a:t>
            </a:r>
          </a:p>
        </p:txBody>
      </p:sp>
      <p:pic>
        <p:nvPicPr>
          <p:cNvPr id="5" name="Content Placeholder 4">
            <a:extLst>
              <a:ext uri="{FF2B5EF4-FFF2-40B4-BE49-F238E27FC236}">
                <a16:creationId xmlns:a16="http://schemas.microsoft.com/office/drawing/2014/main" id="{6FA61C51-2718-E247-AF58-E632064A0C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213" y="1784813"/>
            <a:ext cx="11169650" cy="3657705"/>
          </a:xfrm>
        </p:spPr>
      </p:pic>
      <p:sp>
        <p:nvSpPr>
          <p:cNvPr id="6" name="Rectangle 5">
            <a:extLst>
              <a:ext uri="{FF2B5EF4-FFF2-40B4-BE49-F238E27FC236}">
                <a16:creationId xmlns:a16="http://schemas.microsoft.com/office/drawing/2014/main" id="{05EB92C6-F6AB-3945-BBDB-F930F93C20B1}"/>
              </a:ext>
            </a:extLst>
          </p:cNvPr>
          <p:cNvSpPr/>
          <p:nvPr/>
        </p:nvSpPr>
        <p:spPr>
          <a:xfrm>
            <a:off x="1295301" y="5546447"/>
            <a:ext cx="5908797" cy="369332"/>
          </a:xfrm>
          <a:prstGeom prst="rect">
            <a:avLst/>
          </a:prstGeom>
        </p:spPr>
        <p:txBody>
          <a:bodyPr wrap="none">
            <a:spAutoFit/>
          </a:bodyPr>
          <a:lstStyle/>
          <a:p>
            <a:r>
              <a:rPr lang="en-US" b="1" dirty="0"/>
              <a:t>Observation : </a:t>
            </a:r>
            <a:r>
              <a:rPr lang="en-US" dirty="0"/>
              <a:t>higher the loan amount, higher the default rate</a:t>
            </a:r>
          </a:p>
        </p:txBody>
      </p:sp>
    </p:spTree>
    <p:extLst>
      <p:ext uri="{BB962C8B-B14F-4D97-AF65-F5344CB8AC3E}">
        <p14:creationId xmlns:p14="http://schemas.microsoft.com/office/powerpoint/2010/main" val="425672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478D-1EAB-F148-8F24-AE8C8609E8CD}"/>
              </a:ext>
            </a:extLst>
          </p:cNvPr>
          <p:cNvSpPr>
            <a:spLocks noGrp="1"/>
          </p:cNvSpPr>
          <p:nvPr>
            <p:ph type="title"/>
          </p:nvPr>
        </p:nvSpPr>
        <p:spPr/>
        <p:txBody>
          <a:bodyPr/>
          <a:lstStyle/>
          <a:p>
            <a:r>
              <a:rPr lang="en-US" dirty="0"/>
              <a:t>Loan amount analysis</a:t>
            </a:r>
          </a:p>
        </p:txBody>
      </p:sp>
      <p:pic>
        <p:nvPicPr>
          <p:cNvPr id="5" name="Content Placeholder 4">
            <a:extLst>
              <a:ext uri="{FF2B5EF4-FFF2-40B4-BE49-F238E27FC236}">
                <a16:creationId xmlns:a16="http://schemas.microsoft.com/office/drawing/2014/main" id="{8146FA0E-4629-7F42-BD3D-315C9AA41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331797"/>
            <a:ext cx="11169650" cy="3389794"/>
          </a:xfrm>
        </p:spPr>
      </p:pic>
      <p:sp>
        <p:nvSpPr>
          <p:cNvPr id="6" name="Rectangle 5">
            <a:extLst>
              <a:ext uri="{FF2B5EF4-FFF2-40B4-BE49-F238E27FC236}">
                <a16:creationId xmlns:a16="http://schemas.microsoft.com/office/drawing/2014/main" id="{261C2075-35EF-1448-8255-AC7CDE3C9F27}"/>
              </a:ext>
            </a:extLst>
          </p:cNvPr>
          <p:cNvSpPr/>
          <p:nvPr/>
        </p:nvSpPr>
        <p:spPr>
          <a:xfrm>
            <a:off x="825644" y="5937643"/>
            <a:ext cx="5411225" cy="369332"/>
          </a:xfrm>
          <a:prstGeom prst="rect">
            <a:avLst/>
          </a:prstGeom>
        </p:spPr>
        <p:txBody>
          <a:bodyPr wrap="none">
            <a:spAutoFit/>
          </a:bodyPr>
          <a:lstStyle/>
          <a:p>
            <a:r>
              <a:rPr lang="en-US" b="1" dirty="0"/>
              <a:t>Observation: </a:t>
            </a:r>
            <a:r>
              <a:rPr lang="en-US" dirty="0"/>
              <a:t>the median loan amount is around 10,000</a:t>
            </a:r>
          </a:p>
        </p:txBody>
      </p:sp>
    </p:spTree>
    <p:extLst>
      <p:ext uri="{BB962C8B-B14F-4D97-AF65-F5344CB8AC3E}">
        <p14:creationId xmlns:p14="http://schemas.microsoft.com/office/powerpoint/2010/main" val="72608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FDB5-F8BD-1543-9EE4-7FD142DCE05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98087771-1334-9F44-9ECB-728C8EB05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259898"/>
            <a:ext cx="11169650" cy="3533591"/>
          </a:xfrm>
        </p:spPr>
      </p:pic>
      <p:pic>
        <p:nvPicPr>
          <p:cNvPr id="4" name="Picture 3">
            <a:extLst>
              <a:ext uri="{FF2B5EF4-FFF2-40B4-BE49-F238E27FC236}">
                <a16:creationId xmlns:a16="http://schemas.microsoft.com/office/drawing/2014/main" id="{29D20D94-60DA-BA49-A8A2-AB0629AEE725}"/>
              </a:ext>
            </a:extLst>
          </p:cNvPr>
          <p:cNvPicPr>
            <a:picLocks noChangeAspect="1"/>
          </p:cNvPicPr>
          <p:nvPr/>
        </p:nvPicPr>
        <p:blipFill>
          <a:blip r:embed="rId3"/>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848C79C-B42C-3147-AAEF-8B99E9B30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0490"/>
            <a:ext cx="12192000" cy="3857019"/>
          </a:xfrm>
          <a:prstGeom prst="rect">
            <a:avLst/>
          </a:prstGeom>
        </p:spPr>
      </p:pic>
      <p:sp>
        <p:nvSpPr>
          <p:cNvPr id="9" name="Title 1">
            <a:extLst>
              <a:ext uri="{FF2B5EF4-FFF2-40B4-BE49-F238E27FC236}">
                <a16:creationId xmlns:a16="http://schemas.microsoft.com/office/drawing/2014/main" id="{F7028A2E-8C4E-974B-8B9F-9AFEECBE81E9}"/>
              </a:ext>
            </a:extLst>
          </p:cNvPr>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a:t>Employee length and default rate</a:t>
            </a:r>
          </a:p>
        </p:txBody>
      </p:sp>
      <p:sp>
        <p:nvSpPr>
          <p:cNvPr id="10" name="Rectangle 9">
            <a:extLst>
              <a:ext uri="{FF2B5EF4-FFF2-40B4-BE49-F238E27FC236}">
                <a16:creationId xmlns:a16="http://schemas.microsoft.com/office/drawing/2014/main" id="{709DB9E3-AEF0-D94B-99AE-6437DFDB20CB}"/>
              </a:ext>
            </a:extLst>
          </p:cNvPr>
          <p:cNvSpPr/>
          <p:nvPr/>
        </p:nvSpPr>
        <p:spPr>
          <a:xfrm>
            <a:off x="617537" y="5784123"/>
            <a:ext cx="5083315" cy="369332"/>
          </a:xfrm>
          <a:prstGeom prst="rect">
            <a:avLst/>
          </a:prstGeom>
        </p:spPr>
        <p:txBody>
          <a:bodyPr wrap="none">
            <a:spAutoFit/>
          </a:bodyPr>
          <a:lstStyle/>
          <a:p>
            <a:r>
              <a:rPr lang="en-US" b="1" dirty="0"/>
              <a:t>Observation: </a:t>
            </a:r>
            <a:r>
              <a:rPr lang="en-US" dirty="0"/>
              <a:t>not much of a predictor of default rate</a:t>
            </a:r>
          </a:p>
        </p:txBody>
      </p:sp>
    </p:spTree>
    <p:extLst>
      <p:ext uri="{BB962C8B-B14F-4D97-AF65-F5344CB8AC3E}">
        <p14:creationId xmlns:p14="http://schemas.microsoft.com/office/powerpoint/2010/main" val="74874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A726-9228-734C-B537-1D14471B00D0}"/>
              </a:ext>
            </a:extLst>
          </p:cNvPr>
          <p:cNvSpPr>
            <a:spLocks noGrp="1"/>
          </p:cNvSpPr>
          <p:nvPr>
            <p:ph type="title"/>
          </p:nvPr>
        </p:nvSpPr>
        <p:spPr/>
        <p:txBody>
          <a:bodyPr/>
          <a:lstStyle/>
          <a:p>
            <a:r>
              <a:rPr lang="en-US" dirty="0"/>
              <a:t>Annual income and default rate</a:t>
            </a:r>
          </a:p>
        </p:txBody>
      </p:sp>
      <p:pic>
        <p:nvPicPr>
          <p:cNvPr id="5" name="Content Placeholder 4">
            <a:extLst>
              <a:ext uri="{FF2B5EF4-FFF2-40B4-BE49-F238E27FC236}">
                <a16:creationId xmlns:a16="http://schemas.microsoft.com/office/drawing/2014/main" id="{B3CC7444-0EC6-8343-BF60-604BD06A0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326032"/>
            <a:ext cx="11169650" cy="3401324"/>
          </a:xfrm>
        </p:spPr>
      </p:pic>
      <p:sp>
        <p:nvSpPr>
          <p:cNvPr id="6" name="Rectangle 5">
            <a:extLst>
              <a:ext uri="{FF2B5EF4-FFF2-40B4-BE49-F238E27FC236}">
                <a16:creationId xmlns:a16="http://schemas.microsoft.com/office/drawing/2014/main" id="{AB8B5918-4FAD-2E47-B577-7D1C01B3958D}"/>
              </a:ext>
            </a:extLst>
          </p:cNvPr>
          <p:cNvSpPr/>
          <p:nvPr/>
        </p:nvSpPr>
        <p:spPr>
          <a:xfrm>
            <a:off x="918701" y="5848588"/>
            <a:ext cx="6029471" cy="369332"/>
          </a:xfrm>
          <a:prstGeom prst="rect">
            <a:avLst/>
          </a:prstGeom>
        </p:spPr>
        <p:txBody>
          <a:bodyPr wrap="none">
            <a:spAutoFit/>
          </a:bodyPr>
          <a:lstStyle/>
          <a:p>
            <a:r>
              <a:rPr lang="en-US" b="1" dirty="0"/>
              <a:t>Observation: </a:t>
            </a:r>
            <a:r>
              <a:rPr lang="en-US" dirty="0"/>
              <a:t>lower the annual income, higher the default rate</a:t>
            </a:r>
          </a:p>
        </p:txBody>
      </p:sp>
    </p:spTree>
    <p:extLst>
      <p:ext uri="{BB962C8B-B14F-4D97-AF65-F5344CB8AC3E}">
        <p14:creationId xmlns:p14="http://schemas.microsoft.com/office/powerpoint/2010/main" val="48270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9475-08C8-7D42-88CD-DFBF1C3422F4}"/>
              </a:ext>
            </a:extLst>
          </p:cNvPr>
          <p:cNvSpPr>
            <a:spLocks noGrp="1"/>
          </p:cNvSpPr>
          <p:nvPr>
            <p:ph type="title"/>
          </p:nvPr>
        </p:nvSpPr>
        <p:spPr/>
        <p:txBody>
          <a:bodyPr>
            <a:normAutofit/>
          </a:bodyPr>
          <a:lstStyle/>
          <a:p>
            <a:r>
              <a:rPr lang="en-US" dirty="0"/>
              <a:t>Purpose and No of type of loans </a:t>
            </a:r>
          </a:p>
        </p:txBody>
      </p:sp>
      <p:pic>
        <p:nvPicPr>
          <p:cNvPr id="9" name="Content Placeholder 8">
            <a:extLst>
              <a:ext uri="{FF2B5EF4-FFF2-40B4-BE49-F238E27FC236}">
                <a16:creationId xmlns:a16="http://schemas.microsoft.com/office/drawing/2014/main" id="{D3C7EF28-A031-8547-9F29-0CE9E986F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077" y="1648491"/>
            <a:ext cx="10716047" cy="3561017"/>
          </a:xfrm>
        </p:spPr>
      </p:pic>
      <p:sp>
        <p:nvSpPr>
          <p:cNvPr id="10" name="Rectangle 9">
            <a:extLst>
              <a:ext uri="{FF2B5EF4-FFF2-40B4-BE49-F238E27FC236}">
                <a16:creationId xmlns:a16="http://schemas.microsoft.com/office/drawing/2014/main" id="{31B4F190-FB3B-5D47-B7CB-9BB76095D187}"/>
              </a:ext>
            </a:extLst>
          </p:cNvPr>
          <p:cNvSpPr/>
          <p:nvPr/>
        </p:nvSpPr>
        <p:spPr>
          <a:xfrm>
            <a:off x="333689" y="5361781"/>
            <a:ext cx="11858311" cy="1477328"/>
          </a:xfrm>
          <a:prstGeom prst="rect">
            <a:avLst/>
          </a:prstGeom>
        </p:spPr>
        <p:txBody>
          <a:bodyPr wrap="none">
            <a:spAutoFit/>
          </a:bodyPr>
          <a:lstStyle/>
          <a:p>
            <a:r>
              <a:rPr lang="en-US" b="1" dirty="0"/>
              <a:t>Observation: </a:t>
            </a:r>
            <a:r>
              <a:rPr lang="en-US" dirty="0"/>
              <a:t>the top 4 types of loans based on purpose: consolidation, credit card, home improvement and major purchase.</a:t>
            </a:r>
          </a:p>
          <a:p>
            <a:r>
              <a:rPr lang="en-US" dirty="0"/>
              <a:t>No of </a:t>
            </a:r>
            <a:r>
              <a:rPr lang="en-US" dirty="0" err="1"/>
              <a:t>debt_consolidation</a:t>
            </a:r>
            <a:r>
              <a:rPr lang="en-US" dirty="0"/>
              <a:t> - 17675 </a:t>
            </a:r>
          </a:p>
          <a:p>
            <a:r>
              <a:rPr lang="en-US" dirty="0"/>
              <a:t>No of </a:t>
            </a:r>
            <a:r>
              <a:rPr lang="en-US" dirty="0" err="1"/>
              <a:t>credit_card</a:t>
            </a:r>
            <a:r>
              <a:rPr lang="en-US" dirty="0"/>
              <a:t> -  4899 </a:t>
            </a:r>
          </a:p>
          <a:p>
            <a:r>
              <a:rPr lang="en-US" dirty="0"/>
              <a:t>No of </a:t>
            </a:r>
            <a:r>
              <a:rPr lang="en-US" dirty="0" err="1"/>
              <a:t>home_improvement</a:t>
            </a:r>
            <a:r>
              <a:rPr lang="en-US" dirty="0"/>
              <a:t> – 2785</a:t>
            </a:r>
          </a:p>
          <a:p>
            <a:r>
              <a:rPr lang="en-US" dirty="0"/>
              <a:t>No of </a:t>
            </a:r>
            <a:r>
              <a:rPr lang="en-US" dirty="0" err="1"/>
              <a:t>major_purchase</a:t>
            </a:r>
            <a:r>
              <a:rPr lang="en-US" dirty="0"/>
              <a:t> - 2080</a:t>
            </a:r>
          </a:p>
        </p:txBody>
      </p:sp>
    </p:spTree>
    <p:extLst>
      <p:ext uri="{BB962C8B-B14F-4D97-AF65-F5344CB8AC3E}">
        <p14:creationId xmlns:p14="http://schemas.microsoft.com/office/powerpoint/2010/main" val="74923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746-6682-A24D-8E67-D5807F6707E7}"/>
              </a:ext>
            </a:extLst>
          </p:cNvPr>
          <p:cNvSpPr>
            <a:spLocks noGrp="1"/>
          </p:cNvSpPr>
          <p:nvPr>
            <p:ph type="title"/>
          </p:nvPr>
        </p:nvSpPr>
        <p:spPr/>
        <p:txBody>
          <a:bodyPr/>
          <a:lstStyle/>
          <a:p>
            <a:r>
              <a:rPr lang="en-US" dirty="0"/>
              <a:t>default rates and years</a:t>
            </a:r>
          </a:p>
        </p:txBody>
      </p:sp>
      <p:pic>
        <p:nvPicPr>
          <p:cNvPr id="5" name="Content Placeholder 4">
            <a:extLst>
              <a:ext uri="{FF2B5EF4-FFF2-40B4-BE49-F238E27FC236}">
                <a16:creationId xmlns:a16="http://schemas.microsoft.com/office/drawing/2014/main" id="{5D007233-A053-FB42-9ED1-C841F95B3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251172"/>
            <a:ext cx="11169650" cy="3551044"/>
          </a:xfrm>
        </p:spPr>
      </p:pic>
      <p:sp>
        <p:nvSpPr>
          <p:cNvPr id="6" name="Rectangle 5">
            <a:extLst>
              <a:ext uri="{FF2B5EF4-FFF2-40B4-BE49-F238E27FC236}">
                <a16:creationId xmlns:a16="http://schemas.microsoft.com/office/drawing/2014/main" id="{72DCF4A0-E283-8848-820A-52D1F6DB39F7}"/>
              </a:ext>
            </a:extLst>
          </p:cNvPr>
          <p:cNvSpPr/>
          <p:nvPr/>
        </p:nvSpPr>
        <p:spPr>
          <a:xfrm>
            <a:off x="1136469" y="5910839"/>
            <a:ext cx="9817670" cy="646331"/>
          </a:xfrm>
          <a:prstGeom prst="rect">
            <a:avLst/>
          </a:prstGeom>
        </p:spPr>
        <p:txBody>
          <a:bodyPr wrap="square">
            <a:spAutoFit/>
          </a:bodyPr>
          <a:lstStyle/>
          <a:p>
            <a:r>
              <a:rPr lang="en-US" b="1" dirty="0"/>
              <a:t>Observation: </a:t>
            </a:r>
            <a:r>
              <a:rPr lang="en-US" dirty="0"/>
              <a:t>the default rate had suddenly increased in 2011, in spite of reducing from 2008 till 2010. and we can see that the number of loans has increased steadily across years.</a:t>
            </a:r>
          </a:p>
        </p:txBody>
      </p:sp>
    </p:spTree>
    <p:extLst>
      <p:ext uri="{BB962C8B-B14F-4D97-AF65-F5344CB8AC3E}">
        <p14:creationId xmlns:p14="http://schemas.microsoft.com/office/powerpoint/2010/main" val="227433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629-AA64-4F4A-AA20-CC6749BE9732}"/>
              </a:ext>
            </a:extLst>
          </p:cNvPr>
          <p:cNvSpPr>
            <a:spLocks noGrp="1"/>
          </p:cNvSpPr>
          <p:nvPr>
            <p:ph type="title"/>
          </p:nvPr>
        </p:nvSpPr>
        <p:spPr/>
        <p:txBody>
          <a:bodyPr/>
          <a:lstStyle/>
          <a:p>
            <a:r>
              <a:rPr lang="en-US" dirty="0"/>
              <a:t>default rates and years</a:t>
            </a:r>
          </a:p>
        </p:txBody>
      </p:sp>
      <p:pic>
        <p:nvPicPr>
          <p:cNvPr id="5" name="Content Placeholder 4">
            <a:extLst>
              <a:ext uri="{FF2B5EF4-FFF2-40B4-BE49-F238E27FC236}">
                <a16:creationId xmlns:a16="http://schemas.microsoft.com/office/drawing/2014/main" id="{482E1227-C7E3-E949-B4DE-9ED3435A19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200579"/>
            <a:ext cx="11169650" cy="3652230"/>
          </a:xfrm>
        </p:spPr>
      </p:pic>
      <p:sp>
        <p:nvSpPr>
          <p:cNvPr id="6" name="Rectangle 5">
            <a:extLst>
              <a:ext uri="{FF2B5EF4-FFF2-40B4-BE49-F238E27FC236}">
                <a16:creationId xmlns:a16="http://schemas.microsoft.com/office/drawing/2014/main" id="{47D843E1-71C2-4A44-8451-5595D38A950D}"/>
              </a:ext>
            </a:extLst>
          </p:cNvPr>
          <p:cNvSpPr/>
          <p:nvPr/>
        </p:nvSpPr>
        <p:spPr>
          <a:xfrm>
            <a:off x="1136468" y="5910839"/>
            <a:ext cx="9313817" cy="369332"/>
          </a:xfrm>
          <a:prstGeom prst="rect">
            <a:avLst/>
          </a:prstGeom>
        </p:spPr>
        <p:txBody>
          <a:bodyPr wrap="square">
            <a:spAutoFit/>
          </a:bodyPr>
          <a:lstStyle/>
          <a:p>
            <a:r>
              <a:rPr lang="en-US" b="1" dirty="0"/>
              <a:t>Observation: </a:t>
            </a:r>
            <a:r>
              <a:rPr lang="en-US" dirty="0"/>
              <a:t>Most loans are granted in December, and in general in the latter half of the year.</a:t>
            </a:r>
          </a:p>
        </p:txBody>
      </p:sp>
    </p:spTree>
    <p:extLst>
      <p:ext uri="{BB962C8B-B14F-4D97-AF65-F5344CB8AC3E}">
        <p14:creationId xmlns:p14="http://schemas.microsoft.com/office/powerpoint/2010/main" val="397822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CDFC-FBA6-3447-B659-A23BD1EDBE69}"/>
              </a:ext>
            </a:extLst>
          </p:cNvPr>
          <p:cNvSpPr>
            <a:spLocks noGrp="1"/>
          </p:cNvSpPr>
          <p:nvPr>
            <p:ph type="title"/>
          </p:nvPr>
        </p:nvSpPr>
        <p:spPr/>
        <p:txBody>
          <a:bodyPr>
            <a:normAutofit/>
          </a:bodyPr>
          <a:lstStyle/>
          <a:p>
            <a:r>
              <a:rPr lang="en-US" dirty="0"/>
              <a:t>Multi variate analysis: status and purpose</a:t>
            </a:r>
          </a:p>
        </p:txBody>
      </p:sp>
      <p:pic>
        <p:nvPicPr>
          <p:cNvPr id="5" name="Content Placeholder 4">
            <a:extLst>
              <a:ext uri="{FF2B5EF4-FFF2-40B4-BE49-F238E27FC236}">
                <a16:creationId xmlns:a16="http://schemas.microsoft.com/office/drawing/2014/main" id="{87AC0E68-1411-1544-9020-111F4B122E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278772"/>
            <a:ext cx="11169650" cy="3495844"/>
          </a:xfrm>
        </p:spPr>
      </p:pic>
    </p:spTree>
    <p:extLst>
      <p:ext uri="{BB962C8B-B14F-4D97-AF65-F5344CB8AC3E}">
        <p14:creationId xmlns:p14="http://schemas.microsoft.com/office/powerpoint/2010/main" val="140748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6753-DBAD-7249-8F7E-5A996A75B5DD}"/>
              </a:ext>
            </a:extLst>
          </p:cNvPr>
          <p:cNvSpPr>
            <a:spLocks noGrp="1"/>
          </p:cNvSpPr>
          <p:nvPr>
            <p:ph type="title"/>
          </p:nvPr>
        </p:nvSpPr>
        <p:spPr/>
        <p:txBody>
          <a:bodyPr/>
          <a:lstStyle/>
          <a:p>
            <a:r>
              <a:rPr lang="en-US" dirty="0"/>
              <a:t>interest rate and loan status</a:t>
            </a:r>
          </a:p>
        </p:txBody>
      </p:sp>
      <p:pic>
        <p:nvPicPr>
          <p:cNvPr id="5" name="Content Placeholder 4">
            <a:extLst>
              <a:ext uri="{FF2B5EF4-FFF2-40B4-BE49-F238E27FC236}">
                <a16:creationId xmlns:a16="http://schemas.microsoft.com/office/drawing/2014/main" id="{AE0D8BB5-FA9B-7747-9060-862EC72E86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341709"/>
            <a:ext cx="11169650" cy="3369970"/>
          </a:xfrm>
        </p:spPr>
      </p:pic>
    </p:spTree>
    <p:extLst>
      <p:ext uri="{BB962C8B-B14F-4D97-AF65-F5344CB8AC3E}">
        <p14:creationId xmlns:p14="http://schemas.microsoft.com/office/powerpoint/2010/main" val="75953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B89-344D-1F48-B045-E94B39FC8643}"/>
              </a:ext>
            </a:extLst>
          </p:cNvPr>
          <p:cNvSpPr>
            <a:spLocks noGrp="1"/>
          </p:cNvSpPr>
          <p:nvPr>
            <p:ph type="title"/>
          </p:nvPr>
        </p:nvSpPr>
        <p:spPr/>
        <p:txBody>
          <a:bodyPr/>
          <a:lstStyle/>
          <a:p>
            <a:r>
              <a:rPr lang="en-US" dirty="0"/>
              <a:t>Employee length(service) and loan status</a:t>
            </a:r>
          </a:p>
        </p:txBody>
      </p:sp>
      <p:pic>
        <p:nvPicPr>
          <p:cNvPr id="5" name="Content Placeholder 4">
            <a:extLst>
              <a:ext uri="{FF2B5EF4-FFF2-40B4-BE49-F238E27FC236}">
                <a16:creationId xmlns:a16="http://schemas.microsoft.com/office/drawing/2014/main" id="{9ACC0CE8-C752-1B44-A33E-949FA764C7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345122"/>
            <a:ext cx="11169650" cy="3363144"/>
          </a:xfrm>
        </p:spPr>
      </p:pic>
    </p:spTree>
    <p:extLst>
      <p:ext uri="{BB962C8B-B14F-4D97-AF65-F5344CB8AC3E}">
        <p14:creationId xmlns:p14="http://schemas.microsoft.com/office/powerpoint/2010/main" val="262261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A626-A1D4-AF48-A818-F51195FDA0D7}"/>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12FE3029-A805-B846-A4A2-430DD506497D}"/>
              </a:ext>
            </a:extLst>
          </p:cNvPr>
          <p:cNvSpPr>
            <a:spLocks noGrp="1"/>
          </p:cNvSpPr>
          <p:nvPr>
            <p:ph idx="1"/>
          </p:nvPr>
        </p:nvSpPr>
        <p:spPr/>
        <p:txBody>
          <a:bodyPr/>
          <a:lstStyle/>
          <a:p>
            <a:pPr lvl="1"/>
            <a:r>
              <a:rPr lang="en-US" sz="1600" dirty="0"/>
              <a:t>The aim is to identify patterns which indicate if a person is likely to default, which may be used for taking actions such as denying the loan, reducing the amount of loan, lending (to risky applicants) at a higher interest rate, etc. and With</a:t>
            </a:r>
            <a:r>
              <a:rPr lang="en-US" sz="1600" b="1" dirty="0"/>
              <a:t> </a:t>
            </a:r>
            <a:r>
              <a:rPr lang="en-US" sz="1600" dirty="0"/>
              <a:t>the</a:t>
            </a:r>
            <a:r>
              <a:rPr lang="en-US" sz="1600" b="1" dirty="0"/>
              <a:t> </a:t>
            </a:r>
            <a:r>
              <a:rPr lang="en-US" sz="1600" dirty="0"/>
              <a:t>help</a:t>
            </a:r>
            <a:r>
              <a:rPr lang="en-US" sz="1600" b="1" dirty="0"/>
              <a:t> </a:t>
            </a:r>
            <a:r>
              <a:rPr lang="en-US" sz="1600" dirty="0"/>
              <a:t>of</a:t>
            </a:r>
            <a:r>
              <a:rPr lang="en-US" sz="1600" b="1" dirty="0"/>
              <a:t> loan, consumer attributes</a:t>
            </a:r>
            <a:r>
              <a:rPr lang="en-US" sz="1600" dirty="0"/>
              <a:t> and </a:t>
            </a:r>
            <a:r>
              <a:rPr lang="en-US" sz="1600" b="1" dirty="0"/>
              <a:t>loan attributes </a:t>
            </a:r>
            <a:r>
              <a:rPr lang="en-US" sz="1600" dirty="0"/>
              <a:t>influence the tendency of default.</a:t>
            </a:r>
          </a:p>
          <a:p>
            <a:pPr marL="457200" lvl="1" indent="0">
              <a:buNone/>
            </a:pPr>
            <a:endParaRPr lang="en-US" sz="1600" dirty="0"/>
          </a:p>
          <a:p>
            <a:pPr lvl="1"/>
            <a:r>
              <a:rPr lang="en-US" sz="1600" dirty="0"/>
              <a:t>The lending club company can clearly understand the </a:t>
            </a:r>
            <a:r>
              <a:rPr lang="en-US" sz="1600" b="1" dirty="0"/>
              <a:t>driving factors (or driver variables) </a:t>
            </a:r>
            <a:r>
              <a:rPr lang="en-US" sz="1600" dirty="0"/>
              <a:t>behind loan default, i.e. the variables which are strong indicators of default. Lending company can utilize this knowledge for its portfolio and risk assessment. </a:t>
            </a:r>
          </a:p>
          <a:p>
            <a:endParaRPr lang="en-US" dirty="0"/>
          </a:p>
        </p:txBody>
      </p:sp>
    </p:spTree>
    <p:extLst>
      <p:ext uri="{BB962C8B-B14F-4D97-AF65-F5344CB8AC3E}">
        <p14:creationId xmlns:p14="http://schemas.microsoft.com/office/powerpoint/2010/main" val="219372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dirty="0"/>
              <a:t>For better results to reject the loan application which has high risk of defaulting the loan for achieving the same following attributes are recommended to use while processing an loan application </a:t>
            </a:r>
          </a:p>
          <a:p>
            <a:pPr lvl="1"/>
            <a:r>
              <a:rPr lang="en-US" sz="1200" i="1" dirty="0"/>
              <a:t>Attributes</a:t>
            </a:r>
            <a:r>
              <a:rPr lang="en-US" sz="1200" dirty="0"/>
              <a:t>: </a:t>
            </a:r>
          </a:p>
          <a:p>
            <a:pPr lvl="2"/>
            <a:r>
              <a:rPr lang="en-US" sz="1200" b="1" dirty="0"/>
              <a:t>Purpose</a:t>
            </a:r>
            <a:r>
              <a:rPr lang="en-US" sz="1200" dirty="0"/>
              <a:t>: Small business loans default the most, then renewable energy, education and houses  and tell that purpose contributes to the charged off. </a:t>
            </a:r>
          </a:p>
          <a:p>
            <a:pPr lvl="2"/>
            <a:r>
              <a:rPr lang="en-US" sz="1200" b="1" dirty="0"/>
              <a:t>Sub-grade/grade</a:t>
            </a:r>
            <a:r>
              <a:rPr lang="en-US" sz="1200" dirty="0"/>
              <a:t>: The analysis tells that increasing rates increases the default rate</a:t>
            </a:r>
          </a:p>
          <a:p>
            <a:pPr lvl="2"/>
            <a:r>
              <a:rPr lang="en-US" sz="1200" b="1" dirty="0" err="1"/>
              <a:t>Emp_length</a:t>
            </a:r>
            <a:r>
              <a:rPr lang="en-US" sz="1200" dirty="0"/>
              <a:t> (service of the applicant): we have observed that consumers who has more 10 years experienced loans are charged off most. </a:t>
            </a:r>
          </a:p>
          <a:p>
            <a:pPr lvl="2"/>
            <a:r>
              <a:rPr lang="en-US" sz="1200" b="1" dirty="0" err="1"/>
              <a:t>Varification</a:t>
            </a:r>
            <a:r>
              <a:rPr lang="en-US" sz="1200" b="1" dirty="0"/>
              <a:t> status </a:t>
            </a:r>
            <a:r>
              <a:rPr lang="en-US" sz="1200" dirty="0"/>
              <a:t>: As analysis of verified category resulted more defaults than other categories. </a:t>
            </a:r>
          </a:p>
          <a:p>
            <a:pPr lvl="2"/>
            <a:r>
              <a:rPr lang="en-US" sz="1200" b="1" dirty="0"/>
              <a:t>Term: </a:t>
            </a:r>
            <a:r>
              <a:rPr lang="en-US" sz="1200" dirty="0"/>
              <a:t>Analysis tells that consumers preferring 60 months term than 36 months</a:t>
            </a:r>
          </a:p>
          <a:p>
            <a:endParaRPr lang="en-US"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 and Recommendations</a:t>
            </a:r>
          </a:p>
        </p:txBody>
      </p:sp>
    </p:spTree>
    <p:extLst>
      <p:ext uri="{BB962C8B-B14F-4D97-AF65-F5344CB8AC3E}">
        <p14:creationId xmlns:p14="http://schemas.microsoft.com/office/powerpoint/2010/main" val="13997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952D-05C5-2E4E-A74C-950076743CF9}"/>
              </a:ext>
            </a:extLst>
          </p:cNvPr>
          <p:cNvSpPr>
            <a:spLocks noGrp="1"/>
          </p:cNvSpPr>
          <p:nvPr>
            <p:ph type="title"/>
          </p:nvPr>
        </p:nvSpPr>
        <p:spPr/>
        <p:txBody>
          <a:bodyPr/>
          <a:lstStyle/>
          <a:p>
            <a:r>
              <a:rPr lang="en-US" dirty="0"/>
              <a:t>Problem solving methodology</a:t>
            </a:r>
          </a:p>
        </p:txBody>
      </p:sp>
      <p:sp>
        <p:nvSpPr>
          <p:cNvPr id="3" name="Content Placeholder 2">
            <a:extLst>
              <a:ext uri="{FF2B5EF4-FFF2-40B4-BE49-F238E27FC236}">
                <a16:creationId xmlns:a16="http://schemas.microsoft.com/office/drawing/2014/main" id="{D69D0F6C-8CE0-914A-B29E-D7F63C9C7000}"/>
              </a:ext>
            </a:extLst>
          </p:cNvPr>
          <p:cNvSpPr>
            <a:spLocks noGrp="1"/>
          </p:cNvSpPr>
          <p:nvPr>
            <p:ph idx="1"/>
          </p:nvPr>
        </p:nvSpPr>
        <p:spPr/>
        <p:txBody>
          <a:bodyPr/>
          <a:lstStyle/>
          <a:p>
            <a:pPr marL="457200" lvl="1" indent="0">
              <a:buNone/>
            </a:pPr>
            <a:r>
              <a:rPr lang="en-US" dirty="0"/>
              <a:t>The data analysis consists four main parts:</a:t>
            </a:r>
          </a:p>
          <a:p>
            <a:pPr lvl="2"/>
            <a:r>
              <a:rPr lang="en-US" sz="1600" dirty="0"/>
              <a:t>Data understanding </a:t>
            </a:r>
          </a:p>
          <a:p>
            <a:pPr lvl="2"/>
            <a:r>
              <a:rPr lang="en-US" sz="1600" dirty="0"/>
              <a:t>Data cleaning (cleaning missing values, removing duplicate columns and so)</a:t>
            </a:r>
          </a:p>
          <a:p>
            <a:pPr lvl="2"/>
            <a:r>
              <a:rPr lang="en-US" sz="1600" dirty="0"/>
              <a:t>Data Analysis </a:t>
            </a:r>
          </a:p>
          <a:p>
            <a:pPr lvl="2"/>
            <a:r>
              <a:rPr lang="en-US" sz="1600" dirty="0"/>
              <a:t>Recommendations</a:t>
            </a:r>
          </a:p>
        </p:txBody>
      </p:sp>
    </p:spTree>
    <p:extLst>
      <p:ext uri="{BB962C8B-B14F-4D97-AF65-F5344CB8AC3E}">
        <p14:creationId xmlns:p14="http://schemas.microsoft.com/office/powerpoint/2010/main" val="139912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C00B-3251-D24E-9FC8-CB550BF08635}"/>
              </a:ext>
            </a:extLst>
          </p:cNvPr>
          <p:cNvSpPr>
            <a:spLocks noGrp="1"/>
          </p:cNvSpPr>
          <p:nvPr>
            <p:ph type="title"/>
          </p:nvPr>
        </p:nvSpPr>
        <p:spPr/>
        <p:txBody>
          <a:bodyPr>
            <a:normAutofit/>
          </a:bodyPr>
          <a:lstStyle/>
          <a:p>
            <a:r>
              <a:rPr lang="en-US" dirty="0"/>
              <a:t>Data analysis approach </a:t>
            </a:r>
          </a:p>
        </p:txBody>
      </p:sp>
      <p:sp>
        <p:nvSpPr>
          <p:cNvPr id="3" name="Content Placeholder 2">
            <a:extLst>
              <a:ext uri="{FF2B5EF4-FFF2-40B4-BE49-F238E27FC236}">
                <a16:creationId xmlns:a16="http://schemas.microsoft.com/office/drawing/2014/main" id="{53A9C306-EED7-F145-8F4F-E601E536DFA3}"/>
              </a:ext>
            </a:extLst>
          </p:cNvPr>
          <p:cNvSpPr>
            <a:spLocks noGrp="1"/>
          </p:cNvSpPr>
          <p:nvPr>
            <p:ph idx="1"/>
          </p:nvPr>
        </p:nvSpPr>
        <p:spPr/>
        <p:txBody>
          <a:bodyPr>
            <a:normAutofit/>
          </a:bodyPr>
          <a:lstStyle/>
          <a:p>
            <a:pPr lvl="1">
              <a:buFont typeface="Wingdings" pitchFamily="2" charset="2"/>
              <a:buChar char="ü"/>
            </a:pPr>
            <a:r>
              <a:rPr lang="en-US" sz="2000" dirty="0"/>
              <a:t>Load the CSV file in loan data frame </a:t>
            </a:r>
          </a:p>
          <a:p>
            <a:pPr lvl="1">
              <a:buFont typeface="Wingdings" pitchFamily="2" charset="2"/>
              <a:buChar char="ü"/>
            </a:pPr>
            <a:r>
              <a:rPr lang="en-US" sz="2000" dirty="0"/>
              <a:t>Explore the Dictionary file to understand the columns in the loan csv and its significance </a:t>
            </a:r>
          </a:p>
          <a:p>
            <a:pPr lvl="1">
              <a:buFont typeface="Wingdings" pitchFamily="2" charset="2"/>
              <a:buChar char="ü"/>
            </a:pPr>
            <a:r>
              <a:rPr lang="en-US" sz="2000" dirty="0"/>
              <a:t>Remove all the columns which has more than 90 % missing values. </a:t>
            </a:r>
          </a:p>
          <a:p>
            <a:pPr lvl="1">
              <a:buFont typeface="Wingdings" pitchFamily="2" charset="2"/>
              <a:buChar char="ü"/>
            </a:pPr>
            <a:r>
              <a:rPr lang="en-US" sz="2000" dirty="0"/>
              <a:t>Fix the data discrepancy such as data type, blanks and duplicates.</a:t>
            </a:r>
          </a:p>
          <a:p>
            <a:pPr lvl="1">
              <a:buFont typeface="Wingdings" pitchFamily="2" charset="2"/>
              <a:buChar char="ü"/>
            </a:pPr>
            <a:r>
              <a:rPr lang="en-US" sz="2000" dirty="0"/>
              <a:t>Create bins/categories for loan characteristics'.</a:t>
            </a:r>
          </a:p>
          <a:p>
            <a:pPr lvl="1">
              <a:buFont typeface="Wingdings" pitchFamily="2" charset="2"/>
              <a:buChar char="ü"/>
            </a:pPr>
            <a:r>
              <a:rPr lang="en-US" sz="2000" dirty="0"/>
              <a:t>Create derived columns from </a:t>
            </a:r>
            <a:r>
              <a:rPr lang="en-US" sz="2000" dirty="0" err="1"/>
              <a:t>Issue_date</a:t>
            </a:r>
            <a:r>
              <a:rPr lang="en-US" sz="2000" dirty="0"/>
              <a:t> to check year and month wise. </a:t>
            </a:r>
          </a:p>
          <a:p>
            <a:pPr lvl="1">
              <a:buFont typeface="Wingdings" pitchFamily="2" charset="2"/>
              <a:buChar char="ü"/>
            </a:pPr>
            <a:r>
              <a:rPr lang="en-US" sz="2000" dirty="0"/>
              <a:t>Concluded column required for analysis. </a:t>
            </a:r>
          </a:p>
          <a:p>
            <a:pPr lvl="1">
              <a:buFont typeface="Wingdings" pitchFamily="2" charset="2"/>
              <a:buChar char="ü"/>
            </a:pPr>
            <a:r>
              <a:rPr lang="en-US" sz="2000" dirty="0"/>
              <a:t>Plot the Univariate analysis and observe. </a:t>
            </a:r>
          </a:p>
          <a:p>
            <a:pPr lvl="1">
              <a:buFont typeface="Wingdings" pitchFamily="2" charset="2"/>
              <a:buChar char="ü"/>
            </a:pPr>
            <a:r>
              <a:rPr lang="en-US" sz="2000" dirty="0"/>
              <a:t>Plot out Multivariate analysis and observe. </a:t>
            </a:r>
          </a:p>
          <a:p>
            <a:pPr lvl="1">
              <a:buFont typeface="Wingdings" pitchFamily="2" charset="2"/>
              <a:buChar char="ü"/>
            </a:pPr>
            <a:r>
              <a:rPr lang="en-US" sz="2000" dirty="0"/>
              <a:t>Do Recommendation's</a:t>
            </a:r>
          </a:p>
          <a:p>
            <a:endParaRPr lang="en-US" dirty="0"/>
          </a:p>
        </p:txBody>
      </p:sp>
    </p:spTree>
    <p:extLst>
      <p:ext uri="{BB962C8B-B14F-4D97-AF65-F5344CB8AC3E}">
        <p14:creationId xmlns:p14="http://schemas.microsoft.com/office/powerpoint/2010/main" val="237979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143C-6599-4E42-96A4-27D6423023BF}"/>
              </a:ext>
            </a:extLst>
          </p:cNvPr>
          <p:cNvSpPr>
            <a:spLocks noGrp="1"/>
          </p:cNvSpPr>
          <p:nvPr>
            <p:ph type="title"/>
          </p:nvPr>
        </p:nvSpPr>
        <p:spPr>
          <a:xfrm>
            <a:off x="1118884" y="1015763"/>
            <a:ext cx="9313817" cy="856138"/>
          </a:xfrm>
        </p:spPr>
        <p:txBody>
          <a:bodyPr>
            <a:normAutofit fontScale="90000"/>
          </a:bodyPr>
          <a:lstStyle/>
          <a:p>
            <a:r>
              <a:rPr lang="en-US" b="1" dirty="0"/>
              <a:t>Behavior variables by type</a:t>
            </a:r>
            <a:br>
              <a:rPr lang="en-US" dirty="0"/>
            </a:br>
            <a:endParaRPr lang="en-US" dirty="0"/>
          </a:p>
        </p:txBody>
      </p:sp>
      <p:sp>
        <p:nvSpPr>
          <p:cNvPr id="3" name="Content Placeholder 2">
            <a:extLst>
              <a:ext uri="{FF2B5EF4-FFF2-40B4-BE49-F238E27FC236}">
                <a16:creationId xmlns:a16="http://schemas.microsoft.com/office/drawing/2014/main" id="{1C168DF1-25CD-9549-A6DD-977ABAA23BCB}"/>
              </a:ext>
            </a:extLst>
          </p:cNvPr>
          <p:cNvSpPr>
            <a:spLocks noGrp="1"/>
          </p:cNvSpPr>
          <p:nvPr>
            <p:ph idx="1"/>
          </p:nvPr>
        </p:nvSpPr>
        <p:spPr/>
        <p:txBody>
          <a:bodyPr/>
          <a:lstStyle/>
          <a:p>
            <a:pPr lvl="1"/>
            <a:r>
              <a:rPr lang="en-US" sz="2000" dirty="0"/>
              <a:t>Consumer – (Annual income, Employee Length, Employee Title)</a:t>
            </a:r>
          </a:p>
          <a:p>
            <a:pPr lvl="1"/>
            <a:r>
              <a:rPr lang="en-US" sz="2000" dirty="0"/>
              <a:t>Loan information &amp; characteristics  - (Loan Amount, Loan Status, Loan Grade/ Sub Grade, Amount investment, Interest rate)</a:t>
            </a:r>
          </a:p>
          <a:p>
            <a:pPr lvl="1"/>
            <a:r>
              <a:rPr lang="en-US" sz="2000" dirty="0"/>
              <a:t>Customer behavior – (delinquency year-2, earliest, purpose, recoveries, earliest cred line, application type, revolving balance)</a:t>
            </a:r>
            <a:endParaRPr lang="en-US" dirty="0"/>
          </a:p>
        </p:txBody>
      </p:sp>
    </p:spTree>
    <p:extLst>
      <p:ext uri="{BB962C8B-B14F-4D97-AF65-F5344CB8AC3E}">
        <p14:creationId xmlns:p14="http://schemas.microsoft.com/office/powerpoint/2010/main" val="223247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9946-1BD0-1F43-ACED-A0C722ADA71D}"/>
              </a:ext>
            </a:extLst>
          </p:cNvPr>
          <p:cNvSpPr>
            <a:spLocks noGrp="1"/>
          </p:cNvSpPr>
          <p:nvPr>
            <p:ph type="title"/>
          </p:nvPr>
        </p:nvSpPr>
        <p:spPr/>
        <p:txBody>
          <a:bodyPr>
            <a:normAutofit fontScale="90000"/>
          </a:bodyPr>
          <a:lstStyle/>
          <a:p>
            <a:r>
              <a:rPr lang="en-US" dirty="0"/>
              <a:t>Univariate Analysis (Purpose vs Loan Status)</a:t>
            </a:r>
          </a:p>
        </p:txBody>
      </p:sp>
      <p:sp>
        <p:nvSpPr>
          <p:cNvPr id="3" name="Content Placeholder 2">
            <a:extLst>
              <a:ext uri="{FF2B5EF4-FFF2-40B4-BE49-F238E27FC236}">
                <a16:creationId xmlns:a16="http://schemas.microsoft.com/office/drawing/2014/main" id="{86124F9A-244F-B544-9BD0-A771DFC2A230}"/>
              </a:ext>
            </a:extLst>
          </p:cNvPr>
          <p:cNvSpPr>
            <a:spLocks noGrp="1"/>
          </p:cNvSpPr>
          <p:nvPr>
            <p:ph idx="1"/>
          </p:nvPr>
        </p:nvSpPr>
        <p:spPr/>
        <p:txBody>
          <a:bodyPr/>
          <a:lstStyle/>
          <a:p>
            <a:pPr lvl="1"/>
            <a:r>
              <a:rPr lang="en-US" dirty="0"/>
              <a:t>the overall loan default rate is 14 % and non- default rate is 86%</a:t>
            </a:r>
          </a:p>
        </p:txBody>
      </p:sp>
      <p:pic>
        <p:nvPicPr>
          <p:cNvPr id="5" name="Picture 4">
            <a:extLst>
              <a:ext uri="{FF2B5EF4-FFF2-40B4-BE49-F238E27FC236}">
                <a16:creationId xmlns:a16="http://schemas.microsoft.com/office/drawing/2014/main" id="{8DDD9268-FE99-5943-97B5-1C2124670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44" y="2706623"/>
            <a:ext cx="9899904" cy="3492563"/>
          </a:xfrm>
          <a:prstGeom prst="rect">
            <a:avLst/>
          </a:prstGeom>
        </p:spPr>
      </p:pic>
      <p:sp>
        <p:nvSpPr>
          <p:cNvPr id="6" name="Rectangle 5">
            <a:extLst>
              <a:ext uri="{FF2B5EF4-FFF2-40B4-BE49-F238E27FC236}">
                <a16:creationId xmlns:a16="http://schemas.microsoft.com/office/drawing/2014/main" id="{CD865759-65F0-B943-AC80-36F06C0122F7}"/>
              </a:ext>
            </a:extLst>
          </p:cNvPr>
          <p:cNvSpPr/>
          <p:nvPr/>
        </p:nvSpPr>
        <p:spPr>
          <a:xfrm>
            <a:off x="999743" y="6199186"/>
            <a:ext cx="10494699" cy="369332"/>
          </a:xfrm>
          <a:prstGeom prst="rect">
            <a:avLst/>
          </a:prstGeom>
        </p:spPr>
        <p:txBody>
          <a:bodyPr wrap="square">
            <a:spAutoFit/>
          </a:bodyPr>
          <a:lstStyle/>
          <a:p>
            <a:r>
              <a:rPr lang="en-US" b="1" dirty="0"/>
              <a:t>Observation</a:t>
            </a:r>
            <a:r>
              <a:rPr lang="en-US" dirty="0"/>
              <a:t>: small business loans default the most, then renewable energy, education and houses</a:t>
            </a:r>
          </a:p>
        </p:txBody>
      </p:sp>
    </p:spTree>
    <p:extLst>
      <p:ext uri="{BB962C8B-B14F-4D97-AF65-F5344CB8AC3E}">
        <p14:creationId xmlns:p14="http://schemas.microsoft.com/office/powerpoint/2010/main" val="206787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0CDB-3B66-DB4C-9669-618ACACB5C79}"/>
              </a:ext>
            </a:extLst>
          </p:cNvPr>
          <p:cNvSpPr>
            <a:spLocks noGrp="1"/>
          </p:cNvSpPr>
          <p:nvPr>
            <p:ph type="title"/>
          </p:nvPr>
        </p:nvSpPr>
        <p:spPr/>
        <p:txBody>
          <a:bodyPr/>
          <a:lstStyle/>
          <a:p>
            <a:r>
              <a:rPr lang="en-US" dirty="0"/>
              <a:t>Grade and loan status</a:t>
            </a:r>
          </a:p>
        </p:txBody>
      </p:sp>
      <p:pic>
        <p:nvPicPr>
          <p:cNvPr id="5" name="Content Placeholder 4">
            <a:extLst>
              <a:ext uri="{FF2B5EF4-FFF2-40B4-BE49-F238E27FC236}">
                <a16:creationId xmlns:a16="http://schemas.microsoft.com/office/drawing/2014/main" id="{C9AD21DB-F639-B649-BFA4-C6A96EF8D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258995"/>
            <a:ext cx="11169650" cy="3535398"/>
          </a:xfrm>
        </p:spPr>
      </p:pic>
      <p:sp>
        <p:nvSpPr>
          <p:cNvPr id="6" name="Rectangle 5">
            <a:extLst>
              <a:ext uri="{FF2B5EF4-FFF2-40B4-BE49-F238E27FC236}">
                <a16:creationId xmlns:a16="http://schemas.microsoft.com/office/drawing/2014/main" id="{18FB370A-5E6C-A144-893D-70F6F32B7B28}"/>
              </a:ext>
            </a:extLst>
          </p:cNvPr>
          <p:cNvSpPr/>
          <p:nvPr/>
        </p:nvSpPr>
        <p:spPr>
          <a:xfrm>
            <a:off x="845975" y="5794393"/>
            <a:ext cx="10728487" cy="646331"/>
          </a:xfrm>
          <a:prstGeom prst="rect">
            <a:avLst/>
          </a:prstGeom>
        </p:spPr>
        <p:txBody>
          <a:bodyPr wrap="square">
            <a:spAutoFit/>
          </a:bodyPr>
          <a:lstStyle/>
          <a:p>
            <a:r>
              <a:rPr lang="en-US" b="1" dirty="0"/>
              <a:t>Observation: </a:t>
            </a:r>
            <a:r>
              <a:rPr lang="en-US" dirty="0"/>
              <a:t>from A to G, the default rate increases which is expected because the grade is decided by Lending Club based on the risk undertaking of the loan. </a:t>
            </a:r>
          </a:p>
        </p:txBody>
      </p:sp>
    </p:spTree>
    <p:extLst>
      <p:ext uri="{BB962C8B-B14F-4D97-AF65-F5344CB8AC3E}">
        <p14:creationId xmlns:p14="http://schemas.microsoft.com/office/powerpoint/2010/main" val="236933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0B50-93D8-2246-9182-422810E55FB1}"/>
              </a:ext>
            </a:extLst>
          </p:cNvPr>
          <p:cNvSpPr>
            <a:spLocks noGrp="1"/>
          </p:cNvSpPr>
          <p:nvPr>
            <p:ph type="title"/>
          </p:nvPr>
        </p:nvSpPr>
        <p:spPr/>
        <p:txBody>
          <a:bodyPr>
            <a:normAutofit/>
          </a:bodyPr>
          <a:lstStyle/>
          <a:p>
            <a:r>
              <a:rPr lang="en-US" dirty="0"/>
              <a:t>Term and loan status</a:t>
            </a:r>
          </a:p>
        </p:txBody>
      </p:sp>
      <p:pic>
        <p:nvPicPr>
          <p:cNvPr id="5" name="Content Placeholder 4">
            <a:extLst>
              <a:ext uri="{FF2B5EF4-FFF2-40B4-BE49-F238E27FC236}">
                <a16:creationId xmlns:a16="http://schemas.microsoft.com/office/drawing/2014/main" id="{C8684197-E6D5-A240-B1D1-FED66C668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793" y="2444620"/>
            <a:ext cx="10288669" cy="3460453"/>
          </a:xfrm>
        </p:spPr>
      </p:pic>
      <p:sp>
        <p:nvSpPr>
          <p:cNvPr id="6" name="TextBox 5">
            <a:extLst>
              <a:ext uri="{FF2B5EF4-FFF2-40B4-BE49-F238E27FC236}">
                <a16:creationId xmlns:a16="http://schemas.microsoft.com/office/drawing/2014/main" id="{E2305436-F496-444E-815A-4C5C3165F041}"/>
              </a:ext>
            </a:extLst>
          </p:cNvPr>
          <p:cNvSpPr txBox="1"/>
          <p:nvPr/>
        </p:nvSpPr>
        <p:spPr>
          <a:xfrm>
            <a:off x="1054100" y="6033254"/>
            <a:ext cx="10388100" cy="369332"/>
          </a:xfrm>
          <a:prstGeom prst="rect">
            <a:avLst/>
          </a:prstGeom>
          <a:noFill/>
        </p:spPr>
        <p:txBody>
          <a:bodyPr wrap="none" rtlCol="0">
            <a:spAutoFit/>
          </a:bodyPr>
          <a:lstStyle/>
          <a:p>
            <a:r>
              <a:rPr lang="en-US" b="1" dirty="0"/>
              <a:t>Observation</a:t>
            </a:r>
            <a:r>
              <a:rPr lang="en-US" dirty="0"/>
              <a:t> : 60 months loans default more than 36 months loans. So consumers preferring 60 months term.</a:t>
            </a:r>
          </a:p>
        </p:txBody>
      </p:sp>
    </p:spTree>
    <p:extLst>
      <p:ext uri="{BB962C8B-B14F-4D97-AF65-F5344CB8AC3E}">
        <p14:creationId xmlns:p14="http://schemas.microsoft.com/office/powerpoint/2010/main" val="42700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2DD3-6941-9948-B76F-90E9DC42C590}"/>
              </a:ext>
            </a:extLst>
          </p:cNvPr>
          <p:cNvSpPr>
            <a:spLocks noGrp="1"/>
          </p:cNvSpPr>
          <p:nvPr>
            <p:ph type="title"/>
          </p:nvPr>
        </p:nvSpPr>
        <p:spPr/>
        <p:txBody>
          <a:bodyPr>
            <a:normAutofit/>
          </a:bodyPr>
          <a:lstStyle/>
          <a:p>
            <a:r>
              <a:rPr lang="en-US" dirty="0"/>
              <a:t>sub-grade and  loan status</a:t>
            </a:r>
          </a:p>
        </p:txBody>
      </p:sp>
      <p:pic>
        <p:nvPicPr>
          <p:cNvPr id="5" name="Content Placeholder 4">
            <a:extLst>
              <a:ext uri="{FF2B5EF4-FFF2-40B4-BE49-F238E27FC236}">
                <a16:creationId xmlns:a16="http://schemas.microsoft.com/office/drawing/2014/main" id="{2595911E-D3A7-CB4D-8CDA-B190786E9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220790"/>
            <a:ext cx="11169650" cy="3611807"/>
          </a:xfrm>
        </p:spPr>
      </p:pic>
      <p:sp>
        <p:nvSpPr>
          <p:cNvPr id="7" name="Rectangle 6">
            <a:extLst>
              <a:ext uri="{FF2B5EF4-FFF2-40B4-BE49-F238E27FC236}">
                <a16:creationId xmlns:a16="http://schemas.microsoft.com/office/drawing/2014/main" id="{7E555BAF-7257-4142-8DFE-5863B7CA97A0}"/>
              </a:ext>
            </a:extLst>
          </p:cNvPr>
          <p:cNvSpPr/>
          <p:nvPr/>
        </p:nvSpPr>
        <p:spPr>
          <a:xfrm>
            <a:off x="1136468" y="5756255"/>
            <a:ext cx="9313817" cy="646331"/>
          </a:xfrm>
          <a:prstGeom prst="rect">
            <a:avLst/>
          </a:prstGeom>
        </p:spPr>
        <p:txBody>
          <a:bodyPr wrap="square">
            <a:spAutoFit/>
          </a:bodyPr>
          <a:lstStyle/>
          <a:p>
            <a:r>
              <a:rPr lang="en-US" b="1" dirty="0"/>
              <a:t>Observation</a:t>
            </a:r>
            <a:r>
              <a:rPr lang="en-US" dirty="0"/>
              <a:t>: A1 is better than A2 better than A3 and so on in ascending manner .It got varied in F4 &amp; F5 which highest and more than G5 &amp; G3 and Median is F5 sub-grade.</a:t>
            </a:r>
          </a:p>
        </p:txBody>
      </p:sp>
    </p:spTree>
    <p:extLst>
      <p:ext uri="{BB962C8B-B14F-4D97-AF65-F5344CB8AC3E}">
        <p14:creationId xmlns:p14="http://schemas.microsoft.com/office/powerpoint/2010/main" val="33785758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TotalTime>
  <Words>736</Words>
  <Application>Microsoft Macintosh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LENDING CLUB CASE STUDY SUBMISSION </vt:lpstr>
      <vt:lpstr>Business Objectives</vt:lpstr>
      <vt:lpstr>Problem solving methodology</vt:lpstr>
      <vt:lpstr>Data analysis approach </vt:lpstr>
      <vt:lpstr>Behavior variables by type </vt:lpstr>
      <vt:lpstr>Univariate Analysis (Purpose vs Loan Status)</vt:lpstr>
      <vt:lpstr>Grade and loan status</vt:lpstr>
      <vt:lpstr>Term and loan status</vt:lpstr>
      <vt:lpstr>sub-grade and  loan status</vt:lpstr>
      <vt:lpstr>funded amount invested and loan status</vt:lpstr>
      <vt:lpstr>Loan amount analysis</vt:lpstr>
      <vt:lpstr>PowerPoint Presentation</vt:lpstr>
      <vt:lpstr>Annual income and default rate</vt:lpstr>
      <vt:lpstr>Purpose and No of type of loans </vt:lpstr>
      <vt:lpstr>default rates and years</vt:lpstr>
      <vt:lpstr>default rates and years</vt:lpstr>
      <vt:lpstr>Multi variate analysis: status and purpose</vt:lpstr>
      <vt:lpstr>interest rate and loan status</vt:lpstr>
      <vt:lpstr>Employee length(service) and loan status</vt:lpstr>
      <vt:lpstr> 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Kota, Sai raju (CORP)</cp:lastModifiedBy>
  <cp:revision>85</cp:revision>
  <dcterms:created xsi:type="dcterms:W3CDTF">2016-06-09T08:16:28Z</dcterms:created>
  <dcterms:modified xsi:type="dcterms:W3CDTF">2019-11-11T16:15:29Z</dcterms:modified>
</cp:coreProperties>
</file>