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257" r:id="rId3"/>
    <p:sldId id="258" r:id="rId4"/>
    <p:sldId id="274" r:id="rId5"/>
    <p:sldId id="275" r:id="rId6"/>
    <p:sldId id="277" r:id="rId7"/>
    <p:sldId id="278" r:id="rId8"/>
    <p:sldId id="279" r:id="rId9"/>
    <p:sldId id="280" r:id="rId10"/>
    <p:sldId id="281" r:id="rId11"/>
    <p:sldId id="282" r:id="rId12"/>
    <p:sldId id="290" r:id="rId13"/>
    <p:sldId id="285" r:id="rId14"/>
    <p:sldId id="286" r:id="rId15"/>
    <p:sldId id="287" r:id="rId16"/>
    <p:sldId id="291" r:id="rId17"/>
    <p:sldId id="292" r:id="rId18"/>
    <p:sldId id="293" r:id="rId19"/>
    <p:sldId id="294" r:id="rId20"/>
  </p:sldIdLst>
  <p:sldSz cx="12192000" cy="6858000"/>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100" d="100"/>
          <a:sy n="100" d="100"/>
        </p:scale>
        <p:origin x="-72"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937" cy="36648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438180" y="0"/>
            <a:ext cx="4160937" cy="366486"/>
          </a:xfrm>
          <a:prstGeom prst="rect">
            <a:avLst/>
          </a:prstGeom>
        </p:spPr>
        <p:txBody>
          <a:bodyPr vert="horz" lIns="91440" tIns="45720" rIns="91440" bIns="45720" rtlCol="0"/>
          <a:lstStyle>
            <a:lvl1pPr algn="r">
              <a:defRPr sz="1200"/>
            </a:lvl1pPr>
          </a:lstStyle>
          <a:p>
            <a:fld id="{E7363D69-5A29-4872-ADF2-B94E19DC1989}" type="datetimeFigureOut">
              <a:rPr lang="en-US" smtClean="0"/>
              <a:t>4/24/2017</a:t>
            </a:fld>
            <a:endParaRPr lang="en-US"/>
          </a:p>
        </p:txBody>
      </p:sp>
      <p:sp>
        <p:nvSpPr>
          <p:cNvPr id="4" name="Footer Placeholder 3"/>
          <p:cNvSpPr>
            <a:spLocks noGrp="1"/>
          </p:cNvSpPr>
          <p:nvPr>
            <p:ph type="ftr" sz="quarter" idx="2"/>
          </p:nvPr>
        </p:nvSpPr>
        <p:spPr>
          <a:xfrm>
            <a:off x="0" y="6948715"/>
            <a:ext cx="4160937" cy="36648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438180" y="6948715"/>
            <a:ext cx="4160937" cy="366485"/>
          </a:xfrm>
          <a:prstGeom prst="rect">
            <a:avLst/>
          </a:prstGeom>
        </p:spPr>
        <p:txBody>
          <a:bodyPr vert="horz" lIns="91440" tIns="45720" rIns="91440" bIns="45720" rtlCol="0" anchor="b"/>
          <a:lstStyle>
            <a:lvl1pPr algn="r">
              <a:defRPr sz="1200"/>
            </a:lvl1pPr>
          </a:lstStyle>
          <a:p>
            <a:fld id="{5B033B7A-9B8F-4C84-AA8C-B4D09C6E612A}" type="slidenum">
              <a:rPr lang="en-US" smtClean="0"/>
              <a:t>‹#›</a:t>
            </a:fld>
            <a:endParaRPr lang="en-US"/>
          </a:p>
        </p:txBody>
      </p:sp>
    </p:spTree>
    <p:extLst>
      <p:ext uri="{BB962C8B-B14F-4D97-AF65-F5344CB8AC3E}">
        <p14:creationId xmlns:p14="http://schemas.microsoft.com/office/powerpoint/2010/main" val="20765517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703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5438458" y="0"/>
            <a:ext cx="4160520" cy="367030"/>
          </a:xfrm>
          <a:prstGeom prst="rect">
            <a:avLst/>
          </a:prstGeom>
        </p:spPr>
        <p:txBody>
          <a:bodyPr vert="horz" lIns="96661" tIns="48331" rIns="96661" bIns="48331" rtlCol="0"/>
          <a:lstStyle>
            <a:lvl1pPr algn="r">
              <a:defRPr sz="1300"/>
            </a:lvl1pPr>
          </a:lstStyle>
          <a:p>
            <a:fld id="{E7964B38-1841-4545-BC49-693780457F87}" type="datetimeFigureOut">
              <a:rPr lang="en-US" smtClean="0"/>
              <a:t>4/23/2017</a:t>
            </a:fld>
            <a:endParaRPr lang="en-US"/>
          </a:p>
        </p:txBody>
      </p:sp>
      <p:sp>
        <p:nvSpPr>
          <p:cNvPr id="4" name="Slide Image Placeholder 3"/>
          <p:cNvSpPr>
            <a:spLocks noGrp="1" noRot="1" noChangeAspect="1"/>
          </p:cNvSpPr>
          <p:nvPr>
            <p:ph type="sldImg" idx="2"/>
          </p:nvPr>
        </p:nvSpPr>
        <p:spPr>
          <a:xfrm>
            <a:off x="2606675" y="914400"/>
            <a:ext cx="4387850" cy="2468563"/>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960120" y="3520440"/>
            <a:ext cx="7680960" cy="2880360"/>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948171"/>
            <a:ext cx="4160520" cy="367029"/>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5438458" y="6948171"/>
            <a:ext cx="4160520" cy="367029"/>
          </a:xfrm>
          <a:prstGeom prst="rect">
            <a:avLst/>
          </a:prstGeom>
        </p:spPr>
        <p:txBody>
          <a:bodyPr vert="horz" lIns="96661" tIns="48331" rIns="96661" bIns="48331" rtlCol="0" anchor="b"/>
          <a:lstStyle>
            <a:lvl1pPr algn="r">
              <a:defRPr sz="1300"/>
            </a:lvl1pPr>
          </a:lstStyle>
          <a:p>
            <a:fld id="{4392367D-62FD-4203-8761-69342A37FE11}" type="slidenum">
              <a:rPr lang="en-US" smtClean="0"/>
              <a:t>‹#›</a:t>
            </a:fld>
            <a:endParaRPr lang="en-US"/>
          </a:p>
        </p:txBody>
      </p:sp>
    </p:spTree>
    <p:extLst>
      <p:ext uri="{BB962C8B-B14F-4D97-AF65-F5344CB8AC3E}">
        <p14:creationId xmlns:p14="http://schemas.microsoft.com/office/powerpoint/2010/main" val="1645447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78AD369-C6EB-4277-9A2D-A5B660105828}" type="datetime1">
              <a:rPr lang="en-US" smtClean="0"/>
              <a:t>4/23/2017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2DBF27-58E7-439A-89A3-97F3B235AC8D}" type="slidenum">
              <a:rPr lang="en-US" smtClean="0"/>
              <a:t>‹#›</a:t>
            </a:fld>
            <a:endParaRPr lang="en-US"/>
          </a:p>
        </p:txBody>
      </p:sp>
    </p:spTree>
    <p:extLst>
      <p:ext uri="{BB962C8B-B14F-4D97-AF65-F5344CB8AC3E}">
        <p14:creationId xmlns:p14="http://schemas.microsoft.com/office/powerpoint/2010/main" val="399248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813A8D-7EFF-4CF1-BBF0-50BE965D65BA}" type="datetime1">
              <a:rPr lang="en-US" smtClean="0"/>
              <a:t>4/23/2017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2DBF27-58E7-439A-89A3-97F3B235AC8D}" type="slidenum">
              <a:rPr lang="en-US" smtClean="0"/>
              <a:t>‹#›</a:t>
            </a:fld>
            <a:endParaRPr lang="en-US"/>
          </a:p>
        </p:txBody>
      </p:sp>
    </p:spTree>
    <p:extLst>
      <p:ext uri="{BB962C8B-B14F-4D97-AF65-F5344CB8AC3E}">
        <p14:creationId xmlns:p14="http://schemas.microsoft.com/office/powerpoint/2010/main" val="3737722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408FEC-840D-4648-9812-3689D3F49147}" type="datetime1">
              <a:rPr lang="en-US" smtClean="0"/>
              <a:t>4/23/2017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2DBF27-58E7-439A-89A3-97F3B235AC8D}" type="slidenum">
              <a:rPr lang="en-US" smtClean="0"/>
              <a:t>‹#›</a:t>
            </a:fld>
            <a:endParaRPr lang="en-US"/>
          </a:p>
        </p:txBody>
      </p:sp>
    </p:spTree>
    <p:extLst>
      <p:ext uri="{BB962C8B-B14F-4D97-AF65-F5344CB8AC3E}">
        <p14:creationId xmlns:p14="http://schemas.microsoft.com/office/powerpoint/2010/main" val="545282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C004BE-BF29-44CF-956A-90D8E403431C}" type="datetime1">
              <a:rPr lang="en-US" smtClean="0"/>
              <a:t>4/23/2017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2DBF27-58E7-439A-89A3-97F3B235AC8D}" type="slidenum">
              <a:rPr lang="en-US" smtClean="0"/>
              <a:t>‹#›</a:t>
            </a:fld>
            <a:endParaRPr lang="en-US"/>
          </a:p>
        </p:txBody>
      </p:sp>
    </p:spTree>
    <p:extLst>
      <p:ext uri="{BB962C8B-B14F-4D97-AF65-F5344CB8AC3E}">
        <p14:creationId xmlns:p14="http://schemas.microsoft.com/office/powerpoint/2010/main" val="3914537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859ED7-4539-40EF-BA89-7462C4DD92E3}" type="datetime1">
              <a:rPr lang="en-US" smtClean="0"/>
              <a:t>4/23/2017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2DBF27-58E7-439A-89A3-97F3B235AC8D}" type="slidenum">
              <a:rPr lang="en-US" smtClean="0"/>
              <a:t>‹#›</a:t>
            </a:fld>
            <a:endParaRPr lang="en-US"/>
          </a:p>
        </p:txBody>
      </p:sp>
    </p:spTree>
    <p:extLst>
      <p:ext uri="{BB962C8B-B14F-4D97-AF65-F5344CB8AC3E}">
        <p14:creationId xmlns:p14="http://schemas.microsoft.com/office/powerpoint/2010/main" val="1815639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B331096-DC31-4A39-B852-AC53CCF24077}" type="datetime1">
              <a:rPr lang="en-US" smtClean="0"/>
              <a:t>4/23/2017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2DBF27-58E7-439A-89A3-97F3B235AC8D}" type="slidenum">
              <a:rPr lang="en-US" smtClean="0"/>
              <a:t>‹#›</a:t>
            </a:fld>
            <a:endParaRPr lang="en-US"/>
          </a:p>
        </p:txBody>
      </p:sp>
    </p:spTree>
    <p:extLst>
      <p:ext uri="{BB962C8B-B14F-4D97-AF65-F5344CB8AC3E}">
        <p14:creationId xmlns:p14="http://schemas.microsoft.com/office/powerpoint/2010/main" val="1142593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9C3B1E-C51A-4617-8F11-114FA15C17FB}" type="datetime1">
              <a:rPr lang="en-US" smtClean="0"/>
              <a:t>4/23/2017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2DBF27-58E7-439A-89A3-97F3B235AC8D}" type="slidenum">
              <a:rPr lang="en-US" smtClean="0"/>
              <a:t>‹#›</a:t>
            </a:fld>
            <a:endParaRPr lang="en-US"/>
          </a:p>
        </p:txBody>
      </p:sp>
    </p:spTree>
    <p:extLst>
      <p:ext uri="{BB962C8B-B14F-4D97-AF65-F5344CB8AC3E}">
        <p14:creationId xmlns:p14="http://schemas.microsoft.com/office/powerpoint/2010/main" val="3573729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A1C3441-0FE2-4DAE-A135-9F6A539E5E9B}" type="datetime1">
              <a:rPr lang="en-US" smtClean="0"/>
              <a:t>4/23/2017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2DBF27-58E7-439A-89A3-97F3B235AC8D}" type="slidenum">
              <a:rPr lang="en-US" smtClean="0"/>
              <a:t>‹#›</a:t>
            </a:fld>
            <a:endParaRPr lang="en-US"/>
          </a:p>
        </p:txBody>
      </p:sp>
    </p:spTree>
    <p:extLst>
      <p:ext uri="{BB962C8B-B14F-4D97-AF65-F5344CB8AC3E}">
        <p14:creationId xmlns:p14="http://schemas.microsoft.com/office/powerpoint/2010/main" val="3880981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14D081-3707-40C9-82A8-4D4BEB093BD1}" type="datetime1">
              <a:rPr lang="en-US" smtClean="0"/>
              <a:t>4/23/2017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2DBF27-58E7-439A-89A3-97F3B235AC8D}" type="slidenum">
              <a:rPr lang="en-US" smtClean="0"/>
              <a:t>‹#›</a:t>
            </a:fld>
            <a:endParaRPr lang="en-US"/>
          </a:p>
        </p:txBody>
      </p:sp>
    </p:spTree>
    <p:extLst>
      <p:ext uri="{BB962C8B-B14F-4D97-AF65-F5344CB8AC3E}">
        <p14:creationId xmlns:p14="http://schemas.microsoft.com/office/powerpoint/2010/main" val="1396346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94F3A6-0052-4206-A225-70BC9DA24C8E}" type="datetime1">
              <a:rPr lang="en-US" smtClean="0"/>
              <a:t>4/23/2017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2DBF27-58E7-439A-89A3-97F3B235AC8D}" type="slidenum">
              <a:rPr lang="en-US" smtClean="0"/>
              <a:t>‹#›</a:t>
            </a:fld>
            <a:endParaRPr lang="en-US"/>
          </a:p>
        </p:txBody>
      </p:sp>
    </p:spTree>
    <p:extLst>
      <p:ext uri="{BB962C8B-B14F-4D97-AF65-F5344CB8AC3E}">
        <p14:creationId xmlns:p14="http://schemas.microsoft.com/office/powerpoint/2010/main" val="946709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3A8E9E-5FE6-41DA-AF27-D229B59889C4}" type="datetime1">
              <a:rPr lang="en-US" smtClean="0"/>
              <a:t>4/23/2017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2DBF27-58E7-439A-89A3-97F3B235AC8D}" type="slidenum">
              <a:rPr lang="en-US" smtClean="0"/>
              <a:t>‹#›</a:t>
            </a:fld>
            <a:endParaRPr lang="en-US"/>
          </a:p>
        </p:txBody>
      </p:sp>
    </p:spTree>
    <p:extLst>
      <p:ext uri="{BB962C8B-B14F-4D97-AF65-F5344CB8AC3E}">
        <p14:creationId xmlns:p14="http://schemas.microsoft.com/office/powerpoint/2010/main" val="2906981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97B2A2-F1A9-43B6-A360-27ECB8E0B10B}" type="datetime1">
              <a:rPr lang="en-US" smtClean="0"/>
              <a:t>4/23/2017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2DBF27-58E7-439A-89A3-97F3B235AC8D}" type="slidenum">
              <a:rPr lang="en-US" smtClean="0"/>
              <a:t>‹#›</a:t>
            </a:fld>
            <a:endParaRPr lang="en-US"/>
          </a:p>
        </p:txBody>
      </p:sp>
    </p:spTree>
    <p:extLst>
      <p:ext uri="{BB962C8B-B14F-4D97-AF65-F5344CB8AC3E}">
        <p14:creationId xmlns:p14="http://schemas.microsoft.com/office/powerpoint/2010/main" val="3293763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nptel.ac.in/courses/Webcourse-contents/IIT-KANPUR/power-"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49" y="157708"/>
            <a:ext cx="1720645" cy="569609"/>
          </a:xfrm>
          <a:prstGeom prst="rect">
            <a:avLst/>
          </a:prstGeom>
        </p:spPr>
      </p:pic>
      <p:sp>
        <p:nvSpPr>
          <p:cNvPr id="6" name="Slide Number Placeholder 5"/>
          <p:cNvSpPr>
            <a:spLocks noGrp="1"/>
          </p:cNvSpPr>
          <p:nvPr>
            <p:ph type="sldNum" sz="quarter" idx="12"/>
          </p:nvPr>
        </p:nvSpPr>
        <p:spPr>
          <a:xfrm>
            <a:off x="9448800" y="0"/>
            <a:ext cx="2743200" cy="365125"/>
          </a:xfrm>
        </p:spPr>
        <p:txBody>
          <a:bodyPr/>
          <a:lstStyle/>
          <a:p>
            <a:fld id="{792DBF27-58E7-439A-89A3-97F3B235AC8D}" type="slidenum">
              <a:rPr lang="en-US" smtClean="0"/>
              <a:t>1</a:t>
            </a:fld>
            <a:endParaRPr lang="en-US" dirty="0"/>
          </a:p>
        </p:txBody>
      </p:sp>
      <p:sp>
        <p:nvSpPr>
          <p:cNvPr id="7" name="TextBox 6"/>
          <p:cNvSpPr txBox="1"/>
          <p:nvPr/>
        </p:nvSpPr>
        <p:spPr>
          <a:xfrm>
            <a:off x="1822563" y="2380400"/>
            <a:ext cx="8713026" cy="1077218"/>
          </a:xfrm>
          <a:prstGeom prst="rect">
            <a:avLst/>
          </a:prstGeom>
          <a:noFill/>
        </p:spPr>
        <p:txBody>
          <a:bodyPr wrap="none" rtlCol="0">
            <a:spAutoFit/>
          </a:bodyPr>
          <a:lstStyle/>
          <a:p>
            <a:pPr algn="ctr"/>
            <a:r>
              <a:rPr lang="en-US" sz="3200" dirty="0">
                <a:latin typeface="Times New Roman" panose="02020603050405020304" pitchFamily="18" charset="0"/>
                <a:cs typeface="Times New Roman" panose="02020603050405020304" pitchFamily="18" charset="0"/>
              </a:rPr>
              <a:t>Computer Modeling of Transient Stability Analysis </a:t>
            </a:r>
          </a:p>
          <a:p>
            <a:pPr algn="ctr"/>
            <a:r>
              <a:rPr lang="en-US" sz="3200" dirty="0">
                <a:latin typeface="Times New Roman" panose="02020603050405020304" pitchFamily="18" charset="0"/>
                <a:cs typeface="Times New Roman" panose="02020603050405020304" pitchFamily="18" charset="0"/>
              </a:rPr>
              <a:t> for a Multi-machine system</a:t>
            </a:r>
          </a:p>
        </p:txBody>
      </p:sp>
      <p:sp>
        <p:nvSpPr>
          <p:cNvPr id="10" name="TextBox 9"/>
          <p:cNvSpPr txBox="1"/>
          <p:nvPr/>
        </p:nvSpPr>
        <p:spPr>
          <a:xfrm>
            <a:off x="8126233" y="4961614"/>
            <a:ext cx="2760243" cy="1015663"/>
          </a:xfrm>
          <a:prstGeom prst="rect">
            <a:avLst/>
          </a:prstGeom>
          <a:noFill/>
        </p:spPr>
        <p:txBody>
          <a:bodyPr wrap="none" rtlCol="0">
            <a:spAutoFit/>
          </a:bodyPr>
          <a:lstStyle/>
          <a:p>
            <a:r>
              <a:rPr lang="en-US" sz="2000" dirty="0"/>
              <a:t>Presented by,</a:t>
            </a:r>
          </a:p>
          <a:p>
            <a:r>
              <a:rPr lang="en-US" sz="2000" dirty="0"/>
              <a:t>	Rakesh Nair</a:t>
            </a:r>
          </a:p>
          <a:p>
            <a:r>
              <a:rPr lang="en-US" sz="2000" dirty="0"/>
              <a:t>	</a:t>
            </a:r>
            <a:r>
              <a:rPr lang="en-US" sz="2000" dirty="0" err="1"/>
              <a:t>Srinivasa</a:t>
            </a:r>
            <a:r>
              <a:rPr lang="en-US" sz="2000" dirty="0"/>
              <a:t> Varma</a:t>
            </a:r>
          </a:p>
        </p:txBody>
      </p:sp>
    </p:spTree>
    <p:extLst>
      <p:ext uri="{BB962C8B-B14F-4D97-AF65-F5344CB8AC3E}">
        <p14:creationId xmlns:p14="http://schemas.microsoft.com/office/powerpoint/2010/main" val="3355426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49" y="157708"/>
            <a:ext cx="1720645" cy="569609"/>
          </a:xfrm>
          <a:prstGeom prst="rect">
            <a:avLst/>
          </a:prstGeom>
        </p:spPr>
      </p:pic>
      <p:sp>
        <p:nvSpPr>
          <p:cNvPr id="6" name="Slide Number Placeholder 5"/>
          <p:cNvSpPr>
            <a:spLocks noGrp="1"/>
          </p:cNvSpPr>
          <p:nvPr>
            <p:ph type="sldNum" sz="quarter" idx="12"/>
          </p:nvPr>
        </p:nvSpPr>
        <p:spPr>
          <a:xfrm>
            <a:off x="9448800" y="0"/>
            <a:ext cx="2743200" cy="365125"/>
          </a:xfrm>
        </p:spPr>
        <p:txBody>
          <a:bodyPr/>
          <a:lstStyle/>
          <a:p>
            <a:fld id="{792DBF27-58E7-439A-89A3-97F3B235AC8D}" type="slidenum">
              <a:rPr lang="en-US" smtClean="0"/>
              <a:t>10</a:t>
            </a:fld>
            <a:endParaRPr lang="en-US"/>
          </a:p>
        </p:txBody>
      </p:sp>
      <p:sp>
        <p:nvSpPr>
          <p:cNvPr id="3"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TextBox 8"/>
          <p:cNvSpPr txBox="1"/>
          <p:nvPr/>
        </p:nvSpPr>
        <p:spPr>
          <a:xfrm>
            <a:off x="4556234" y="472285"/>
            <a:ext cx="402020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Case Study on IEEE 39 bus system [6]</a:t>
            </a:r>
          </a:p>
        </p:txBody>
      </p:sp>
      <p:pic>
        <p:nvPicPr>
          <p:cNvPr id="12" name="Picture 11"/>
          <p:cNvPicPr/>
          <p:nvPr/>
        </p:nvPicPr>
        <p:blipFill>
          <a:blip r:embed="rId3"/>
          <a:stretch>
            <a:fillRect/>
          </a:stretch>
        </p:blipFill>
        <p:spPr>
          <a:xfrm>
            <a:off x="3063240" y="1096649"/>
            <a:ext cx="5748436" cy="5399401"/>
          </a:xfrm>
          <a:prstGeom prst="rect">
            <a:avLst/>
          </a:prstGeom>
        </p:spPr>
      </p:pic>
    </p:spTree>
    <p:extLst>
      <p:ext uri="{BB962C8B-B14F-4D97-AF65-F5344CB8AC3E}">
        <p14:creationId xmlns:p14="http://schemas.microsoft.com/office/powerpoint/2010/main" val="3327247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49" y="157708"/>
            <a:ext cx="1720645" cy="569609"/>
          </a:xfrm>
          <a:prstGeom prst="rect">
            <a:avLst/>
          </a:prstGeom>
        </p:spPr>
      </p:pic>
      <p:sp>
        <p:nvSpPr>
          <p:cNvPr id="6" name="Slide Number Placeholder 5"/>
          <p:cNvSpPr>
            <a:spLocks noGrp="1"/>
          </p:cNvSpPr>
          <p:nvPr>
            <p:ph type="sldNum" sz="quarter" idx="12"/>
          </p:nvPr>
        </p:nvSpPr>
        <p:spPr>
          <a:xfrm>
            <a:off x="9448800" y="0"/>
            <a:ext cx="2743200" cy="365125"/>
          </a:xfrm>
        </p:spPr>
        <p:txBody>
          <a:bodyPr/>
          <a:lstStyle/>
          <a:p>
            <a:fld id="{792DBF27-58E7-439A-89A3-97F3B235AC8D}" type="slidenum">
              <a:rPr lang="en-US" smtClean="0"/>
              <a:t>11</a:t>
            </a:fld>
            <a:endParaRPr lang="en-US"/>
          </a:p>
        </p:txBody>
      </p:sp>
      <p:sp>
        <p:nvSpPr>
          <p:cNvPr id="3"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TextBox 8"/>
          <p:cNvSpPr txBox="1"/>
          <p:nvPr/>
        </p:nvSpPr>
        <p:spPr>
          <a:xfrm>
            <a:off x="4328290" y="365125"/>
            <a:ext cx="3787009"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Computer Modeling Of The System</a:t>
            </a:r>
          </a:p>
        </p:txBody>
      </p:sp>
      <p:pic>
        <p:nvPicPr>
          <p:cNvPr id="2" name="Picture 1"/>
          <p:cNvPicPr>
            <a:picLocks noChangeAspect="1"/>
          </p:cNvPicPr>
          <p:nvPr/>
        </p:nvPicPr>
        <p:blipFill>
          <a:blip r:embed="rId3"/>
          <a:stretch>
            <a:fillRect/>
          </a:stretch>
        </p:blipFill>
        <p:spPr>
          <a:xfrm>
            <a:off x="4102910" y="1256414"/>
            <a:ext cx="5159659" cy="5559390"/>
          </a:xfrm>
          <a:prstGeom prst="rect">
            <a:avLst/>
          </a:prstGeom>
        </p:spPr>
      </p:pic>
      <p:sp>
        <p:nvSpPr>
          <p:cNvPr id="5" name="Rectangle 4"/>
          <p:cNvSpPr/>
          <p:nvPr/>
        </p:nvSpPr>
        <p:spPr>
          <a:xfrm>
            <a:off x="401600" y="982968"/>
            <a:ext cx="5931496" cy="369332"/>
          </a:xfrm>
          <a:prstGeom prst="rect">
            <a:avLst/>
          </a:prstGeom>
        </p:spPr>
        <p:txBody>
          <a:bodyPr wrap="none">
            <a:spAutoFit/>
          </a:bodyPr>
          <a:lstStyle/>
          <a:p>
            <a:r>
              <a:rPr lang="en-US" u="sng" dirty="0">
                <a:solidFill>
                  <a:srgbClr val="000000"/>
                </a:solidFill>
                <a:latin typeface="Times New Roman" panose="02020603050405020304" pitchFamily="18" charset="0"/>
                <a:ea typeface="Calibri" panose="020F0502020204030204" pitchFamily="34" charset="0"/>
              </a:rPr>
              <a:t>MATLAB® program flow chart for transient stability analysis</a:t>
            </a:r>
            <a:endParaRPr lang="en-US" u="sng" dirty="0"/>
          </a:p>
        </p:txBody>
      </p:sp>
    </p:spTree>
    <p:extLst>
      <p:ext uri="{BB962C8B-B14F-4D97-AF65-F5344CB8AC3E}">
        <p14:creationId xmlns:p14="http://schemas.microsoft.com/office/powerpoint/2010/main" val="538307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49" y="157708"/>
            <a:ext cx="1720645" cy="569609"/>
          </a:xfrm>
          <a:prstGeom prst="rect">
            <a:avLst/>
          </a:prstGeom>
        </p:spPr>
      </p:pic>
      <p:sp>
        <p:nvSpPr>
          <p:cNvPr id="6" name="Slide Number Placeholder 5"/>
          <p:cNvSpPr>
            <a:spLocks noGrp="1"/>
          </p:cNvSpPr>
          <p:nvPr>
            <p:ph type="sldNum" sz="quarter" idx="12"/>
          </p:nvPr>
        </p:nvSpPr>
        <p:spPr>
          <a:xfrm>
            <a:off x="9448800" y="0"/>
            <a:ext cx="2743200" cy="365125"/>
          </a:xfrm>
        </p:spPr>
        <p:txBody>
          <a:bodyPr/>
          <a:lstStyle/>
          <a:p>
            <a:fld id="{792DBF27-58E7-439A-89A3-97F3B235AC8D}" type="slidenum">
              <a:rPr lang="en-US" smtClean="0"/>
              <a:t>12</a:t>
            </a:fld>
            <a:endParaRPr lang="en-US"/>
          </a:p>
        </p:txBody>
      </p:sp>
      <p:sp>
        <p:nvSpPr>
          <p:cNvPr id="3"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TextBox 8"/>
          <p:cNvSpPr txBox="1"/>
          <p:nvPr/>
        </p:nvSpPr>
        <p:spPr>
          <a:xfrm>
            <a:off x="2912749" y="152400"/>
            <a:ext cx="3787009"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Computer Modeling Of The System</a:t>
            </a:r>
          </a:p>
        </p:txBody>
      </p:sp>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6530340" y="182562"/>
            <a:ext cx="4431029" cy="6633528"/>
          </a:xfrm>
          <a:prstGeom prst="rect">
            <a:avLst/>
          </a:prstGeom>
          <a:noFill/>
          <a:ln>
            <a:noFill/>
          </a:ln>
        </p:spPr>
      </p:pic>
      <p:sp>
        <p:nvSpPr>
          <p:cNvPr id="5" name="Rectangle 4"/>
          <p:cNvSpPr/>
          <p:nvPr/>
        </p:nvSpPr>
        <p:spPr>
          <a:xfrm>
            <a:off x="647700" y="1924735"/>
            <a:ext cx="6096000" cy="646331"/>
          </a:xfrm>
          <a:prstGeom prst="rect">
            <a:avLst/>
          </a:prstGeom>
        </p:spPr>
        <p:txBody>
          <a:bodyPr>
            <a:spAutoFit/>
          </a:bodyPr>
          <a:lstStyle/>
          <a:p>
            <a:r>
              <a:rPr lang="en-US" u="sng" dirty="0">
                <a:solidFill>
                  <a:srgbClr val="000000"/>
                </a:solidFill>
                <a:latin typeface="Times New Roman" panose="02020603050405020304" pitchFamily="18" charset="0"/>
                <a:ea typeface="Calibri" panose="020F0502020204030204" pitchFamily="34" charset="0"/>
              </a:rPr>
              <a:t>MATLAB® program flow chart for determining the critical clearing time for faults. </a:t>
            </a:r>
            <a:endParaRPr lang="en-US" u="sng" dirty="0"/>
          </a:p>
        </p:txBody>
      </p:sp>
    </p:spTree>
    <p:extLst>
      <p:ext uri="{BB962C8B-B14F-4D97-AF65-F5344CB8AC3E}">
        <p14:creationId xmlns:p14="http://schemas.microsoft.com/office/powerpoint/2010/main" val="493426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49" y="157708"/>
            <a:ext cx="1720645" cy="569609"/>
          </a:xfrm>
          <a:prstGeom prst="rect">
            <a:avLst/>
          </a:prstGeom>
        </p:spPr>
      </p:pic>
      <p:sp>
        <p:nvSpPr>
          <p:cNvPr id="6" name="Slide Number Placeholder 5"/>
          <p:cNvSpPr>
            <a:spLocks noGrp="1"/>
          </p:cNvSpPr>
          <p:nvPr>
            <p:ph type="sldNum" sz="quarter" idx="12"/>
          </p:nvPr>
        </p:nvSpPr>
        <p:spPr>
          <a:xfrm>
            <a:off x="9448800" y="0"/>
            <a:ext cx="2743200" cy="365125"/>
          </a:xfrm>
        </p:spPr>
        <p:txBody>
          <a:bodyPr/>
          <a:lstStyle/>
          <a:p>
            <a:fld id="{792DBF27-58E7-439A-89A3-97F3B235AC8D}" type="slidenum">
              <a:rPr lang="en-US" smtClean="0"/>
              <a:t>13</a:t>
            </a:fld>
            <a:endParaRPr lang="en-US"/>
          </a:p>
        </p:txBody>
      </p:sp>
      <p:sp>
        <p:nvSpPr>
          <p:cNvPr id="3"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TextBox 8"/>
          <p:cNvSpPr txBox="1"/>
          <p:nvPr/>
        </p:nvSpPr>
        <p:spPr>
          <a:xfrm>
            <a:off x="4480691" y="573603"/>
            <a:ext cx="353541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Results and Simulations</a:t>
            </a:r>
          </a:p>
        </p:txBody>
      </p:sp>
      <p:sp>
        <p:nvSpPr>
          <p:cNvPr id="5" name="TextBox 4"/>
          <p:cNvSpPr txBox="1"/>
          <p:nvPr/>
        </p:nvSpPr>
        <p:spPr>
          <a:xfrm>
            <a:off x="818492" y="1161526"/>
            <a:ext cx="4690242" cy="646331"/>
          </a:xfrm>
          <a:prstGeom prst="rect">
            <a:avLst/>
          </a:prstGeom>
          <a:noFill/>
        </p:spPr>
        <p:txBody>
          <a:bodyPr wrap="square" rtlCol="0">
            <a:spAutoFit/>
          </a:bodyPr>
          <a:lstStyle/>
          <a:p>
            <a:r>
              <a:rPr lang="en-US" u="sng" dirty="0"/>
              <a:t>Case-1: Fault on bus#14 w/ stable swing curve(undamped) for clearing time (</a:t>
            </a:r>
            <a:r>
              <a:rPr lang="en-US" u="sng" dirty="0" err="1"/>
              <a:t>t</a:t>
            </a:r>
            <a:r>
              <a:rPr lang="en-US" sz="1400" u="sng" dirty="0" err="1"/>
              <a:t>cl</a:t>
            </a:r>
            <a:r>
              <a:rPr lang="en-US" sz="1400" u="sng" dirty="0"/>
              <a:t>) </a:t>
            </a:r>
            <a:r>
              <a:rPr lang="en-US" u="sng" dirty="0"/>
              <a:t>=0.22s</a:t>
            </a:r>
          </a:p>
        </p:txBody>
      </p:sp>
      <p:sp>
        <p:nvSpPr>
          <p:cNvPr id="12" name="Rectangle 11"/>
          <p:cNvSpPr/>
          <p:nvPr/>
        </p:nvSpPr>
        <p:spPr>
          <a:xfrm>
            <a:off x="6605892" y="1161525"/>
            <a:ext cx="4789805" cy="646331"/>
          </a:xfrm>
          <a:prstGeom prst="rect">
            <a:avLst/>
          </a:prstGeom>
        </p:spPr>
        <p:txBody>
          <a:bodyPr wrap="square">
            <a:spAutoFit/>
          </a:bodyPr>
          <a:lstStyle/>
          <a:p>
            <a:r>
              <a:rPr lang="en-US" u="sng" dirty="0"/>
              <a:t>Case-2: Fault on bus#14 causing OOS (undamped) </a:t>
            </a:r>
            <a:r>
              <a:rPr lang="en-US" u="sng" dirty="0" err="1"/>
              <a:t>t</a:t>
            </a:r>
            <a:r>
              <a:rPr lang="en-US" sz="1400" u="sng" dirty="0" err="1"/>
              <a:t>cl</a:t>
            </a:r>
            <a:r>
              <a:rPr lang="en-US" u="sng" dirty="0"/>
              <a:t>=0.3s</a:t>
            </a:r>
          </a:p>
        </p:txBody>
      </p:sp>
      <p:pic>
        <p:nvPicPr>
          <p:cNvPr id="13" name="Picture 12"/>
          <p:cNvPicPr/>
          <p:nvPr/>
        </p:nvPicPr>
        <p:blipFill>
          <a:blip r:embed="rId3"/>
          <a:stretch>
            <a:fillRect/>
          </a:stretch>
        </p:blipFill>
        <p:spPr>
          <a:xfrm>
            <a:off x="859154" y="1962620"/>
            <a:ext cx="4649579" cy="3570288"/>
          </a:xfrm>
          <a:prstGeom prst="rect">
            <a:avLst/>
          </a:prstGeom>
        </p:spPr>
      </p:pic>
      <p:pic>
        <p:nvPicPr>
          <p:cNvPr id="14" name="Picture 13"/>
          <p:cNvPicPr/>
          <p:nvPr/>
        </p:nvPicPr>
        <p:blipFill>
          <a:blip r:embed="rId4"/>
          <a:stretch>
            <a:fillRect/>
          </a:stretch>
        </p:blipFill>
        <p:spPr>
          <a:xfrm>
            <a:off x="6360794" y="1962620"/>
            <a:ext cx="4756785" cy="3570288"/>
          </a:xfrm>
          <a:prstGeom prst="rect">
            <a:avLst/>
          </a:prstGeom>
        </p:spPr>
      </p:pic>
    </p:spTree>
    <p:extLst>
      <p:ext uri="{BB962C8B-B14F-4D97-AF65-F5344CB8AC3E}">
        <p14:creationId xmlns:p14="http://schemas.microsoft.com/office/powerpoint/2010/main" val="1800828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49" y="157708"/>
            <a:ext cx="1720645" cy="569609"/>
          </a:xfrm>
          <a:prstGeom prst="rect">
            <a:avLst/>
          </a:prstGeom>
        </p:spPr>
      </p:pic>
      <p:sp>
        <p:nvSpPr>
          <p:cNvPr id="6" name="Slide Number Placeholder 5"/>
          <p:cNvSpPr>
            <a:spLocks noGrp="1"/>
          </p:cNvSpPr>
          <p:nvPr>
            <p:ph type="sldNum" sz="quarter" idx="12"/>
          </p:nvPr>
        </p:nvSpPr>
        <p:spPr>
          <a:xfrm>
            <a:off x="9448800" y="0"/>
            <a:ext cx="2743200" cy="365125"/>
          </a:xfrm>
        </p:spPr>
        <p:txBody>
          <a:bodyPr/>
          <a:lstStyle/>
          <a:p>
            <a:fld id="{792DBF27-58E7-439A-89A3-97F3B235AC8D}" type="slidenum">
              <a:rPr lang="en-US" smtClean="0"/>
              <a:t>14</a:t>
            </a:fld>
            <a:endParaRPr lang="en-US"/>
          </a:p>
        </p:txBody>
      </p:sp>
      <p:sp>
        <p:nvSpPr>
          <p:cNvPr id="3"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TextBox 8"/>
          <p:cNvSpPr txBox="1"/>
          <p:nvPr/>
        </p:nvSpPr>
        <p:spPr>
          <a:xfrm>
            <a:off x="4665936" y="355819"/>
            <a:ext cx="353541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Results and Simulations</a:t>
            </a:r>
          </a:p>
        </p:txBody>
      </p:sp>
      <p:sp>
        <p:nvSpPr>
          <p:cNvPr id="5" name="TextBox 4"/>
          <p:cNvSpPr txBox="1"/>
          <p:nvPr/>
        </p:nvSpPr>
        <p:spPr>
          <a:xfrm>
            <a:off x="818492" y="1161526"/>
            <a:ext cx="4690242" cy="646331"/>
          </a:xfrm>
          <a:prstGeom prst="rect">
            <a:avLst/>
          </a:prstGeom>
          <a:noFill/>
        </p:spPr>
        <p:txBody>
          <a:bodyPr wrap="square" rtlCol="0">
            <a:spAutoFit/>
          </a:bodyPr>
          <a:lstStyle/>
          <a:p>
            <a:r>
              <a:rPr lang="en-US" u="sng" dirty="0"/>
              <a:t>Case-3: Fault on bus#14 causing swing curve(damped) for </a:t>
            </a:r>
            <a:r>
              <a:rPr lang="en-US" u="sng" dirty="0" err="1"/>
              <a:t>t</a:t>
            </a:r>
            <a:r>
              <a:rPr lang="en-US" sz="1400" u="sng" dirty="0" err="1"/>
              <a:t>cl</a:t>
            </a:r>
            <a:r>
              <a:rPr lang="en-US" u="sng" dirty="0"/>
              <a:t>=0.22s</a:t>
            </a:r>
          </a:p>
        </p:txBody>
      </p:sp>
      <p:sp>
        <p:nvSpPr>
          <p:cNvPr id="12" name="Rectangle 11"/>
          <p:cNvSpPr/>
          <p:nvPr/>
        </p:nvSpPr>
        <p:spPr>
          <a:xfrm>
            <a:off x="6605892" y="1161525"/>
            <a:ext cx="4789805" cy="646331"/>
          </a:xfrm>
          <a:prstGeom prst="rect">
            <a:avLst/>
          </a:prstGeom>
        </p:spPr>
        <p:txBody>
          <a:bodyPr wrap="square">
            <a:spAutoFit/>
          </a:bodyPr>
          <a:lstStyle/>
          <a:p>
            <a:r>
              <a:rPr lang="en-US" u="sng" dirty="0"/>
              <a:t>Case-4: Fault on bus#14 causing OOS (damped) </a:t>
            </a:r>
            <a:r>
              <a:rPr lang="en-US" u="sng" dirty="0" err="1"/>
              <a:t>t</a:t>
            </a:r>
            <a:r>
              <a:rPr lang="en-US" sz="1400" u="sng" dirty="0" err="1"/>
              <a:t>cl</a:t>
            </a:r>
            <a:r>
              <a:rPr lang="en-US" u="sng" dirty="0"/>
              <a:t>=0.8s</a:t>
            </a:r>
          </a:p>
        </p:txBody>
      </p:sp>
      <p:pic>
        <p:nvPicPr>
          <p:cNvPr id="15" name="Picture 14"/>
          <p:cNvPicPr/>
          <p:nvPr/>
        </p:nvPicPr>
        <p:blipFill>
          <a:blip r:embed="rId3"/>
          <a:stretch>
            <a:fillRect/>
          </a:stretch>
        </p:blipFill>
        <p:spPr>
          <a:xfrm>
            <a:off x="978578" y="1864633"/>
            <a:ext cx="4370070" cy="3507105"/>
          </a:xfrm>
          <a:prstGeom prst="rect">
            <a:avLst/>
          </a:prstGeom>
        </p:spPr>
      </p:pic>
      <p:pic>
        <p:nvPicPr>
          <p:cNvPr id="16" name="Picture 15"/>
          <p:cNvPicPr/>
          <p:nvPr/>
        </p:nvPicPr>
        <p:blipFill>
          <a:blip r:embed="rId4"/>
          <a:stretch>
            <a:fillRect/>
          </a:stretch>
        </p:blipFill>
        <p:spPr>
          <a:xfrm>
            <a:off x="6708753" y="1864633"/>
            <a:ext cx="4603006" cy="3507105"/>
          </a:xfrm>
          <a:prstGeom prst="rect">
            <a:avLst/>
          </a:prstGeom>
        </p:spPr>
      </p:pic>
    </p:spTree>
    <p:extLst>
      <p:ext uri="{BB962C8B-B14F-4D97-AF65-F5344CB8AC3E}">
        <p14:creationId xmlns:p14="http://schemas.microsoft.com/office/powerpoint/2010/main" val="3090534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49" y="157708"/>
            <a:ext cx="1720645" cy="569609"/>
          </a:xfrm>
          <a:prstGeom prst="rect">
            <a:avLst/>
          </a:prstGeom>
        </p:spPr>
      </p:pic>
      <p:sp>
        <p:nvSpPr>
          <p:cNvPr id="6" name="Slide Number Placeholder 5"/>
          <p:cNvSpPr>
            <a:spLocks noGrp="1"/>
          </p:cNvSpPr>
          <p:nvPr>
            <p:ph type="sldNum" sz="quarter" idx="12"/>
          </p:nvPr>
        </p:nvSpPr>
        <p:spPr>
          <a:xfrm>
            <a:off x="9448800" y="0"/>
            <a:ext cx="2743200" cy="365125"/>
          </a:xfrm>
        </p:spPr>
        <p:txBody>
          <a:bodyPr/>
          <a:lstStyle/>
          <a:p>
            <a:fld id="{792DBF27-58E7-439A-89A3-97F3B235AC8D}" type="slidenum">
              <a:rPr lang="en-US" smtClean="0"/>
              <a:t>15</a:t>
            </a:fld>
            <a:endParaRPr lang="en-US"/>
          </a:p>
        </p:txBody>
      </p:sp>
      <p:sp>
        <p:nvSpPr>
          <p:cNvPr id="3"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TextBox 8"/>
          <p:cNvSpPr txBox="1"/>
          <p:nvPr/>
        </p:nvSpPr>
        <p:spPr>
          <a:xfrm>
            <a:off x="4480691" y="573603"/>
            <a:ext cx="353541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Results and Simulations</a:t>
            </a:r>
          </a:p>
        </p:txBody>
      </p:sp>
      <p:sp>
        <p:nvSpPr>
          <p:cNvPr id="5" name="TextBox 4"/>
          <p:cNvSpPr txBox="1"/>
          <p:nvPr/>
        </p:nvSpPr>
        <p:spPr>
          <a:xfrm>
            <a:off x="810609" y="1535067"/>
            <a:ext cx="4690242" cy="646331"/>
          </a:xfrm>
          <a:prstGeom prst="rect">
            <a:avLst/>
          </a:prstGeom>
          <a:noFill/>
        </p:spPr>
        <p:txBody>
          <a:bodyPr wrap="square" rtlCol="0">
            <a:spAutoFit/>
          </a:bodyPr>
          <a:lstStyle/>
          <a:p>
            <a:r>
              <a:rPr lang="en-US" u="sng" dirty="0"/>
              <a:t>Case-5: Critical clearing time for fault on each node(w/o generator damping)</a:t>
            </a:r>
          </a:p>
        </p:txBody>
      </p:sp>
      <p:sp>
        <p:nvSpPr>
          <p:cNvPr id="12" name="Rectangle 11"/>
          <p:cNvSpPr/>
          <p:nvPr/>
        </p:nvSpPr>
        <p:spPr>
          <a:xfrm>
            <a:off x="6617716" y="1535067"/>
            <a:ext cx="4789805" cy="646331"/>
          </a:xfrm>
          <a:prstGeom prst="rect">
            <a:avLst/>
          </a:prstGeom>
        </p:spPr>
        <p:txBody>
          <a:bodyPr wrap="square">
            <a:spAutoFit/>
          </a:bodyPr>
          <a:lstStyle/>
          <a:p>
            <a:r>
              <a:rPr lang="en-US" u="sng" dirty="0"/>
              <a:t>Case-6: Critical clearing time for fault on each node(w/ generator damping)</a:t>
            </a:r>
          </a:p>
        </p:txBody>
      </p:sp>
      <p:pic>
        <p:nvPicPr>
          <p:cNvPr id="10" name="Picture 9"/>
          <p:cNvPicPr>
            <a:picLocks noChangeAspect="1"/>
          </p:cNvPicPr>
          <p:nvPr/>
        </p:nvPicPr>
        <p:blipFill>
          <a:blip r:embed="rId3"/>
          <a:stretch>
            <a:fillRect/>
          </a:stretch>
        </p:blipFill>
        <p:spPr>
          <a:xfrm>
            <a:off x="167149" y="2394122"/>
            <a:ext cx="5753100" cy="2057400"/>
          </a:xfrm>
          <a:prstGeom prst="rect">
            <a:avLst/>
          </a:prstGeom>
        </p:spPr>
      </p:pic>
      <p:pic>
        <p:nvPicPr>
          <p:cNvPr id="15" name="Picture 14"/>
          <p:cNvPicPr>
            <a:picLocks noChangeAspect="1"/>
          </p:cNvPicPr>
          <p:nvPr/>
        </p:nvPicPr>
        <p:blipFill>
          <a:blip r:embed="rId4"/>
          <a:stretch>
            <a:fillRect/>
          </a:stretch>
        </p:blipFill>
        <p:spPr>
          <a:xfrm>
            <a:off x="6140832" y="2394122"/>
            <a:ext cx="5743575" cy="2076450"/>
          </a:xfrm>
          <a:prstGeom prst="rect">
            <a:avLst/>
          </a:prstGeom>
        </p:spPr>
      </p:pic>
    </p:spTree>
    <p:extLst>
      <p:ext uri="{BB962C8B-B14F-4D97-AF65-F5344CB8AC3E}">
        <p14:creationId xmlns:p14="http://schemas.microsoft.com/office/powerpoint/2010/main" val="2802019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49" y="157708"/>
            <a:ext cx="1720645" cy="569609"/>
          </a:xfrm>
          <a:prstGeom prst="rect">
            <a:avLst/>
          </a:prstGeom>
        </p:spPr>
      </p:pic>
      <p:sp>
        <p:nvSpPr>
          <p:cNvPr id="6" name="Slide Number Placeholder 5"/>
          <p:cNvSpPr>
            <a:spLocks noGrp="1"/>
          </p:cNvSpPr>
          <p:nvPr>
            <p:ph type="sldNum" sz="quarter" idx="12"/>
          </p:nvPr>
        </p:nvSpPr>
        <p:spPr>
          <a:xfrm>
            <a:off x="9448800" y="0"/>
            <a:ext cx="2743200" cy="365125"/>
          </a:xfrm>
        </p:spPr>
        <p:txBody>
          <a:bodyPr/>
          <a:lstStyle/>
          <a:p>
            <a:fld id="{792DBF27-58E7-439A-89A3-97F3B235AC8D}" type="slidenum">
              <a:rPr lang="en-US" smtClean="0"/>
              <a:t>16</a:t>
            </a:fld>
            <a:endParaRPr lang="en-US"/>
          </a:p>
        </p:txBody>
      </p:sp>
      <p:sp>
        <p:nvSpPr>
          <p:cNvPr id="3"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TextBox 8"/>
          <p:cNvSpPr txBox="1"/>
          <p:nvPr/>
        </p:nvSpPr>
        <p:spPr>
          <a:xfrm>
            <a:off x="4480691" y="573603"/>
            <a:ext cx="3535418" cy="369332"/>
          </a:xfrm>
          <a:prstGeom prst="rect">
            <a:avLst/>
          </a:prstGeom>
          <a:noFill/>
        </p:spPr>
        <p:txBody>
          <a:bodyPr wrap="square" rtlCol="0">
            <a:spAutoFit/>
          </a:bodyPr>
          <a:lstStyle/>
          <a:p>
            <a:r>
              <a:rPr lang="en-US" b="1" dirty="0"/>
              <a:t>Results and Simulations</a:t>
            </a:r>
          </a:p>
        </p:txBody>
      </p:sp>
      <p:sp>
        <p:nvSpPr>
          <p:cNvPr id="12" name="Rectangle 11"/>
          <p:cNvSpPr/>
          <p:nvPr/>
        </p:nvSpPr>
        <p:spPr>
          <a:xfrm>
            <a:off x="1052762" y="1487001"/>
            <a:ext cx="4789805" cy="646331"/>
          </a:xfrm>
          <a:prstGeom prst="rect">
            <a:avLst/>
          </a:prstGeom>
        </p:spPr>
        <p:txBody>
          <a:bodyPr wrap="square">
            <a:spAutoFit/>
          </a:bodyPr>
          <a:lstStyle/>
          <a:p>
            <a:r>
              <a:rPr lang="en-US" u="sng" dirty="0"/>
              <a:t>Case-7:OOS for clearing time (</a:t>
            </a:r>
            <a:r>
              <a:rPr lang="en-US" u="sng" dirty="0" err="1"/>
              <a:t>t</a:t>
            </a:r>
            <a:r>
              <a:rPr lang="en-US" sz="1400" u="sng" dirty="0" err="1"/>
              <a:t>cl</a:t>
            </a:r>
            <a:r>
              <a:rPr lang="en-US" sz="1400" u="sng" dirty="0"/>
              <a:t>)</a:t>
            </a:r>
            <a:r>
              <a:rPr lang="en-US" u="sng" dirty="0"/>
              <a:t> just after critical clearance (</a:t>
            </a:r>
            <a:r>
              <a:rPr lang="en-US" u="sng" dirty="0" err="1"/>
              <a:t>t</a:t>
            </a:r>
            <a:r>
              <a:rPr lang="en-US" sz="1400" u="sng" dirty="0" err="1"/>
              <a:t>cr</a:t>
            </a:r>
            <a:r>
              <a:rPr lang="en-US" u="sng" dirty="0"/>
              <a:t>)  time for fault at bus#14</a:t>
            </a:r>
          </a:p>
        </p:txBody>
      </p:sp>
      <p:pic>
        <p:nvPicPr>
          <p:cNvPr id="13" name="Picture 12"/>
          <p:cNvPicPr/>
          <p:nvPr/>
        </p:nvPicPr>
        <p:blipFill>
          <a:blip r:embed="rId3"/>
          <a:stretch>
            <a:fillRect/>
          </a:stretch>
        </p:blipFill>
        <p:spPr>
          <a:xfrm>
            <a:off x="6554655" y="2408520"/>
            <a:ext cx="4650686" cy="3467735"/>
          </a:xfrm>
          <a:prstGeom prst="rect">
            <a:avLst/>
          </a:prstGeom>
        </p:spPr>
      </p:pic>
      <p:pic>
        <p:nvPicPr>
          <p:cNvPr id="14" name="Picture 13"/>
          <p:cNvPicPr/>
          <p:nvPr/>
        </p:nvPicPr>
        <p:blipFill>
          <a:blip r:embed="rId4"/>
          <a:stretch>
            <a:fillRect/>
          </a:stretch>
        </p:blipFill>
        <p:spPr>
          <a:xfrm>
            <a:off x="915122" y="2408519"/>
            <a:ext cx="4279616" cy="3467736"/>
          </a:xfrm>
          <a:prstGeom prst="rect">
            <a:avLst/>
          </a:prstGeom>
        </p:spPr>
      </p:pic>
      <p:sp>
        <p:nvSpPr>
          <p:cNvPr id="2" name="Rectangle 1"/>
          <p:cNvSpPr/>
          <p:nvPr/>
        </p:nvSpPr>
        <p:spPr>
          <a:xfrm>
            <a:off x="6064828" y="1465586"/>
            <a:ext cx="6096000" cy="369332"/>
          </a:xfrm>
          <a:prstGeom prst="rect">
            <a:avLst/>
          </a:prstGeom>
        </p:spPr>
        <p:txBody>
          <a:bodyPr>
            <a:spAutoFit/>
          </a:bodyPr>
          <a:lstStyle/>
          <a:p>
            <a:r>
              <a:rPr lang="en-US" u="sng" dirty="0"/>
              <a:t>Case-8: Generator connected to a faulted bus going OOS </a:t>
            </a:r>
          </a:p>
        </p:txBody>
      </p:sp>
    </p:spTree>
    <p:extLst>
      <p:ext uri="{BB962C8B-B14F-4D97-AF65-F5344CB8AC3E}">
        <p14:creationId xmlns:p14="http://schemas.microsoft.com/office/powerpoint/2010/main" val="3270636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49" y="157708"/>
            <a:ext cx="1720645" cy="569609"/>
          </a:xfrm>
          <a:prstGeom prst="rect">
            <a:avLst/>
          </a:prstGeom>
        </p:spPr>
      </p:pic>
      <p:sp>
        <p:nvSpPr>
          <p:cNvPr id="6" name="Slide Number Placeholder 5"/>
          <p:cNvSpPr>
            <a:spLocks noGrp="1"/>
          </p:cNvSpPr>
          <p:nvPr>
            <p:ph type="sldNum" sz="quarter" idx="12"/>
          </p:nvPr>
        </p:nvSpPr>
        <p:spPr>
          <a:xfrm>
            <a:off x="9448800" y="0"/>
            <a:ext cx="2743200" cy="365125"/>
          </a:xfrm>
        </p:spPr>
        <p:txBody>
          <a:bodyPr/>
          <a:lstStyle/>
          <a:p>
            <a:fld id="{792DBF27-58E7-439A-89A3-97F3B235AC8D}" type="slidenum">
              <a:rPr lang="en-US" smtClean="0"/>
              <a:t>17</a:t>
            </a:fld>
            <a:endParaRPr lang="en-US"/>
          </a:p>
        </p:txBody>
      </p:sp>
      <p:sp>
        <p:nvSpPr>
          <p:cNvPr id="3"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TextBox 8"/>
          <p:cNvSpPr txBox="1"/>
          <p:nvPr/>
        </p:nvSpPr>
        <p:spPr>
          <a:xfrm>
            <a:off x="4480691" y="573603"/>
            <a:ext cx="3535418" cy="369332"/>
          </a:xfrm>
          <a:prstGeom prst="rect">
            <a:avLst/>
          </a:prstGeom>
          <a:noFill/>
        </p:spPr>
        <p:txBody>
          <a:bodyPr wrap="square" rtlCol="0">
            <a:spAutoFit/>
          </a:bodyPr>
          <a:lstStyle/>
          <a:p>
            <a:r>
              <a:rPr lang="en-US" b="1" dirty="0"/>
              <a:t>Future Scope</a:t>
            </a:r>
          </a:p>
        </p:txBody>
      </p:sp>
      <p:sp>
        <p:nvSpPr>
          <p:cNvPr id="5" name="Rectangle 1"/>
          <p:cNvSpPr>
            <a:spLocks noChangeArrowheads="1"/>
          </p:cNvSpPr>
          <p:nvPr/>
        </p:nvSpPr>
        <p:spPr bwMode="auto">
          <a:xfrm>
            <a:off x="5963592" y="43934"/>
            <a:ext cx="26481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p:cNvSpPr txBox="1"/>
          <p:nvPr/>
        </p:nvSpPr>
        <p:spPr>
          <a:xfrm>
            <a:off x="723521" y="1695450"/>
            <a:ext cx="10424539" cy="2862322"/>
          </a:xfrm>
          <a:prstGeom prst="rect">
            <a:avLst/>
          </a:prstGeom>
          <a:noFill/>
        </p:spPr>
        <p:txBody>
          <a:bodyPr wrap="square" rtlCol="0">
            <a:spAutoFit/>
          </a:bodyPr>
          <a:lstStyle/>
          <a:p>
            <a:pPr marL="285750" lvl="0" indent="-285750" algn="just" eaLnBrk="0" fontAlgn="base" hangingPunct="0">
              <a:spcBef>
                <a:spcPct val="0"/>
              </a:spcBef>
              <a:spcAft>
                <a:spcPct val="0"/>
              </a:spcAft>
              <a:buFont typeface="Arial" panose="020B0604020202020204" pitchFamily="34" charset="0"/>
              <a:buChar char="•"/>
            </a:pPr>
            <a:r>
              <a:rPr lang="en-US" alt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 our simulation, we obtained critical clearance time by noting </a:t>
            </a:r>
            <a:r>
              <a:rPr lang="el-GR" alt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δ</a:t>
            </a:r>
            <a:r>
              <a:rPr lang="en-US" altLang="en-US"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max </a:t>
            </a:r>
            <a:r>
              <a:rPr lang="en-US" alt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of swing curve. For various simulations we observed that the generator that first reaches beyond =150</a:t>
            </a:r>
            <a:r>
              <a:rPr lang="en-US" altLang="en-US" baseline="30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0</a:t>
            </a:r>
            <a:r>
              <a:rPr lang="en-US" alt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makes the system go unstable. However, this method doesn’t clear the fault exactly at 90</a:t>
            </a:r>
            <a:r>
              <a:rPr lang="en-US" altLang="en-US" baseline="30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0</a:t>
            </a:r>
            <a:r>
              <a:rPr lang="en-US" alt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which is the criteria for determining the critical clearance time.  </a:t>
            </a:r>
            <a:endParaRPr lang="en-US" altLang="en-US" dirty="0"/>
          </a:p>
          <a:p>
            <a:pPr lvl="0" algn="just" eaLnBrk="0" fontAlgn="base" hangingPunct="0">
              <a:spcBef>
                <a:spcPct val="0"/>
              </a:spcBef>
              <a:spcAft>
                <a:spcPct val="0"/>
              </a:spcAft>
            </a:pPr>
            <a:r>
              <a:rPr lang="en-US" alt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endParaRPr lang="en-US" altLang="en-US" dirty="0"/>
          </a:p>
          <a:p>
            <a:pPr marL="285750" lvl="0" indent="-285750" algn="just" eaLnBrk="0" fontAlgn="base" hangingPunct="0">
              <a:spcBef>
                <a:spcPct val="0"/>
              </a:spcBef>
              <a:spcAft>
                <a:spcPct val="0"/>
              </a:spcAft>
              <a:buFont typeface="Arial" panose="020B0604020202020204" pitchFamily="34" charset="0"/>
              <a:buChar char="•"/>
            </a:pPr>
            <a:r>
              <a:rPr lang="en-US" alt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We have not considered the dynamic response of an Automatic Voltage Regulator(AVR) and the turbine-governor characteristics in our simulations. So, this can be an improvement for future work. </a:t>
            </a:r>
            <a:endParaRPr lang="en-US" altLang="en-US" dirty="0"/>
          </a:p>
          <a:p>
            <a:pPr lvl="0" algn="just" eaLnBrk="0" fontAlgn="base" hangingPunct="0">
              <a:spcBef>
                <a:spcPct val="0"/>
              </a:spcBef>
              <a:spcAft>
                <a:spcPct val="0"/>
              </a:spcAft>
            </a:pPr>
            <a:r>
              <a:rPr lang="en-US" alt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endParaRPr lang="en-US" altLang="en-US" dirty="0"/>
          </a:p>
          <a:p>
            <a:pPr marL="285750" lvl="0" indent="-285750" algn="just" eaLnBrk="0" fontAlgn="base" hangingPunct="0">
              <a:spcBef>
                <a:spcPct val="0"/>
              </a:spcBef>
              <a:spcAft>
                <a:spcPct val="0"/>
              </a:spcAft>
              <a:buFont typeface="Arial" panose="020B0604020202020204" pitchFamily="34" charset="0"/>
              <a:buChar char="•"/>
            </a:pPr>
            <a:r>
              <a:rPr lang="en-US" alt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We have considered the fault to be occurring on the tie line near the bus. In real world, fault may occur on any segment of the tie line. Hence the simulation should consider the fault location on the tie line.</a:t>
            </a:r>
            <a:endParaRPr lang="en-US" altLang="en-US" dirty="0">
              <a:latin typeface="Arial" panose="020B0604020202020204" pitchFamily="34" charset="0"/>
            </a:endParaRPr>
          </a:p>
          <a:p>
            <a:endParaRPr lang="en-US" dirty="0"/>
          </a:p>
        </p:txBody>
      </p:sp>
    </p:spTree>
    <p:extLst>
      <p:ext uri="{BB962C8B-B14F-4D97-AF65-F5344CB8AC3E}">
        <p14:creationId xmlns:p14="http://schemas.microsoft.com/office/powerpoint/2010/main" val="87197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49" y="157708"/>
            <a:ext cx="1720645" cy="569609"/>
          </a:xfrm>
          <a:prstGeom prst="rect">
            <a:avLst/>
          </a:prstGeom>
        </p:spPr>
      </p:pic>
      <p:sp>
        <p:nvSpPr>
          <p:cNvPr id="6" name="Slide Number Placeholder 5"/>
          <p:cNvSpPr>
            <a:spLocks noGrp="1"/>
          </p:cNvSpPr>
          <p:nvPr>
            <p:ph type="sldNum" sz="quarter" idx="12"/>
          </p:nvPr>
        </p:nvSpPr>
        <p:spPr>
          <a:xfrm>
            <a:off x="9448800" y="0"/>
            <a:ext cx="2743200" cy="365125"/>
          </a:xfrm>
        </p:spPr>
        <p:txBody>
          <a:bodyPr/>
          <a:lstStyle/>
          <a:p>
            <a:fld id="{792DBF27-58E7-439A-89A3-97F3B235AC8D}" type="slidenum">
              <a:rPr lang="en-US" smtClean="0"/>
              <a:t>18</a:t>
            </a:fld>
            <a:endParaRPr lang="en-US"/>
          </a:p>
        </p:txBody>
      </p:sp>
      <p:sp>
        <p:nvSpPr>
          <p:cNvPr id="3"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TextBox 8"/>
          <p:cNvSpPr txBox="1"/>
          <p:nvPr/>
        </p:nvSpPr>
        <p:spPr>
          <a:xfrm>
            <a:off x="4480691" y="573603"/>
            <a:ext cx="3535418" cy="369332"/>
          </a:xfrm>
          <a:prstGeom prst="rect">
            <a:avLst/>
          </a:prstGeom>
          <a:noFill/>
        </p:spPr>
        <p:txBody>
          <a:bodyPr wrap="square" rtlCol="0">
            <a:spAutoFit/>
          </a:bodyPr>
          <a:lstStyle/>
          <a:p>
            <a:r>
              <a:rPr lang="en-US" b="1" dirty="0"/>
              <a:t>Conclusion</a:t>
            </a:r>
          </a:p>
        </p:txBody>
      </p:sp>
      <p:sp>
        <p:nvSpPr>
          <p:cNvPr id="5" name="Rectangle 1"/>
          <p:cNvSpPr>
            <a:spLocks noChangeArrowheads="1"/>
          </p:cNvSpPr>
          <p:nvPr/>
        </p:nvSpPr>
        <p:spPr bwMode="auto">
          <a:xfrm>
            <a:off x="5963592" y="43934"/>
            <a:ext cx="26481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p:cNvSpPr txBox="1"/>
          <p:nvPr/>
        </p:nvSpPr>
        <p:spPr>
          <a:xfrm>
            <a:off x="723521" y="1695450"/>
            <a:ext cx="10424539" cy="3139321"/>
          </a:xfrm>
          <a:prstGeom prst="rect">
            <a:avLst/>
          </a:prstGeom>
          <a:noFill/>
        </p:spPr>
        <p:txBody>
          <a:bodyPr wrap="square" rtlCol="0">
            <a:spAutoFit/>
          </a:bodyPr>
          <a:lstStyle/>
          <a:p>
            <a:pPr marL="285750" indent="-285750">
              <a:buFont typeface="Arial" panose="020B0604020202020204" pitchFamily="34" charset="0"/>
              <a:buChar char="•"/>
            </a:pPr>
            <a:r>
              <a:rPr lang="en-US" dirty="0"/>
              <a:t>Classical model of transient stability analysis was considered for developing a method to compute the swing curves for a three phase fault on various buses of the IEEE 39 bus system. </a:t>
            </a:r>
          </a:p>
          <a:p>
            <a:endParaRPr lang="en-US" dirty="0"/>
          </a:p>
          <a:p>
            <a:pPr marL="285750" indent="-285750">
              <a:buFont typeface="Arial" panose="020B0604020202020204" pitchFamily="34" charset="0"/>
              <a:buChar char="•"/>
            </a:pPr>
            <a:r>
              <a:rPr lang="en-US" dirty="0"/>
              <a:t>We also developed a method to calculate the critical clearance time based on the maximum delta angle in the swing curve which was determined by analyzing the swing curves for fault on various buses.</a:t>
            </a:r>
          </a:p>
          <a:p>
            <a:endParaRPr lang="en-US" dirty="0"/>
          </a:p>
          <a:p>
            <a:pPr marL="285750" indent="-285750">
              <a:buFont typeface="Arial" panose="020B0604020202020204" pitchFamily="34" charset="0"/>
              <a:buChar char="•"/>
            </a:pPr>
            <a:r>
              <a:rPr lang="en-US" dirty="0"/>
              <a:t> For simulating the swing curves, we used RK-4 numerical integration method. </a:t>
            </a:r>
          </a:p>
          <a:p>
            <a:endParaRPr lang="en-US" dirty="0"/>
          </a:p>
          <a:p>
            <a:pPr marL="285750" indent="-285750">
              <a:buFont typeface="Arial" panose="020B0604020202020204" pitchFamily="34" charset="0"/>
              <a:buChar char="•"/>
            </a:pPr>
            <a:r>
              <a:rPr lang="en-US" dirty="0"/>
              <a:t>We have compared the cases of damped and undamped  generators in computing the critical clearance time for fault on each of the buses. </a:t>
            </a:r>
          </a:p>
          <a:p>
            <a:endParaRPr lang="en-US" dirty="0"/>
          </a:p>
        </p:txBody>
      </p:sp>
    </p:spTree>
    <p:extLst>
      <p:ext uri="{BB962C8B-B14F-4D97-AF65-F5344CB8AC3E}">
        <p14:creationId xmlns:p14="http://schemas.microsoft.com/office/powerpoint/2010/main" val="3507403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49" y="157708"/>
            <a:ext cx="1720645" cy="569609"/>
          </a:xfrm>
          <a:prstGeom prst="rect">
            <a:avLst/>
          </a:prstGeom>
        </p:spPr>
      </p:pic>
      <p:sp>
        <p:nvSpPr>
          <p:cNvPr id="6" name="Slide Number Placeholder 5"/>
          <p:cNvSpPr>
            <a:spLocks noGrp="1"/>
          </p:cNvSpPr>
          <p:nvPr>
            <p:ph type="sldNum" sz="quarter" idx="12"/>
          </p:nvPr>
        </p:nvSpPr>
        <p:spPr>
          <a:xfrm>
            <a:off x="9448800" y="0"/>
            <a:ext cx="2743200" cy="365125"/>
          </a:xfrm>
        </p:spPr>
        <p:txBody>
          <a:bodyPr/>
          <a:lstStyle/>
          <a:p>
            <a:fld id="{792DBF27-58E7-439A-89A3-97F3B235AC8D}" type="slidenum">
              <a:rPr lang="en-US" smtClean="0"/>
              <a:t>19</a:t>
            </a:fld>
            <a:endParaRPr lang="en-US"/>
          </a:p>
        </p:txBody>
      </p:sp>
      <p:sp>
        <p:nvSpPr>
          <p:cNvPr id="3"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TextBox 8"/>
          <p:cNvSpPr txBox="1"/>
          <p:nvPr/>
        </p:nvSpPr>
        <p:spPr>
          <a:xfrm>
            <a:off x="4480691" y="565665"/>
            <a:ext cx="3535418" cy="369332"/>
          </a:xfrm>
          <a:prstGeom prst="rect">
            <a:avLst/>
          </a:prstGeom>
          <a:noFill/>
        </p:spPr>
        <p:txBody>
          <a:bodyPr wrap="square" rtlCol="0">
            <a:spAutoFit/>
          </a:bodyPr>
          <a:lstStyle/>
          <a:p>
            <a:r>
              <a:rPr lang="en-US" b="1" dirty="0"/>
              <a:t>References</a:t>
            </a:r>
          </a:p>
        </p:txBody>
      </p:sp>
      <p:sp>
        <p:nvSpPr>
          <p:cNvPr id="5" name="Rectangle 1"/>
          <p:cNvSpPr>
            <a:spLocks noChangeArrowheads="1"/>
          </p:cNvSpPr>
          <p:nvPr/>
        </p:nvSpPr>
        <p:spPr bwMode="auto">
          <a:xfrm>
            <a:off x="5963592" y="43934"/>
            <a:ext cx="26481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TextBox 1"/>
          <p:cNvSpPr txBox="1"/>
          <p:nvPr/>
        </p:nvSpPr>
        <p:spPr>
          <a:xfrm>
            <a:off x="415290" y="1672590"/>
            <a:ext cx="11231880" cy="4801314"/>
          </a:xfrm>
          <a:prstGeom prst="rect">
            <a:avLst/>
          </a:prstGeom>
          <a:noFill/>
        </p:spPr>
        <p:txBody>
          <a:bodyPr wrap="square" rtlCol="0">
            <a:spAutoFit/>
          </a:bodyPr>
          <a:lstStyle/>
          <a:p>
            <a:pPr>
              <a:lnSpc>
                <a:spcPct val="150000"/>
              </a:lnSpc>
            </a:pPr>
            <a:r>
              <a:rPr lang="en-US" sz="1600" dirty="0"/>
              <a:t>[1]	“NPTEL.” [Online]. Available: </a:t>
            </a:r>
            <a:r>
              <a:rPr lang="en-US" sz="1600" dirty="0">
                <a:hlinkClick r:id="rId3"/>
              </a:rPr>
              <a:t>http://nptel.ac.in/courses/Webcourse-contents/IIT-KANPUR/power-</a:t>
            </a:r>
            <a:r>
              <a:rPr lang="en-US" sz="1600" dirty="0"/>
              <a:t>		system/chapter_9/9_1.html.</a:t>
            </a:r>
          </a:p>
          <a:p>
            <a:pPr>
              <a:lnSpc>
                <a:spcPct val="150000"/>
              </a:lnSpc>
            </a:pPr>
            <a:r>
              <a:rPr lang="en-US" sz="1600" dirty="0"/>
              <a:t>[2]	J. J. Grainger, </a:t>
            </a:r>
            <a:r>
              <a:rPr lang="en-US" sz="1600" i="1" dirty="0"/>
              <a:t>Power System Analysis</a:t>
            </a:r>
            <a:r>
              <a:rPr lang="en-US" sz="1600" dirty="0"/>
              <a:t>. .</a:t>
            </a:r>
          </a:p>
          <a:p>
            <a:pPr>
              <a:lnSpc>
                <a:spcPct val="150000"/>
              </a:lnSpc>
            </a:pPr>
            <a:r>
              <a:rPr lang="en-US" sz="1600" dirty="0"/>
              <a:t>[3]	A. </a:t>
            </a:r>
            <a:r>
              <a:rPr lang="en-US" sz="1600" dirty="0" err="1"/>
              <a:t>Sauhats</a:t>
            </a:r>
            <a:r>
              <a:rPr lang="en-US" sz="1600" dirty="0"/>
              <a:t>, A. </a:t>
            </a:r>
            <a:r>
              <a:rPr lang="en-US" sz="1600" dirty="0" err="1"/>
              <a:t>Utans</a:t>
            </a:r>
            <a:r>
              <a:rPr lang="en-US" sz="1600" dirty="0"/>
              <a:t>, D. </a:t>
            </a:r>
            <a:r>
              <a:rPr lang="en-US" sz="1600" dirty="0" err="1"/>
              <a:t>Antonovs</a:t>
            </a:r>
            <a:r>
              <a:rPr lang="en-US" sz="1600" dirty="0"/>
              <a:t>, and E. Biela-</a:t>
            </a:r>
            <a:r>
              <a:rPr lang="en-US" sz="1600" dirty="0" err="1"/>
              <a:t>dalidovicha</a:t>
            </a:r>
            <a:r>
              <a:rPr lang="en-US" sz="1600" dirty="0"/>
              <a:t>, “Out-of-Step Protection Using Equal Area Criterion in Time 	Domain,” 2016.</a:t>
            </a:r>
          </a:p>
          <a:p>
            <a:pPr>
              <a:lnSpc>
                <a:spcPct val="150000"/>
              </a:lnSpc>
            </a:pPr>
            <a:r>
              <a:rPr lang="en-US" sz="1600" dirty="0"/>
              <a:t>[4]	S. </a:t>
            </a:r>
            <a:r>
              <a:rPr lang="en-US" sz="1600" dirty="0" err="1"/>
              <a:t>Paudyal</a:t>
            </a:r>
            <a:r>
              <a:rPr lang="en-US" sz="1600" dirty="0"/>
              <a:t>, G. Ramakrishna, and M. S. </a:t>
            </a:r>
            <a:r>
              <a:rPr lang="en-US" sz="1600" dirty="0" err="1"/>
              <a:t>Sachdev</a:t>
            </a:r>
            <a:r>
              <a:rPr lang="en-US" sz="1600" dirty="0"/>
              <a:t>, “Out-of-step protection using the equal area criterion in time domain - 	SMIB and 3-machine case studies,” </a:t>
            </a:r>
            <a:r>
              <a:rPr lang="en-US" sz="1600" i="1" dirty="0"/>
              <a:t>IEEE Reg. 10 </a:t>
            </a:r>
            <a:r>
              <a:rPr lang="en-US" sz="1600" i="1" dirty="0" err="1"/>
              <a:t>Annu</a:t>
            </a:r>
            <a:r>
              <a:rPr lang="en-US" sz="1600" i="1" dirty="0"/>
              <a:t>. Int. Conf. Proceedings/TENCON</a:t>
            </a:r>
            <a:r>
              <a:rPr lang="en-US" sz="1600" dirty="0"/>
              <a:t>, no. </a:t>
            </a:r>
            <a:r>
              <a:rPr lang="en-US" sz="1600" dirty="0" err="1"/>
              <a:t>i</a:t>
            </a:r>
            <a:r>
              <a:rPr lang="en-US" sz="1600" dirty="0"/>
              <a:t>, 2008.</a:t>
            </a:r>
          </a:p>
          <a:p>
            <a:pPr>
              <a:lnSpc>
                <a:spcPct val="150000"/>
              </a:lnSpc>
            </a:pPr>
            <a:r>
              <a:rPr lang="en-US" sz="1600" dirty="0"/>
              <a:t>[5]	H. Q. M. and H. D. L. Huynh Chau </a:t>
            </a:r>
            <a:r>
              <a:rPr lang="en-US" sz="1600" dirty="0" err="1"/>
              <a:t>Duy</a:t>
            </a:r>
            <a:r>
              <a:rPr lang="en-US" sz="1600" dirty="0"/>
              <a:t>, “Transient Stability Analysis,” vol. 15, pp. 256–260, 2002.</a:t>
            </a:r>
          </a:p>
          <a:p>
            <a:pPr>
              <a:lnSpc>
                <a:spcPct val="150000"/>
              </a:lnSpc>
            </a:pPr>
            <a:r>
              <a:rPr lang="en-US" sz="1600" dirty="0"/>
              <a:t>[6]	M. L. Crow, </a:t>
            </a:r>
            <a:r>
              <a:rPr lang="en-US" sz="1600" i="1" dirty="0"/>
              <a:t>Computational Methods for Electric Power Systems</a:t>
            </a:r>
            <a:r>
              <a:rPr lang="en-US" sz="1600" dirty="0"/>
              <a:t>, Third. .</a:t>
            </a:r>
          </a:p>
          <a:p>
            <a:pPr>
              <a:lnSpc>
                <a:spcPct val="150000"/>
              </a:lnSpc>
            </a:pPr>
            <a:r>
              <a:rPr lang="en-US" sz="1600" dirty="0"/>
              <a:t>[7]	T. Expansions, “Euler ’ s Method , Taylor Series Method , Runge </a:t>
            </a:r>
            <a:r>
              <a:rPr lang="en-US" sz="1600" dirty="0" err="1"/>
              <a:t>Kutta</a:t>
            </a:r>
            <a:r>
              <a:rPr lang="en-US" sz="1600" dirty="0"/>
              <a:t> Methods , Multi-Step Methods </a:t>
            </a:r>
            <a:r>
              <a:rPr lang="en-US" sz="1600"/>
              <a:t>and Stability </a:t>
            </a:r>
            <a:r>
              <a:rPr lang="en-US" sz="1600" dirty="0"/>
              <a:t>.,” 	no. 0, pp. 1–6.</a:t>
            </a:r>
          </a:p>
          <a:p>
            <a:pPr>
              <a:lnSpc>
                <a:spcPct val="150000"/>
              </a:lnSpc>
            </a:pPr>
            <a:r>
              <a:rPr lang="en-US" sz="1600" dirty="0"/>
              <a:t>[8]	G. Outline, “IEEE 10 Generator 39 Bus System,” </a:t>
            </a:r>
            <a:r>
              <a:rPr lang="en-US" sz="1600" i="1" dirty="0"/>
              <a:t>Network</a:t>
            </a:r>
            <a:r>
              <a:rPr lang="en-US" sz="1600" dirty="0"/>
              <a:t>.</a:t>
            </a:r>
          </a:p>
          <a:p>
            <a:endParaRPr lang="en-US" dirty="0"/>
          </a:p>
        </p:txBody>
      </p:sp>
    </p:spTree>
    <p:extLst>
      <p:ext uri="{BB962C8B-B14F-4D97-AF65-F5344CB8AC3E}">
        <p14:creationId xmlns:p14="http://schemas.microsoft.com/office/powerpoint/2010/main" val="77965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49" y="157708"/>
            <a:ext cx="1720645" cy="569609"/>
          </a:xfrm>
          <a:prstGeom prst="rect">
            <a:avLst/>
          </a:prstGeom>
        </p:spPr>
      </p:pic>
      <p:sp>
        <p:nvSpPr>
          <p:cNvPr id="6" name="Slide Number Placeholder 5"/>
          <p:cNvSpPr>
            <a:spLocks noGrp="1"/>
          </p:cNvSpPr>
          <p:nvPr>
            <p:ph type="sldNum" sz="quarter" idx="12"/>
          </p:nvPr>
        </p:nvSpPr>
        <p:spPr>
          <a:xfrm>
            <a:off x="9448800" y="0"/>
            <a:ext cx="2743200" cy="365125"/>
          </a:xfrm>
        </p:spPr>
        <p:txBody>
          <a:bodyPr/>
          <a:lstStyle/>
          <a:p>
            <a:fld id="{792DBF27-58E7-439A-89A3-97F3B235AC8D}" type="slidenum">
              <a:rPr lang="en-US" smtClean="0"/>
              <a:t>2</a:t>
            </a:fld>
            <a:endParaRPr lang="en-US"/>
          </a:p>
        </p:txBody>
      </p:sp>
      <p:sp>
        <p:nvSpPr>
          <p:cNvPr id="2" name="TextBox 1"/>
          <p:cNvSpPr txBox="1"/>
          <p:nvPr/>
        </p:nvSpPr>
        <p:spPr>
          <a:xfrm>
            <a:off x="4293089" y="498598"/>
            <a:ext cx="1133644"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Overview</a:t>
            </a:r>
          </a:p>
        </p:txBody>
      </p:sp>
      <p:sp>
        <p:nvSpPr>
          <p:cNvPr id="3" name="Rectangle 2"/>
          <p:cNvSpPr/>
          <p:nvPr/>
        </p:nvSpPr>
        <p:spPr>
          <a:xfrm>
            <a:off x="1195346" y="867930"/>
            <a:ext cx="8253454" cy="6186309"/>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Introduction</a:t>
            </a:r>
          </a:p>
          <a:p>
            <a:pPr marL="285750" indent="-285750">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Power System Stability Analysis</a:t>
            </a:r>
          </a:p>
          <a:p>
            <a:pPr marL="742950" lvl="1" indent="-285750">
              <a:lnSpc>
                <a:spcPct val="150000"/>
              </a:lnSpc>
              <a:buFont typeface="Courier New" panose="02070309020205020404" pitchFamily="49" charset="0"/>
              <a:buChar char="o"/>
            </a:pPr>
            <a:r>
              <a:rPr lang="en-US" altLang="en-US" dirty="0">
                <a:latin typeface="Times New Roman" panose="02020603050405020304" pitchFamily="18" charset="0"/>
                <a:cs typeface="Times New Roman" panose="02020603050405020304" pitchFamily="18" charset="0"/>
              </a:rPr>
              <a:t>Swing Equation</a:t>
            </a:r>
          </a:p>
          <a:p>
            <a:pPr marL="742950" lvl="1" indent="-285750">
              <a:lnSpc>
                <a:spcPct val="150000"/>
              </a:lnSpc>
              <a:buFont typeface="Courier New" panose="02070309020205020404" pitchFamily="49" charset="0"/>
              <a:buChar char="o"/>
            </a:pPr>
            <a:r>
              <a:rPr lang="en-US" altLang="en-US" dirty="0">
                <a:latin typeface="Times New Roman" panose="02020603050405020304" pitchFamily="18" charset="0"/>
                <a:cs typeface="Times New Roman" panose="02020603050405020304" pitchFamily="18" charset="0"/>
              </a:rPr>
              <a:t>Power-angle equation</a:t>
            </a:r>
          </a:p>
          <a:p>
            <a:pPr marL="742950" lvl="1" indent="-285750">
              <a:lnSpc>
                <a:spcPct val="150000"/>
              </a:lnSpc>
              <a:buFont typeface="Courier New" panose="02070309020205020404" pitchFamily="49" charset="0"/>
              <a:buChar char="o"/>
            </a:pPr>
            <a:r>
              <a:rPr lang="en-US" altLang="en-US" dirty="0">
                <a:latin typeface="Times New Roman" panose="02020603050405020304" pitchFamily="18" charset="0"/>
                <a:cs typeface="Times New Roman" panose="02020603050405020304" pitchFamily="18" charset="0"/>
              </a:rPr>
              <a:t>Equal Area Criterion</a:t>
            </a:r>
          </a:p>
          <a:p>
            <a:pPr marL="285750" indent="-285750">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Stability Analysis of a Multi-machine System</a:t>
            </a:r>
          </a:p>
          <a:p>
            <a:pPr marL="285750" indent="-285750">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Numerical Integration Method</a:t>
            </a:r>
          </a:p>
          <a:p>
            <a:pPr marL="742950" lvl="1" indent="-285750">
              <a:lnSpc>
                <a:spcPct val="150000"/>
              </a:lnSpc>
              <a:buFont typeface="Courier New" panose="02070309020205020404" pitchFamily="49" charset="0"/>
              <a:buChar char="o"/>
            </a:pPr>
            <a:r>
              <a:rPr lang="en-US" altLang="en-US" dirty="0">
                <a:latin typeface="Times New Roman" panose="02020603050405020304" pitchFamily="18" charset="0"/>
                <a:cs typeface="Times New Roman" panose="02020603050405020304" pitchFamily="18" charset="0"/>
              </a:rPr>
              <a:t>Runge </a:t>
            </a:r>
            <a:r>
              <a:rPr lang="en-US" altLang="en-US" dirty="0" err="1">
                <a:latin typeface="Times New Roman" panose="02020603050405020304" pitchFamily="18" charset="0"/>
                <a:cs typeface="Times New Roman" panose="02020603050405020304" pitchFamily="18" charset="0"/>
              </a:rPr>
              <a:t>Kutta</a:t>
            </a:r>
            <a:endParaRPr lang="en-US" altLang="en-US"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Case Study on IEEE-39 Bus System</a:t>
            </a:r>
          </a:p>
          <a:p>
            <a:pPr marL="285750" indent="-285750">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Computer Modeling of the System</a:t>
            </a:r>
          </a:p>
          <a:p>
            <a:pPr marL="285750" indent="-285750">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Results and Simulation</a:t>
            </a:r>
          </a:p>
          <a:p>
            <a:pPr marL="285750" indent="-285750">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Future Scope</a:t>
            </a:r>
          </a:p>
          <a:p>
            <a:pPr marL="285750" indent="-285750">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Conclusion</a:t>
            </a:r>
          </a:p>
          <a:p>
            <a:pPr marL="285750" indent="-285750">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References</a:t>
            </a:r>
          </a:p>
          <a:p>
            <a:endParaRPr lang="en-US" altLang="en-US" dirty="0"/>
          </a:p>
        </p:txBody>
      </p:sp>
    </p:spTree>
    <p:extLst>
      <p:ext uri="{BB962C8B-B14F-4D97-AF65-F5344CB8AC3E}">
        <p14:creationId xmlns:p14="http://schemas.microsoft.com/office/powerpoint/2010/main" val="3486321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49" y="157708"/>
            <a:ext cx="1720645" cy="569609"/>
          </a:xfrm>
          <a:prstGeom prst="rect">
            <a:avLst/>
          </a:prstGeom>
        </p:spPr>
      </p:pic>
      <p:sp>
        <p:nvSpPr>
          <p:cNvPr id="6" name="Slide Number Placeholder 5"/>
          <p:cNvSpPr>
            <a:spLocks noGrp="1"/>
          </p:cNvSpPr>
          <p:nvPr>
            <p:ph type="sldNum" sz="quarter" idx="12"/>
          </p:nvPr>
        </p:nvSpPr>
        <p:spPr>
          <a:xfrm>
            <a:off x="9448800" y="0"/>
            <a:ext cx="2743200" cy="365125"/>
          </a:xfrm>
        </p:spPr>
        <p:txBody>
          <a:bodyPr/>
          <a:lstStyle/>
          <a:p>
            <a:fld id="{792DBF27-58E7-439A-89A3-97F3B235AC8D}" type="slidenum">
              <a:rPr lang="en-US" smtClean="0"/>
              <a:t>3</a:t>
            </a:fld>
            <a:endParaRPr lang="en-US"/>
          </a:p>
        </p:txBody>
      </p:sp>
      <p:sp>
        <p:nvSpPr>
          <p:cNvPr id="2" name="TextBox 1"/>
          <p:cNvSpPr txBox="1"/>
          <p:nvPr/>
        </p:nvSpPr>
        <p:spPr>
          <a:xfrm>
            <a:off x="4810540" y="644056"/>
            <a:ext cx="1494961"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Introduction </a:t>
            </a:r>
          </a:p>
        </p:txBody>
      </p:sp>
      <p:sp>
        <p:nvSpPr>
          <p:cNvPr id="5" name="TextBox 4"/>
          <p:cNvSpPr txBox="1"/>
          <p:nvPr/>
        </p:nvSpPr>
        <p:spPr>
          <a:xfrm>
            <a:off x="731636" y="1584743"/>
            <a:ext cx="11147729" cy="618630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Power system subjected to wide range of disturbances</a:t>
            </a:r>
          </a:p>
          <a:p>
            <a:pPr marL="742950" lvl="1" indent="-285750">
              <a:lnSpc>
                <a:spcPct val="150000"/>
              </a:lnSpc>
              <a:buFont typeface="Courier New" panose="02070309020205020404" pitchFamily="49" charset="0"/>
              <a:buChar char="o"/>
            </a:pPr>
            <a:r>
              <a:rPr lang="en-US" dirty="0"/>
              <a:t>Small disturbances</a:t>
            </a:r>
          </a:p>
          <a:p>
            <a:pPr marL="742950" lvl="1" indent="-285750">
              <a:lnSpc>
                <a:spcPct val="150000"/>
              </a:lnSpc>
              <a:buFont typeface="Courier New" panose="02070309020205020404" pitchFamily="49" charset="0"/>
              <a:buChar char="o"/>
            </a:pPr>
            <a:r>
              <a:rPr lang="en-US" dirty="0"/>
              <a:t>Large disturbances</a:t>
            </a:r>
          </a:p>
          <a:p>
            <a:pPr marL="285750" indent="-285750">
              <a:lnSpc>
                <a:spcPct val="150000"/>
              </a:lnSpc>
              <a:buFont typeface="Arial" panose="020B0604020202020204" pitchFamily="34" charset="0"/>
              <a:buChar char="•"/>
            </a:pPr>
            <a:r>
              <a:rPr lang="en-US" dirty="0"/>
              <a:t>Faults can result to</a:t>
            </a:r>
          </a:p>
          <a:p>
            <a:pPr marL="742950" lvl="1" indent="-285750">
              <a:lnSpc>
                <a:spcPct val="150000"/>
              </a:lnSpc>
              <a:buFont typeface="Courier New" panose="02070309020205020404" pitchFamily="49" charset="0"/>
              <a:buChar char="o"/>
            </a:pPr>
            <a:r>
              <a:rPr lang="en-US" dirty="0"/>
              <a:t>Loss of synchronism or unstable operating condition-out of step</a:t>
            </a:r>
          </a:p>
          <a:p>
            <a:pPr marL="285750" indent="-285750">
              <a:lnSpc>
                <a:spcPct val="150000"/>
              </a:lnSpc>
              <a:buFont typeface="Arial" panose="020B0604020202020204" pitchFamily="34" charset="0"/>
              <a:buChar char="•"/>
            </a:pPr>
            <a:r>
              <a:rPr lang="en-US" dirty="0"/>
              <a:t>Fault clearance time is the most important criteria to determine system stability</a:t>
            </a:r>
          </a:p>
          <a:p>
            <a:pPr marL="285750" indent="-285750">
              <a:lnSpc>
                <a:spcPct val="150000"/>
              </a:lnSpc>
              <a:buFont typeface="Arial" panose="020B0604020202020204" pitchFamily="34" charset="0"/>
              <a:buChar char="•"/>
            </a:pPr>
            <a:r>
              <a:rPr lang="en-US" dirty="0"/>
              <a:t>Power Swing: O</a:t>
            </a:r>
            <a:r>
              <a:rPr lang="en-US" dirty="0"/>
              <a:t>scillation in active and reactive power flow on a transmission line caused by a large disturbance like a fault.</a:t>
            </a:r>
          </a:p>
          <a:p>
            <a:pPr marL="742950" lvl="1" indent="-285750">
              <a:lnSpc>
                <a:spcPct val="150000"/>
              </a:lnSpc>
              <a:buFont typeface="Courier New" panose="02070309020205020404" pitchFamily="49" charset="0"/>
              <a:buChar char="o"/>
            </a:pPr>
            <a:r>
              <a:rPr lang="en-US" dirty="0"/>
              <a:t>Effect of power swing may lead to nuisance tripping</a:t>
            </a:r>
          </a:p>
          <a:p>
            <a:pPr marL="742950" lvl="1" indent="-285750">
              <a:lnSpc>
                <a:spcPct val="150000"/>
              </a:lnSpc>
              <a:buFont typeface="Courier New" panose="02070309020205020404" pitchFamily="49" charset="0"/>
              <a:buChar char="o"/>
            </a:pPr>
            <a:r>
              <a:rPr lang="en-US" dirty="0"/>
              <a:t>The study of power swing for a large bus system requires enormous simulation</a:t>
            </a:r>
          </a:p>
          <a:p>
            <a:pPr marL="285750" indent="-285750">
              <a:lnSpc>
                <a:spcPct val="150000"/>
              </a:lnSpc>
              <a:buFont typeface="Arial" panose="020B0604020202020204" pitchFamily="34" charset="0"/>
              <a:buChar char="•"/>
            </a:pPr>
            <a:r>
              <a:rPr lang="en-US" dirty="0"/>
              <a:t>Power system is a highly non linear system involving non linear dynamics of a large equation</a:t>
            </a:r>
          </a:p>
          <a:p>
            <a:pPr marL="285750" indent="-285750">
              <a:lnSpc>
                <a:spcPct val="150000"/>
              </a:lnSpc>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380512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49" y="157708"/>
            <a:ext cx="1720645" cy="569609"/>
          </a:xfrm>
          <a:prstGeom prst="rect">
            <a:avLst/>
          </a:prstGeom>
        </p:spPr>
      </p:pic>
      <p:sp>
        <p:nvSpPr>
          <p:cNvPr id="6" name="Slide Number Placeholder 5"/>
          <p:cNvSpPr>
            <a:spLocks noGrp="1"/>
          </p:cNvSpPr>
          <p:nvPr>
            <p:ph type="sldNum" sz="quarter" idx="12"/>
          </p:nvPr>
        </p:nvSpPr>
        <p:spPr>
          <a:xfrm>
            <a:off x="9448800" y="0"/>
            <a:ext cx="2743200" cy="365125"/>
          </a:xfrm>
        </p:spPr>
        <p:txBody>
          <a:bodyPr/>
          <a:lstStyle/>
          <a:p>
            <a:fld id="{792DBF27-58E7-439A-89A3-97F3B235AC8D}" type="slidenum">
              <a:rPr lang="en-US" smtClean="0"/>
              <a:t>4</a:t>
            </a:fld>
            <a:endParaRPr lang="en-US"/>
          </a:p>
        </p:txBody>
      </p:sp>
      <p:sp>
        <p:nvSpPr>
          <p:cNvPr id="2" name="TextBox 1"/>
          <p:cNvSpPr txBox="1"/>
          <p:nvPr/>
        </p:nvSpPr>
        <p:spPr>
          <a:xfrm>
            <a:off x="4810540" y="644056"/>
            <a:ext cx="3341684"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Power System Stability Analysis</a:t>
            </a:r>
          </a:p>
        </p:txBody>
      </p:sp>
      <p:sp>
        <p:nvSpPr>
          <p:cNvPr id="5" name="TextBox 4"/>
          <p:cNvSpPr txBox="1"/>
          <p:nvPr/>
        </p:nvSpPr>
        <p:spPr>
          <a:xfrm>
            <a:off x="1200660" y="1498033"/>
            <a:ext cx="11147729" cy="438581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Power system stability categorized into:</a:t>
            </a:r>
          </a:p>
          <a:p>
            <a:pPr marL="742950" lvl="1" indent="-285750">
              <a:lnSpc>
                <a:spcPct val="150000"/>
              </a:lnSpc>
              <a:buFont typeface="Courier New" panose="02070309020205020404" pitchFamily="49" charset="0"/>
              <a:buChar char="o"/>
            </a:pPr>
            <a:r>
              <a:rPr lang="en-US" dirty="0"/>
              <a:t>Steady State Stability</a:t>
            </a:r>
          </a:p>
          <a:p>
            <a:pPr marL="742950" lvl="1" indent="-285750">
              <a:lnSpc>
                <a:spcPct val="150000"/>
              </a:lnSpc>
              <a:buFont typeface="Courier New" panose="02070309020205020404" pitchFamily="49" charset="0"/>
              <a:buChar char="o"/>
            </a:pPr>
            <a:r>
              <a:rPr lang="en-US" dirty="0"/>
              <a:t>Transient Stability</a:t>
            </a:r>
          </a:p>
          <a:p>
            <a:pPr marL="742950" lvl="1" indent="-285750">
              <a:lnSpc>
                <a:spcPct val="150000"/>
              </a:lnSpc>
              <a:buFont typeface="Courier New" panose="02070309020205020404" pitchFamily="49" charset="0"/>
              <a:buChar char="o"/>
            </a:pPr>
            <a:r>
              <a:rPr lang="en-US" dirty="0"/>
              <a:t>Dynamic Stability</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Assumptions made for stability analysis</a:t>
            </a:r>
          </a:p>
          <a:p>
            <a:pPr marL="742950" lvl="1" indent="-285750">
              <a:lnSpc>
                <a:spcPct val="150000"/>
              </a:lnSpc>
              <a:buFont typeface="Courier New" panose="02070309020205020404" pitchFamily="49" charset="0"/>
              <a:buChar char="o"/>
            </a:pPr>
            <a:r>
              <a:rPr lang="en-US" dirty="0"/>
              <a:t>DC offset currents and harmonics are neglected</a:t>
            </a:r>
          </a:p>
          <a:p>
            <a:pPr marL="742950" lvl="1" indent="-285750">
              <a:lnSpc>
                <a:spcPct val="150000"/>
              </a:lnSpc>
              <a:buFont typeface="Courier New" panose="02070309020205020404" pitchFamily="49" charset="0"/>
              <a:buChar char="o"/>
            </a:pPr>
            <a:r>
              <a:rPr lang="en-US" dirty="0"/>
              <a:t>Symmetrical components</a:t>
            </a:r>
          </a:p>
          <a:p>
            <a:pPr marL="742950" lvl="1" indent="-285750">
              <a:lnSpc>
                <a:spcPct val="150000"/>
              </a:lnSpc>
              <a:buFont typeface="Courier New" panose="02070309020205020404" pitchFamily="49" charset="0"/>
              <a:buChar char="o"/>
            </a:pPr>
            <a:r>
              <a:rPr lang="en-US" dirty="0"/>
              <a:t>Constant generated voltage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61547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49" y="157708"/>
            <a:ext cx="1720645" cy="569609"/>
          </a:xfrm>
          <a:prstGeom prst="rect">
            <a:avLst/>
          </a:prstGeom>
        </p:spPr>
      </p:pic>
      <p:sp>
        <p:nvSpPr>
          <p:cNvPr id="6" name="Slide Number Placeholder 5"/>
          <p:cNvSpPr>
            <a:spLocks noGrp="1"/>
          </p:cNvSpPr>
          <p:nvPr>
            <p:ph type="sldNum" sz="quarter" idx="12"/>
          </p:nvPr>
        </p:nvSpPr>
        <p:spPr>
          <a:xfrm>
            <a:off x="9448800" y="0"/>
            <a:ext cx="2743200" cy="365125"/>
          </a:xfrm>
        </p:spPr>
        <p:txBody>
          <a:bodyPr/>
          <a:lstStyle/>
          <a:p>
            <a:fld id="{792DBF27-58E7-439A-89A3-97F3B235AC8D}" type="slidenum">
              <a:rPr lang="en-US" smtClean="0"/>
              <a:t>5</a:t>
            </a:fld>
            <a:endParaRPr lang="en-US"/>
          </a:p>
        </p:txBody>
      </p:sp>
      <p:sp>
        <p:nvSpPr>
          <p:cNvPr id="2" name="TextBox 1"/>
          <p:cNvSpPr txBox="1"/>
          <p:nvPr/>
        </p:nvSpPr>
        <p:spPr>
          <a:xfrm>
            <a:off x="4810540" y="644056"/>
            <a:ext cx="3341684"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Power System Stability Analysis</a:t>
            </a:r>
          </a:p>
        </p:txBody>
      </p:sp>
      <p:sp>
        <p:nvSpPr>
          <p:cNvPr id="5" name="TextBox 4"/>
          <p:cNvSpPr txBox="1"/>
          <p:nvPr/>
        </p:nvSpPr>
        <p:spPr>
          <a:xfrm>
            <a:off x="1200660" y="1498033"/>
            <a:ext cx="11147729" cy="4801314"/>
          </a:xfrm>
          <a:prstGeom prst="rect">
            <a:avLst/>
          </a:prstGeom>
          <a:noFill/>
        </p:spPr>
        <p:txBody>
          <a:bodyPr wrap="square" rtlCol="0">
            <a:spAutoFit/>
          </a:bodyPr>
          <a:lstStyle/>
          <a:p>
            <a:r>
              <a:rPr lang="en-US" u="sng" dirty="0"/>
              <a:t>Swing-Equation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IN" dirty="0"/>
              <a:t>Describes the behaviour of rotor dynamics during disturbances in the system</a:t>
            </a:r>
          </a:p>
          <a:p>
            <a:pPr marL="285750" indent="-285750">
              <a:buFont typeface="Arial" panose="020B0604020202020204" pitchFamily="34" charset="0"/>
              <a:buChar char="•"/>
            </a:pPr>
            <a:r>
              <a:rPr lang="en-IN" dirty="0"/>
              <a:t>The differential equation governing the rotor dynamics of a synchronous machine is given by</a:t>
            </a:r>
          </a:p>
          <a:p>
            <a:endParaRPr lang="en-IN" dirty="0"/>
          </a:p>
          <a:p>
            <a:endParaRPr lang="en-IN" dirty="0"/>
          </a:p>
          <a:p>
            <a:endParaRPr lang="en-IN" dirty="0"/>
          </a:p>
          <a:p>
            <a:pPr marL="285750" indent="-285750">
              <a:buFont typeface="Arial" panose="020B0604020202020204" pitchFamily="34" charset="0"/>
              <a:buChar char="•"/>
            </a:pPr>
            <a:r>
              <a:rPr lang="en-IN" dirty="0"/>
              <a:t>So it is more convenient to measure rotor angle with respect to synchronously rotating frame of reference so</a:t>
            </a:r>
          </a:p>
          <a:p>
            <a:endParaRPr lang="en-IN" dirty="0"/>
          </a:p>
          <a:p>
            <a:endParaRPr lang="en-US" dirty="0"/>
          </a:p>
          <a:p>
            <a:endParaRPr lang="en-US" dirty="0"/>
          </a:p>
          <a:p>
            <a:endParaRPr lang="en-US" dirty="0"/>
          </a:p>
          <a:p>
            <a:endParaRPr lang="en-US" dirty="0"/>
          </a:p>
          <a:p>
            <a:endParaRPr lang="en-US" dirty="0"/>
          </a:p>
          <a:p>
            <a:endParaRPr lang="en-US" dirty="0"/>
          </a:p>
          <a:p>
            <a:pPr marL="285750" indent="-285750">
              <a:buFont typeface="Arial" panose="020B0604020202020204" pitchFamily="34" charset="0"/>
              <a:buChar char="•"/>
            </a:pPr>
            <a:r>
              <a:rPr lang="en-IN" dirty="0"/>
              <a:t>This equation is used to determine the stability of a machine with a power system.</a:t>
            </a:r>
          </a:p>
          <a:p>
            <a:pPr marL="285750" indent="-285750">
              <a:buFont typeface="Arial" panose="020B0604020202020204" pitchFamily="34" charset="0"/>
              <a:buChar char="•"/>
            </a:pPr>
            <a:r>
              <a:rPr lang="en-IN" dirty="0"/>
              <a:t>Solving this equation we obtain </a:t>
            </a:r>
            <a:r>
              <a:rPr lang="el-GR" dirty="0"/>
              <a:t>δ</a:t>
            </a:r>
            <a:r>
              <a:rPr lang="en-US" dirty="0"/>
              <a:t> as function of time called  swing curves.</a:t>
            </a:r>
            <a:endParaRPr lang="en-US" dirty="0"/>
          </a:p>
        </p:txBody>
      </p:sp>
      <p:sp>
        <p:nvSpPr>
          <p:cNvPr id="3"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mc:Choice xmlns:a14="http://schemas.microsoft.com/office/drawing/2010/main" Requires="a14">
          <p:sp>
            <p:nvSpPr>
              <p:cNvPr id="8" name="Rectangle 7"/>
              <p:cNvSpPr/>
              <p:nvPr/>
            </p:nvSpPr>
            <p:spPr>
              <a:xfrm>
                <a:off x="4364419" y="2669418"/>
                <a:ext cx="3155736" cy="64812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𝐽</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0">
                                  <a:latin typeface="Cambria Math" panose="02040503050406030204" pitchFamily="18" charset="0"/>
                                </a:rPr>
                                <m:t>∂</m:t>
                              </m:r>
                            </m:e>
                            <m:sup>
                              <m:r>
                                <a:rPr lang="en-US" i="0">
                                  <a:latin typeface="Cambria Math" panose="02040503050406030204" pitchFamily="18" charset="0"/>
                                </a:rPr>
                                <m:t>2</m:t>
                              </m:r>
                            </m:sup>
                          </m:sSup>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𝑚</m:t>
                              </m:r>
                            </m:sub>
                          </m:sSub>
                        </m:num>
                        <m:den>
                          <m:r>
                            <a:rPr lang="en-US" i="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0">
                                  <a:latin typeface="Cambria Math" panose="02040503050406030204" pitchFamily="18" charset="0"/>
                                </a:rPr>
                                <m:t>2</m:t>
                              </m:r>
                            </m:sup>
                          </m:sSup>
                        </m:den>
                      </m:f>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𝑎</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𝑚</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𝑒</m:t>
                          </m:r>
                        </m:sub>
                      </m:sSub>
                      <m:r>
                        <m:rPr>
                          <m:nor/>
                        </m:rPr>
                        <a:rPr lang="en-US" i="1">
                          <a:latin typeface="Cambria Math" panose="02040503050406030204" pitchFamily="18" charset="0"/>
                        </a:rPr>
                        <m:t>​​​   </m:t>
                      </m:r>
                      <m:r>
                        <m:rPr>
                          <m:nor/>
                        </m:rPr>
                        <a:rPr lang="en-US" i="1">
                          <a:latin typeface="Cambria Math" panose="02040503050406030204" pitchFamily="18" charset="0"/>
                        </a:rPr>
                        <m:t>N</m:t>
                      </m:r>
                      <m:r>
                        <m:rPr>
                          <m:nor/>
                        </m:rPr>
                        <a:rPr lang="en-US" i="1">
                          <a:latin typeface="Cambria Math" panose="02040503050406030204" pitchFamily="18" charset="0"/>
                        </a:rPr>
                        <m:t>−</m:t>
                      </m:r>
                      <m:r>
                        <m:rPr>
                          <m:nor/>
                        </m:rPr>
                        <a:rPr lang="en-US" i="1">
                          <a:latin typeface="Cambria Math" panose="02040503050406030204" pitchFamily="18" charset="0"/>
                        </a:rPr>
                        <m:t>m</m:t>
                      </m:r>
                    </m:oMath>
                  </m:oMathPara>
                </a14:m>
                <a:endParaRPr lang="en-US" dirty="0"/>
              </a:p>
            </p:txBody>
          </p:sp>
        </mc:Choice>
        <mc:Fallback>
          <p:sp>
            <p:nvSpPr>
              <p:cNvPr id="8" name="Rectangle 7"/>
              <p:cNvSpPr>
                <a:spLocks noRot="1" noChangeAspect="1" noMove="1" noResize="1" noEditPoints="1" noAdjustHandles="1" noChangeArrowheads="1" noChangeShapeType="1" noTextEdit="1"/>
              </p:cNvSpPr>
              <p:nvPr/>
            </p:nvSpPr>
            <p:spPr>
              <a:xfrm>
                <a:off x="4364419" y="2669418"/>
                <a:ext cx="3155736" cy="64812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Rectangle 8"/>
              <p:cNvSpPr/>
              <p:nvPr/>
            </p:nvSpPr>
            <p:spPr>
              <a:xfrm>
                <a:off x="4745201" y="3848022"/>
                <a:ext cx="1736181"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𝑚</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𝑠</m:t>
                          </m:r>
                        </m:sub>
                      </m:sSub>
                      <m:r>
                        <a:rPr lang="en-US" i="1">
                          <a:latin typeface="Cambria Math" panose="02040503050406030204" pitchFamily="18" charset="0"/>
                        </a:rPr>
                        <m:t>𝑡</m:t>
                      </m:r>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𝑚</m:t>
                          </m:r>
                        </m:sub>
                      </m:sSub>
                    </m:oMath>
                  </m:oMathPara>
                </a14:m>
                <a:endParaRPr lang="en-US" dirty="0"/>
              </a:p>
            </p:txBody>
          </p:sp>
        </mc:Choice>
        <mc:Fallback>
          <p:sp>
            <p:nvSpPr>
              <p:cNvPr id="9" name="Rectangle 8"/>
              <p:cNvSpPr>
                <a:spLocks noRot="1" noChangeAspect="1" noMove="1" noResize="1" noEditPoints="1" noAdjustHandles="1" noChangeArrowheads="1" noChangeShapeType="1" noTextEdit="1"/>
              </p:cNvSpPr>
              <p:nvPr/>
            </p:nvSpPr>
            <p:spPr>
              <a:xfrm>
                <a:off x="4745201" y="3848022"/>
                <a:ext cx="1736181"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Rectangle 9"/>
              <p:cNvSpPr/>
              <p:nvPr/>
            </p:nvSpPr>
            <p:spPr>
              <a:xfrm>
                <a:off x="4745201" y="4339113"/>
                <a:ext cx="1606402" cy="64812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f>
                        <m:fPr>
                          <m:ctrlPr>
                            <a:rPr lang="en-US">
                              <a:latin typeface="Cambria Math" panose="02040503050406030204" pitchFamily="18" charset="0"/>
                            </a:rPr>
                          </m:ctrlPr>
                        </m:fPr>
                        <m:num>
                          <m:sSup>
                            <m:sSupPr>
                              <m:ctrlPr>
                                <a:rPr lang="en-US">
                                  <a:latin typeface="Cambria Math" panose="02040503050406030204" pitchFamily="18" charset="0"/>
                                </a:rPr>
                              </m:ctrlPr>
                            </m:sSupPr>
                            <m:e>
                              <m:r>
                                <a:rPr lang="en-US" i="1">
                                  <a:latin typeface="Cambria Math" panose="02040503050406030204" pitchFamily="18" charset="0"/>
                                </a:rPr>
                                <m:t>𝑑</m:t>
                              </m:r>
                            </m:e>
                            <m:sup>
                              <m:r>
                                <a:rPr lang="en-US" i="0">
                                  <a:latin typeface="Cambria Math" panose="02040503050406030204" pitchFamily="18" charset="0"/>
                                </a:rPr>
                                <m:t>2</m:t>
                              </m:r>
                            </m:sup>
                          </m:sSup>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𝑚</m:t>
                              </m:r>
                            </m:sub>
                          </m:sSub>
                        </m:num>
                        <m:den>
                          <m:r>
                            <a:rPr lang="en-US" i="1">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0">
                                  <a:latin typeface="Cambria Math" panose="02040503050406030204" pitchFamily="18" charset="0"/>
                                </a:rPr>
                                <m:t>2</m:t>
                              </m:r>
                            </m:sup>
                          </m:sSup>
                        </m:den>
                      </m:f>
                      <m:r>
                        <a:rPr lang="en-US" i="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𝑑</m:t>
                              </m:r>
                            </m:e>
                            <m:sup>
                              <m:r>
                                <a:rPr lang="en-US" i="0">
                                  <a:latin typeface="Cambria Math" panose="02040503050406030204" pitchFamily="18" charset="0"/>
                                </a:rPr>
                                <m:t>2</m:t>
                              </m:r>
                            </m:sup>
                          </m:sSup>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𝑚</m:t>
                              </m:r>
                            </m:sub>
                          </m:sSub>
                        </m:num>
                        <m:den>
                          <m:r>
                            <a:rPr lang="en-US" i="1">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0">
                                  <a:latin typeface="Cambria Math" panose="02040503050406030204" pitchFamily="18" charset="0"/>
                                </a:rPr>
                                <m:t>2</m:t>
                              </m:r>
                            </m:sup>
                          </m:sSup>
                        </m:den>
                      </m:f>
                    </m:oMath>
                  </m:oMathPara>
                </a14:m>
                <a:endParaRPr lang="en-US" dirty="0"/>
              </a:p>
            </p:txBody>
          </p:sp>
        </mc:Choice>
        <mc:Fallback>
          <p:sp>
            <p:nvSpPr>
              <p:cNvPr id="10" name="Rectangle 9"/>
              <p:cNvSpPr>
                <a:spLocks noRot="1" noChangeAspect="1" noMove="1" noResize="1" noEditPoints="1" noAdjustHandles="1" noChangeArrowheads="1" noChangeShapeType="1" noTextEdit="1"/>
              </p:cNvSpPr>
              <p:nvPr/>
            </p:nvSpPr>
            <p:spPr>
              <a:xfrm>
                <a:off x="4745201" y="4339113"/>
                <a:ext cx="1606402" cy="64812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Rectangle 10"/>
              <p:cNvSpPr/>
              <p:nvPr/>
            </p:nvSpPr>
            <p:spPr>
              <a:xfrm>
                <a:off x="4001775" y="4909391"/>
                <a:ext cx="3605089" cy="69493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f>
                        <m:fPr>
                          <m:ctrlPr>
                            <a:rPr lang="en-US">
                              <a:latin typeface="Cambria Math" panose="02040503050406030204" pitchFamily="18" charset="0"/>
                            </a:rPr>
                          </m:ctrlPr>
                        </m:fPr>
                        <m:num>
                          <m:r>
                            <a:rPr lang="en-US">
                              <a:latin typeface="Cambria Math" panose="02040503050406030204" pitchFamily="18" charset="0"/>
                            </a:rPr>
                            <m:t>2</m:t>
                          </m:r>
                          <m:r>
                            <a:rPr lang="en-US" i="1">
                              <a:latin typeface="Cambria Math" panose="02040503050406030204" pitchFamily="18" charset="0"/>
                            </a:rPr>
                            <m:t>𝐻</m:t>
                          </m:r>
                        </m:num>
                        <m:den>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𝑠</m:t>
                              </m:r>
                            </m:sub>
                          </m:sSub>
                        </m:den>
                      </m:f>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0">
                                  <a:latin typeface="Cambria Math" panose="02040503050406030204" pitchFamily="18" charset="0"/>
                                </a:rPr>
                                <m:t>∂</m:t>
                              </m:r>
                            </m:e>
                            <m:sup>
                              <m:r>
                                <a:rPr lang="en-US" i="0">
                                  <a:latin typeface="Cambria Math" panose="02040503050406030204" pitchFamily="18" charset="0"/>
                                </a:rPr>
                                <m:t>2</m:t>
                              </m:r>
                            </m:sup>
                          </m:sSup>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𝑚</m:t>
                              </m:r>
                            </m:sub>
                          </m:sSub>
                        </m:num>
                        <m:den>
                          <m:r>
                            <a:rPr lang="en-US" i="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0">
                                  <a:latin typeface="Cambria Math" panose="02040503050406030204" pitchFamily="18" charset="0"/>
                                </a:rPr>
                                <m:t>2</m:t>
                              </m:r>
                            </m:sup>
                          </m:sSup>
                        </m:den>
                      </m:f>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𝑎</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𝑚</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𝑒</m:t>
                          </m:r>
                        </m:sub>
                      </m:sSub>
                      <m:r>
                        <m:rPr>
                          <m:nor/>
                        </m:rPr>
                        <a:rPr lang="en-US" i="1">
                          <a:latin typeface="Cambria Math" panose="02040503050406030204" pitchFamily="18" charset="0"/>
                        </a:rPr>
                        <m:t>​​​   </m:t>
                      </m:r>
                      <m:r>
                        <m:rPr>
                          <m:nor/>
                        </m:rPr>
                        <a:rPr lang="en-US" i="1">
                          <a:latin typeface="Cambria Math" panose="02040503050406030204" pitchFamily="18" charset="0"/>
                        </a:rPr>
                        <m:t>per</m:t>
                      </m:r>
                      <m:r>
                        <m:rPr>
                          <m:nor/>
                        </m:rPr>
                        <a:rPr lang="en-US" i="1">
                          <a:latin typeface="Cambria Math" panose="02040503050406030204" pitchFamily="18" charset="0"/>
                        </a:rPr>
                        <m:t> </m:t>
                      </m:r>
                      <m:r>
                        <m:rPr>
                          <m:nor/>
                        </m:rPr>
                        <a:rPr lang="en-US" i="1">
                          <a:latin typeface="Cambria Math" panose="02040503050406030204" pitchFamily="18" charset="0"/>
                        </a:rPr>
                        <m:t>unit</m:t>
                      </m:r>
                    </m:oMath>
                  </m:oMathPara>
                </a14:m>
                <a:endParaRPr lang="en-US" dirty="0"/>
              </a:p>
            </p:txBody>
          </p:sp>
        </mc:Choice>
        <mc:Fallback>
          <p:sp>
            <p:nvSpPr>
              <p:cNvPr id="11" name="Rectangle 10"/>
              <p:cNvSpPr>
                <a:spLocks noRot="1" noChangeAspect="1" noMove="1" noResize="1" noEditPoints="1" noAdjustHandles="1" noChangeArrowheads="1" noChangeShapeType="1" noTextEdit="1"/>
              </p:cNvSpPr>
              <p:nvPr/>
            </p:nvSpPr>
            <p:spPr>
              <a:xfrm>
                <a:off x="4001775" y="4909391"/>
                <a:ext cx="3605089" cy="694934"/>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33250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49" y="157708"/>
            <a:ext cx="1720645" cy="569609"/>
          </a:xfrm>
          <a:prstGeom prst="rect">
            <a:avLst/>
          </a:prstGeom>
        </p:spPr>
      </p:pic>
      <p:sp>
        <p:nvSpPr>
          <p:cNvPr id="6" name="Slide Number Placeholder 5"/>
          <p:cNvSpPr>
            <a:spLocks noGrp="1"/>
          </p:cNvSpPr>
          <p:nvPr>
            <p:ph type="sldNum" sz="quarter" idx="12"/>
          </p:nvPr>
        </p:nvSpPr>
        <p:spPr>
          <a:xfrm>
            <a:off x="9448800" y="0"/>
            <a:ext cx="2743200" cy="365125"/>
          </a:xfrm>
        </p:spPr>
        <p:txBody>
          <a:bodyPr/>
          <a:lstStyle/>
          <a:p>
            <a:fld id="{792DBF27-58E7-439A-89A3-97F3B235AC8D}" type="slidenum">
              <a:rPr lang="en-US" smtClean="0"/>
              <a:t>6</a:t>
            </a:fld>
            <a:endParaRPr lang="en-US"/>
          </a:p>
        </p:txBody>
      </p:sp>
      <p:sp>
        <p:nvSpPr>
          <p:cNvPr id="2" name="TextBox 1"/>
          <p:cNvSpPr txBox="1"/>
          <p:nvPr/>
        </p:nvSpPr>
        <p:spPr>
          <a:xfrm>
            <a:off x="4810540" y="644056"/>
            <a:ext cx="3341684"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Power System Stability Analysis</a:t>
            </a:r>
          </a:p>
        </p:txBody>
      </p:sp>
      <p:sp>
        <p:nvSpPr>
          <p:cNvPr id="5" name="TextBox 4"/>
          <p:cNvSpPr txBox="1"/>
          <p:nvPr/>
        </p:nvSpPr>
        <p:spPr>
          <a:xfrm>
            <a:off x="1169082" y="1293081"/>
            <a:ext cx="10686588" cy="4801314"/>
          </a:xfrm>
          <a:prstGeom prst="rect">
            <a:avLst/>
          </a:prstGeom>
          <a:noFill/>
        </p:spPr>
        <p:txBody>
          <a:bodyPr wrap="square" rtlCol="0">
            <a:spAutoFit/>
          </a:bodyPr>
          <a:lstStyle/>
          <a:p>
            <a:r>
              <a:rPr lang="en-US" u="sng" dirty="0"/>
              <a:t>Power-Angle Equation</a:t>
            </a:r>
          </a:p>
          <a:p>
            <a:endParaRPr lang="en-US" u="sng" dirty="0"/>
          </a:p>
          <a:p>
            <a:pPr marL="285750" indent="-285750">
              <a:buFont typeface="Arial" panose="020B0604020202020204" pitchFamily="34" charset="0"/>
              <a:buChar char="•"/>
            </a:pPr>
            <a:r>
              <a:rPr lang="en-US" dirty="0"/>
              <a:t>In swing equation we consider mechanical power to be constant.</a:t>
            </a:r>
          </a:p>
          <a:p>
            <a:pPr marL="285750" indent="-285750">
              <a:buFont typeface="Arial" panose="020B0604020202020204" pitchFamily="34" charset="0"/>
              <a:buChar char="•"/>
            </a:pPr>
            <a:r>
              <a:rPr lang="en-US" dirty="0"/>
              <a:t>During a fault there will be a change in electrical power , which determines the stability of system.</a:t>
            </a:r>
          </a:p>
          <a:p>
            <a:pPr marL="285750" indent="-285750">
              <a:buFont typeface="Arial" panose="020B0604020202020204" pitchFamily="34" charset="0"/>
              <a:buChar char="•"/>
            </a:pPr>
            <a:r>
              <a:rPr lang="en-US" dirty="0"/>
              <a:t>Change in </a:t>
            </a:r>
            <a:r>
              <a:rPr lang="en-US" dirty="0" err="1"/>
              <a:t>P</a:t>
            </a:r>
            <a:r>
              <a:rPr lang="en-US" sz="1600" dirty="0" err="1"/>
              <a:t>e</a:t>
            </a:r>
            <a:r>
              <a:rPr lang="en-US" dirty="0"/>
              <a:t> is obtained by performing power flow equations to electrical network and the machine model chosen.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u="sng" dirty="0"/>
          </a:p>
          <a:p>
            <a:r>
              <a:rPr lang="en-US" dirty="0"/>
              <a:t>We can represent </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For a lossless line</a:t>
            </a:r>
          </a:p>
          <a:p>
            <a:pPr marL="285750" indent="-285750">
              <a:buFont typeface="Arial" panose="020B0604020202020204" pitchFamily="34" charset="0"/>
              <a:buChar char="•"/>
            </a:pPr>
            <a:endParaRPr lang="en-US" dirty="0"/>
          </a:p>
          <a:p>
            <a:r>
              <a:rPr lang="en-US" dirty="0"/>
              <a:t>     where, </a:t>
            </a:r>
          </a:p>
          <a:p>
            <a:endParaRPr lang="en-US" dirty="0"/>
          </a:p>
        </p:txBody>
      </p:sp>
      <p:sp>
        <p:nvSpPr>
          <p:cNvPr id="3"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mc:Choice xmlns:a14="http://schemas.microsoft.com/office/drawing/2010/main" Requires="a14">
          <p:sp>
            <p:nvSpPr>
              <p:cNvPr id="16" name="Rectangle 15"/>
              <p:cNvSpPr/>
              <p:nvPr/>
            </p:nvSpPr>
            <p:spPr>
              <a:xfrm>
                <a:off x="3314376" y="2904291"/>
                <a:ext cx="4916859" cy="40498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d>
                        <m:dPr>
                          <m:begChr m:val=""/>
                          <m:ctrlPr>
                            <a:rPr lang="en-US">
                              <a:latin typeface="Cambria Math" panose="02040503050406030204" pitchFamily="18" charset="0"/>
                            </a:rPr>
                          </m:ctrlPr>
                        </m:dPr>
                        <m:e>
                          <m:sSub>
                            <m:sSubPr>
                              <m:ctrlPr>
                                <a:rPr lang="en-US">
                                  <a:latin typeface="Cambria Math" panose="02040503050406030204" pitchFamily="18" charset="0"/>
                                </a:rPr>
                              </m:ctrlPr>
                            </m:sSubPr>
                            <m:e>
                              <m:r>
                                <a:rPr lang="en-US" i="1">
                                  <a:latin typeface="Cambria Math" panose="02040503050406030204" pitchFamily="18" charset="0"/>
                                </a:rPr>
                                <m:t>𝑃</m:t>
                              </m:r>
                            </m:e>
                            <m:sub>
                              <m:r>
                                <a:rPr lang="en-US" i="0">
                                  <a:latin typeface="Cambria Math" panose="02040503050406030204" pitchFamily="18" charset="0"/>
                                </a:rPr>
                                <m:t>1</m:t>
                              </m:r>
                            </m:sub>
                          </m:sSub>
                          <m:r>
                            <a:rPr lang="en-US" i="0">
                              <a:latin typeface="Cambria Math" panose="02040503050406030204" pitchFamily="18" charset="0"/>
                            </a:rPr>
                            <m:t>=</m:t>
                          </m:r>
                          <m:sSup>
                            <m:sSupPr>
                              <m:ctrlPr>
                                <a:rPr lang="en-US" i="1">
                                  <a:latin typeface="Cambria Math" panose="02040503050406030204" pitchFamily="18" charset="0"/>
                                </a:rPr>
                              </m:ctrlPr>
                            </m:sSupPr>
                            <m:e>
                              <m:r>
                                <a:rPr lang="en-US" i="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𝐸</m:t>
                                  </m:r>
                                </m:e>
                                <m:sub>
                                  <m:r>
                                    <a:rPr lang="en-US" i="0">
                                      <a:latin typeface="Cambria Math" panose="02040503050406030204" pitchFamily="18" charset="0"/>
                                    </a:rPr>
                                    <m:t>1</m:t>
                                  </m:r>
                                </m:sub>
                                <m:sup>
                                  <m:r>
                                    <a:rPr lang="en-US" i="0">
                                      <a:latin typeface="Cambria Math" panose="02040503050406030204" pitchFamily="18" charset="0"/>
                                    </a:rPr>
                                    <m:t>′</m:t>
                                  </m:r>
                                </m:sup>
                              </m:sSubSup>
                              <m:r>
                                <a:rPr lang="en-US" i="0">
                                  <a:latin typeface="Cambria Math" panose="02040503050406030204" pitchFamily="18" charset="0"/>
                                </a:rPr>
                                <m:t>|</m:t>
                              </m:r>
                            </m:e>
                            <m:sup>
                              <m:r>
                                <a:rPr lang="en-US" i="0">
                                  <a:latin typeface="Cambria Math" panose="02040503050406030204" pitchFamily="18" charset="0"/>
                                </a:rPr>
                                <m:t>2</m:t>
                              </m:r>
                            </m:sup>
                          </m:sSup>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0">
                                  <a:latin typeface="Cambria Math" panose="02040503050406030204" pitchFamily="18" charset="0"/>
                                </a:rPr>
                                <m:t>11</m:t>
                              </m:r>
                            </m:sub>
                          </m:sSub>
                          <m:r>
                            <a:rPr lang="en-US" i="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𝐸</m:t>
                              </m:r>
                            </m:e>
                            <m:sub>
                              <m:r>
                                <a:rPr lang="en-US" i="0">
                                  <a:latin typeface="Cambria Math" panose="02040503050406030204" pitchFamily="18" charset="0"/>
                                </a:rPr>
                                <m:t>1</m:t>
                              </m:r>
                            </m:sub>
                            <m:sup>
                              <m:r>
                                <a:rPr lang="en-US" i="0">
                                  <a:latin typeface="Cambria Math" panose="02040503050406030204" pitchFamily="18" charset="0"/>
                                </a:rPr>
                                <m:t>′</m:t>
                              </m:r>
                            </m:sup>
                          </m:sSubSup>
                          <m:r>
                            <a:rPr lang="en-US" i="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𝐸</m:t>
                              </m:r>
                            </m:e>
                            <m:sub>
                              <m:r>
                                <a:rPr lang="en-US" i="0">
                                  <a:latin typeface="Cambria Math" panose="02040503050406030204" pitchFamily="18" charset="0"/>
                                </a:rPr>
                                <m:t>2</m:t>
                              </m:r>
                            </m:sub>
                            <m:sup>
                              <m:r>
                                <a:rPr lang="en-US" i="0">
                                  <a:latin typeface="Cambria Math" panose="02040503050406030204" pitchFamily="18" charset="0"/>
                                </a:rPr>
                                <m:t>′</m:t>
                              </m:r>
                            </m:sup>
                          </m:sSubSup>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0">
                                  <a:latin typeface="Cambria Math" panose="02040503050406030204" pitchFamily="18" charset="0"/>
                                </a:rPr>
                                <m:t>12</m:t>
                              </m:r>
                            </m:sub>
                          </m:sSub>
                          <m:r>
                            <a:rPr lang="en-US" i="0">
                              <a:latin typeface="Cambria Math" panose="02040503050406030204" pitchFamily="18" charset="0"/>
                            </a:rPr>
                            <m:t>|</m:t>
                          </m:r>
                          <m:r>
                            <m:rPr>
                              <m:sty m:val="p"/>
                            </m:rPr>
                            <a:rPr lang="en-US" i="0">
                              <a:latin typeface="Cambria Math" panose="02040503050406030204" pitchFamily="18" charset="0"/>
                            </a:rPr>
                            <m:t>cos</m:t>
                          </m:r>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0">
                                  <a:latin typeface="Cambria Math" panose="02040503050406030204" pitchFamily="18" charset="0"/>
                                </a:rPr>
                                <m:t>1</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0">
                                  <a:latin typeface="Cambria Math" panose="02040503050406030204" pitchFamily="18" charset="0"/>
                                </a:rPr>
                                <m:t>2</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0">
                                  <a:latin typeface="Cambria Math" panose="02040503050406030204" pitchFamily="18" charset="0"/>
                                </a:rPr>
                                <m:t>12</m:t>
                              </m:r>
                            </m:sub>
                          </m:sSub>
                        </m:e>
                      </m:d>
                    </m:oMath>
                  </m:oMathPara>
                </a14:m>
                <a:endParaRPr lang="en-US" dirty="0"/>
              </a:p>
            </p:txBody>
          </p:sp>
        </mc:Choice>
        <mc:Fallback>
          <p:sp>
            <p:nvSpPr>
              <p:cNvPr id="16" name="Rectangle 15"/>
              <p:cNvSpPr>
                <a:spLocks noRot="1" noChangeAspect="1" noMove="1" noResize="1" noEditPoints="1" noAdjustHandles="1" noChangeArrowheads="1" noChangeShapeType="1" noTextEdit="1"/>
              </p:cNvSpPr>
              <p:nvPr/>
            </p:nvSpPr>
            <p:spPr>
              <a:xfrm>
                <a:off x="3314376" y="2904291"/>
                <a:ext cx="4916859" cy="404983"/>
              </a:xfrm>
              <a:prstGeom prst="rect">
                <a:avLst/>
              </a:prstGeom>
              <a:blipFill>
                <a:blip r:embed="rId3"/>
                <a:stretch>
                  <a:fillRect t="-153731" r="-12531" b="-22835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Rectangle 17"/>
              <p:cNvSpPr/>
              <p:nvPr/>
            </p:nvSpPr>
            <p:spPr>
              <a:xfrm>
                <a:off x="3100286" y="3432449"/>
                <a:ext cx="1389868"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𝛿</m:t>
                      </m:r>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0">
                              <a:latin typeface="Cambria Math" panose="02040503050406030204" pitchFamily="18" charset="0"/>
                            </a:rPr>
                            <m:t>1</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0">
                              <a:latin typeface="Cambria Math" panose="02040503050406030204" pitchFamily="18" charset="0"/>
                            </a:rPr>
                            <m:t>2</m:t>
                          </m:r>
                        </m:sub>
                      </m:sSub>
                    </m:oMath>
                  </m:oMathPara>
                </a14:m>
                <a:endParaRPr lang="en-US" dirty="0"/>
              </a:p>
            </p:txBody>
          </p:sp>
        </mc:Choice>
        <mc:Fallback>
          <p:sp>
            <p:nvSpPr>
              <p:cNvPr id="18" name="Rectangle 17"/>
              <p:cNvSpPr>
                <a:spLocks noRot="1" noChangeAspect="1" noMove="1" noResize="1" noEditPoints="1" noAdjustHandles="1" noChangeArrowheads="1" noChangeShapeType="1" noTextEdit="1"/>
              </p:cNvSpPr>
              <p:nvPr/>
            </p:nvSpPr>
            <p:spPr>
              <a:xfrm>
                <a:off x="3100286" y="3432449"/>
                <a:ext cx="1389868"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Rectangle 18"/>
              <p:cNvSpPr/>
              <p:nvPr/>
            </p:nvSpPr>
            <p:spPr>
              <a:xfrm>
                <a:off x="6638782" y="3357249"/>
                <a:ext cx="1405385" cy="56297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𝛾</m:t>
                      </m:r>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0">
                              <a:latin typeface="Cambria Math" panose="02040503050406030204" pitchFamily="18" charset="0"/>
                            </a:rPr>
                            <m:t>12</m:t>
                          </m:r>
                        </m:sub>
                      </m:sSub>
                      <m:r>
                        <a:rPr lang="en-US" i="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𝜋</m:t>
                          </m:r>
                        </m:num>
                        <m:den>
                          <m:r>
                            <a:rPr lang="en-US" i="0">
                              <a:latin typeface="Cambria Math" panose="02040503050406030204" pitchFamily="18" charset="0"/>
                            </a:rPr>
                            <m:t>2</m:t>
                          </m:r>
                        </m:den>
                      </m:f>
                    </m:oMath>
                  </m:oMathPara>
                </a14:m>
                <a:endParaRPr lang="en-US" dirty="0"/>
              </a:p>
            </p:txBody>
          </p:sp>
        </mc:Choice>
        <mc:Fallback>
          <p:sp>
            <p:nvSpPr>
              <p:cNvPr id="19" name="Rectangle 18"/>
              <p:cNvSpPr>
                <a:spLocks noRot="1" noChangeAspect="1" noMove="1" noResize="1" noEditPoints="1" noAdjustHandles="1" noChangeArrowheads="1" noChangeShapeType="1" noTextEdit="1"/>
              </p:cNvSpPr>
              <p:nvPr/>
            </p:nvSpPr>
            <p:spPr>
              <a:xfrm>
                <a:off x="6638782" y="3357249"/>
                <a:ext cx="1405385" cy="56297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Rectangle 19"/>
              <p:cNvSpPr/>
              <p:nvPr/>
            </p:nvSpPr>
            <p:spPr>
              <a:xfrm>
                <a:off x="4142989" y="4379427"/>
                <a:ext cx="2684196"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d>
                        <m:dPr>
                          <m:begChr m:val=""/>
                          <m:ctrlPr>
                            <a:rPr lang="en-US">
                              <a:latin typeface="Cambria Math" panose="02040503050406030204" pitchFamily="18" charset="0"/>
                            </a:rPr>
                          </m:ctrlPr>
                        </m:dPr>
                        <m:e>
                          <m:sSub>
                            <m:sSubPr>
                              <m:ctrlPr>
                                <a:rPr lang="en-US">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𝑒</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𝑐</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m:rPr>
                                  <m:sty m:val="p"/>
                                </m:rPr>
                                <a:rPr lang="en-US" i="0">
                                  <a:latin typeface="Cambria Math" panose="02040503050406030204" pitchFamily="18" charset="0"/>
                                </a:rPr>
                                <m:t>max</m:t>
                              </m:r>
                            </m:sub>
                          </m:sSub>
                          <m:r>
                            <m:rPr>
                              <m:sty m:val="p"/>
                            </m:rPr>
                            <a:rPr lang="en-US" i="0">
                              <a:latin typeface="Cambria Math" panose="02040503050406030204" pitchFamily="18" charset="0"/>
                            </a:rPr>
                            <m:t>sin</m:t>
                          </m:r>
                          <m:r>
                            <a:rPr lang="en-US" i="0">
                              <a:latin typeface="Cambria Math" panose="02040503050406030204" pitchFamily="18" charset="0"/>
                            </a:rPr>
                            <m:t>(</m:t>
                          </m:r>
                          <m:r>
                            <a:rPr lang="en-US" i="1">
                              <a:latin typeface="Cambria Math" panose="02040503050406030204" pitchFamily="18" charset="0"/>
                            </a:rPr>
                            <m:t>𝛿</m:t>
                          </m:r>
                          <m:r>
                            <a:rPr lang="en-US" i="0">
                              <a:latin typeface="Cambria Math" panose="02040503050406030204" pitchFamily="18" charset="0"/>
                            </a:rPr>
                            <m:t>−</m:t>
                          </m:r>
                          <m:r>
                            <a:rPr lang="en-US" i="1">
                              <a:latin typeface="Cambria Math" panose="02040503050406030204" pitchFamily="18" charset="0"/>
                            </a:rPr>
                            <m:t>𝛾</m:t>
                          </m:r>
                        </m:e>
                      </m:d>
                    </m:oMath>
                  </m:oMathPara>
                </a14:m>
                <a:endParaRPr lang="en-US" dirty="0"/>
              </a:p>
            </p:txBody>
          </p:sp>
        </mc:Choice>
        <mc:Fallback>
          <p:sp>
            <p:nvSpPr>
              <p:cNvPr id="20" name="Rectangle 19"/>
              <p:cNvSpPr>
                <a:spLocks noRot="1" noChangeAspect="1" noMove="1" noResize="1" noEditPoints="1" noAdjustHandles="1" noChangeArrowheads="1" noChangeShapeType="1" noTextEdit="1"/>
              </p:cNvSpPr>
              <p:nvPr/>
            </p:nvSpPr>
            <p:spPr>
              <a:xfrm>
                <a:off x="4142989" y="4379427"/>
                <a:ext cx="2684196" cy="369332"/>
              </a:xfrm>
              <a:prstGeom prst="rect">
                <a:avLst/>
              </a:prstGeom>
              <a:blipFill>
                <a:blip r:embed="rId6"/>
                <a:stretch>
                  <a:fillRect t="-119672" r="-18409" b="-18360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Rectangle 20"/>
              <p:cNvSpPr/>
              <p:nvPr/>
            </p:nvSpPr>
            <p:spPr>
              <a:xfrm>
                <a:off x="4459793" y="5167501"/>
                <a:ext cx="1615314"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𝑒</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m:rPr>
                              <m:sty m:val="p"/>
                            </m:rPr>
                            <a:rPr lang="en-US" i="0">
                              <a:latin typeface="Cambria Math" panose="02040503050406030204" pitchFamily="18" charset="0"/>
                            </a:rPr>
                            <m:t>max</m:t>
                          </m:r>
                        </m:sub>
                      </m:sSub>
                      <m:r>
                        <m:rPr>
                          <m:sty m:val="p"/>
                        </m:rPr>
                        <a:rPr lang="en-US" i="0">
                          <a:latin typeface="Cambria Math" panose="02040503050406030204" pitchFamily="18" charset="0"/>
                        </a:rPr>
                        <m:t>sin</m:t>
                      </m:r>
                      <m:r>
                        <a:rPr lang="en-US" i="1">
                          <a:latin typeface="Cambria Math" panose="02040503050406030204" pitchFamily="18" charset="0"/>
                        </a:rPr>
                        <m:t>𝛿</m:t>
                      </m:r>
                    </m:oMath>
                  </m:oMathPara>
                </a14:m>
                <a:endParaRPr lang="en-US" dirty="0"/>
              </a:p>
            </p:txBody>
          </p:sp>
        </mc:Choice>
        <mc:Fallback>
          <p:sp>
            <p:nvSpPr>
              <p:cNvPr id="21" name="Rectangle 20"/>
              <p:cNvSpPr>
                <a:spLocks noRot="1" noChangeAspect="1" noMove="1" noResize="1" noEditPoints="1" noAdjustHandles="1" noChangeArrowheads="1" noChangeShapeType="1" noTextEdit="1"/>
              </p:cNvSpPr>
              <p:nvPr/>
            </p:nvSpPr>
            <p:spPr>
              <a:xfrm>
                <a:off x="4459793" y="5167501"/>
                <a:ext cx="1615314"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Rectangle 21"/>
              <p:cNvSpPr/>
              <p:nvPr/>
            </p:nvSpPr>
            <p:spPr>
              <a:xfrm>
                <a:off x="4459793" y="5751891"/>
                <a:ext cx="1755609" cy="63132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atin typeface="Cambria Math" panose="02040503050406030204" pitchFamily="18" charset="0"/>
                            </a:rPr>
                          </m:ctrlPr>
                        </m:sSubPr>
                        <m:e>
                          <m:r>
                            <a:rPr lang="en-US" i="1">
                              <a:latin typeface="Cambria Math" panose="02040503050406030204" pitchFamily="18" charset="0"/>
                            </a:rPr>
                            <m:t>𝑃</m:t>
                          </m:r>
                        </m:e>
                        <m:sub>
                          <m:r>
                            <m:rPr>
                              <m:sty m:val="p"/>
                            </m:rPr>
                            <a:rPr lang="en-US" i="0">
                              <a:latin typeface="Cambria Math" panose="02040503050406030204" pitchFamily="18" charset="0"/>
                            </a:rPr>
                            <m:t>max</m:t>
                          </m:r>
                        </m:sub>
                      </m:sSub>
                      <m:r>
                        <a:rPr lang="en-US" i="0">
                          <a:latin typeface="Cambria Math" panose="02040503050406030204" pitchFamily="18" charset="0"/>
                        </a:rPr>
                        <m:t>=</m:t>
                      </m:r>
                      <m:f>
                        <m:fPr>
                          <m:ctrlPr>
                            <a:rPr lang="en-US" i="1">
                              <a:latin typeface="Cambria Math" panose="02040503050406030204" pitchFamily="18" charset="0"/>
                            </a:rPr>
                          </m:ctrlPr>
                        </m:fPr>
                        <m:num>
                          <m:r>
                            <a:rPr lang="en-US" i="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𝐸</m:t>
                              </m:r>
                            </m:e>
                            <m:sub>
                              <m:r>
                                <a:rPr lang="en-US" i="0">
                                  <a:latin typeface="Cambria Math" panose="02040503050406030204" pitchFamily="18" charset="0"/>
                                </a:rPr>
                                <m:t>1</m:t>
                              </m:r>
                            </m:sub>
                            <m:sup>
                              <m:r>
                                <a:rPr lang="en-US" i="0">
                                  <a:latin typeface="Cambria Math" panose="02040503050406030204" pitchFamily="18" charset="0"/>
                                </a:rPr>
                                <m:t>′</m:t>
                              </m:r>
                            </m:sup>
                          </m:sSubSup>
                          <m:r>
                            <a:rPr lang="en-US" i="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𝐸</m:t>
                              </m:r>
                            </m:e>
                            <m:sub>
                              <m:r>
                                <a:rPr lang="en-US" i="0">
                                  <a:latin typeface="Cambria Math" panose="02040503050406030204" pitchFamily="18" charset="0"/>
                                </a:rPr>
                                <m:t>2</m:t>
                              </m:r>
                            </m:sub>
                            <m:sup>
                              <m:r>
                                <a:rPr lang="en-US" i="0">
                                  <a:latin typeface="Cambria Math" panose="02040503050406030204" pitchFamily="18" charset="0"/>
                                </a:rPr>
                                <m:t>′</m:t>
                              </m:r>
                            </m:sup>
                          </m:sSubSup>
                          <m:r>
                            <a:rPr lang="en-US" i="0">
                              <a:latin typeface="Cambria Math" panose="02040503050406030204" pitchFamily="18" charset="0"/>
                            </a:rPr>
                            <m:t>|</m:t>
                          </m:r>
                        </m:num>
                        <m:den>
                          <m:r>
                            <a:rPr lang="en-US" i="1">
                              <a:latin typeface="Cambria Math" panose="02040503050406030204" pitchFamily="18" charset="0"/>
                            </a:rPr>
                            <m:t>𝑋</m:t>
                          </m:r>
                        </m:den>
                      </m:f>
                    </m:oMath>
                  </m:oMathPara>
                </a14:m>
                <a:endParaRPr lang="en-US" dirty="0"/>
              </a:p>
            </p:txBody>
          </p:sp>
        </mc:Choice>
        <mc:Fallback>
          <p:sp>
            <p:nvSpPr>
              <p:cNvPr id="22" name="Rectangle 21"/>
              <p:cNvSpPr>
                <a:spLocks noRot="1" noChangeAspect="1" noMove="1" noResize="1" noEditPoints="1" noAdjustHandles="1" noChangeArrowheads="1" noChangeShapeType="1" noTextEdit="1"/>
              </p:cNvSpPr>
              <p:nvPr/>
            </p:nvSpPr>
            <p:spPr>
              <a:xfrm>
                <a:off x="4459793" y="5751891"/>
                <a:ext cx="1755609" cy="631327"/>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63467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49" y="157708"/>
            <a:ext cx="1720645" cy="569609"/>
          </a:xfrm>
          <a:prstGeom prst="rect">
            <a:avLst/>
          </a:prstGeom>
        </p:spPr>
      </p:pic>
      <p:sp>
        <p:nvSpPr>
          <p:cNvPr id="6" name="Slide Number Placeholder 5"/>
          <p:cNvSpPr>
            <a:spLocks noGrp="1"/>
          </p:cNvSpPr>
          <p:nvPr>
            <p:ph type="sldNum" sz="quarter" idx="12"/>
          </p:nvPr>
        </p:nvSpPr>
        <p:spPr>
          <a:xfrm>
            <a:off x="9448800" y="0"/>
            <a:ext cx="2743200" cy="365125"/>
          </a:xfrm>
        </p:spPr>
        <p:txBody>
          <a:bodyPr/>
          <a:lstStyle/>
          <a:p>
            <a:fld id="{792DBF27-58E7-439A-89A3-97F3B235AC8D}" type="slidenum">
              <a:rPr lang="en-US" smtClean="0"/>
              <a:t>7</a:t>
            </a:fld>
            <a:endParaRPr lang="en-US"/>
          </a:p>
        </p:txBody>
      </p:sp>
      <p:sp>
        <p:nvSpPr>
          <p:cNvPr id="2" name="TextBox 1"/>
          <p:cNvSpPr txBox="1"/>
          <p:nvPr/>
        </p:nvSpPr>
        <p:spPr>
          <a:xfrm>
            <a:off x="4810540" y="644056"/>
            <a:ext cx="3341684"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Power System Stability Analysis</a:t>
            </a:r>
          </a:p>
        </p:txBody>
      </p:sp>
      <p:sp>
        <p:nvSpPr>
          <p:cNvPr id="5" name="TextBox 4"/>
          <p:cNvSpPr txBox="1"/>
          <p:nvPr/>
        </p:nvSpPr>
        <p:spPr>
          <a:xfrm>
            <a:off x="1176965" y="1281257"/>
            <a:ext cx="10686588" cy="923330"/>
          </a:xfrm>
          <a:prstGeom prst="rect">
            <a:avLst/>
          </a:prstGeom>
          <a:noFill/>
        </p:spPr>
        <p:txBody>
          <a:bodyPr wrap="square" rtlCol="0">
            <a:spAutoFit/>
          </a:bodyPr>
          <a:lstStyle/>
          <a:p>
            <a:r>
              <a:rPr lang="en-US" u="sng" dirty="0"/>
              <a:t>Equal Area Criterion</a:t>
            </a:r>
          </a:p>
          <a:p>
            <a:endParaRPr lang="en-US" u="sng" dirty="0"/>
          </a:p>
          <a:p>
            <a:endParaRPr lang="en-US" dirty="0"/>
          </a:p>
        </p:txBody>
      </p:sp>
      <p:sp>
        <p:nvSpPr>
          <p:cNvPr id="3"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p:cNvPicPr>
            <a:picLocks noChangeAspect="1"/>
          </p:cNvPicPr>
          <p:nvPr/>
        </p:nvPicPr>
        <p:blipFill>
          <a:blip r:embed="rId3"/>
          <a:stretch>
            <a:fillRect/>
          </a:stretch>
        </p:blipFill>
        <p:spPr>
          <a:xfrm>
            <a:off x="3129583" y="1818283"/>
            <a:ext cx="5215769" cy="3227390"/>
          </a:xfrm>
          <a:prstGeom prst="rect">
            <a:avLst/>
          </a:prstGeom>
        </p:spPr>
      </p:pic>
      <mc:AlternateContent xmlns:mc="http://schemas.openxmlformats.org/markup-compatibility/2006">
        <mc:Choice xmlns:a14="http://schemas.microsoft.com/office/drawing/2010/main" Requires="a14">
          <p:sp>
            <p:nvSpPr>
              <p:cNvPr id="11" name="Rectangle 10"/>
              <p:cNvSpPr/>
              <p:nvPr/>
            </p:nvSpPr>
            <p:spPr>
              <a:xfrm>
                <a:off x="1382482" y="5084957"/>
                <a:ext cx="2695161" cy="97526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atin typeface="Cambria Math" panose="02040503050406030204" pitchFamily="18" charset="0"/>
                            </a:rPr>
                          </m:ctrlPr>
                        </m:sSubPr>
                        <m:e>
                          <m:r>
                            <a:rPr lang="en-US" i="1">
                              <a:latin typeface="Cambria Math" panose="02040503050406030204" pitchFamily="18" charset="0"/>
                            </a:rPr>
                            <m:t>𝐴</m:t>
                          </m:r>
                        </m:e>
                        <m:sub>
                          <m:r>
                            <a:rPr lang="en-US" i="0">
                              <a:latin typeface="Cambria Math" panose="02040503050406030204" pitchFamily="18" charset="0"/>
                            </a:rPr>
                            <m:t>1</m:t>
                          </m:r>
                        </m:sub>
                      </m:sSub>
                      <m:r>
                        <a:rPr lang="en-US" i="0">
                          <a:latin typeface="Cambria Math" panose="02040503050406030204" pitchFamily="18" charset="0"/>
                        </a:rPr>
                        <m:t>=</m:t>
                      </m:r>
                      <m:nary>
                        <m:naryPr>
                          <m:limLoc m:val="undOvr"/>
                          <m:grow m:val="on"/>
                          <m:ctrlPr>
                            <a:rPr lang="en-US" i="1">
                              <a:latin typeface="Cambria Math" panose="02040503050406030204" pitchFamily="18" charset="0"/>
                            </a:rPr>
                          </m:ctrlPr>
                        </m:naryPr>
                        <m:sub>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0">
                                  <a:latin typeface="Cambria Math" panose="02040503050406030204" pitchFamily="18" charset="0"/>
                                </a:rPr>
                                <m:t>0</m:t>
                              </m:r>
                            </m:sub>
                          </m:sSub>
                        </m:sub>
                        <m:sup>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0">
                                  <a:latin typeface="Cambria Math" panose="02040503050406030204" pitchFamily="18" charset="0"/>
                                </a:rPr>
                                <m:t>1</m:t>
                              </m:r>
                            </m:sub>
                          </m:sSub>
                        </m:sup>
                        <m:e>
                          <m:d>
                            <m:dPr>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𝑚</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𝑒</m:t>
                                  </m:r>
                                </m:sub>
                              </m:sSub>
                              <m:r>
                                <a:rPr lang="en-US" i="0">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𝛿</m:t>
                              </m:r>
                            </m:e>
                          </m:d>
                        </m:e>
                      </m:nary>
                      <m:r>
                        <a:rPr lang="en-US" i="0">
                          <a:latin typeface="Cambria Math" panose="02040503050406030204" pitchFamily="18" charset="0"/>
                        </a:rPr>
                        <m:t>=0</m:t>
                      </m:r>
                    </m:oMath>
                  </m:oMathPara>
                </a14:m>
                <a:endParaRPr lang="en-US" dirty="0"/>
              </a:p>
            </p:txBody>
          </p:sp>
        </mc:Choice>
        <mc:Fallback>
          <p:sp>
            <p:nvSpPr>
              <p:cNvPr id="11" name="Rectangle 10"/>
              <p:cNvSpPr>
                <a:spLocks noRot="1" noChangeAspect="1" noMove="1" noResize="1" noEditPoints="1" noAdjustHandles="1" noChangeArrowheads="1" noChangeShapeType="1" noTextEdit="1"/>
              </p:cNvSpPr>
              <p:nvPr/>
            </p:nvSpPr>
            <p:spPr>
              <a:xfrm>
                <a:off x="1382482" y="5084957"/>
                <a:ext cx="2695161" cy="97526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Rectangle 11"/>
              <p:cNvSpPr/>
              <p:nvPr/>
            </p:nvSpPr>
            <p:spPr>
              <a:xfrm>
                <a:off x="6895891" y="5084957"/>
                <a:ext cx="2838213" cy="940899"/>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atin typeface="Cambria Math" panose="02040503050406030204" pitchFamily="18" charset="0"/>
                            </a:rPr>
                          </m:ctrlPr>
                        </m:sSubPr>
                        <m:e>
                          <m:r>
                            <a:rPr lang="en-US" i="1">
                              <a:latin typeface="Cambria Math" panose="02040503050406030204" pitchFamily="18" charset="0"/>
                            </a:rPr>
                            <m:t>𝐴</m:t>
                          </m:r>
                        </m:e>
                        <m:sub>
                          <m:r>
                            <a:rPr lang="en-US" i="0">
                              <a:latin typeface="Cambria Math" panose="02040503050406030204" pitchFamily="18" charset="0"/>
                            </a:rPr>
                            <m:t>2</m:t>
                          </m:r>
                        </m:sub>
                      </m:sSub>
                      <m:r>
                        <a:rPr lang="en-US" i="0">
                          <a:latin typeface="Cambria Math" panose="02040503050406030204" pitchFamily="18" charset="0"/>
                        </a:rPr>
                        <m:t>=</m:t>
                      </m:r>
                      <m:nary>
                        <m:naryPr>
                          <m:limLoc m:val="undOvr"/>
                          <m:grow m:val="on"/>
                          <m:ctrlPr>
                            <a:rPr lang="en-US" i="1">
                              <a:latin typeface="Cambria Math" panose="02040503050406030204" pitchFamily="18" charset="0"/>
                            </a:rPr>
                          </m:ctrlPr>
                        </m:naryPr>
                        <m:sub>
                          <m:r>
                            <a:rPr lang="en-US" i="1">
                              <a:latin typeface="Cambria Math" panose="02040503050406030204" pitchFamily="18" charset="0"/>
                            </a:rPr>
                            <m:t>𝛿</m:t>
                          </m:r>
                          <m:r>
                            <a:rPr lang="en-US" i="0">
                              <a:latin typeface="Cambria Math" panose="02040503050406030204" pitchFamily="18" charset="0"/>
                            </a:rPr>
                            <m:t>1</m:t>
                          </m:r>
                        </m:sub>
                        <m:sup>
                          <m:sSub>
                            <m:sSubPr>
                              <m:ctrlPr>
                                <a:rPr lang="en-US" i="1">
                                  <a:latin typeface="Cambria Math" panose="02040503050406030204" pitchFamily="18" charset="0"/>
                                </a:rPr>
                              </m:ctrlPr>
                            </m:sSubPr>
                            <m:e>
                              <m:r>
                                <a:rPr lang="en-US" i="1">
                                  <a:latin typeface="Cambria Math" panose="02040503050406030204" pitchFamily="18" charset="0"/>
                                </a:rPr>
                                <m:t>𝛿</m:t>
                              </m:r>
                            </m:e>
                            <m:sub>
                              <m:r>
                                <m:rPr>
                                  <m:sty m:val="p"/>
                                </m:rPr>
                                <a:rPr lang="en-US" i="0">
                                  <a:latin typeface="Cambria Math" panose="02040503050406030204" pitchFamily="18" charset="0"/>
                                </a:rPr>
                                <m:t>max</m:t>
                              </m:r>
                            </m:sub>
                          </m:sSub>
                        </m:sup>
                        <m:e>
                          <m:d>
                            <m:dPr>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𝑒</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𝑚</m:t>
                                  </m:r>
                                </m:sub>
                              </m:sSub>
                              <m:r>
                                <a:rPr lang="en-US" i="0">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𝛿</m:t>
                              </m:r>
                            </m:e>
                          </m:d>
                        </m:e>
                      </m:nary>
                      <m:r>
                        <a:rPr lang="en-US" i="0">
                          <a:latin typeface="Cambria Math" panose="02040503050406030204" pitchFamily="18" charset="0"/>
                        </a:rPr>
                        <m:t>=0</m:t>
                      </m:r>
                    </m:oMath>
                  </m:oMathPara>
                </a14:m>
                <a:endParaRPr lang="en-US" dirty="0"/>
              </a:p>
            </p:txBody>
          </p:sp>
        </mc:Choice>
        <mc:Fallback>
          <p:sp>
            <p:nvSpPr>
              <p:cNvPr id="12" name="Rectangle 11"/>
              <p:cNvSpPr>
                <a:spLocks noRot="1" noChangeAspect="1" noMove="1" noResize="1" noEditPoints="1" noAdjustHandles="1" noChangeArrowheads="1" noChangeShapeType="1" noTextEdit="1"/>
              </p:cNvSpPr>
              <p:nvPr/>
            </p:nvSpPr>
            <p:spPr>
              <a:xfrm>
                <a:off x="6895891" y="5084957"/>
                <a:ext cx="2838213" cy="940899"/>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94598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49" y="157708"/>
            <a:ext cx="1720645" cy="569609"/>
          </a:xfrm>
          <a:prstGeom prst="rect">
            <a:avLst/>
          </a:prstGeom>
        </p:spPr>
      </p:pic>
      <p:sp>
        <p:nvSpPr>
          <p:cNvPr id="6" name="Slide Number Placeholder 5"/>
          <p:cNvSpPr>
            <a:spLocks noGrp="1"/>
          </p:cNvSpPr>
          <p:nvPr>
            <p:ph type="sldNum" sz="quarter" idx="12"/>
          </p:nvPr>
        </p:nvSpPr>
        <p:spPr>
          <a:xfrm>
            <a:off x="9448800" y="0"/>
            <a:ext cx="2743200" cy="365125"/>
          </a:xfrm>
        </p:spPr>
        <p:txBody>
          <a:bodyPr/>
          <a:lstStyle/>
          <a:p>
            <a:fld id="{792DBF27-58E7-439A-89A3-97F3B235AC8D}" type="slidenum">
              <a:rPr lang="en-US" smtClean="0"/>
              <a:t>8</a:t>
            </a:fld>
            <a:endParaRPr lang="en-US"/>
          </a:p>
        </p:txBody>
      </p:sp>
      <p:sp>
        <p:nvSpPr>
          <p:cNvPr id="2" name="TextBox 1"/>
          <p:cNvSpPr txBox="1"/>
          <p:nvPr/>
        </p:nvSpPr>
        <p:spPr>
          <a:xfrm>
            <a:off x="3663599" y="638525"/>
            <a:ext cx="4628255"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Stability Analysis of a Multi-Machine System</a:t>
            </a:r>
          </a:p>
        </p:txBody>
      </p:sp>
      <p:sp>
        <p:nvSpPr>
          <p:cNvPr id="5" name="TextBox 4"/>
          <p:cNvSpPr txBox="1"/>
          <p:nvPr/>
        </p:nvSpPr>
        <p:spPr>
          <a:xfrm>
            <a:off x="1176965" y="1300964"/>
            <a:ext cx="10686588" cy="3416320"/>
          </a:xfrm>
          <a:prstGeom prst="rect">
            <a:avLst/>
          </a:prstGeom>
          <a:noFill/>
        </p:spPr>
        <p:txBody>
          <a:bodyPr wrap="square" rtlCol="0">
            <a:spAutoFit/>
          </a:bodyPr>
          <a:lstStyle/>
          <a:p>
            <a:pPr marL="285750" indent="-285750">
              <a:buFont typeface="Arial" panose="020B0604020202020204" pitchFamily="34" charset="0"/>
              <a:buChar char="•"/>
            </a:pPr>
            <a:endParaRPr lang="en-US" u="sng" dirty="0"/>
          </a:p>
          <a:p>
            <a:pPr marL="285750" indent="-285750">
              <a:buFont typeface="Arial" panose="020B0604020202020204" pitchFamily="34" charset="0"/>
              <a:buChar char="•"/>
            </a:pPr>
            <a:r>
              <a:rPr lang="en-IN" dirty="0"/>
              <a:t>A multi-machine can be represented as a single machine system connected to an infinite bus. </a:t>
            </a:r>
          </a:p>
          <a:p>
            <a:endParaRPr lang="en-IN" dirty="0"/>
          </a:p>
          <a:p>
            <a:r>
              <a:rPr lang="en-IN" u="sng" dirty="0"/>
              <a:t>classical model </a:t>
            </a:r>
          </a:p>
          <a:p>
            <a:endParaRPr lang="en-IN" u="sng" dirty="0"/>
          </a:p>
          <a:p>
            <a:pPr marL="742950" lvl="1" indent="-285750">
              <a:buFont typeface="Arial" panose="020B0604020202020204" pitchFamily="34" charset="0"/>
              <a:buChar char="•"/>
            </a:pPr>
            <a:r>
              <a:rPr lang="en-IN" dirty="0"/>
              <a:t>Mechanical Power is constant</a:t>
            </a:r>
          </a:p>
          <a:p>
            <a:pPr marL="742950" lvl="1" indent="-285750">
              <a:buFont typeface="Arial" panose="020B0604020202020204" pitchFamily="34" charset="0"/>
              <a:buChar char="•"/>
            </a:pPr>
            <a:r>
              <a:rPr lang="en-IN" dirty="0"/>
              <a:t>Damping is ignored.</a:t>
            </a:r>
          </a:p>
          <a:p>
            <a:pPr marL="742950" lvl="1" indent="-285750">
              <a:buFont typeface="Arial" panose="020B0604020202020204" pitchFamily="34" charset="0"/>
              <a:buChar char="•"/>
            </a:pPr>
            <a:r>
              <a:rPr lang="en-IN" dirty="0"/>
              <a:t>Machine is represented by its internal voltage in series with transient reactance.</a:t>
            </a:r>
          </a:p>
          <a:p>
            <a:pPr marL="742950" lvl="1" indent="-285750">
              <a:buFont typeface="Arial" panose="020B0604020202020204" pitchFamily="34" charset="0"/>
              <a:buChar char="•"/>
            </a:pPr>
            <a:r>
              <a:rPr lang="en-IN" dirty="0"/>
              <a:t>Rotor angle coincides with </a:t>
            </a:r>
            <a:r>
              <a:rPr lang="el-GR" dirty="0"/>
              <a:t>δ</a:t>
            </a:r>
            <a:r>
              <a:rPr lang="en-IN" dirty="0"/>
              <a:t> </a:t>
            </a:r>
          </a:p>
          <a:p>
            <a:pPr marL="742950" lvl="1" indent="-285750">
              <a:buFont typeface="Arial" panose="020B0604020202020204" pitchFamily="34" charset="0"/>
              <a:buChar char="•"/>
            </a:pPr>
            <a:r>
              <a:rPr lang="en-IN" dirty="0"/>
              <a:t>All loads converted to equivalent admittances.</a:t>
            </a:r>
          </a:p>
          <a:p>
            <a:pPr lvl="1"/>
            <a:endParaRPr lang="en-US" dirty="0"/>
          </a:p>
          <a:p>
            <a:endParaRPr lang="en-US" dirty="0"/>
          </a:p>
        </p:txBody>
      </p:sp>
      <p:sp>
        <p:nvSpPr>
          <p:cNvPr id="3"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202225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49" y="157708"/>
            <a:ext cx="1720645" cy="569609"/>
          </a:xfrm>
          <a:prstGeom prst="rect">
            <a:avLst/>
          </a:prstGeom>
        </p:spPr>
      </p:pic>
      <p:sp>
        <p:nvSpPr>
          <p:cNvPr id="6" name="Slide Number Placeholder 5"/>
          <p:cNvSpPr>
            <a:spLocks noGrp="1"/>
          </p:cNvSpPr>
          <p:nvPr>
            <p:ph type="sldNum" sz="quarter" idx="12"/>
          </p:nvPr>
        </p:nvSpPr>
        <p:spPr>
          <a:xfrm>
            <a:off x="9448800" y="0"/>
            <a:ext cx="2743200" cy="365125"/>
          </a:xfrm>
        </p:spPr>
        <p:txBody>
          <a:bodyPr/>
          <a:lstStyle/>
          <a:p>
            <a:fld id="{792DBF27-58E7-439A-89A3-97F3B235AC8D}" type="slidenum">
              <a:rPr lang="en-US" smtClean="0"/>
              <a:t>9</a:t>
            </a:fld>
            <a:endParaRPr lang="en-US"/>
          </a:p>
        </p:txBody>
      </p:sp>
      <p:sp>
        <p:nvSpPr>
          <p:cNvPr id="5" name="TextBox 4"/>
          <p:cNvSpPr txBox="1"/>
          <p:nvPr/>
        </p:nvSpPr>
        <p:spPr>
          <a:xfrm>
            <a:off x="1259734" y="1258146"/>
            <a:ext cx="10686588" cy="646331"/>
          </a:xfrm>
          <a:prstGeom prst="rect">
            <a:avLst/>
          </a:prstGeom>
          <a:noFill/>
        </p:spPr>
        <p:txBody>
          <a:bodyPr wrap="square" rtlCol="0">
            <a:spAutoFit/>
          </a:bodyPr>
          <a:lstStyle/>
          <a:p>
            <a:pPr marL="285750" indent="-285750">
              <a:buFont typeface="Arial" panose="020B0604020202020204" pitchFamily="34" charset="0"/>
              <a:buChar char="•"/>
            </a:pPr>
            <a:r>
              <a:rPr lang="en-US" u="sng" dirty="0"/>
              <a:t>4</a:t>
            </a:r>
            <a:r>
              <a:rPr lang="en-US" u="sng" baseline="30000" dirty="0"/>
              <a:t>th</a:t>
            </a:r>
            <a:r>
              <a:rPr lang="en-US" u="sng" dirty="0"/>
              <a:t> order Runge-</a:t>
            </a:r>
            <a:r>
              <a:rPr lang="en-US" u="sng" dirty="0" err="1"/>
              <a:t>Kutta</a:t>
            </a:r>
            <a:r>
              <a:rPr lang="en-US" u="sng" dirty="0"/>
              <a:t> method</a:t>
            </a:r>
          </a:p>
          <a:p>
            <a:endParaRPr lang="en-US" dirty="0"/>
          </a:p>
        </p:txBody>
      </p:sp>
      <p:sp>
        <p:nvSpPr>
          <p:cNvPr id="3"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p:cNvPicPr>
            <a:picLocks noChangeAspect="1"/>
          </p:cNvPicPr>
          <p:nvPr/>
        </p:nvPicPr>
        <p:blipFill>
          <a:blip r:embed="rId3"/>
          <a:stretch>
            <a:fillRect/>
          </a:stretch>
        </p:blipFill>
        <p:spPr>
          <a:xfrm>
            <a:off x="3078217" y="1844106"/>
            <a:ext cx="4979933" cy="3243225"/>
          </a:xfrm>
          <a:prstGeom prst="rect">
            <a:avLst/>
          </a:prstGeom>
        </p:spPr>
      </p:pic>
      <p:sp>
        <p:nvSpPr>
          <p:cNvPr id="9" name="TextBox 8"/>
          <p:cNvSpPr txBox="1"/>
          <p:nvPr/>
        </p:nvSpPr>
        <p:spPr>
          <a:xfrm>
            <a:off x="4497113" y="415195"/>
            <a:ext cx="367336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Numerical Integration Methods [5]</a:t>
            </a:r>
          </a:p>
        </p:txBody>
      </p:sp>
      <p:pic>
        <p:nvPicPr>
          <p:cNvPr id="11" name="Picture 10"/>
          <p:cNvPicPr>
            <a:picLocks noChangeAspect="1"/>
          </p:cNvPicPr>
          <p:nvPr/>
        </p:nvPicPr>
        <p:blipFill>
          <a:blip r:embed="rId4"/>
          <a:stretch>
            <a:fillRect/>
          </a:stretch>
        </p:blipFill>
        <p:spPr>
          <a:xfrm>
            <a:off x="9013770" y="2228897"/>
            <a:ext cx="2124568" cy="2382803"/>
          </a:xfrm>
          <a:prstGeom prst="rect">
            <a:avLst/>
          </a:prstGeom>
        </p:spPr>
      </p:pic>
      <mc:AlternateContent xmlns:mc="http://schemas.openxmlformats.org/markup-compatibility/2006">
        <mc:Choice xmlns:a14="http://schemas.microsoft.com/office/drawing/2010/main" Requires="a14">
          <p:sp>
            <p:nvSpPr>
              <p:cNvPr id="13" name="Rectangle 12"/>
              <p:cNvSpPr/>
              <p:nvPr/>
            </p:nvSpPr>
            <p:spPr>
              <a:xfrm>
                <a:off x="4073103" y="5475901"/>
                <a:ext cx="3683188" cy="71468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d>
                        <m:dPr>
                          <m:begChr m:val=""/>
                          <m:ctrlPr>
                            <a:rPr lang="en-US">
                              <a:latin typeface="Cambria Math" panose="02040503050406030204" pitchFamily="18" charset="0"/>
                            </a:rPr>
                          </m:ctrlPr>
                        </m:dPr>
                        <m:e>
                          <m:sSub>
                            <m:sSubPr>
                              <m:ctrlPr>
                                <a:rPr lang="en-US">
                                  <a:latin typeface="Cambria Math" panose="02040503050406030204" pitchFamily="18" charset="0"/>
                                </a:rPr>
                              </m:ctrlPr>
                            </m:sSubPr>
                            <m:e>
                              <m:r>
                                <a:rPr lang="en-US" i="1">
                                  <a:latin typeface="Cambria Math" panose="02040503050406030204" pitchFamily="18" charset="0"/>
                                </a:rPr>
                                <m:t>𝑦</m:t>
                              </m:r>
                            </m:e>
                            <m:sub>
                              <m:r>
                                <a:rPr lang="en-US" i="0">
                                  <a:latin typeface="Cambria Math" panose="02040503050406030204" pitchFamily="18" charset="0"/>
                                </a:rPr>
                                <m:t>1</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0">
                                  <a:latin typeface="Cambria Math" panose="02040503050406030204" pitchFamily="18" charset="0"/>
                                </a:rPr>
                                <m:t>0</m:t>
                              </m:r>
                            </m:sub>
                          </m:sSub>
                          <m:r>
                            <a:rPr lang="en-US" i="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h</m:t>
                              </m:r>
                            </m:num>
                            <m:den>
                              <m:r>
                                <a:rPr lang="en-US" i="0">
                                  <a:latin typeface="Cambria Math" panose="02040503050406030204" pitchFamily="18" charset="0"/>
                                </a:rPr>
                                <m:t>6</m:t>
                              </m:r>
                            </m:den>
                          </m:f>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0">
                                  <a:latin typeface="Cambria Math" panose="02040503050406030204" pitchFamily="18" charset="0"/>
                                </a:rPr>
                                <m:t>1</m:t>
                              </m:r>
                            </m:sub>
                          </m:sSub>
                          <m:r>
                            <a:rPr lang="en-US" i="0">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0">
                                  <a:latin typeface="Cambria Math" panose="02040503050406030204" pitchFamily="18" charset="0"/>
                                </a:rPr>
                                <m:t>2</m:t>
                              </m:r>
                            </m:sub>
                          </m:sSub>
                          <m:r>
                            <a:rPr lang="en-US" i="0">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0">
                                  <a:latin typeface="Cambria Math" panose="02040503050406030204" pitchFamily="18" charset="0"/>
                                </a:rPr>
                                <m:t>3</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0">
                                  <a:latin typeface="Cambria Math" panose="02040503050406030204" pitchFamily="18" charset="0"/>
                                </a:rPr>
                                <m:t>4</m:t>
                              </m:r>
                            </m:sub>
                          </m:sSub>
                        </m:e>
                      </m:d>
                    </m:oMath>
                  </m:oMathPara>
                </a14:m>
                <a:endParaRPr lang="en-US" dirty="0"/>
              </a:p>
            </p:txBody>
          </p:sp>
        </mc:Choice>
        <mc:Fallback>
          <p:sp>
            <p:nvSpPr>
              <p:cNvPr id="13" name="Rectangle 12"/>
              <p:cNvSpPr>
                <a:spLocks noRot="1" noChangeAspect="1" noMove="1" noResize="1" noEditPoints="1" noAdjustHandles="1" noChangeArrowheads="1" noChangeShapeType="1" noTextEdit="1"/>
              </p:cNvSpPr>
              <p:nvPr/>
            </p:nvSpPr>
            <p:spPr>
              <a:xfrm>
                <a:off x="4073103" y="5475901"/>
                <a:ext cx="3683188" cy="714683"/>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589881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1074</Words>
  <Application>Microsoft Office PowerPoint</Application>
  <PresentationFormat>Widescreen</PresentationFormat>
  <Paragraphs>165</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Cambria Math</vt:lpstr>
      <vt:lpstr>Courier New</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Rakesh Nair</dc:creator>
  <cp:lastModifiedBy>Rakesh Nair</cp:lastModifiedBy>
  <cp:revision>53</cp:revision>
  <dcterms:created xsi:type="dcterms:W3CDTF">2017-04-03T00:06:33Z</dcterms:created>
  <dcterms:modified xsi:type="dcterms:W3CDTF">2017-04-24T06:40:24Z</dcterms:modified>
</cp:coreProperties>
</file>