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8" r:id="rId3"/>
    <p:sldId id="262" r:id="rId4"/>
    <p:sldId id="259" r:id="rId5"/>
    <p:sldId id="277" r:id="rId6"/>
    <p:sldId id="278" r:id="rId7"/>
    <p:sldId id="279" r:id="rId8"/>
    <p:sldId id="282" r:id="rId9"/>
    <p:sldId id="283" r:id="rId10"/>
    <p:sldId id="261" r:id="rId11"/>
    <p:sldId id="266" r:id="rId12"/>
    <p:sldId id="284" r:id="rId13"/>
    <p:sldId id="285" r:id="rId14"/>
    <p:sldId id="286" r:id="rId15"/>
    <p:sldId id="287" r:id="rId16"/>
    <p:sldId id="288" r:id="rId17"/>
    <p:sldId id="272" r:id="rId18"/>
    <p:sldId id="273" r:id="rId19"/>
    <p:sldId id="289"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F90D1-1D4E-462C-A91E-7E416F60CCAB}" v="140" dt="2022-01-29T05:12:00.399"/>
    <p1510:client id="{6F6B36BB-A574-4DD4-99D1-16F86D878482}" v="2438" dt="2022-01-27T08:06:29.307"/>
    <p1510:client id="{73EF1A08-D365-4628-B7AD-548CF82B0934}" v="3" dt="2022-01-25T05:43:29.669"/>
    <p1510:client id="{A8A28B34-5F75-4772-8208-D91B97FAC53C}" v="1030" dt="2022-01-26T10:01:05.868"/>
    <p1510:client id="{B4EA04C9-4283-4829-9FB1-D1FE37227090}" v="1178" dt="2022-01-26T10:55:22.359"/>
    <p1510:client id="{D18E7DF7-CCDE-4031-B3C4-9DE8B76F2C9C}" v="440" dt="2022-01-28T13:57:3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Dhanush" userId="5349e92f76f02453" providerId="Windows Live" clId="Web-{D18E7DF7-CCDE-4031-B3C4-9DE8B76F2C9C}"/>
    <pc:docChg chg="addSld delSld modSld sldOrd">
      <pc:chgData name="Sai Dhanush" userId="5349e92f76f02453" providerId="Windows Live" clId="Web-{D18E7DF7-CCDE-4031-B3C4-9DE8B76F2C9C}" dt="2022-01-28T13:57:30.052" v="321"/>
      <pc:docMkLst>
        <pc:docMk/>
      </pc:docMkLst>
      <pc:sldChg chg="modSp">
        <pc:chgData name="Sai Dhanush" userId="5349e92f76f02453" providerId="Windows Live" clId="Web-{D18E7DF7-CCDE-4031-B3C4-9DE8B76F2C9C}" dt="2022-01-28T13:55:25.237" v="319" actId="20577"/>
        <pc:sldMkLst>
          <pc:docMk/>
          <pc:sldMk cId="3868660073" sldId="260"/>
        </pc:sldMkLst>
        <pc:spChg chg="mod">
          <ac:chgData name="Sai Dhanush" userId="5349e92f76f02453" providerId="Windows Live" clId="Web-{D18E7DF7-CCDE-4031-B3C4-9DE8B76F2C9C}" dt="2022-01-28T13:55:25.237" v="319" actId="20577"/>
          <ac:spMkLst>
            <pc:docMk/>
            <pc:sldMk cId="3868660073" sldId="260"/>
            <ac:spMk id="2" creationId="{17DD75DA-E9CB-4ED2-835E-40875997D90A}"/>
          </ac:spMkLst>
        </pc:spChg>
      </pc:sldChg>
      <pc:sldChg chg="modSp">
        <pc:chgData name="Sai Dhanush" userId="5349e92f76f02453" providerId="Windows Live" clId="Web-{D18E7DF7-CCDE-4031-B3C4-9DE8B76F2C9C}" dt="2022-01-28T13:57:30.052" v="321"/>
        <pc:sldMkLst>
          <pc:docMk/>
          <pc:sldMk cId="3201930085" sldId="273"/>
        </pc:sldMkLst>
        <pc:graphicFrameChg chg="mod modGraphic">
          <ac:chgData name="Sai Dhanush" userId="5349e92f76f02453" providerId="Windows Live" clId="Web-{D18E7DF7-CCDE-4031-B3C4-9DE8B76F2C9C}" dt="2022-01-28T13:57:30.052" v="321"/>
          <ac:graphicFrameMkLst>
            <pc:docMk/>
            <pc:sldMk cId="3201930085" sldId="273"/>
            <ac:graphicFrameMk id="4" creationId="{3245A49C-DDE5-4844-BE1A-D8273B3D0551}"/>
          </ac:graphicFrameMkLst>
        </pc:graphicFrameChg>
      </pc:sldChg>
      <pc:sldChg chg="addSp modSp new">
        <pc:chgData name="Sai Dhanush" userId="5349e92f76f02453" providerId="Windows Live" clId="Web-{D18E7DF7-CCDE-4031-B3C4-9DE8B76F2C9C}" dt="2022-01-28T13:25:02.469" v="19" actId="14100"/>
        <pc:sldMkLst>
          <pc:docMk/>
          <pc:sldMk cId="3679786595" sldId="275"/>
        </pc:sldMkLst>
        <pc:spChg chg="mod">
          <ac:chgData name="Sai Dhanush" userId="5349e92f76f02453" providerId="Windows Live" clId="Web-{D18E7DF7-CCDE-4031-B3C4-9DE8B76F2C9C}" dt="2022-01-28T13:23:42.437" v="12" actId="20577"/>
          <ac:spMkLst>
            <pc:docMk/>
            <pc:sldMk cId="3679786595" sldId="275"/>
            <ac:spMk id="2" creationId="{2B934394-B301-4FBF-A76E-820A5E5AD0B7}"/>
          </ac:spMkLst>
        </pc:spChg>
        <pc:picChg chg="add mod">
          <ac:chgData name="Sai Dhanush" userId="5349e92f76f02453" providerId="Windows Live" clId="Web-{D18E7DF7-CCDE-4031-B3C4-9DE8B76F2C9C}" dt="2022-01-28T13:25:02.469" v="19" actId="14100"/>
          <ac:picMkLst>
            <pc:docMk/>
            <pc:sldMk cId="3679786595" sldId="275"/>
            <ac:picMk id="3" creationId="{C1181C35-BACE-41D7-B81A-1E11DDD46B00}"/>
          </ac:picMkLst>
        </pc:picChg>
      </pc:sldChg>
      <pc:sldChg chg="modSp new del">
        <pc:chgData name="Sai Dhanush" userId="5349e92f76f02453" providerId="Windows Live" clId="Web-{D18E7DF7-CCDE-4031-B3C4-9DE8B76F2C9C}" dt="2022-01-28T13:33:04.572" v="53"/>
        <pc:sldMkLst>
          <pc:docMk/>
          <pc:sldMk cId="301202503" sldId="276"/>
        </pc:sldMkLst>
        <pc:spChg chg="mod">
          <ac:chgData name="Sai Dhanush" userId="5349e92f76f02453" providerId="Windows Live" clId="Web-{D18E7DF7-CCDE-4031-B3C4-9DE8B76F2C9C}" dt="2022-01-28T13:31:56.961" v="50" actId="20577"/>
          <ac:spMkLst>
            <pc:docMk/>
            <pc:sldMk cId="301202503" sldId="276"/>
            <ac:spMk id="2" creationId="{7521B4DB-D105-4387-91AE-474740C879C5}"/>
          </ac:spMkLst>
        </pc:spChg>
        <pc:spChg chg="mod">
          <ac:chgData name="Sai Dhanush" userId="5349e92f76f02453" providerId="Windows Live" clId="Web-{D18E7DF7-CCDE-4031-B3C4-9DE8B76F2C9C}" dt="2022-01-28T13:32:17.618" v="52" actId="1076"/>
          <ac:spMkLst>
            <pc:docMk/>
            <pc:sldMk cId="301202503" sldId="276"/>
            <ac:spMk id="3" creationId="{EB541878-7CF7-418F-9E6C-38E0B8A8FA5B}"/>
          </ac:spMkLst>
        </pc:spChg>
      </pc:sldChg>
      <pc:sldChg chg="addSp delSp modSp new ord">
        <pc:chgData name="Sai Dhanush" userId="5349e92f76f02453" providerId="Windows Live" clId="Web-{D18E7DF7-CCDE-4031-B3C4-9DE8B76F2C9C}" dt="2022-01-28T13:52:33.625" v="316"/>
        <pc:sldMkLst>
          <pc:docMk/>
          <pc:sldMk cId="1041177791" sldId="276"/>
        </pc:sldMkLst>
        <pc:spChg chg="del">
          <ac:chgData name="Sai Dhanush" userId="5349e92f76f02453" providerId="Windows Live" clId="Web-{D18E7DF7-CCDE-4031-B3C4-9DE8B76F2C9C}" dt="2022-01-28T13:36:33.841" v="108"/>
          <ac:spMkLst>
            <pc:docMk/>
            <pc:sldMk cId="1041177791" sldId="276"/>
            <ac:spMk id="2" creationId="{200B6C4C-4CB5-4676-8F16-FBF14F26B6AF}"/>
          </ac:spMkLst>
        </pc:spChg>
        <pc:spChg chg="add mod">
          <ac:chgData name="Sai Dhanush" userId="5349e92f76f02453" providerId="Windows Live" clId="Web-{D18E7DF7-CCDE-4031-B3C4-9DE8B76F2C9C}" dt="2022-01-28T13:36:56.232" v="110" actId="1076"/>
          <ac:spMkLst>
            <pc:docMk/>
            <pc:sldMk cId="1041177791" sldId="276"/>
            <ac:spMk id="3" creationId="{8D1FE040-D4A9-4204-9E1B-54423C6E9D11}"/>
          </ac:spMkLst>
        </pc:spChg>
        <pc:spChg chg="add mod">
          <ac:chgData name="Sai Dhanush" userId="5349e92f76f02453" providerId="Windows Live" clId="Web-{D18E7DF7-CCDE-4031-B3C4-9DE8B76F2C9C}" dt="2022-01-28T13:51:51.389" v="314" actId="20577"/>
          <ac:spMkLst>
            <pc:docMk/>
            <pc:sldMk cId="1041177791" sldId="276"/>
            <ac:spMk id="4" creationId="{62B4FA13-B950-46C8-AC58-BF06B069EF3E}"/>
          </ac:spMkLst>
        </pc:spChg>
        <pc:spChg chg="add mod">
          <ac:chgData name="Sai Dhanush" userId="5349e92f76f02453" providerId="Windows Live" clId="Web-{D18E7DF7-CCDE-4031-B3C4-9DE8B76F2C9C}" dt="2022-01-28T13:51:34.936" v="310" actId="20577"/>
          <ac:spMkLst>
            <pc:docMk/>
            <pc:sldMk cId="1041177791" sldId="276"/>
            <ac:spMk id="5" creationId="{E54A0058-3D80-41EF-AC20-3AF01FC25804}"/>
          </ac:spMkLst>
        </pc:spChg>
      </pc:sldChg>
      <pc:sldChg chg="addSp delSp modSp new del">
        <pc:chgData name="Sai Dhanush" userId="5349e92f76f02453" providerId="Windows Live" clId="Web-{D18E7DF7-CCDE-4031-B3C4-9DE8B76F2C9C}" dt="2022-01-28T13:36:17.325" v="104"/>
        <pc:sldMkLst>
          <pc:docMk/>
          <pc:sldMk cId="1917835862" sldId="276"/>
        </pc:sldMkLst>
        <pc:spChg chg="del mod">
          <ac:chgData name="Sai Dhanush" userId="5349e92f76f02453" providerId="Windows Live" clId="Web-{D18E7DF7-CCDE-4031-B3C4-9DE8B76F2C9C}" dt="2022-01-28T13:36:12.841" v="103"/>
          <ac:spMkLst>
            <pc:docMk/>
            <pc:sldMk cId="1917835862" sldId="276"/>
            <ac:spMk id="2" creationId="{1FDD7839-C48F-42BB-AE2D-CE6E5C816DE8}"/>
          </ac:spMkLst>
        </pc:spChg>
        <pc:spChg chg="del mod">
          <ac:chgData name="Sai Dhanush" userId="5349e92f76f02453" providerId="Windows Live" clId="Web-{D18E7DF7-CCDE-4031-B3C4-9DE8B76F2C9C}" dt="2022-01-28T13:35:37.590" v="100"/>
          <ac:spMkLst>
            <pc:docMk/>
            <pc:sldMk cId="1917835862" sldId="276"/>
            <ac:spMk id="3" creationId="{9DACE47F-27CA-43F1-91F6-3C960A616F09}"/>
          </ac:spMkLst>
        </pc:spChg>
        <pc:spChg chg="del mod">
          <ac:chgData name="Sai Dhanush" userId="5349e92f76f02453" providerId="Windows Live" clId="Web-{D18E7DF7-CCDE-4031-B3C4-9DE8B76F2C9C}" dt="2022-01-28T13:35:45.434" v="101"/>
          <ac:spMkLst>
            <pc:docMk/>
            <pc:sldMk cId="1917835862" sldId="276"/>
            <ac:spMk id="4" creationId="{C219E11F-A4FC-4ECE-AF61-9D9B44E0F8D1}"/>
          </ac:spMkLst>
        </pc:spChg>
        <pc:spChg chg="add mod">
          <ac:chgData name="Sai Dhanush" userId="5349e92f76f02453" providerId="Windows Live" clId="Web-{D18E7DF7-CCDE-4031-B3C4-9DE8B76F2C9C}" dt="2022-01-28T13:35:37.590" v="100"/>
          <ac:spMkLst>
            <pc:docMk/>
            <pc:sldMk cId="1917835862" sldId="276"/>
            <ac:spMk id="6" creationId="{C7015751-48D4-4F68-8F28-AB700E359C93}"/>
          </ac:spMkLst>
        </pc:spChg>
        <pc:spChg chg="add mod">
          <ac:chgData name="Sai Dhanush" userId="5349e92f76f02453" providerId="Windows Live" clId="Web-{D18E7DF7-CCDE-4031-B3C4-9DE8B76F2C9C}" dt="2022-01-28T13:36:12.841" v="103"/>
          <ac:spMkLst>
            <pc:docMk/>
            <pc:sldMk cId="1917835862" sldId="276"/>
            <ac:spMk id="8" creationId="{7C772E11-1563-4B3F-893C-D431F7401EAD}"/>
          </ac:spMkLst>
        </pc:spChg>
      </pc:sldChg>
    </pc:docChg>
  </pc:docChgLst>
  <pc:docChgLst>
    <pc:chgData name="Sai Dhanush" userId="5349e92f76f02453" providerId="Windows Live" clId="Web-{0D0F90D1-1D4E-462C-A91E-7E416F60CCAB}"/>
    <pc:docChg chg="modSld">
      <pc:chgData name="Sai Dhanush" userId="5349e92f76f02453" providerId="Windows Live" clId="Web-{0D0F90D1-1D4E-462C-A91E-7E416F60CCAB}" dt="2022-01-29T05:11:58.758" v="120"/>
      <pc:docMkLst>
        <pc:docMk/>
      </pc:docMkLst>
      <pc:sldChg chg="addSp delSp modSp">
        <pc:chgData name="Sai Dhanush" userId="5349e92f76f02453" providerId="Windows Live" clId="Web-{0D0F90D1-1D4E-462C-A91E-7E416F60CCAB}" dt="2022-01-29T04:51:57.721" v="44"/>
        <pc:sldMkLst>
          <pc:docMk/>
          <pc:sldMk cId="1036090358" sldId="261"/>
        </pc:sldMkLst>
        <pc:spChg chg="add del mod">
          <ac:chgData name="Sai Dhanush" userId="5349e92f76f02453" providerId="Windows Live" clId="Web-{0D0F90D1-1D4E-462C-A91E-7E416F60CCAB}" dt="2022-01-29T04:51:57.721" v="44"/>
          <ac:spMkLst>
            <pc:docMk/>
            <pc:sldMk cId="1036090358" sldId="261"/>
            <ac:spMk id="4" creationId="{38B10736-71B2-4BC3-A6B2-5A1E792F4B54}"/>
          </ac:spMkLst>
        </pc:spChg>
        <pc:picChg chg="del">
          <ac:chgData name="Sai Dhanush" userId="5349e92f76f02453" providerId="Windows Live" clId="Web-{0D0F90D1-1D4E-462C-A91E-7E416F60CCAB}" dt="2022-01-29T04:51:33.360" v="42"/>
          <ac:picMkLst>
            <pc:docMk/>
            <pc:sldMk cId="1036090358" sldId="261"/>
            <ac:picMk id="6" creationId="{9C6B3772-6288-437B-844E-9E4B8D9A42B1}"/>
          </ac:picMkLst>
        </pc:picChg>
      </pc:sldChg>
      <pc:sldChg chg="delSp modSp">
        <pc:chgData name="Sai Dhanush" userId="5349e92f76f02453" providerId="Windows Live" clId="Web-{0D0F90D1-1D4E-462C-A91E-7E416F60CCAB}" dt="2022-01-29T04:52:25.035" v="48" actId="20577"/>
        <pc:sldMkLst>
          <pc:docMk/>
          <pc:sldMk cId="741085651" sldId="262"/>
        </pc:sldMkLst>
        <pc:spChg chg="mod">
          <ac:chgData name="Sai Dhanush" userId="5349e92f76f02453" providerId="Windows Live" clId="Web-{0D0F90D1-1D4E-462C-A91E-7E416F60CCAB}" dt="2022-01-29T04:52:25.035" v="48" actId="20577"/>
          <ac:spMkLst>
            <pc:docMk/>
            <pc:sldMk cId="741085651" sldId="262"/>
            <ac:spMk id="54" creationId="{BFBBE5D5-BB99-44E9-99A5-8EF2DFED547A}"/>
          </ac:spMkLst>
        </pc:spChg>
        <pc:picChg chg="del">
          <ac:chgData name="Sai Dhanush" userId="5349e92f76f02453" providerId="Windows Live" clId="Web-{0D0F90D1-1D4E-462C-A91E-7E416F60CCAB}" dt="2022-01-29T04:52:08.205" v="45"/>
          <ac:picMkLst>
            <pc:docMk/>
            <pc:sldMk cId="741085651" sldId="262"/>
            <ac:picMk id="53" creationId="{6383B996-767B-482F-ADC5-8D06908AA549}"/>
          </ac:picMkLst>
        </pc:picChg>
        <pc:picChg chg="del">
          <ac:chgData name="Sai Dhanush" userId="5349e92f76f02453" providerId="Windows Live" clId="Web-{0D0F90D1-1D4E-462C-A91E-7E416F60CCAB}" dt="2022-01-29T04:52:11.721" v="46"/>
          <ac:picMkLst>
            <pc:docMk/>
            <pc:sldMk cId="741085651" sldId="262"/>
            <ac:picMk id="55" creationId="{61D9640F-3E80-4AD3-9CFF-B9F3CE86CA24}"/>
          </ac:picMkLst>
        </pc:picChg>
      </pc:sldChg>
      <pc:sldChg chg="addSp delSp modSp">
        <pc:chgData name="Sai Dhanush" userId="5349e92f76f02453" providerId="Windows Live" clId="Web-{0D0F90D1-1D4E-462C-A91E-7E416F60CCAB}" dt="2022-01-29T04:51:27.484" v="41"/>
        <pc:sldMkLst>
          <pc:docMk/>
          <pc:sldMk cId="2313655362" sldId="263"/>
        </pc:sldMkLst>
        <pc:spChg chg="add del mod">
          <ac:chgData name="Sai Dhanush" userId="5349e92f76f02453" providerId="Windows Live" clId="Web-{0D0F90D1-1D4E-462C-A91E-7E416F60CCAB}" dt="2022-01-29T04:51:27.484" v="41"/>
          <ac:spMkLst>
            <pc:docMk/>
            <pc:sldMk cId="2313655362" sldId="263"/>
            <ac:spMk id="6" creationId="{DAB99C35-472A-49B4-AE71-96EE49D258B9}"/>
          </ac:spMkLst>
        </pc:spChg>
        <pc:picChg chg="del">
          <ac:chgData name="Sai Dhanush" userId="5349e92f76f02453" providerId="Windows Live" clId="Web-{0D0F90D1-1D4E-462C-A91E-7E416F60CCAB}" dt="2022-01-29T04:51:03.202" v="38"/>
          <ac:picMkLst>
            <pc:docMk/>
            <pc:sldMk cId="2313655362" sldId="263"/>
            <ac:picMk id="4" creationId="{B8DF6CE5-3F2F-4E43-A03E-3045909C6C70}"/>
          </ac:picMkLst>
        </pc:picChg>
        <pc:picChg chg="del">
          <ac:chgData name="Sai Dhanush" userId="5349e92f76f02453" providerId="Windows Live" clId="Web-{0D0F90D1-1D4E-462C-A91E-7E416F60CCAB}" dt="2022-01-29T04:51:04.421" v="39"/>
          <ac:picMkLst>
            <pc:docMk/>
            <pc:sldMk cId="2313655362" sldId="263"/>
            <ac:picMk id="7" creationId="{42470B58-00BC-40A5-9BAB-560096412D3B}"/>
          </ac:picMkLst>
        </pc:picChg>
      </pc:sldChg>
      <pc:sldChg chg="delSp">
        <pc:chgData name="Sai Dhanush" userId="5349e92f76f02453" providerId="Windows Live" clId="Web-{0D0F90D1-1D4E-462C-A91E-7E416F60CCAB}" dt="2022-01-29T04:50:57.436" v="37"/>
        <pc:sldMkLst>
          <pc:docMk/>
          <pc:sldMk cId="3964532320" sldId="264"/>
        </pc:sldMkLst>
        <pc:picChg chg="del">
          <ac:chgData name="Sai Dhanush" userId="5349e92f76f02453" providerId="Windows Live" clId="Web-{0D0F90D1-1D4E-462C-A91E-7E416F60CCAB}" dt="2022-01-29T04:50:57.436" v="37"/>
          <ac:picMkLst>
            <pc:docMk/>
            <pc:sldMk cId="3964532320" sldId="264"/>
            <ac:picMk id="7" creationId="{09C3EEC7-CBF3-4983-9F9D-312D6CD1BC98}"/>
          </ac:picMkLst>
        </pc:picChg>
      </pc:sldChg>
      <pc:sldChg chg="modSp">
        <pc:chgData name="Sai Dhanush" userId="5349e92f76f02453" providerId="Windows Live" clId="Web-{0D0F90D1-1D4E-462C-A91E-7E416F60CCAB}" dt="2022-01-29T04:48:22.802" v="16" actId="20577"/>
        <pc:sldMkLst>
          <pc:docMk/>
          <pc:sldMk cId="676935577" sldId="269"/>
        </pc:sldMkLst>
        <pc:spChg chg="mod">
          <ac:chgData name="Sai Dhanush" userId="5349e92f76f02453" providerId="Windows Live" clId="Web-{0D0F90D1-1D4E-462C-A91E-7E416F60CCAB}" dt="2022-01-29T04:48:11.973" v="7" actId="20577"/>
          <ac:spMkLst>
            <pc:docMk/>
            <pc:sldMk cId="676935577" sldId="269"/>
            <ac:spMk id="3" creationId="{12F11A5B-572D-4649-9501-0551F97D835F}"/>
          </ac:spMkLst>
        </pc:spChg>
        <pc:spChg chg="mod">
          <ac:chgData name="Sai Dhanush" userId="5349e92f76f02453" providerId="Windows Live" clId="Web-{0D0F90D1-1D4E-462C-A91E-7E416F60CCAB}" dt="2022-01-29T04:48:22.802" v="16" actId="20577"/>
          <ac:spMkLst>
            <pc:docMk/>
            <pc:sldMk cId="676935577" sldId="269"/>
            <ac:spMk id="4" creationId="{B5CAE4BC-D440-4E59-95DE-FDAB684AC4F7}"/>
          </ac:spMkLst>
        </pc:spChg>
      </pc:sldChg>
      <pc:sldChg chg="modSp">
        <pc:chgData name="Sai Dhanush" userId="5349e92f76f02453" providerId="Windows Live" clId="Web-{0D0F90D1-1D4E-462C-A91E-7E416F60CCAB}" dt="2022-01-29T05:11:58.758" v="120"/>
        <pc:sldMkLst>
          <pc:docMk/>
          <pc:sldMk cId="3201930085" sldId="273"/>
        </pc:sldMkLst>
        <pc:graphicFrameChg chg="mod modGraphic">
          <ac:chgData name="Sai Dhanush" userId="5349e92f76f02453" providerId="Windows Live" clId="Web-{0D0F90D1-1D4E-462C-A91E-7E416F60CCAB}" dt="2022-01-29T05:11:58.758" v="120"/>
          <ac:graphicFrameMkLst>
            <pc:docMk/>
            <pc:sldMk cId="3201930085" sldId="273"/>
            <ac:graphicFrameMk id="4" creationId="{3245A49C-DDE5-4844-BE1A-D8273B3D055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4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01-Feb-22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11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162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7422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746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01-Feb-22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21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01-Feb-22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10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50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33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29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66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01-Feb-22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71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01-Feb-22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33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01-Feb-22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13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01-Feb-22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19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01-Feb-22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115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01-Feb-22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56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01-Feb-22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95164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Logo, company name&#10;&#10;Description automatically generated">
            <a:extLst>
              <a:ext uri="{FF2B5EF4-FFF2-40B4-BE49-F238E27FC236}">
                <a16:creationId xmlns:a16="http://schemas.microsoft.com/office/drawing/2014/main" id="{7EA06AAA-E7C1-4CF4-922E-8D03F918166F}"/>
              </a:ext>
            </a:extLst>
          </p:cNvPr>
          <p:cNvPicPr>
            <a:picLocks noChangeAspect="1"/>
          </p:cNvPicPr>
          <p:nvPr/>
        </p:nvPicPr>
        <p:blipFill>
          <a:blip r:embed="rId2"/>
          <a:stretch>
            <a:fillRect/>
          </a:stretch>
        </p:blipFill>
        <p:spPr>
          <a:xfrm>
            <a:off x="2912853" y="493654"/>
            <a:ext cx="5978105" cy="1629372"/>
          </a:xfrm>
          <a:prstGeom prst="rect">
            <a:avLst/>
          </a:prstGeom>
        </p:spPr>
      </p:pic>
      <p:sp>
        <p:nvSpPr>
          <p:cNvPr id="8" name="TextBox 7">
            <a:extLst>
              <a:ext uri="{FF2B5EF4-FFF2-40B4-BE49-F238E27FC236}">
                <a16:creationId xmlns:a16="http://schemas.microsoft.com/office/drawing/2014/main" id="{390AF562-AAA6-4F4B-B04A-C5F3A2686D90}"/>
              </a:ext>
            </a:extLst>
          </p:cNvPr>
          <p:cNvSpPr txBox="1"/>
          <p:nvPr/>
        </p:nvSpPr>
        <p:spPr>
          <a:xfrm>
            <a:off x="4034287" y="2826589"/>
            <a:ext cx="43534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smtClean="0">
                <a:solidFill>
                  <a:schemeClr val="bg1"/>
                </a:solidFill>
                <a:latin typeface="Times New Roman"/>
                <a:cs typeface="Times New Roman"/>
              </a:rPr>
              <a:t>Machine Learning </a:t>
            </a:r>
            <a:r>
              <a:rPr lang="en-US" sz="2400" dirty="0">
                <a:solidFill>
                  <a:schemeClr val="bg1"/>
                </a:solidFill>
                <a:latin typeface="Times New Roman"/>
                <a:cs typeface="Times New Roman"/>
              </a:rPr>
              <a:t>TERM PROJECT</a:t>
            </a:r>
          </a:p>
        </p:txBody>
      </p:sp>
      <p:sp>
        <p:nvSpPr>
          <p:cNvPr id="2" name="TextBox 1"/>
          <p:cNvSpPr txBox="1"/>
          <p:nvPr/>
        </p:nvSpPr>
        <p:spPr>
          <a:xfrm>
            <a:off x="6334539" y="4996070"/>
            <a:ext cx="5234609" cy="923330"/>
          </a:xfrm>
          <a:prstGeom prst="rect">
            <a:avLst/>
          </a:prstGeom>
          <a:noFill/>
        </p:spPr>
        <p:txBody>
          <a:bodyPr wrap="square" rtlCol="0">
            <a:spAutoFit/>
          </a:bodyPr>
          <a:lstStyle/>
          <a:p>
            <a:r>
              <a:rPr lang="en-US" dirty="0" smtClean="0"/>
              <a:t>Faculty : Dr. </a:t>
            </a:r>
            <a:r>
              <a:rPr lang="en-US" dirty="0" err="1" smtClean="0"/>
              <a:t>Sowmya</a:t>
            </a:r>
            <a:r>
              <a:rPr lang="en-US" dirty="0" smtClean="0"/>
              <a:t> V</a:t>
            </a:r>
          </a:p>
          <a:p>
            <a:r>
              <a:rPr lang="en-US" smtClean="0"/>
              <a:t>ABHISHEK </a:t>
            </a:r>
            <a:r>
              <a:rPr lang="en-US" dirty="0" smtClean="0"/>
              <a:t>LAXMAN JOSHI</a:t>
            </a:r>
          </a:p>
          <a:p>
            <a:r>
              <a:rPr lang="en-US" dirty="0" smtClean="0"/>
              <a:t>CB.EN.P2DSC21033</a:t>
            </a:r>
            <a:endParaRPr lang="en-US" dirty="0"/>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7C5C-7422-4F40-9C75-AF17C983B355}"/>
              </a:ext>
            </a:extLst>
          </p:cNvPr>
          <p:cNvSpPr>
            <a:spLocks noGrp="1"/>
          </p:cNvSpPr>
          <p:nvPr>
            <p:ph type="title"/>
          </p:nvPr>
        </p:nvSpPr>
        <p:spPr/>
        <p:txBody>
          <a:bodyPr/>
          <a:lstStyle/>
          <a:p>
            <a:r>
              <a:rPr lang="en-US" dirty="0"/>
              <a:t>DATA PRE-PROCESSING</a:t>
            </a:r>
          </a:p>
        </p:txBody>
      </p:sp>
      <p:sp>
        <p:nvSpPr>
          <p:cNvPr id="8" name="TextBox 7">
            <a:extLst>
              <a:ext uri="{FF2B5EF4-FFF2-40B4-BE49-F238E27FC236}">
                <a16:creationId xmlns:a16="http://schemas.microsoft.com/office/drawing/2014/main" id="{5B7EC6D6-F0DB-462C-9B73-BB00CB378D49}"/>
              </a:ext>
            </a:extLst>
          </p:cNvPr>
          <p:cNvSpPr txBox="1"/>
          <p:nvPr/>
        </p:nvSpPr>
        <p:spPr>
          <a:xfrm>
            <a:off x="541214" y="1483916"/>
            <a:ext cx="987436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smtClean="0"/>
          </a:p>
          <a:p>
            <a:pPr marL="285750" indent="-285750">
              <a:buFont typeface="Wingdings" panose="05000000000000000000" pitchFamily="2" charset="2"/>
              <a:buChar char="Ø"/>
            </a:pPr>
            <a:r>
              <a:rPr lang="en-US" dirty="0" smtClean="0"/>
              <a:t>As </a:t>
            </a:r>
            <a:r>
              <a:rPr lang="en-US" dirty="0"/>
              <a:t>our dataset has 10 categorical features we will need to encode these features into a numerical representation to apply the machine learning </a:t>
            </a:r>
            <a:r>
              <a:rPr lang="en-US" dirty="0" smtClean="0"/>
              <a:t>models</a:t>
            </a:r>
          </a:p>
          <a:p>
            <a:pPr marL="285750" indent="-285750">
              <a:buFont typeface="Wingdings" panose="05000000000000000000" pitchFamily="2" charset="2"/>
              <a:buChar char="Ø"/>
            </a:pPr>
            <a:r>
              <a:rPr lang="en-US" dirty="0" smtClean="0"/>
              <a:t>We do it using lambda function</a:t>
            </a:r>
          </a:p>
          <a:p>
            <a:pPr marL="285750" indent="-285750">
              <a:buFont typeface="Wingdings" panose="05000000000000000000" pitchFamily="2" charset="2"/>
              <a:buChar char="Ø"/>
            </a:pPr>
            <a:r>
              <a:rPr lang="en-US" dirty="0"/>
              <a:t>Dealing with Missing </a:t>
            </a:r>
            <a:r>
              <a:rPr lang="en-US" dirty="0" smtClean="0"/>
              <a:t>values</a:t>
            </a:r>
          </a:p>
          <a:p>
            <a:pPr marL="285750" indent="-285750">
              <a:buFont typeface="Wingdings" panose="05000000000000000000" pitchFamily="2" charset="2"/>
              <a:buChar char="Ø"/>
            </a:pPr>
            <a:r>
              <a:rPr lang="en-US" dirty="0" smtClean="0"/>
              <a:t>Dealing with Duplicate values</a:t>
            </a:r>
          </a:p>
          <a:p>
            <a:pPr marL="285750" indent="-285750">
              <a:buFont typeface="Wingdings" panose="05000000000000000000" pitchFamily="2" charset="2"/>
              <a:buChar char="Ø"/>
            </a:pPr>
            <a:r>
              <a:rPr lang="en-US" dirty="0" smtClean="0"/>
              <a:t>Splitting the Data</a:t>
            </a:r>
          </a:p>
          <a:p>
            <a:pPr marL="285750" indent="-285750">
              <a:buFont typeface="Wingdings" panose="05000000000000000000" pitchFamily="2" charset="2"/>
              <a:buChar char="Ø"/>
            </a:pPr>
            <a:r>
              <a:rPr lang="en-US" dirty="0" smtClean="0"/>
              <a:t>We split the data as 80% for training and 20% for testing</a:t>
            </a:r>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03609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B8D-739B-49D8-B37E-55E661763B56}"/>
              </a:ext>
            </a:extLst>
          </p:cNvPr>
          <p:cNvSpPr>
            <a:spLocks noGrp="1"/>
          </p:cNvSpPr>
          <p:nvPr>
            <p:ph type="title"/>
          </p:nvPr>
        </p:nvSpPr>
        <p:spPr/>
        <p:txBody>
          <a:bodyPr/>
          <a:lstStyle/>
          <a:p>
            <a:r>
              <a:rPr lang="en-US" dirty="0"/>
              <a:t>MODEL FITTING : </a:t>
            </a:r>
            <a:r>
              <a:rPr lang="en-US" dirty="0" smtClean="0"/>
              <a:t>Logistic Regression</a:t>
            </a:r>
            <a:endParaRPr lang="en-US" dirty="0"/>
          </a:p>
        </p:txBody>
      </p:sp>
      <p:sp>
        <p:nvSpPr>
          <p:cNvPr id="3" name="Content Placeholder 2">
            <a:extLst>
              <a:ext uri="{FF2B5EF4-FFF2-40B4-BE49-F238E27FC236}">
                <a16:creationId xmlns:a16="http://schemas.microsoft.com/office/drawing/2014/main" id="{341BA0E9-9AEF-4F7F-92FC-AFBA08BEC11E}"/>
              </a:ext>
            </a:extLst>
          </p:cNvPr>
          <p:cNvSpPr>
            <a:spLocks noGrp="1"/>
          </p:cNvSpPr>
          <p:nvPr>
            <p:ph idx="1"/>
          </p:nvPr>
        </p:nvSpPr>
        <p:spPr/>
        <p:txBody>
          <a:bodyPr vert="horz" lIns="91440" tIns="45720" rIns="91440" bIns="45720" rtlCol="0" anchor="t">
            <a:normAutofit/>
          </a:bodyPr>
          <a:lstStyle/>
          <a:p>
            <a:r>
              <a:rPr lang="en-US" b="1" dirty="0"/>
              <a:t>Logistic regression</a:t>
            </a:r>
            <a:r>
              <a:rPr lang="en-US" dirty="0"/>
              <a:t> is a supervised machine learning algorithm which is a process of modeling the probability of a discrete outcome given an input </a:t>
            </a:r>
            <a:r>
              <a:rPr lang="en-US" dirty="0" smtClean="0"/>
              <a:t>variable or a number of input variables.</a:t>
            </a:r>
          </a:p>
          <a:p>
            <a:endParaRPr lang="en-US" dirty="0"/>
          </a:p>
          <a:p>
            <a:endParaRPr lang="en-US" dirty="0" smtClean="0"/>
          </a:p>
          <a:p>
            <a:pPr marL="0" indent="0">
              <a:buNone/>
            </a:pPr>
            <a:endParaRPr lang="en-US" dirty="0" smtClean="0"/>
          </a:p>
          <a:p>
            <a:endParaRPr lang="en-US" sz="2400" dirty="0" smtClean="0">
              <a:latin typeface="Arial"/>
              <a:cs typeface="Arial"/>
            </a:endParaRPr>
          </a:p>
          <a:p>
            <a:pPr marL="0" indent="0">
              <a:buNone/>
            </a:pPr>
            <a:endParaRPr lang="en-US" sz="2400" dirty="0">
              <a:latin typeface="Arial"/>
              <a:cs typeface="Arial"/>
            </a:endParaRPr>
          </a:p>
          <a:p>
            <a:endParaRPr lang="en-US" sz="2400" dirty="0">
              <a:latin typeface="Arial"/>
              <a:cs typeface="Arial"/>
            </a:endParaRPr>
          </a:p>
        </p:txBody>
      </p:sp>
      <p:pic>
        <p:nvPicPr>
          <p:cNvPr id="7" name="Picture 6"/>
          <p:cNvPicPr/>
          <p:nvPr/>
        </p:nvPicPr>
        <p:blipFill>
          <a:blip r:embed="rId2"/>
          <a:stretch>
            <a:fillRect/>
          </a:stretch>
        </p:blipFill>
        <p:spPr>
          <a:xfrm>
            <a:off x="2541282" y="3603349"/>
            <a:ext cx="6070600" cy="2381250"/>
          </a:xfrm>
          <a:prstGeom prst="rect">
            <a:avLst/>
          </a:prstGeom>
        </p:spPr>
      </p:pic>
    </p:spTree>
    <p:extLst>
      <p:ext uri="{BB962C8B-B14F-4D97-AF65-F5344CB8AC3E}">
        <p14:creationId xmlns:p14="http://schemas.microsoft.com/office/powerpoint/2010/main" val="394396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B8D-739B-49D8-B37E-55E661763B56}"/>
              </a:ext>
            </a:extLst>
          </p:cNvPr>
          <p:cNvSpPr>
            <a:spLocks noGrp="1"/>
          </p:cNvSpPr>
          <p:nvPr>
            <p:ph type="title"/>
          </p:nvPr>
        </p:nvSpPr>
        <p:spPr/>
        <p:txBody>
          <a:bodyPr/>
          <a:lstStyle/>
          <a:p>
            <a:r>
              <a:rPr lang="en-US" dirty="0"/>
              <a:t>MODEL FITTING : </a:t>
            </a:r>
            <a:r>
              <a:rPr lang="en-US" dirty="0" smtClean="0"/>
              <a:t>Naïve Bayes</a:t>
            </a:r>
            <a:endParaRPr lang="en-US" dirty="0"/>
          </a:p>
        </p:txBody>
      </p:sp>
      <p:sp>
        <p:nvSpPr>
          <p:cNvPr id="3" name="Content Placeholder 2">
            <a:extLst>
              <a:ext uri="{FF2B5EF4-FFF2-40B4-BE49-F238E27FC236}">
                <a16:creationId xmlns:a16="http://schemas.microsoft.com/office/drawing/2014/main" id="{341BA0E9-9AEF-4F7F-92FC-AFBA08BEC11E}"/>
              </a:ext>
            </a:extLst>
          </p:cNvPr>
          <p:cNvSpPr>
            <a:spLocks noGrp="1"/>
          </p:cNvSpPr>
          <p:nvPr>
            <p:ph idx="1"/>
          </p:nvPr>
        </p:nvSpPr>
        <p:spPr/>
        <p:txBody>
          <a:bodyPr vert="horz" lIns="91440" tIns="45720" rIns="91440" bIns="45720" rtlCol="0" anchor="t">
            <a:normAutofit/>
          </a:bodyPr>
          <a:lstStyle/>
          <a:p>
            <a:r>
              <a:rPr lang="en-IN" dirty="0"/>
              <a:t>It is a classification algorithm based on Bayes Theorem which assumes that the features are </a:t>
            </a:r>
            <a:r>
              <a:rPr lang="en-IN" dirty="0" smtClean="0"/>
              <a:t>independent.</a:t>
            </a:r>
          </a:p>
          <a:p>
            <a:r>
              <a:rPr lang="en-IN" dirty="0" smtClean="0"/>
              <a:t>Bayes </a:t>
            </a:r>
            <a:r>
              <a:rPr lang="en-IN" dirty="0"/>
              <a:t>theorem provides a way of calculating posterior probability P(</a:t>
            </a:r>
            <a:r>
              <a:rPr lang="en-IN" dirty="0" err="1"/>
              <a:t>c|x</a:t>
            </a:r>
            <a:r>
              <a:rPr lang="en-IN" dirty="0"/>
              <a:t>) from P(c), P(x) and P(</a:t>
            </a:r>
            <a:r>
              <a:rPr lang="en-IN" dirty="0" err="1"/>
              <a:t>x|c</a:t>
            </a:r>
            <a:r>
              <a:rPr lang="en-IN" dirty="0"/>
              <a:t>) </a:t>
            </a:r>
            <a:endParaRPr lang="en-IN" dirty="0" smtClean="0"/>
          </a:p>
          <a:p>
            <a:endParaRPr lang="en-US" dirty="0"/>
          </a:p>
          <a:p>
            <a:endParaRPr lang="en-US" dirty="0" smtClean="0"/>
          </a:p>
          <a:p>
            <a:pPr marL="0" indent="0">
              <a:buNone/>
            </a:pPr>
            <a:endParaRPr lang="en-US" dirty="0" smtClean="0"/>
          </a:p>
          <a:p>
            <a:endParaRPr lang="en-US" sz="2400" dirty="0" smtClean="0">
              <a:latin typeface="Arial"/>
              <a:cs typeface="Arial"/>
            </a:endParaRPr>
          </a:p>
          <a:p>
            <a:pPr marL="0" indent="0">
              <a:buNone/>
            </a:pPr>
            <a:endParaRPr lang="en-US" sz="2400" dirty="0">
              <a:latin typeface="Arial"/>
              <a:cs typeface="Arial"/>
            </a:endParaRPr>
          </a:p>
          <a:p>
            <a:endParaRPr lang="en-US" sz="2400" dirty="0">
              <a:latin typeface="Arial"/>
              <a:cs typeface="Arial"/>
            </a:endParaRPr>
          </a:p>
        </p:txBody>
      </p:sp>
      <p:pic>
        <p:nvPicPr>
          <p:cNvPr id="5" name="Picture 4"/>
          <p:cNvPicPr/>
          <p:nvPr/>
        </p:nvPicPr>
        <p:blipFill>
          <a:blip r:embed="rId2"/>
          <a:stretch>
            <a:fillRect/>
          </a:stretch>
        </p:blipFill>
        <p:spPr>
          <a:xfrm>
            <a:off x="2541282" y="3856521"/>
            <a:ext cx="6070600" cy="2139950"/>
          </a:xfrm>
          <a:prstGeom prst="rect">
            <a:avLst/>
          </a:prstGeom>
        </p:spPr>
      </p:pic>
    </p:spTree>
    <p:extLst>
      <p:ext uri="{BB962C8B-B14F-4D97-AF65-F5344CB8AC3E}">
        <p14:creationId xmlns:p14="http://schemas.microsoft.com/office/powerpoint/2010/main" val="153752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B8D-739B-49D8-B37E-55E661763B56}"/>
              </a:ext>
            </a:extLst>
          </p:cNvPr>
          <p:cNvSpPr>
            <a:spLocks noGrp="1"/>
          </p:cNvSpPr>
          <p:nvPr>
            <p:ph type="title"/>
          </p:nvPr>
        </p:nvSpPr>
        <p:spPr/>
        <p:txBody>
          <a:bodyPr/>
          <a:lstStyle/>
          <a:p>
            <a:r>
              <a:rPr lang="en-US" dirty="0"/>
              <a:t>MODEL FITTING : </a:t>
            </a:r>
            <a:r>
              <a:rPr lang="en-US" dirty="0" smtClean="0"/>
              <a:t>KNN</a:t>
            </a:r>
            <a:endParaRPr lang="en-US" dirty="0"/>
          </a:p>
        </p:txBody>
      </p:sp>
      <p:sp>
        <p:nvSpPr>
          <p:cNvPr id="3" name="Content Placeholder 2">
            <a:extLst>
              <a:ext uri="{FF2B5EF4-FFF2-40B4-BE49-F238E27FC236}">
                <a16:creationId xmlns:a16="http://schemas.microsoft.com/office/drawing/2014/main" id="{341BA0E9-9AEF-4F7F-92FC-AFBA08BEC11E}"/>
              </a:ext>
            </a:extLst>
          </p:cNvPr>
          <p:cNvSpPr>
            <a:spLocks noGrp="1"/>
          </p:cNvSpPr>
          <p:nvPr>
            <p:ph idx="1"/>
          </p:nvPr>
        </p:nvSpPr>
        <p:spPr/>
        <p:txBody>
          <a:bodyPr vert="horz" lIns="91440" tIns="45720" rIns="91440" bIns="45720" rtlCol="0" anchor="t">
            <a:normAutofit/>
          </a:bodyPr>
          <a:lstStyle/>
          <a:p>
            <a:r>
              <a:rPr lang="en-US" dirty="0"/>
              <a:t>KNN is one of the simplest supervised learning machine learning technique. </a:t>
            </a:r>
            <a:endParaRPr lang="en-US" dirty="0" smtClean="0"/>
          </a:p>
          <a:p>
            <a:r>
              <a:rPr lang="en-US" dirty="0" smtClean="0"/>
              <a:t>It </a:t>
            </a:r>
            <a:r>
              <a:rPr lang="en-US" dirty="0"/>
              <a:t>first assumes similarity between the new data point and the currently available data points and puts the new data point into the class that is most similar to the available </a:t>
            </a:r>
            <a:r>
              <a:rPr lang="en-US" dirty="0" smtClean="0"/>
              <a:t>classes</a:t>
            </a:r>
          </a:p>
          <a:p>
            <a:pPr marL="0" indent="0">
              <a:buNone/>
            </a:pPr>
            <a:endParaRPr lang="en-IN" dirty="0" smtClean="0"/>
          </a:p>
          <a:p>
            <a:pPr marL="0" indent="0">
              <a:buNone/>
            </a:pPr>
            <a:endParaRPr lang="en-IN" dirty="0" smtClean="0"/>
          </a:p>
          <a:p>
            <a:endParaRPr lang="en-US" dirty="0"/>
          </a:p>
          <a:p>
            <a:endParaRPr lang="en-US" dirty="0" smtClean="0"/>
          </a:p>
          <a:p>
            <a:pPr marL="0" indent="0">
              <a:buNone/>
            </a:pPr>
            <a:endParaRPr lang="en-US" dirty="0" smtClean="0"/>
          </a:p>
          <a:p>
            <a:endParaRPr lang="en-US" sz="2400" dirty="0" smtClean="0">
              <a:latin typeface="Arial"/>
              <a:cs typeface="Arial"/>
            </a:endParaRPr>
          </a:p>
          <a:p>
            <a:pPr marL="0" indent="0">
              <a:buNone/>
            </a:pPr>
            <a:endParaRPr lang="en-US" sz="2400" dirty="0">
              <a:latin typeface="Arial"/>
              <a:cs typeface="Arial"/>
            </a:endParaRPr>
          </a:p>
          <a:p>
            <a:endParaRPr lang="en-US" sz="2400" dirty="0">
              <a:latin typeface="Arial"/>
              <a:cs typeface="Arial"/>
            </a:endParaRPr>
          </a:p>
        </p:txBody>
      </p:sp>
      <p:pic>
        <p:nvPicPr>
          <p:cNvPr id="6" name="Picture 5"/>
          <p:cNvPicPr>
            <a:picLocks noChangeAspect="1"/>
          </p:cNvPicPr>
          <p:nvPr/>
        </p:nvPicPr>
        <p:blipFill>
          <a:blip r:embed="rId2"/>
          <a:stretch>
            <a:fillRect/>
          </a:stretch>
        </p:blipFill>
        <p:spPr>
          <a:xfrm>
            <a:off x="2600126" y="4150658"/>
            <a:ext cx="5496692" cy="1609950"/>
          </a:xfrm>
          <a:prstGeom prst="rect">
            <a:avLst/>
          </a:prstGeom>
        </p:spPr>
      </p:pic>
    </p:spTree>
    <p:extLst>
      <p:ext uri="{BB962C8B-B14F-4D97-AF65-F5344CB8AC3E}">
        <p14:creationId xmlns:p14="http://schemas.microsoft.com/office/powerpoint/2010/main" val="182911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B8D-739B-49D8-B37E-55E661763B56}"/>
              </a:ext>
            </a:extLst>
          </p:cNvPr>
          <p:cNvSpPr>
            <a:spLocks noGrp="1"/>
          </p:cNvSpPr>
          <p:nvPr>
            <p:ph type="title"/>
          </p:nvPr>
        </p:nvSpPr>
        <p:spPr/>
        <p:txBody>
          <a:bodyPr/>
          <a:lstStyle/>
          <a:p>
            <a:r>
              <a:rPr lang="en-US" dirty="0"/>
              <a:t>MODEL FITTING : </a:t>
            </a:r>
            <a:r>
              <a:rPr lang="en-US" dirty="0" smtClean="0"/>
              <a:t>SVM</a:t>
            </a:r>
            <a:endParaRPr lang="en-US" dirty="0"/>
          </a:p>
        </p:txBody>
      </p:sp>
      <p:sp>
        <p:nvSpPr>
          <p:cNvPr id="3" name="Content Placeholder 2">
            <a:extLst>
              <a:ext uri="{FF2B5EF4-FFF2-40B4-BE49-F238E27FC236}">
                <a16:creationId xmlns:a16="http://schemas.microsoft.com/office/drawing/2014/main" id="{341BA0E9-9AEF-4F7F-92FC-AFBA08BEC11E}"/>
              </a:ext>
            </a:extLst>
          </p:cNvPr>
          <p:cNvSpPr>
            <a:spLocks noGrp="1"/>
          </p:cNvSpPr>
          <p:nvPr>
            <p:ph idx="1"/>
          </p:nvPr>
        </p:nvSpPr>
        <p:spPr/>
        <p:txBody>
          <a:bodyPr vert="horz" lIns="91440" tIns="45720" rIns="91440" bIns="45720" rtlCol="0" anchor="t">
            <a:normAutofit/>
          </a:bodyPr>
          <a:lstStyle/>
          <a:p>
            <a:r>
              <a:rPr lang="en-US" dirty="0"/>
              <a:t>SVM is also a supervised ML algorithm that can be used for both regression and classification problems. In SVM, we plot each of the data point in n-dimensional space with the value of each feature being the value of a particular coordinate (n is number of features) [8]. Then we classify by finding the hyper-plane that differentiates the two classes very well. Support vectors are the coordinates of individual observation</a:t>
            </a:r>
            <a:endParaRPr lang="en-US" dirty="0" smtClean="0"/>
          </a:p>
          <a:p>
            <a:pPr marL="0" indent="0">
              <a:buNone/>
            </a:pPr>
            <a:endParaRPr lang="en-IN" dirty="0" smtClean="0"/>
          </a:p>
          <a:p>
            <a:pPr marL="0" indent="0">
              <a:buNone/>
            </a:pPr>
            <a:endParaRPr lang="en-IN" dirty="0" smtClean="0"/>
          </a:p>
          <a:p>
            <a:endParaRPr lang="en-US" dirty="0"/>
          </a:p>
          <a:p>
            <a:endParaRPr lang="en-US" dirty="0" smtClean="0"/>
          </a:p>
          <a:p>
            <a:pPr marL="0" indent="0">
              <a:buNone/>
            </a:pPr>
            <a:endParaRPr lang="en-US" dirty="0" smtClean="0"/>
          </a:p>
          <a:p>
            <a:endParaRPr lang="en-US" sz="2400" dirty="0" smtClean="0">
              <a:latin typeface="Arial"/>
              <a:cs typeface="Arial"/>
            </a:endParaRPr>
          </a:p>
          <a:p>
            <a:pPr marL="0" indent="0">
              <a:buNone/>
            </a:pPr>
            <a:endParaRPr lang="en-US" sz="2400" dirty="0">
              <a:latin typeface="Arial"/>
              <a:cs typeface="Arial"/>
            </a:endParaRPr>
          </a:p>
          <a:p>
            <a:endParaRPr lang="en-US" sz="2400" dirty="0">
              <a:latin typeface="Arial"/>
              <a:cs typeface="Arial"/>
            </a:endParaRPr>
          </a:p>
        </p:txBody>
      </p:sp>
      <p:pic>
        <p:nvPicPr>
          <p:cNvPr id="4" name="Picture 3"/>
          <p:cNvPicPr>
            <a:picLocks noChangeAspect="1"/>
          </p:cNvPicPr>
          <p:nvPr/>
        </p:nvPicPr>
        <p:blipFill>
          <a:blip r:embed="rId2"/>
          <a:stretch>
            <a:fillRect/>
          </a:stretch>
        </p:blipFill>
        <p:spPr>
          <a:xfrm>
            <a:off x="3095495" y="4539175"/>
            <a:ext cx="4505954" cy="1543265"/>
          </a:xfrm>
          <a:prstGeom prst="rect">
            <a:avLst/>
          </a:prstGeom>
        </p:spPr>
      </p:pic>
    </p:spTree>
    <p:extLst>
      <p:ext uri="{BB962C8B-B14F-4D97-AF65-F5344CB8AC3E}">
        <p14:creationId xmlns:p14="http://schemas.microsoft.com/office/powerpoint/2010/main" val="287418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B8D-739B-49D8-B37E-55E661763B56}"/>
              </a:ext>
            </a:extLst>
          </p:cNvPr>
          <p:cNvSpPr>
            <a:spLocks noGrp="1"/>
          </p:cNvSpPr>
          <p:nvPr>
            <p:ph type="title"/>
          </p:nvPr>
        </p:nvSpPr>
        <p:spPr/>
        <p:txBody>
          <a:bodyPr/>
          <a:lstStyle/>
          <a:p>
            <a:r>
              <a:rPr lang="en-US" dirty="0"/>
              <a:t>MODEL FITTING : </a:t>
            </a:r>
            <a:r>
              <a:rPr lang="en-US" dirty="0" smtClean="0"/>
              <a:t>SVM with Kernel</a:t>
            </a:r>
            <a:endParaRPr lang="en-US" dirty="0"/>
          </a:p>
        </p:txBody>
      </p:sp>
      <p:sp>
        <p:nvSpPr>
          <p:cNvPr id="3" name="Content Placeholder 2">
            <a:extLst>
              <a:ext uri="{FF2B5EF4-FFF2-40B4-BE49-F238E27FC236}">
                <a16:creationId xmlns:a16="http://schemas.microsoft.com/office/drawing/2014/main" id="{341BA0E9-9AEF-4F7F-92FC-AFBA08BEC11E}"/>
              </a:ext>
            </a:extLst>
          </p:cNvPr>
          <p:cNvSpPr>
            <a:spLocks noGrp="1"/>
          </p:cNvSpPr>
          <p:nvPr>
            <p:ph idx="1"/>
          </p:nvPr>
        </p:nvSpPr>
        <p:spPr/>
        <p:txBody>
          <a:bodyPr vert="horz" lIns="91440" tIns="45720" rIns="91440" bIns="45720" rtlCol="0" anchor="t">
            <a:normAutofit/>
          </a:bodyPr>
          <a:lstStyle/>
          <a:p>
            <a:r>
              <a:rPr lang="en-US" dirty="0"/>
              <a:t>SVM is also a supervised ML algorithm that can be used for both regression and classification problems. In SVM, we plot each of the data point in n-dimensional space with the value of each feature being the value of a particular coordinate (n is number of features) [8]. Then we classify by finding the hyper-plane that differentiates the two classes very well. Support vectors are the coordinates of individual observation</a:t>
            </a:r>
            <a:endParaRPr lang="en-US" dirty="0" smtClean="0"/>
          </a:p>
          <a:p>
            <a:pPr marL="0" indent="0">
              <a:buNone/>
            </a:pPr>
            <a:endParaRPr lang="en-IN" dirty="0" smtClean="0"/>
          </a:p>
          <a:p>
            <a:pPr marL="0" indent="0">
              <a:buNone/>
            </a:pPr>
            <a:endParaRPr lang="en-IN" dirty="0" smtClean="0"/>
          </a:p>
          <a:p>
            <a:endParaRPr lang="en-US" dirty="0"/>
          </a:p>
          <a:p>
            <a:endParaRPr lang="en-US" dirty="0" smtClean="0"/>
          </a:p>
          <a:p>
            <a:pPr marL="0" indent="0">
              <a:buNone/>
            </a:pPr>
            <a:endParaRPr lang="en-US" dirty="0" smtClean="0"/>
          </a:p>
          <a:p>
            <a:endParaRPr lang="en-US" sz="2400" dirty="0" smtClean="0">
              <a:latin typeface="Arial"/>
              <a:cs typeface="Arial"/>
            </a:endParaRPr>
          </a:p>
          <a:p>
            <a:pPr marL="0" indent="0">
              <a:buNone/>
            </a:pPr>
            <a:endParaRPr lang="en-US" sz="2400" dirty="0">
              <a:latin typeface="Arial"/>
              <a:cs typeface="Arial"/>
            </a:endParaRPr>
          </a:p>
          <a:p>
            <a:endParaRPr lang="en-US" sz="2400" dirty="0">
              <a:latin typeface="Arial"/>
              <a:cs typeface="Arial"/>
            </a:endParaRPr>
          </a:p>
        </p:txBody>
      </p:sp>
      <p:pic>
        <p:nvPicPr>
          <p:cNvPr id="4" name="Picture 3"/>
          <p:cNvPicPr>
            <a:picLocks noChangeAspect="1"/>
          </p:cNvPicPr>
          <p:nvPr/>
        </p:nvPicPr>
        <p:blipFill>
          <a:blip r:embed="rId2"/>
          <a:stretch>
            <a:fillRect/>
          </a:stretch>
        </p:blipFill>
        <p:spPr>
          <a:xfrm>
            <a:off x="3095495" y="4539175"/>
            <a:ext cx="4505954" cy="1543265"/>
          </a:xfrm>
          <a:prstGeom prst="rect">
            <a:avLst/>
          </a:prstGeom>
        </p:spPr>
      </p:pic>
    </p:spTree>
    <p:extLst>
      <p:ext uri="{BB962C8B-B14F-4D97-AF65-F5344CB8AC3E}">
        <p14:creationId xmlns:p14="http://schemas.microsoft.com/office/powerpoint/2010/main" val="245129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B8D-739B-49D8-B37E-55E661763B56}"/>
              </a:ext>
            </a:extLst>
          </p:cNvPr>
          <p:cNvSpPr>
            <a:spLocks noGrp="1"/>
          </p:cNvSpPr>
          <p:nvPr>
            <p:ph type="title"/>
          </p:nvPr>
        </p:nvSpPr>
        <p:spPr/>
        <p:txBody>
          <a:bodyPr/>
          <a:lstStyle/>
          <a:p>
            <a:r>
              <a:rPr lang="en-US" dirty="0"/>
              <a:t>MODEL </a:t>
            </a:r>
            <a:r>
              <a:rPr lang="en-US" dirty="0" smtClean="0"/>
              <a:t>FITTING : Decision Tree</a:t>
            </a:r>
            <a:endParaRPr lang="en-US" dirty="0"/>
          </a:p>
        </p:txBody>
      </p:sp>
      <p:sp>
        <p:nvSpPr>
          <p:cNvPr id="3" name="Content Placeholder 2">
            <a:extLst>
              <a:ext uri="{FF2B5EF4-FFF2-40B4-BE49-F238E27FC236}">
                <a16:creationId xmlns:a16="http://schemas.microsoft.com/office/drawing/2014/main" id="{341BA0E9-9AEF-4F7F-92FC-AFBA08BEC11E}"/>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n-US" dirty="0"/>
              <a:t>It is a tool used for both regression and classification problems. As per the name , it uses flowchart  like a tree structure to show the predictions that result from a series of feature-based splits. It starts with a root node and ends with a decision made by leaves [9]. The amount of uncertainty is calculated using Entropy</a:t>
            </a:r>
            <a:endParaRPr lang="en-IN" dirty="0" smtClean="0"/>
          </a:p>
          <a:p>
            <a:pPr marL="0" indent="0">
              <a:buNone/>
            </a:pPr>
            <a:endParaRPr lang="en-IN" dirty="0" smtClean="0"/>
          </a:p>
          <a:p>
            <a:endParaRPr lang="en-US" dirty="0"/>
          </a:p>
          <a:p>
            <a:endParaRPr lang="en-US" dirty="0" smtClean="0"/>
          </a:p>
          <a:p>
            <a:pPr marL="0" indent="0">
              <a:buNone/>
            </a:pPr>
            <a:endParaRPr lang="en-US" dirty="0" smtClean="0"/>
          </a:p>
          <a:p>
            <a:endParaRPr lang="en-US" sz="2400" dirty="0" smtClean="0">
              <a:latin typeface="Arial"/>
              <a:cs typeface="Arial"/>
            </a:endParaRPr>
          </a:p>
          <a:p>
            <a:pPr marL="0" indent="0">
              <a:buNone/>
            </a:pPr>
            <a:endParaRPr lang="en-US" sz="2400" dirty="0">
              <a:latin typeface="Arial"/>
              <a:cs typeface="Arial"/>
            </a:endParaRPr>
          </a:p>
          <a:p>
            <a:endParaRPr lang="en-US" sz="2400" dirty="0">
              <a:latin typeface="Arial"/>
              <a:cs typeface="Arial"/>
            </a:endParaRPr>
          </a:p>
        </p:txBody>
      </p:sp>
      <p:pic>
        <p:nvPicPr>
          <p:cNvPr id="5" name="Picture 4"/>
          <p:cNvPicPr>
            <a:picLocks noChangeAspect="1"/>
          </p:cNvPicPr>
          <p:nvPr/>
        </p:nvPicPr>
        <p:blipFill>
          <a:blip r:embed="rId2"/>
          <a:stretch>
            <a:fillRect/>
          </a:stretch>
        </p:blipFill>
        <p:spPr>
          <a:xfrm>
            <a:off x="2724802" y="4308088"/>
            <a:ext cx="5496692" cy="1581371"/>
          </a:xfrm>
          <a:prstGeom prst="rect">
            <a:avLst/>
          </a:prstGeom>
        </p:spPr>
      </p:pic>
    </p:spTree>
    <p:extLst>
      <p:ext uri="{BB962C8B-B14F-4D97-AF65-F5344CB8AC3E}">
        <p14:creationId xmlns:p14="http://schemas.microsoft.com/office/powerpoint/2010/main" val="267953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5C9-42BF-46EB-869D-95378B16A002}"/>
              </a:ext>
            </a:extLst>
          </p:cNvPr>
          <p:cNvSpPr>
            <a:spLocks noGrp="1"/>
          </p:cNvSpPr>
          <p:nvPr>
            <p:ph type="title"/>
          </p:nvPr>
        </p:nvSpPr>
        <p:spPr/>
        <p:txBody>
          <a:bodyPr/>
          <a:lstStyle/>
          <a:p>
            <a:r>
              <a:rPr lang="en-US" dirty="0" smtClean="0"/>
              <a:t>RESULTS</a:t>
            </a:r>
            <a:br>
              <a:rPr lang="en-US" dirty="0" smtClean="0"/>
            </a:br>
            <a:r>
              <a:rPr lang="en-US" dirty="0"/>
              <a:t/>
            </a:r>
            <a:br>
              <a:rPr lang="en-US" dirty="0"/>
            </a:br>
            <a:endParaRPr lang="en-US" dirty="0"/>
          </a:p>
        </p:txBody>
      </p:sp>
      <p:pic>
        <p:nvPicPr>
          <p:cNvPr id="5" name="Picture 4"/>
          <p:cNvPicPr/>
          <p:nvPr/>
        </p:nvPicPr>
        <p:blipFill>
          <a:blip r:embed="rId2"/>
          <a:stretch>
            <a:fillRect/>
          </a:stretch>
        </p:blipFill>
        <p:spPr>
          <a:xfrm>
            <a:off x="1757132" y="2059055"/>
            <a:ext cx="8136835" cy="3559865"/>
          </a:xfrm>
          <a:prstGeom prst="rect">
            <a:avLst/>
          </a:prstGeom>
        </p:spPr>
      </p:pic>
    </p:spTree>
    <p:extLst>
      <p:ext uri="{BB962C8B-B14F-4D97-AF65-F5344CB8AC3E}">
        <p14:creationId xmlns:p14="http://schemas.microsoft.com/office/powerpoint/2010/main" val="4192940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7FAE-E0BC-467A-86C8-E5A11D71F794}"/>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3245A49C-DDE5-4844-BE1A-D8273B3D0551}"/>
              </a:ext>
            </a:extLst>
          </p:cNvPr>
          <p:cNvGraphicFramePr>
            <a:graphicFrameLocks noGrp="1"/>
          </p:cNvGraphicFramePr>
          <p:nvPr>
            <p:extLst>
              <p:ext uri="{D42A27DB-BD31-4B8C-83A1-F6EECF244321}">
                <p14:modId xmlns:p14="http://schemas.microsoft.com/office/powerpoint/2010/main" val="163703862"/>
              </p:ext>
            </p:extLst>
          </p:nvPr>
        </p:nvGraphicFramePr>
        <p:xfrm>
          <a:off x="1767265" y="2807093"/>
          <a:ext cx="8168640" cy="259588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662124853"/>
                    </a:ext>
                  </a:extLst>
                </a:gridCol>
                <a:gridCol w="2722880">
                  <a:extLst>
                    <a:ext uri="{9D8B030D-6E8A-4147-A177-3AD203B41FA5}">
                      <a16:colId xmlns:a16="http://schemas.microsoft.com/office/drawing/2014/main" val="1085427071"/>
                    </a:ext>
                  </a:extLst>
                </a:gridCol>
                <a:gridCol w="2722880">
                  <a:extLst>
                    <a:ext uri="{9D8B030D-6E8A-4147-A177-3AD203B41FA5}">
                      <a16:colId xmlns:a16="http://schemas.microsoft.com/office/drawing/2014/main" val="1204377165"/>
                    </a:ext>
                  </a:extLst>
                </a:gridCol>
              </a:tblGrid>
              <a:tr h="370840">
                <a:tc>
                  <a:txBody>
                    <a:bodyPr/>
                    <a:lstStyle/>
                    <a:p>
                      <a:r>
                        <a:rPr lang="en-US" dirty="0"/>
                        <a:t>         ALGORITHM</a:t>
                      </a:r>
                    </a:p>
                  </a:txBody>
                  <a:tcPr/>
                </a:tc>
                <a:tc>
                  <a:txBody>
                    <a:bodyPr/>
                    <a:lstStyle/>
                    <a:p>
                      <a:r>
                        <a:rPr lang="en-US" dirty="0"/>
                        <a:t>            </a:t>
                      </a:r>
                      <a:r>
                        <a:rPr lang="en-US" dirty="0" smtClean="0"/>
                        <a:t>AUC</a:t>
                      </a:r>
                      <a:r>
                        <a:rPr lang="en-US" baseline="0" dirty="0" smtClean="0"/>
                        <a:t> Score</a:t>
                      </a:r>
                      <a:endParaRPr lang="en-US" dirty="0"/>
                    </a:p>
                  </a:txBody>
                  <a:tcPr/>
                </a:tc>
                <a:tc>
                  <a:txBody>
                    <a:bodyPr/>
                    <a:lstStyle/>
                    <a:p>
                      <a:r>
                        <a:rPr lang="en-US" dirty="0"/>
                        <a:t>   </a:t>
                      </a:r>
                      <a:r>
                        <a:rPr lang="en-US" dirty="0" err="1" smtClean="0"/>
                        <a:t>Avg</a:t>
                      </a:r>
                      <a:r>
                        <a:rPr lang="en-US" dirty="0" smtClean="0"/>
                        <a:t>_</a:t>
                      </a:r>
                      <a:r>
                        <a:rPr lang="en-US" baseline="0" dirty="0" smtClean="0"/>
                        <a:t> </a:t>
                      </a:r>
                      <a:r>
                        <a:rPr lang="en-US" baseline="0" dirty="0" err="1" smtClean="0"/>
                        <a:t>CV_Score</a:t>
                      </a:r>
                      <a:endParaRPr lang="en-US" dirty="0"/>
                    </a:p>
                  </a:txBody>
                  <a:tcPr/>
                </a:tc>
                <a:extLst>
                  <a:ext uri="{0D108BD9-81ED-4DB2-BD59-A6C34878D82A}">
                    <a16:rowId xmlns:a16="http://schemas.microsoft.com/office/drawing/2014/main" val="3713777075"/>
                  </a:ext>
                </a:extLst>
              </a:tr>
              <a:tr h="370840">
                <a:tc>
                  <a:txBody>
                    <a:bodyPr/>
                    <a:lstStyle/>
                    <a:p>
                      <a:r>
                        <a:rPr lang="en-US" dirty="0" smtClean="0"/>
                        <a:t>Logistic</a:t>
                      </a:r>
                      <a:r>
                        <a:rPr lang="en-US" baseline="0" dirty="0" smtClean="0"/>
                        <a:t> Regression</a:t>
                      </a:r>
                      <a:endParaRPr lang="en-US" dirty="0"/>
                    </a:p>
                  </a:txBody>
                  <a:tcPr/>
                </a:tc>
                <a:tc>
                  <a:txBody>
                    <a:bodyPr/>
                    <a:lstStyle/>
                    <a:p>
                      <a:r>
                        <a:rPr lang="en-US" dirty="0"/>
                        <a:t>          </a:t>
                      </a:r>
                      <a:r>
                        <a:rPr lang="en-US" dirty="0" smtClean="0"/>
                        <a:t>0.9224</a:t>
                      </a:r>
                      <a:endParaRPr lang="en-US" dirty="0"/>
                    </a:p>
                  </a:txBody>
                  <a:tcPr/>
                </a:tc>
                <a:tc>
                  <a:txBody>
                    <a:bodyPr/>
                    <a:lstStyle/>
                    <a:p>
                      <a:r>
                        <a:rPr lang="en-US" dirty="0"/>
                        <a:t>          </a:t>
                      </a:r>
                      <a:r>
                        <a:rPr lang="en-US" dirty="0" smtClean="0"/>
                        <a:t>0.9057</a:t>
                      </a:r>
                      <a:endParaRPr lang="en-US" dirty="0"/>
                    </a:p>
                  </a:txBody>
                  <a:tcPr/>
                </a:tc>
                <a:extLst>
                  <a:ext uri="{0D108BD9-81ED-4DB2-BD59-A6C34878D82A}">
                    <a16:rowId xmlns:a16="http://schemas.microsoft.com/office/drawing/2014/main" val="2249536079"/>
                  </a:ext>
                </a:extLst>
              </a:tr>
              <a:tr h="370840">
                <a:tc>
                  <a:txBody>
                    <a:bodyPr/>
                    <a:lstStyle/>
                    <a:p>
                      <a:pPr lvl="0">
                        <a:buNone/>
                      </a:pPr>
                      <a:r>
                        <a:rPr lang="en-US" sz="1800" b="0" i="0" u="none" strike="noStrike" noProof="0" dirty="0" smtClean="0">
                          <a:latin typeface="Century Gothic"/>
                        </a:rPr>
                        <a:t>KNN</a:t>
                      </a:r>
                      <a:endParaRPr lang="en-US" sz="1800" b="0" i="0" u="none" strike="noStrike" noProof="0" dirty="0">
                        <a:latin typeface="Century Gothic"/>
                      </a:endParaRPr>
                    </a:p>
                  </a:txBody>
                  <a:tcPr/>
                </a:tc>
                <a:tc>
                  <a:txBody>
                    <a:bodyPr/>
                    <a:lstStyle/>
                    <a:p>
                      <a:r>
                        <a:rPr lang="en-US" dirty="0"/>
                        <a:t>          </a:t>
                      </a:r>
                      <a:r>
                        <a:rPr lang="en-US" dirty="0" smtClean="0"/>
                        <a:t>0.8429</a:t>
                      </a:r>
                      <a:endParaRPr lang="en-US" dirty="0"/>
                    </a:p>
                  </a:txBody>
                  <a:tcPr/>
                </a:tc>
                <a:tc>
                  <a:txBody>
                    <a:bodyPr/>
                    <a:lstStyle/>
                    <a:p>
                      <a:r>
                        <a:rPr lang="en-US" dirty="0"/>
                        <a:t>          </a:t>
                      </a:r>
                      <a:r>
                        <a:rPr lang="en-US" dirty="0" smtClean="0"/>
                        <a:t>0.8993</a:t>
                      </a:r>
                      <a:r>
                        <a:rPr lang="en-US" baseline="0" dirty="0" smtClean="0"/>
                        <a:t> </a:t>
                      </a:r>
                      <a:endParaRPr lang="en-US" dirty="0"/>
                    </a:p>
                  </a:txBody>
                  <a:tcPr/>
                </a:tc>
                <a:extLst>
                  <a:ext uri="{0D108BD9-81ED-4DB2-BD59-A6C34878D82A}">
                    <a16:rowId xmlns:a16="http://schemas.microsoft.com/office/drawing/2014/main" val="2264150304"/>
                  </a:ext>
                </a:extLst>
              </a:tr>
              <a:tr h="370840">
                <a:tc>
                  <a:txBody>
                    <a:bodyPr/>
                    <a:lstStyle/>
                    <a:p>
                      <a:r>
                        <a:rPr lang="en-US" dirty="0" smtClean="0"/>
                        <a:t>Naïve</a:t>
                      </a:r>
                      <a:r>
                        <a:rPr lang="en-US" baseline="0" dirty="0" smtClean="0"/>
                        <a:t> Bayes</a:t>
                      </a:r>
                      <a:endParaRPr lang="en-US" dirty="0"/>
                    </a:p>
                  </a:txBody>
                  <a:tcPr/>
                </a:tc>
                <a:tc>
                  <a:txBody>
                    <a:bodyPr/>
                    <a:lstStyle/>
                    <a:p>
                      <a:r>
                        <a:rPr lang="en-US" dirty="0"/>
                        <a:t>          </a:t>
                      </a:r>
                      <a:r>
                        <a:rPr lang="en-US" dirty="0" smtClean="0"/>
                        <a:t>0.8588</a:t>
                      </a:r>
                      <a:endParaRPr lang="en-US" dirty="0"/>
                    </a:p>
                  </a:txBody>
                  <a:tcPr/>
                </a:tc>
                <a:tc>
                  <a:txBody>
                    <a:bodyPr/>
                    <a:lstStyle/>
                    <a:p>
                      <a:pPr lvl="0">
                        <a:buNone/>
                      </a:pPr>
                      <a:r>
                        <a:rPr lang="en-US" dirty="0"/>
                        <a:t>          </a:t>
                      </a:r>
                      <a:r>
                        <a:rPr lang="en-US" dirty="0" smtClean="0"/>
                        <a:t>0.8534</a:t>
                      </a:r>
                      <a:endParaRPr lang="en-US" dirty="0"/>
                    </a:p>
                  </a:txBody>
                  <a:tcPr/>
                </a:tc>
                <a:extLst>
                  <a:ext uri="{0D108BD9-81ED-4DB2-BD59-A6C34878D82A}">
                    <a16:rowId xmlns:a16="http://schemas.microsoft.com/office/drawing/2014/main" val="2979669821"/>
                  </a:ext>
                </a:extLst>
              </a:tr>
              <a:tr h="370840">
                <a:tc>
                  <a:txBody>
                    <a:bodyPr/>
                    <a:lstStyle/>
                    <a:p>
                      <a:r>
                        <a:rPr lang="en-US" dirty="0" smtClean="0"/>
                        <a:t>SVM</a:t>
                      </a:r>
                      <a:r>
                        <a:rPr lang="en-US" dirty="0"/>
                        <a:t> </a:t>
                      </a:r>
                    </a:p>
                  </a:txBody>
                  <a:tcPr/>
                </a:tc>
                <a:tc>
                  <a:txBody>
                    <a:bodyPr/>
                    <a:lstStyle/>
                    <a:p>
                      <a:r>
                        <a:rPr lang="en-US" dirty="0"/>
                        <a:t>          </a:t>
                      </a:r>
                      <a:r>
                        <a:rPr lang="en-US" dirty="0" smtClean="0"/>
                        <a:t>0.8567</a:t>
                      </a:r>
                      <a:endParaRPr lang="en-US" dirty="0"/>
                    </a:p>
                  </a:txBody>
                  <a:tcPr/>
                </a:tc>
                <a:tc>
                  <a:txBody>
                    <a:bodyPr/>
                    <a:lstStyle/>
                    <a:p>
                      <a:pPr lvl="0">
                        <a:buNone/>
                      </a:pPr>
                      <a:r>
                        <a:rPr lang="en-US" dirty="0"/>
                        <a:t>          </a:t>
                      </a:r>
                      <a:r>
                        <a:rPr lang="en-US" dirty="0" smtClean="0"/>
                        <a:t>0.9037</a:t>
                      </a:r>
                      <a:endParaRPr lang="en-US" dirty="0"/>
                    </a:p>
                  </a:txBody>
                  <a:tcPr/>
                </a:tc>
                <a:extLst>
                  <a:ext uri="{0D108BD9-81ED-4DB2-BD59-A6C34878D82A}">
                    <a16:rowId xmlns:a16="http://schemas.microsoft.com/office/drawing/2014/main" val="4058369101"/>
                  </a:ext>
                </a:extLst>
              </a:tr>
              <a:tr h="370840">
                <a:tc>
                  <a:txBody>
                    <a:bodyPr/>
                    <a:lstStyle/>
                    <a:p>
                      <a:r>
                        <a:rPr lang="en-US" dirty="0" smtClean="0"/>
                        <a:t>SVM</a:t>
                      </a:r>
                      <a:r>
                        <a:rPr lang="en-US" baseline="0" dirty="0" smtClean="0"/>
                        <a:t> with Kernel</a:t>
                      </a:r>
                      <a:endParaRPr lang="en-US" dirty="0"/>
                    </a:p>
                  </a:txBody>
                  <a:tcPr/>
                </a:tc>
                <a:tc>
                  <a:txBody>
                    <a:bodyPr/>
                    <a:lstStyle/>
                    <a:p>
                      <a:pPr lvl="0">
                        <a:buNone/>
                      </a:pPr>
                      <a:r>
                        <a:rPr lang="en-US" dirty="0"/>
                        <a:t>         </a:t>
                      </a:r>
                      <a:r>
                        <a:rPr lang="en-US" dirty="0" smtClean="0"/>
                        <a:t> </a:t>
                      </a:r>
                      <a:r>
                        <a:rPr lang="en-US" dirty="0" smtClean="0"/>
                        <a:t>0.6478</a:t>
                      </a:r>
                      <a:endParaRPr lang="en-US" dirty="0"/>
                    </a:p>
                  </a:txBody>
                  <a:tcPr/>
                </a:tc>
                <a:tc>
                  <a:txBody>
                    <a:bodyPr/>
                    <a:lstStyle/>
                    <a:p>
                      <a:pPr lvl="0">
                        <a:buNone/>
                      </a:pPr>
                      <a:r>
                        <a:rPr lang="en-US" dirty="0"/>
                        <a:t>          </a:t>
                      </a:r>
                      <a:r>
                        <a:rPr lang="en-US" dirty="0" smtClean="0"/>
                        <a:t>0.9017</a:t>
                      </a:r>
                      <a:endParaRPr lang="en-US" dirty="0"/>
                    </a:p>
                  </a:txBody>
                  <a:tcPr/>
                </a:tc>
                <a:extLst>
                  <a:ext uri="{0D108BD9-81ED-4DB2-BD59-A6C34878D82A}">
                    <a16:rowId xmlns:a16="http://schemas.microsoft.com/office/drawing/2014/main" val="1890245727"/>
                  </a:ext>
                </a:extLst>
              </a:tr>
              <a:tr h="370840">
                <a:tc>
                  <a:txBody>
                    <a:bodyPr/>
                    <a:lstStyle/>
                    <a:p>
                      <a:r>
                        <a:rPr lang="en-US" dirty="0" smtClean="0"/>
                        <a:t>Decision Tree</a:t>
                      </a:r>
                      <a:endParaRPr lang="en-US" dirty="0"/>
                    </a:p>
                  </a:txBody>
                  <a:tcPr/>
                </a:tc>
                <a:tc>
                  <a:txBody>
                    <a:bodyPr/>
                    <a:lstStyle/>
                    <a:p>
                      <a:pPr lvl="0">
                        <a:buNone/>
                      </a:pPr>
                      <a:r>
                        <a:rPr lang="en-US" dirty="0"/>
                        <a:t>        </a:t>
                      </a:r>
                      <a:r>
                        <a:rPr lang="en-US" dirty="0" smtClean="0"/>
                        <a:t>0.7231</a:t>
                      </a:r>
                      <a:endParaRPr lang="en-US" dirty="0"/>
                    </a:p>
                  </a:txBody>
                  <a:tcPr/>
                </a:tc>
                <a:tc>
                  <a:txBody>
                    <a:bodyPr/>
                    <a:lstStyle/>
                    <a:p>
                      <a:r>
                        <a:rPr lang="en-US" dirty="0"/>
                        <a:t>         </a:t>
                      </a:r>
                      <a:r>
                        <a:rPr lang="en-US" dirty="0" smtClean="0"/>
                        <a:t>0.8872</a:t>
                      </a:r>
                      <a:endParaRPr lang="en-US" dirty="0"/>
                    </a:p>
                  </a:txBody>
                  <a:tcPr/>
                </a:tc>
                <a:extLst>
                  <a:ext uri="{0D108BD9-81ED-4DB2-BD59-A6C34878D82A}">
                    <a16:rowId xmlns:a16="http://schemas.microsoft.com/office/drawing/2014/main" val="933777561"/>
                  </a:ext>
                </a:extLst>
              </a:tr>
            </a:tbl>
          </a:graphicData>
        </a:graphic>
      </p:graphicFrame>
    </p:spTree>
    <p:extLst>
      <p:ext uri="{BB962C8B-B14F-4D97-AF65-F5344CB8AC3E}">
        <p14:creationId xmlns:p14="http://schemas.microsoft.com/office/powerpoint/2010/main" val="320193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This study investigates the application of various ML algorithms for predicting the output or to know whether the customer is willing to subscribe to the term deposit or not. The models applied to predict this output are logistic regression, KNN, Naïve Bayes Classifier, SVM, Decision trees. The data applied is Portuguese retail bank data. On applying the mentioned models on the dataset, the task of classifying is done. Then the simulation experiment takes place under several measures like precision, recall, accuracy, f1-score, support, AUC. We get fair amount of scores for each of the model, the best being for logistic regression which shows the model can have used for real-time predictions. </a:t>
            </a:r>
          </a:p>
        </p:txBody>
      </p:sp>
    </p:spTree>
    <p:extLst>
      <p:ext uri="{BB962C8B-B14F-4D97-AF65-F5344CB8AC3E}">
        <p14:creationId xmlns:p14="http://schemas.microsoft.com/office/powerpoint/2010/main" val="429340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32FE-765C-40ED-9999-0EE3EDCF4DE3}"/>
              </a:ext>
            </a:extLst>
          </p:cNvPr>
          <p:cNvSpPr>
            <a:spLocks noGrp="1"/>
          </p:cNvSpPr>
          <p:nvPr>
            <p:ph type="title"/>
          </p:nvPr>
        </p:nvSpPr>
        <p:spPr/>
        <p:txBody>
          <a:bodyPr/>
          <a:lstStyle/>
          <a:p>
            <a:r>
              <a:rPr lang="en-US" dirty="0" smtClean="0"/>
              <a:t>Predicting Success of Bank Telemarketing Calls using Machine Learning </a:t>
            </a:r>
            <a:r>
              <a:rPr lang="en-US" dirty="0" err="1" smtClean="0"/>
              <a:t>Algorithsm</a:t>
            </a:r>
            <a:endParaRPr lang="en-US" dirty="0"/>
          </a:p>
        </p:txBody>
      </p:sp>
      <p:sp>
        <p:nvSpPr>
          <p:cNvPr id="3" name="Text Placeholder 2">
            <a:extLst>
              <a:ext uri="{FF2B5EF4-FFF2-40B4-BE49-F238E27FC236}">
                <a16:creationId xmlns:a16="http://schemas.microsoft.com/office/drawing/2014/main" id="{6FA4A1EB-F32C-4569-A577-26893F6A6765}"/>
              </a:ext>
            </a:extLst>
          </p:cNvPr>
          <p:cNvSpPr>
            <a:spLocks noGrp="1"/>
          </p:cNvSpPr>
          <p:nvPr>
            <p:ph type="body" sz="half" idx="2"/>
          </p:nvPr>
        </p:nvSpPr>
        <p:spPr/>
        <p:txBody>
          <a:bodyPr/>
          <a:lstStyle/>
          <a:p>
            <a:r>
              <a:rPr lang="en-US" dirty="0">
                <a:hlinkClick r:id="rId2"/>
              </a:rPr>
              <a:t>https://archive.ics.uci.edu/ml/datasets/Bank+Marketing</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125100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B5DC-A7DE-4355-ABC4-D5036B609F4A}"/>
              </a:ext>
            </a:extLst>
          </p:cNvPr>
          <p:cNvSpPr>
            <a:spLocks noGrp="1"/>
          </p:cNvSpPr>
          <p:nvPr>
            <p:ph type="title"/>
          </p:nvPr>
        </p:nvSpPr>
        <p:spPr/>
        <p:txBody>
          <a:bodyPr/>
          <a:lstStyle/>
          <a:p>
            <a:r>
              <a:rPr lang="en-US" dirty="0">
                <a:latin typeface="Arial"/>
                <a:cs typeface="Arial"/>
              </a:rPr>
              <a:t>                   THANK YOU</a:t>
            </a:r>
          </a:p>
        </p:txBody>
      </p:sp>
    </p:spTree>
    <p:extLst>
      <p:ext uri="{BB962C8B-B14F-4D97-AF65-F5344CB8AC3E}">
        <p14:creationId xmlns:p14="http://schemas.microsoft.com/office/powerpoint/2010/main" val="182396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8918-A01A-42BF-810C-6C05BE4CEB38}"/>
              </a:ext>
            </a:extLst>
          </p:cNvPr>
          <p:cNvSpPr>
            <a:spLocks noGrp="1"/>
          </p:cNvSpPr>
          <p:nvPr>
            <p:ph type="title"/>
          </p:nvPr>
        </p:nvSpPr>
        <p:spPr/>
        <p:txBody>
          <a:bodyPr/>
          <a:lstStyle/>
          <a:p>
            <a:r>
              <a:rPr lang="en-US" dirty="0"/>
              <a:t>INTRODUCTION</a:t>
            </a:r>
          </a:p>
        </p:txBody>
      </p:sp>
      <p:sp>
        <p:nvSpPr>
          <p:cNvPr id="8" name="TextBox 7">
            <a:extLst>
              <a:ext uri="{FF2B5EF4-FFF2-40B4-BE49-F238E27FC236}">
                <a16:creationId xmlns:a16="http://schemas.microsoft.com/office/drawing/2014/main" id="{AB564651-7773-4CCF-A3E0-002A60E20541}"/>
              </a:ext>
            </a:extLst>
          </p:cNvPr>
          <p:cNvSpPr txBox="1"/>
          <p:nvPr/>
        </p:nvSpPr>
        <p:spPr>
          <a:xfrm>
            <a:off x="569344" y="2352137"/>
            <a:ext cx="11096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4" name="TextBox 53">
            <a:extLst>
              <a:ext uri="{FF2B5EF4-FFF2-40B4-BE49-F238E27FC236}">
                <a16:creationId xmlns:a16="http://schemas.microsoft.com/office/drawing/2014/main" id="{BFBBE5D5-BB99-44E9-99A5-8EF2DFED547A}"/>
              </a:ext>
            </a:extLst>
          </p:cNvPr>
          <p:cNvSpPr txBox="1"/>
          <p:nvPr/>
        </p:nvSpPr>
        <p:spPr>
          <a:xfrm>
            <a:off x="928777" y="1638995"/>
            <a:ext cx="1037757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panose="020B0604020202020204" pitchFamily="34" charset="0"/>
              </a:rPr>
              <a:t>In today’s world, data is the king. Use it in an effective way and it can create a huge impact on your business, don’t leverage it and you will be left behind in this fast paced world in no time. And one of the ways that a </a:t>
            </a:r>
            <a:r>
              <a:rPr lang="en-US" sz="2000" dirty="0" err="1">
                <a:cs typeface="Arial" panose="020B0604020202020204" pitchFamily="34" charset="0"/>
              </a:rPr>
              <a:t>organisation</a:t>
            </a:r>
            <a:r>
              <a:rPr lang="en-US" sz="2000" dirty="0">
                <a:cs typeface="Arial" panose="020B0604020202020204" pitchFamily="34" charset="0"/>
              </a:rPr>
              <a:t> can improve it’s performance in the market is to capture and </a:t>
            </a:r>
            <a:r>
              <a:rPr lang="en-US" sz="2000" dirty="0" err="1">
                <a:cs typeface="Arial" panose="020B0604020202020204" pitchFamily="34" charset="0"/>
              </a:rPr>
              <a:t>analyse</a:t>
            </a:r>
            <a:r>
              <a:rPr lang="en-US" sz="2000" dirty="0">
                <a:cs typeface="Arial" panose="020B0604020202020204" pitchFamily="34" charset="0"/>
              </a:rPr>
              <a:t> customer data in an efficient way to improve the customer experience.</a:t>
            </a:r>
            <a:r>
              <a:rPr lang="en-US" sz="2000" dirty="0" smtClean="0">
                <a:ea typeface="+mn-lt"/>
                <a:cs typeface="Arial" panose="020B0604020202020204" pitchFamily="34" charset="0"/>
              </a:rPr>
              <a:t/>
            </a:r>
            <a:br>
              <a:rPr lang="en-US" sz="2000" dirty="0" smtClean="0">
                <a:ea typeface="+mn-lt"/>
                <a:cs typeface="Arial" panose="020B0604020202020204" pitchFamily="34" charset="0"/>
              </a:rPr>
            </a:br>
            <a:endParaRPr lang="en-US" sz="2000" dirty="0" smtClean="0">
              <a:ea typeface="+mn-lt"/>
              <a:cs typeface="Arial" panose="020B0604020202020204" pitchFamily="34" charset="0"/>
            </a:endParaRPr>
          </a:p>
          <a:p>
            <a:r>
              <a:rPr lang="en-US" sz="2000" dirty="0" smtClean="0">
                <a:cs typeface="Arial" panose="020B0604020202020204" pitchFamily="34" charset="0"/>
              </a:rPr>
              <a:t>One </a:t>
            </a:r>
            <a:r>
              <a:rPr lang="en-US" sz="2000" dirty="0">
                <a:cs typeface="Arial" panose="020B0604020202020204" pitchFamily="34" charset="0"/>
              </a:rPr>
              <a:t>of the industries that is being transformed the most by the recent Machine learning advances is the finance industry. Be it predicting stock prices, or in our case predicting if a customer will subscribe to a term deposit Machine learning can be an incredibly useful tool for providing better </a:t>
            </a:r>
            <a:r>
              <a:rPr lang="en-US" sz="2000" dirty="0" smtClean="0">
                <a:cs typeface="Arial" panose="020B0604020202020204" pitchFamily="34" charset="0"/>
              </a:rPr>
              <a:t>profitability</a:t>
            </a:r>
            <a:endParaRPr lang="en-US" sz="2800" dirty="0">
              <a:cs typeface="Arial" panose="020B0604020202020204" pitchFamily="34" charset="0"/>
            </a:endParaRPr>
          </a:p>
        </p:txBody>
      </p:sp>
    </p:spTree>
    <p:extLst>
      <p:ext uri="{BB962C8B-B14F-4D97-AF65-F5344CB8AC3E}">
        <p14:creationId xmlns:p14="http://schemas.microsoft.com/office/powerpoint/2010/main" val="74108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59C5-AA80-4A00-A38C-9E0AD1AB0612}"/>
              </a:ext>
            </a:extLst>
          </p:cNvPr>
          <p:cNvSpPr>
            <a:spLocks noGrp="1"/>
          </p:cNvSpPr>
          <p:nvPr>
            <p:ph type="title"/>
          </p:nvPr>
        </p:nvSpPr>
        <p:spPr/>
        <p:txBody>
          <a:bodyPr/>
          <a:lstStyle/>
          <a:p>
            <a:r>
              <a:rPr lang="en-US" dirty="0"/>
              <a:t>DATASET</a:t>
            </a:r>
          </a:p>
        </p:txBody>
      </p:sp>
      <p:sp>
        <p:nvSpPr>
          <p:cNvPr id="4" name="TextBox 3">
            <a:extLst>
              <a:ext uri="{FF2B5EF4-FFF2-40B4-BE49-F238E27FC236}">
                <a16:creationId xmlns:a16="http://schemas.microsoft.com/office/drawing/2014/main" id="{156D8573-376F-4310-9695-4DB7BE5D1D03}"/>
              </a:ext>
            </a:extLst>
          </p:cNvPr>
          <p:cNvSpPr txBox="1"/>
          <p:nvPr/>
        </p:nvSpPr>
        <p:spPr>
          <a:xfrm>
            <a:off x="214119" y="1391583"/>
            <a:ext cx="1162840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t>
            </a:r>
            <a:r>
              <a:rPr lang="en-US" dirty="0" smtClean="0"/>
              <a:t>ataset </a:t>
            </a:r>
            <a:r>
              <a:rPr lang="en-US" dirty="0"/>
              <a:t>consists of direct marketing campaigns data of a banking institution. The dataset was picked from </a:t>
            </a:r>
            <a:r>
              <a:rPr lang="en-US" u="sng" dirty="0">
                <a:hlinkClick r:id="rId2"/>
              </a:rPr>
              <a:t>UCI Machine Learning Repository</a:t>
            </a:r>
            <a:r>
              <a:rPr lang="en-US" dirty="0"/>
              <a:t> which is an amazing source for publicly available datasets. There were four variants of the datasets out of which we chose “ bank-additional-full.csv” which consists of 41188 data points with 20 independent variables out of which 10 are numeric features </a:t>
            </a:r>
            <a:r>
              <a:rPr lang="en-US" dirty="0" smtClean="0"/>
              <a:t>and 10 </a:t>
            </a:r>
            <a:r>
              <a:rPr lang="en-US" dirty="0"/>
              <a:t>are categorical features</a:t>
            </a:r>
            <a:r>
              <a:rPr lang="en-US" sz="2400" dirty="0">
                <a:latin typeface="Times New Roman"/>
                <a:cs typeface="Times New Roman"/>
              </a:rPr>
              <a:t> </a:t>
            </a:r>
            <a:endParaRPr lang="en-US" sz="2400" dirty="0" smtClean="0">
              <a:latin typeface="Times New Roman"/>
              <a:cs typeface="Times New Roman"/>
            </a:endParaRPr>
          </a:p>
          <a:p>
            <a:r>
              <a:rPr lang="en-US" sz="2400" dirty="0" smtClean="0">
                <a:latin typeface="Times New Roman"/>
                <a:cs typeface="Times New Roman"/>
              </a:rPr>
              <a:t> </a:t>
            </a:r>
            <a:r>
              <a:rPr lang="en-US" sz="2400" dirty="0">
                <a:latin typeface="Times New Roman"/>
                <a:cs typeface="Times New Roman"/>
              </a:rPr>
              <a:t>    </a:t>
            </a:r>
          </a:p>
        </p:txBody>
      </p:sp>
    </p:spTree>
    <p:extLst>
      <p:ext uri="{BB962C8B-B14F-4D97-AF65-F5344CB8AC3E}">
        <p14:creationId xmlns:p14="http://schemas.microsoft.com/office/powerpoint/2010/main" val="282793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53936"/>
            <a:ext cx="9404723" cy="952012"/>
          </a:xfrm>
        </p:spPr>
        <p:txBody>
          <a:bodyPr/>
          <a:lstStyle/>
          <a:p>
            <a:r>
              <a:rPr lang="en-US" b="1" dirty="0" smtClean="0"/>
              <a:t>Features</a:t>
            </a:r>
            <a:endParaRPr lang="en-US" dirty="0"/>
          </a:p>
        </p:txBody>
      </p:sp>
      <p:sp>
        <p:nvSpPr>
          <p:cNvPr id="3" name="Content Placeholder 2"/>
          <p:cNvSpPr>
            <a:spLocks noGrp="1"/>
          </p:cNvSpPr>
          <p:nvPr>
            <p:ph idx="1"/>
          </p:nvPr>
        </p:nvSpPr>
        <p:spPr>
          <a:xfrm>
            <a:off x="1103312" y="1205948"/>
            <a:ext cx="8946541" cy="5042451"/>
          </a:xfrm>
        </p:spPr>
        <p:txBody>
          <a:bodyPr>
            <a:normAutofit lnSpcReduction="10000"/>
          </a:bodyPr>
          <a:lstStyle/>
          <a:p>
            <a:r>
              <a:rPr lang="en-US" dirty="0"/>
              <a:t>age (numeric)</a:t>
            </a:r>
          </a:p>
          <a:p>
            <a:r>
              <a:rPr lang="en-US" dirty="0"/>
              <a:t>job : type of job (categorical: ‘admin.’,’blue-collar’,’entrepreneur’,’housemaid’,’management’,’retired’,’self-employed’,’services’,’student’,’technician’,’unemployed’,’unknown’)</a:t>
            </a:r>
          </a:p>
          <a:p>
            <a:r>
              <a:rPr lang="en-US" dirty="0"/>
              <a:t>marital : marital status (categorical: ‘</a:t>
            </a:r>
            <a:r>
              <a:rPr lang="en-US" dirty="0" err="1"/>
              <a:t>divorced’,’married’,’single’,’unknown</a:t>
            </a:r>
            <a:r>
              <a:rPr lang="en-US" dirty="0"/>
              <a:t>’; note: ‘divorced’ means divorced or widowed)</a:t>
            </a:r>
          </a:p>
          <a:p>
            <a:r>
              <a:rPr lang="en-US" dirty="0"/>
              <a:t>education (categorical: ‘basic.4y’,’basic.6y’,’basic.9y’,’high.school’,’illiterate’,’professional.course’,’university.degree’,’unknown’)</a:t>
            </a:r>
          </a:p>
          <a:p>
            <a:r>
              <a:rPr lang="en-US" dirty="0"/>
              <a:t>default: has credit in default? (categorical: ‘</a:t>
            </a:r>
            <a:r>
              <a:rPr lang="en-US" dirty="0" err="1"/>
              <a:t>no’,’yes’,’unknown</a:t>
            </a:r>
            <a:r>
              <a:rPr lang="en-US" dirty="0"/>
              <a:t>’)</a:t>
            </a:r>
          </a:p>
          <a:p>
            <a:r>
              <a:rPr lang="en-US" dirty="0"/>
              <a:t>housing: has housing loan? (categorical: ‘</a:t>
            </a:r>
            <a:r>
              <a:rPr lang="en-US" dirty="0" err="1"/>
              <a:t>no’,’yes’,’unknown</a:t>
            </a:r>
            <a:r>
              <a:rPr lang="en-US" dirty="0"/>
              <a:t>’)</a:t>
            </a:r>
          </a:p>
          <a:p>
            <a:r>
              <a:rPr lang="en-US" dirty="0"/>
              <a:t>loan: has personal loan? (categorical: ‘</a:t>
            </a:r>
            <a:r>
              <a:rPr lang="en-US" dirty="0" err="1"/>
              <a:t>no’,’yes’,’unknown</a:t>
            </a:r>
            <a:r>
              <a:rPr lang="en-US" dirty="0"/>
              <a:t>’)</a:t>
            </a:r>
          </a:p>
          <a:p>
            <a:pPr marL="0" indent="0">
              <a:buNone/>
            </a:pPr>
            <a:endParaRPr lang="en-US" dirty="0"/>
          </a:p>
        </p:txBody>
      </p:sp>
    </p:spTree>
    <p:extLst>
      <p:ext uri="{BB962C8B-B14F-4D97-AF65-F5344CB8AC3E}">
        <p14:creationId xmlns:p14="http://schemas.microsoft.com/office/powerpoint/2010/main" val="158860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53936"/>
            <a:ext cx="9404723" cy="952012"/>
          </a:xfrm>
        </p:spPr>
        <p:txBody>
          <a:bodyPr/>
          <a:lstStyle/>
          <a:p>
            <a:r>
              <a:rPr lang="en-US" b="1" dirty="0" smtClean="0"/>
              <a:t>Features</a:t>
            </a:r>
            <a:endParaRPr lang="en-US" dirty="0"/>
          </a:p>
        </p:txBody>
      </p:sp>
      <p:sp>
        <p:nvSpPr>
          <p:cNvPr id="3" name="Content Placeholder 2"/>
          <p:cNvSpPr>
            <a:spLocks noGrp="1"/>
          </p:cNvSpPr>
          <p:nvPr>
            <p:ph idx="1"/>
          </p:nvPr>
        </p:nvSpPr>
        <p:spPr>
          <a:xfrm>
            <a:off x="1103312" y="1205948"/>
            <a:ext cx="8946541" cy="5042451"/>
          </a:xfrm>
        </p:spPr>
        <p:txBody>
          <a:bodyPr>
            <a:normAutofit lnSpcReduction="10000"/>
          </a:bodyPr>
          <a:lstStyle/>
          <a:p>
            <a:r>
              <a:rPr lang="en-US" dirty="0"/>
              <a:t>contact: contact communication type (categorical: ‘</a:t>
            </a:r>
            <a:r>
              <a:rPr lang="en-US" dirty="0" err="1"/>
              <a:t>cellular’,’telephone</a:t>
            </a:r>
            <a:r>
              <a:rPr lang="en-US" dirty="0"/>
              <a:t>’)</a:t>
            </a:r>
          </a:p>
          <a:p>
            <a:r>
              <a:rPr lang="en-US" dirty="0"/>
              <a:t> month: last contact month of year (categorical: ‘</a:t>
            </a:r>
            <a:r>
              <a:rPr lang="en-US" dirty="0" err="1"/>
              <a:t>jan</a:t>
            </a:r>
            <a:r>
              <a:rPr lang="en-US" dirty="0"/>
              <a:t>’, ‘</a:t>
            </a:r>
            <a:r>
              <a:rPr lang="en-US" dirty="0" err="1"/>
              <a:t>feb</a:t>
            </a:r>
            <a:r>
              <a:rPr lang="en-US" dirty="0"/>
              <a:t>’, ‘mar’, …, ‘</a:t>
            </a:r>
            <a:r>
              <a:rPr lang="en-US" dirty="0" err="1"/>
              <a:t>nov</a:t>
            </a:r>
            <a:r>
              <a:rPr lang="en-US" dirty="0"/>
              <a:t>’, ‘</a:t>
            </a:r>
            <a:r>
              <a:rPr lang="en-US" dirty="0" err="1"/>
              <a:t>dec</a:t>
            </a:r>
            <a:r>
              <a:rPr lang="en-US" dirty="0"/>
              <a:t>’)</a:t>
            </a:r>
          </a:p>
          <a:p>
            <a:r>
              <a:rPr lang="en-US" dirty="0" smtClean="0"/>
              <a:t> </a:t>
            </a:r>
            <a:r>
              <a:rPr lang="en-US" dirty="0" err="1"/>
              <a:t>day_of_week</a:t>
            </a:r>
            <a:r>
              <a:rPr lang="en-US" dirty="0"/>
              <a:t>: last contact day of the week (categorical: ‘mon’,’</a:t>
            </a:r>
            <a:r>
              <a:rPr lang="en-US" dirty="0" err="1"/>
              <a:t>tue</a:t>
            </a:r>
            <a:r>
              <a:rPr lang="en-US" dirty="0"/>
              <a:t>’,’wed’,’</a:t>
            </a:r>
            <a:r>
              <a:rPr lang="en-US" dirty="0" err="1"/>
              <a:t>thu</a:t>
            </a:r>
            <a:r>
              <a:rPr lang="en-US" dirty="0"/>
              <a:t>’,’</a:t>
            </a:r>
            <a:r>
              <a:rPr lang="en-US" dirty="0" err="1"/>
              <a:t>fri</a:t>
            </a:r>
            <a:r>
              <a:rPr lang="en-US" dirty="0"/>
              <a:t>’)</a:t>
            </a:r>
          </a:p>
          <a:p>
            <a:r>
              <a:rPr lang="en-US" dirty="0"/>
              <a:t>duration: last contact duration, in seconds (numeric). Important note: this attribute highly affects the output target (e.g., if duration=0 then y=’no’). Yet, the duration is not known before a call is performed</a:t>
            </a:r>
          </a:p>
          <a:p>
            <a:r>
              <a:rPr lang="en-US" dirty="0"/>
              <a:t>campaign: number of contacts performed during this campaign and for this client (numeric, includes last contact)</a:t>
            </a:r>
          </a:p>
          <a:p>
            <a:r>
              <a:rPr lang="en-US" dirty="0"/>
              <a:t> pdays: number of days that passed by after the client was last contacted from a previous campaign (numeric; 999 means client was not previously contacted)</a:t>
            </a:r>
          </a:p>
          <a:p>
            <a:pPr marL="0" indent="0">
              <a:buNone/>
            </a:pPr>
            <a:endParaRPr lang="en-US" dirty="0"/>
          </a:p>
        </p:txBody>
      </p:sp>
    </p:spTree>
    <p:extLst>
      <p:ext uri="{BB962C8B-B14F-4D97-AF65-F5344CB8AC3E}">
        <p14:creationId xmlns:p14="http://schemas.microsoft.com/office/powerpoint/2010/main" val="125594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53936"/>
            <a:ext cx="9404723" cy="952012"/>
          </a:xfrm>
        </p:spPr>
        <p:txBody>
          <a:bodyPr/>
          <a:lstStyle/>
          <a:p>
            <a:r>
              <a:rPr lang="en-US" b="1" dirty="0" smtClean="0"/>
              <a:t>Features</a:t>
            </a:r>
            <a:endParaRPr lang="en-US" dirty="0"/>
          </a:p>
        </p:txBody>
      </p:sp>
      <p:sp>
        <p:nvSpPr>
          <p:cNvPr id="3" name="Content Placeholder 2"/>
          <p:cNvSpPr>
            <a:spLocks noGrp="1"/>
          </p:cNvSpPr>
          <p:nvPr>
            <p:ph idx="1"/>
          </p:nvPr>
        </p:nvSpPr>
        <p:spPr>
          <a:xfrm>
            <a:off x="1103312" y="1205948"/>
            <a:ext cx="8946541" cy="5042451"/>
          </a:xfrm>
        </p:spPr>
        <p:txBody>
          <a:bodyPr>
            <a:normAutofit/>
          </a:bodyPr>
          <a:lstStyle/>
          <a:p>
            <a:r>
              <a:rPr lang="en-US" dirty="0"/>
              <a:t>previous: number of contacts performed before this campaign and for this client (numeric)</a:t>
            </a:r>
          </a:p>
          <a:p>
            <a:r>
              <a:rPr lang="en-US" dirty="0"/>
              <a:t> </a:t>
            </a:r>
            <a:r>
              <a:rPr lang="en-US" dirty="0" err="1"/>
              <a:t>poutcome</a:t>
            </a:r>
            <a:r>
              <a:rPr lang="en-US" dirty="0"/>
              <a:t>: outcome of the previous marketing campaign (categorical: ‘</a:t>
            </a:r>
            <a:r>
              <a:rPr lang="en-US" dirty="0" err="1"/>
              <a:t>failure’,’nonexistent’,’success</a:t>
            </a:r>
            <a:r>
              <a:rPr lang="en-US" dirty="0"/>
              <a:t>’)</a:t>
            </a:r>
          </a:p>
          <a:p>
            <a:r>
              <a:rPr lang="en-US" dirty="0" err="1"/>
              <a:t>emp.var.rate</a:t>
            </a:r>
            <a:r>
              <a:rPr lang="en-US" dirty="0"/>
              <a:t>: employment variation rate — quarterly indicator (numeric)</a:t>
            </a:r>
          </a:p>
          <a:p>
            <a:r>
              <a:rPr lang="en-US" dirty="0" err="1"/>
              <a:t>cons.price.idx</a:t>
            </a:r>
            <a:r>
              <a:rPr lang="en-US" dirty="0"/>
              <a:t>: consumer price index — monthly indicator (numeric)</a:t>
            </a:r>
          </a:p>
          <a:p>
            <a:r>
              <a:rPr lang="en-US" dirty="0"/>
              <a:t> </a:t>
            </a:r>
            <a:r>
              <a:rPr lang="en-US" dirty="0" err="1"/>
              <a:t>cons.conf.idx</a:t>
            </a:r>
            <a:r>
              <a:rPr lang="en-US" dirty="0"/>
              <a:t>: consumer confidence index — monthly indicator (numeric)</a:t>
            </a:r>
          </a:p>
          <a:p>
            <a:r>
              <a:rPr lang="en-US" dirty="0"/>
              <a:t> euribor3m: </a:t>
            </a:r>
            <a:r>
              <a:rPr lang="en-US" dirty="0" err="1"/>
              <a:t>euribor</a:t>
            </a:r>
            <a:r>
              <a:rPr lang="en-US" dirty="0"/>
              <a:t> 3 month rate — daily indicator (numeric)</a:t>
            </a:r>
          </a:p>
          <a:p>
            <a:r>
              <a:rPr lang="en-US" dirty="0"/>
              <a:t> </a:t>
            </a:r>
            <a:r>
              <a:rPr lang="en-US" dirty="0" err="1"/>
              <a:t>nr.employed</a:t>
            </a:r>
            <a:r>
              <a:rPr lang="en-US" dirty="0"/>
              <a:t>: number of employees — quarterly indicator (numeric)</a:t>
            </a:r>
          </a:p>
          <a:p>
            <a:endParaRPr lang="en-US" dirty="0"/>
          </a:p>
          <a:p>
            <a:pPr marL="0" indent="0">
              <a:buNone/>
            </a:pPr>
            <a:endParaRPr lang="en-US" dirty="0"/>
          </a:p>
        </p:txBody>
      </p:sp>
    </p:spTree>
    <p:extLst>
      <p:ext uri="{BB962C8B-B14F-4D97-AF65-F5344CB8AC3E}">
        <p14:creationId xmlns:p14="http://schemas.microsoft.com/office/powerpoint/2010/main" val="222432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Content Placeholder 2"/>
          <p:cNvSpPr>
            <a:spLocks noGrp="1"/>
          </p:cNvSpPr>
          <p:nvPr>
            <p:ph idx="1"/>
          </p:nvPr>
        </p:nvSpPr>
        <p:spPr/>
        <p:txBody>
          <a:bodyPr/>
          <a:lstStyle/>
          <a:p>
            <a:r>
              <a:rPr lang="en-US" dirty="0" smtClean="0"/>
              <a:t>We take </a:t>
            </a:r>
            <a:r>
              <a:rPr lang="en-US" dirty="0"/>
              <a:t>one feature at a time and </a:t>
            </a:r>
            <a:r>
              <a:rPr lang="en-US" dirty="0" smtClean="0"/>
              <a:t>check </a:t>
            </a:r>
            <a:r>
              <a:rPr lang="en-US" dirty="0"/>
              <a:t>how well it can distinguish between the two classes. For example, one of the features in our dataset is “Job” of the customer. We will see the distribution to find out if there is any specific category for this feature which subscribes to a term deposit more than other categories</a:t>
            </a:r>
            <a:r>
              <a:rPr lang="en-US" dirty="0" smtClean="0"/>
              <a:t>.</a:t>
            </a:r>
          </a:p>
          <a:p>
            <a:r>
              <a:rPr lang="en-US" dirty="0"/>
              <a:t>We will look into the Count Plots of each feature to find out the class distribution for each </a:t>
            </a:r>
            <a:r>
              <a:rPr lang="en-US" dirty="0" smtClean="0"/>
              <a:t>feature</a:t>
            </a:r>
          </a:p>
          <a:p>
            <a:r>
              <a:rPr lang="en-US" dirty="0"/>
              <a:t>We will look into the box plot and the distribution for all the numerical features.</a:t>
            </a:r>
          </a:p>
        </p:txBody>
      </p:sp>
    </p:spTree>
    <p:extLst>
      <p:ext uri="{BB962C8B-B14F-4D97-AF65-F5344CB8AC3E}">
        <p14:creationId xmlns:p14="http://schemas.microsoft.com/office/powerpoint/2010/main" val="172742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Matrix of the numerical features:</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dirty="0"/>
              <a:t>Correlation</a:t>
            </a:r>
            <a:r>
              <a:rPr lang="en-US" dirty="0"/>
              <a:t> is a </a:t>
            </a:r>
            <a:r>
              <a:rPr lang="en-US" b="1" dirty="0"/>
              <a:t>statistical</a:t>
            </a:r>
            <a:r>
              <a:rPr lang="en-US" dirty="0"/>
              <a:t> measure that indicates the extent to which two or more variables fluctuate together. A positive </a:t>
            </a:r>
            <a:r>
              <a:rPr lang="en-US" b="1" dirty="0"/>
              <a:t>correlation</a:t>
            </a:r>
            <a:r>
              <a:rPr lang="en-US" dirty="0"/>
              <a:t> indicates the extent to which those variables increase or decrease in parallel; a </a:t>
            </a:r>
            <a:r>
              <a:rPr lang="en-US" b="1" dirty="0"/>
              <a:t>negative correlation</a:t>
            </a:r>
            <a:r>
              <a:rPr lang="en-US" dirty="0"/>
              <a:t> indicates the extent to which one variable increases as the other decreases. This can be a very useful tool to quickly check which features are more correlated and which pair of features are not.</a:t>
            </a:r>
          </a:p>
          <a:p>
            <a:pPr marL="0" indent="0">
              <a:buNone/>
            </a:pPr>
            <a:r>
              <a:rPr lang="en-US" dirty="0"/>
              <a:t/>
            </a:r>
            <a:br>
              <a:rPr lang="en-US" dirty="0"/>
            </a:br>
            <a:endParaRPr lang="en-US" dirty="0"/>
          </a:p>
        </p:txBody>
      </p:sp>
    </p:spTree>
    <p:extLst>
      <p:ext uri="{BB962C8B-B14F-4D97-AF65-F5344CB8AC3E}">
        <p14:creationId xmlns:p14="http://schemas.microsoft.com/office/powerpoint/2010/main" val="3207776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521</TotalTime>
  <Words>1073</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PowerPoint Presentation</vt:lpstr>
      <vt:lpstr>Predicting Success of Bank Telemarketing Calls using Machine Learning Algorithsm</vt:lpstr>
      <vt:lpstr>INTRODUCTION</vt:lpstr>
      <vt:lpstr>DATASET</vt:lpstr>
      <vt:lpstr>Features</vt:lpstr>
      <vt:lpstr>Features</vt:lpstr>
      <vt:lpstr>Features</vt:lpstr>
      <vt:lpstr>Univariate Analysis</vt:lpstr>
      <vt:lpstr>Correlation Matrix of the numerical features: </vt:lpstr>
      <vt:lpstr>DATA PRE-PROCESSING</vt:lpstr>
      <vt:lpstr>MODEL FITTING : Logistic Regression</vt:lpstr>
      <vt:lpstr>MODEL FITTING : Naïve Bayes</vt:lpstr>
      <vt:lpstr>MODEL FITTING : KNN</vt:lpstr>
      <vt:lpstr>MODEL FITTING : SVM</vt:lpstr>
      <vt:lpstr>MODEL FITTING : SVM with Kernel</vt:lpstr>
      <vt:lpstr>MODEL FITTING : Decision Tree</vt:lpstr>
      <vt:lpstr>RESULTS  </vt:lpstr>
      <vt:lpstr>RESULTS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Abhishek</cp:lastModifiedBy>
  <cp:revision>1014</cp:revision>
  <dcterms:created xsi:type="dcterms:W3CDTF">2022-01-25T05:42:37Z</dcterms:created>
  <dcterms:modified xsi:type="dcterms:W3CDTF">2022-02-01T09:58:36Z</dcterms:modified>
</cp:coreProperties>
</file>