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70" r:id="rId14"/>
    <p:sldId id="271" r:id="rId15"/>
    <p:sldId id="268" r:id="rId16"/>
    <p:sldId id="269" r:id="rId17"/>
    <p:sldId id="282" r:id="rId18"/>
    <p:sldId id="273" r:id="rId19"/>
    <p:sldId id="275" r:id="rId20"/>
    <p:sldId id="277" r:id="rId21"/>
    <p:sldId id="278" r:id="rId22"/>
    <p:sldId id="274" r:id="rId23"/>
    <p:sldId id="276" r:id="rId24"/>
    <p:sldId id="272" r:id="rId25"/>
    <p:sldId id="283" r:id="rId26"/>
    <p:sldId id="284" r:id="rId27"/>
    <p:sldId id="285" r:id="rId28"/>
    <p:sldId id="280" r:id="rId29"/>
    <p:sldId id="286" r:id="rId30"/>
    <p:sldId id="288" r:id="rId31"/>
    <p:sldId id="279" r:id="rId32"/>
    <p:sldId id="287" r:id="rId33"/>
    <p:sldId id="292" r:id="rId34"/>
    <p:sldId id="293" r:id="rId35"/>
    <p:sldId id="290" r:id="rId36"/>
    <p:sldId id="291" r:id="rId37"/>
    <p:sldId id="294" r:id="rId38"/>
    <p:sldId id="305" r:id="rId39"/>
    <p:sldId id="306" r:id="rId40"/>
    <p:sldId id="307" r:id="rId41"/>
    <p:sldId id="308" r:id="rId42"/>
    <p:sldId id="310" r:id="rId43"/>
    <p:sldId id="311" r:id="rId44"/>
    <p:sldId id="309" r:id="rId45"/>
    <p:sldId id="312" r:id="rId46"/>
    <p:sldId id="298" r:id="rId47"/>
    <p:sldId id="295" r:id="rId48"/>
    <p:sldId id="299" r:id="rId49"/>
    <p:sldId id="296" r:id="rId50"/>
    <p:sldId id="313" r:id="rId51"/>
    <p:sldId id="314" r:id="rId52"/>
    <p:sldId id="316" r:id="rId53"/>
    <p:sldId id="315" r:id="rId54"/>
    <p:sldId id="317" r:id="rId55"/>
    <p:sldId id="318" r:id="rId56"/>
    <p:sldId id="319" r:id="rId57"/>
    <p:sldId id="320" r:id="rId58"/>
    <p:sldId id="301" r:id="rId59"/>
    <p:sldId id="321" r:id="rId60"/>
    <p:sldId id="323" r:id="rId61"/>
    <p:sldId id="329" r:id="rId62"/>
    <p:sldId id="324" r:id="rId63"/>
    <p:sldId id="326" r:id="rId64"/>
    <p:sldId id="327" r:id="rId65"/>
    <p:sldId id="328" r:id="rId66"/>
    <p:sldId id="325" r:id="rId67"/>
    <p:sldId id="322" r:id="rId68"/>
    <p:sldId id="302" r:id="rId69"/>
    <p:sldId id="331" r:id="rId70"/>
    <p:sldId id="333" r:id="rId71"/>
    <p:sldId id="334" r:id="rId72"/>
    <p:sldId id="332" r:id="rId73"/>
    <p:sldId id="336" r:id="rId74"/>
    <p:sldId id="338" r:id="rId75"/>
    <p:sldId id="337" r:id="rId76"/>
    <p:sldId id="339" r:id="rId77"/>
    <p:sldId id="340" r:id="rId78"/>
    <p:sldId id="303" r:id="rId79"/>
    <p:sldId id="341" r:id="rId80"/>
    <p:sldId id="342" r:id="rId81"/>
    <p:sldId id="343" r:id="rId82"/>
    <p:sldId id="344" r:id="rId83"/>
    <p:sldId id="345" r:id="rId84"/>
    <p:sldId id="346" r:id="rId85"/>
    <p:sldId id="347" r:id="rId86"/>
    <p:sldId id="348" r:id="rId87"/>
    <p:sldId id="349" r:id="rId88"/>
    <p:sldId id="350" r:id="rId89"/>
    <p:sldId id="304" r:id="rId90"/>
    <p:sldId id="351"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71" autoAdjust="0"/>
  </p:normalViewPr>
  <p:slideViewPr>
    <p:cSldViewPr>
      <p:cViewPr>
        <p:scale>
          <a:sx n="50" d="100"/>
          <a:sy n="50" d="100"/>
        </p:scale>
        <p:origin x="-1950" y="-516"/>
      </p:cViewPr>
      <p:guideLst>
        <p:guide orient="horz" pos="2160"/>
        <p:guide pos="2880"/>
      </p:guideLst>
    </p:cSldViewPr>
  </p:slideViewPr>
  <p:outlineViewPr>
    <p:cViewPr>
      <p:scale>
        <a:sx n="33" d="100"/>
        <a:sy n="33" d="100"/>
      </p:scale>
      <p:origin x="0" y="580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D2F4832-C847-4B5A-B3AB-D8AED5B47A22}" type="datetimeFigureOut">
              <a:rPr lang="en-US" smtClean="0"/>
              <a:t>5/27/2013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254D409-AD49-4F84-936C-4D45EC40E70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D2F4832-C847-4B5A-B3AB-D8AED5B47A22}" type="datetimeFigureOut">
              <a:rPr lang="en-US" smtClean="0"/>
              <a:t>5/27/2013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54D409-AD49-4F84-936C-4D45EC40E7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D2F4832-C847-4B5A-B3AB-D8AED5B47A22}" type="datetimeFigureOut">
              <a:rPr lang="en-US" smtClean="0"/>
              <a:t>5/27/2013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54D409-AD49-4F84-936C-4D45EC40E7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D2F4832-C847-4B5A-B3AB-D8AED5B47A22}" type="datetimeFigureOut">
              <a:rPr lang="en-US" smtClean="0"/>
              <a:t>5/27/2013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54D409-AD49-4F84-936C-4D45EC40E707}"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D2F4832-C847-4B5A-B3AB-D8AED5B47A22}" type="datetimeFigureOut">
              <a:rPr lang="en-US" smtClean="0"/>
              <a:t>5/27/2013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54D409-AD49-4F84-936C-4D45EC40E707}"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D2F4832-C847-4B5A-B3AB-D8AED5B47A22}" type="datetimeFigureOut">
              <a:rPr lang="en-US" smtClean="0"/>
              <a:t>5/27/2013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254D409-AD49-4F84-936C-4D45EC40E707}"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D2F4832-C847-4B5A-B3AB-D8AED5B47A22}" type="datetimeFigureOut">
              <a:rPr lang="en-US" smtClean="0"/>
              <a:t>5/27/2013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254D409-AD49-4F84-936C-4D45EC40E70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D2F4832-C847-4B5A-B3AB-D8AED5B47A22}" type="datetimeFigureOut">
              <a:rPr lang="en-US" smtClean="0"/>
              <a:t>5/27/2013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254D409-AD49-4F84-936C-4D45EC40E707}"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D2F4832-C847-4B5A-B3AB-D8AED5B47A22}" type="datetimeFigureOut">
              <a:rPr lang="en-US" smtClean="0"/>
              <a:t>5/27/2013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254D409-AD49-4F84-936C-4D45EC40E7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D2F4832-C847-4B5A-B3AB-D8AED5B47A22}" type="datetimeFigureOut">
              <a:rPr lang="en-US" smtClean="0"/>
              <a:t>5/27/2013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254D409-AD49-4F84-936C-4D45EC40E70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D2F4832-C847-4B5A-B3AB-D8AED5B47A22}" type="datetimeFigureOut">
              <a:rPr lang="en-US" smtClean="0"/>
              <a:t>5/27/2013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254D409-AD49-4F84-936C-4D45EC40E707}"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D2F4832-C847-4B5A-B3AB-D8AED5B47A22}" type="datetimeFigureOut">
              <a:rPr lang="en-US" smtClean="0"/>
              <a:t>5/27/2013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254D409-AD49-4F84-936C-4D45EC40E7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n.wikipedia.org/wiki/Complex_numb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tutorialspoint.com/python/python_for_loop.htm" TargetMode="External"/><Relationship Id="rId2" Type="http://schemas.openxmlformats.org/officeDocument/2006/relationships/hyperlink" Target="http://www.tutorialspoint.com/python/python_while_loop.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tutorialspoint.com/python/python_continue_statement.htm" TargetMode="External"/><Relationship Id="rId2" Type="http://schemas.openxmlformats.org/officeDocument/2006/relationships/hyperlink" Target="http://www.tutorialspoint.com/python/python_break_statement.htm" TargetMode="External"/><Relationship Id="rId1" Type="http://schemas.openxmlformats.org/officeDocument/2006/relationships/slideLayout" Target="../slideLayouts/slideLayout2.xml"/><Relationship Id="rId4" Type="http://schemas.openxmlformats.org/officeDocument/2006/relationships/hyperlink" Target="http://www.tutorialspoint.com/python/python_pass_statement.ht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getpython3.com/diveintopython3/"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en.wikipedia.org/wiki/Object_(computer_science)" TargetMode="External"/><Relationship Id="rId2" Type="http://schemas.openxmlformats.org/officeDocument/2006/relationships/hyperlink" Target="http://en.wikipedia.org/wiki/Programming_paradigm" TargetMode="External"/><Relationship Id="rId1" Type="http://schemas.openxmlformats.org/officeDocument/2006/relationships/slideLayout" Target="../slideLayouts/slideLayout2.xml"/><Relationship Id="rId5" Type="http://schemas.openxmlformats.org/officeDocument/2006/relationships/hyperlink" Target="http://en.wikipedia.org/wiki/Method_(computer_science)" TargetMode="External"/><Relationship Id="rId4" Type="http://schemas.openxmlformats.org/officeDocument/2006/relationships/hyperlink" Target="http://en.wikipedia.org/wiki/Field_(computer_scienc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getpython3.com/diveintopython3/"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addedbytes.com/cheat-sheets/regular-expressions-cheat-sheet/" TargetMode="External"/><Relationship Id="rId2" Type="http://schemas.openxmlformats.org/officeDocument/2006/relationships/hyperlink" Target="http://www.regular-expressions.info/reference.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udacity.com/overview/Course/cs101/CourseRev/apr2012" TargetMode="External"/><Relationship Id="rId7" Type="http://schemas.openxmlformats.org/officeDocument/2006/relationships/hyperlink" Target="http://www.djangobook.com/en/2.0/index.html" TargetMode="External"/><Relationship Id="rId2" Type="http://schemas.openxmlformats.org/officeDocument/2006/relationships/hyperlink" Target="http://www.codecademy.com/tracks/python" TargetMode="External"/><Relationship Id="rId1" Type="http://schemas.openxmlformats.org/officeDocument/2006/relationships/slideLayout" Target="../slideLayouts/slideLayout2.xml"/><Relationship Id="rId6" Type="http://schemas.openxmlformats.org/officeDocument/2006/relationships/hyperlink" Target="http://www.brpreiss.com/books/opus7/html/book.html" TargetMode="External"/><Relationship Id="rId5" Type="http://schemas.openxmlformats.org/officeDocument/2006/relationships/hyperlink" Target="http://openbookproject.net/thinkcs/python/english2e/" TargetMode="External"/><Relationship Id="rId4" Type="http://schemas.openxmlformats.org/officeDocument/2006/relationships/hyperlink" Target="http://getpython3.com/diveintopython3/"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en.wikipedia.org/wiki/World_Wide_Web"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www.w3.org/Protocols/rfc2616/rfc2616.html" TargetMode="External"/><Relationship Id="rId2" Type="http://schemas.openxmlformats.org/officeDocument/2006/relationships/hyperlink" Target="http://docs.python.org/3.1/library/http.client.html" TargetMode="External"/><Relationship Id="rId1" Type="http://schemas.openxmlformats.org/officeDocument/2006/relationships/slideLayout" Target="../slideLayouts/slideLayout2.xml"/><Relationship Id="rId4" Type="http://schemas.openxmlformats.org/officeDocument/2006/relationships/hyperlink" Target="http://docs.python.org/3.1/library/urllib.request.html"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python.org/download/"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Guided Introduction to Python</a:t>
            </a:r>
            <a:endParaRPr lang="en-US" dirty="0"/>
          </a:p>
        </p:txBody>
      </p:sp>
      <p:sp>
        <p:nvSpPr>
          <p:cNvPr id="3" name="Subtitle 2"/>
          <p:cNvSpPr>
            <a:spLocks noGrp="1"/>
          </p:cNvSpPr>
          <p:nvPr>
            <p:ph type="subTitle" idx="1"/>
          </p:nvPr>
        </p:nvSpPr>
        <p:spPr/>
        <p:txBody>
          <a:bodyPr/>
          <a:lstStyle/>
          <a:p>
            <a:r>
              <a:rPr lang="en-US" dirty="0" smtClean="0"/>
              <a:t>By Alfredo Alvarez</a:t>
            </a:r>
            <a:endParaRPr lang="en-US" dirty="0"/>
          </a:p>
        </p:txBody>
      </p:sp>
    </p:spTree>
    <p:extLst>
      <p:ext uri="{BB962C8B-B14F-4D97-AF65-F5344CB8AC3E}">
        <p14:creationId xmlns:p14="http://schemas.microsoft.com/office/powerpoint/2010/main" val="3923837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First program ever run in any language in python it goes like this:</a:t>
            </a:r>
          </a:p>
          <a:p>
            <a:pPr lvl="1"/>
            <a:r>
              <a:rPr lang="en-US" dirty="0" smtClean="0"/>
              <a:t>Print(“Hello World”);</a:t>
            </a:r>
          </a:p>
        </p:txBody>
      </p:sp>
      <p:sp>
        <p:nvSpPr>
          <p:cNvPr id="3" name="Title 2"/>
          <p:cNvSpPr>
            <a:spLocks noGrp="1"/>
          </p:cNvSpPr>
          <p:nvPr>
            <p:ph type="title"/>
          </p:nvPr>
        </p:nvSpPr>
        <p:spPr/>
        <p:txBody>
          <a:bodyPr/>
          <a:lstStyle/>
          <a:p>
            <a:r>
              <a:rPr lang="en-US" dirty="0" smtClean="0"/>
              <a:t>Hello World</a:t>
            </a:r>
            <a:endParaRPr lang="en-US" dirty="0"/>
          </a:p>
        </p:txBody>
      </p:sp>
    </p:spTree>
    <p:extLst>
      <p:ext uri="{BB962C8B-B14F-4D97-AF65-F5344CB8AC3E}">
        <p14:creationId xmlns:p14="http://schemas.microsoft.com/office/powerpoint/2010/main" val="847961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This is a personal thing simply book it with the instructor.</a:t>
            </a:r>
            <a:endParaRPr lang="en-US" dirty="0"/>
          </a:p>
        </p:txBody>
      </p:sp>
      <p:sp>
        <p:nvSpPr>
          <p:cNvPr id="2" name="Title 1"/>
          <p:cNvSpPr>
            <a:spLocks noGrp="1"/>
          </p:cNvSpPr>
          <p:nvPr>
            <p:ph type="title"/>
          </p:nvPr>
        </p:nvSpPr>
        <p:spPr/>
        <p:txBody>
          <a:bodyPr/>
          <a:lstStyle/>
          <a:p>
            <a:r>
              <a:rPr lang="en-US" dirty="0" smtClean="0"/>
              <a:t>Cadence</a:t>
            </a:r>
            <a:endParaRPr lang="en-US" dirty="0"/>
          </a:p>
        </p:txBody>
      </p:sp>
    </p:spTree>
    <p:extLst>
      <p:ext uri="{BB962C8B-B14F-4D97-AF65-F5344CB8AC3E}">
        <p14:creationId xmlns:p14="http://schemas.microsoft.com/office/powerpoint/2010/main" val="4073119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Agenda</a:t>
            </a:r>
          </a:p>
          <a:p>
            <a:pPr lvl="1"/>
            <a:r>
              <a:rPr lang="en-US" dirty="0" smtClean="0"/>
              <a:t>Answer </a:t>
            </a:r>
            <a:r>
              <a:rPr lang="en-US" dirty="0"/>
              <a:t>questions from doing tutorials.</a:t>
            </a:r>
          </a:p>
          <a:p>
            <a:pPr lvl="1"/>
            <a:r>
              <a:rPr lang="en-US" dirty="0" smtClean="0"/>
              <a:t>Talk </a:t>
            </a:r>
            <a:r>
              <a:rPr lang="en-US" dirty="0"/>
              <a:t>about the structure of a program.</a:t>
            </a:r>
          </a:p>
          <a:p>
            <a:pPr lvl="1"/>
            <a:r>
              <a:rPr lang="en-US" dirty="0" smtClean="0"/>
              <a:t>Conditionals </a:t>
            </a:r>
            <a:r>
              <a:rPr lang="en-US" dirty="0"/>
              <a:t>and loops review.</a:t>
            </a:r>
          </a:p>
          <a:p>
            <a:pPr lvl="1"/>
            <a:r>
              <a:rPr lang="en-US" dirty="0" smtClean="0"/>
              <a:t>Work </a:t>
            </a:r>
            <a:r>
              <a:rPr lang="en-US" dirty="0"/>
              <a:t>on some practice programs.</a:t>
            </a:r>
          </a:p>
          <a:p>
            <a:pPr lvl="1"/>
            <a:r>
              <a:rPr lang="en-US" dirty="0" smtClean="0"/>
              <a:t>Console </a:t>
            </a:r>
            <a:r>
              <a:rPr lang="en-US" dirty="0"/>
              <a:t>based menu.</a:t>
            </a:r>
          </a:p>
          <a:p>
            <a:pPr lvl="1"/>
            <a:endParaRPr lang="en-US" dirty="0"/>
          </a:p>
        </p:txBody>
      </p:sp>
      <p:sp>
        <p:nvSpPr>
          <p:cNvPr id="3" name="Title 2"/>
          <p:cNvSpPr>
            <a:spLocks noGrp="1"/>
          </p:cNvSpPr>
          <p:nvPr>
            <p:ph type="title"/>
          </p:nvPr>
        </p:nvSpPr>
        <p:spPr/>
        <p:txBody>
          <a:bodyPr/>
          <a:lstStyle/>
          <a:p>
            <a:r>
              <a:rPr lang="en-US" dirty="0" smtClean="0"/>
              <a:t>Class 2: Structure of a Program</a:t>
            </a:r>
            <a:endParaRPr lang="en-US" dirty="0"/>
          </a:p>
        </p:txBody>
      </p:sp>
    </p:spTree>
    <p:extLst>
      <p:ext uri="{BB962C8B-B14F-4D97-AF65-F5344CB8AC3E}">
        <p14:creationId xmlns:p14="http://schemas.microsoft.com/office/powerpoint/2010/main" val="3889723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smtClean="0"/>
              <a:t>Ones we are going to use right now</a:t>
            </a:r>
          </a:p>
          <a:p>
            <a:pPr lvl="1"/>
            <a:r>
              <a:rPr lang="en-US" b="1" dirty="0" smtClean="0"/>
              <a:t>Booleans</a:t>
            </a:r>
            <a:r>
              <a:rPr lang="en-US" dirty="0" smtClean="0"/>
              <a:t> </a:t>
            </a:r>
            <a:r>
              <a:rPr lang="en-US" dirty="0"/>
              <a:t>are either True or False.</a:t>
            </a:r>
          </a:p>
          <a:p>
            <a:pPr lvl="1"/>
            <a:r>
              <a:rPr lang="en-US" b="1" dirty="0"/>
              <a:t>Numbers</a:t>
            </a:r>
            <a:r>
              <a:rPr lang="en-US" dirty="0"/>
              <a:t> can be integers (1 and 2), floats (1.1 and 1.2), fractions (1/2 and 2/3), or even </a:t>
            </a:r>
            <a:r>
              <a:rPr lang="en-US" dirty="0">
                <a:hlinkClick r:id="rId2"/>
              </a:rPr>
              <a:t>complex numbers</a:t>
            </a:r>
            <a:r>
              <a:rPr lang="en-US" dirty="0"/>
              <a:t>.</a:t>
            </a:r>
          </a:p>
          <a:p>
            <a:pPr lvl="1"/>
            <a:r>
              <a:rPr lang="en-US" b="1" dirty="0"/>
              <a:t>Strings</a:t>
            </a:r>
            <a:r>
              <a:rPr lang="en-US" dirty="0"/>
              <a:t> are sequences of Unicode characters, </a:t>
            </a:r>
            <a:r>
              <a:rPr lang="en-US" i="1" dirty="0"/>
              <a:t>e.g.</a:t>
            </a:r>
            <a:r>
              <a:rPr lang="en-US" dirty="0"/>
              <a:t> an HTML document.</a:t>
            </a:r>
          </a:p>
          <a:p>
            <a:pPr lvl="1"/>
            <a:r>
              <a:rPr lang="en-US" b="1" dirty="0"/>
              <a:t>Bytes</a:t>
            </a:r>
            <a:r>
              <a:rPr lang="en-US" dirty="0"/>
              <a:t> and </a:t>
            </a:r>
            <a:r>
              <a:rPr lang="en-US" b="1" dirty="0"/>
              <a:t>byte arrays</a:t>
            </a:r>
            <a:r>
              <a:rPr lang="en-US" dirty="0"/>
              <a:t>, </a:t>
            </a:r>
            <a:r>
              <a:rPr lang="en-US" i="1" dirty="0"/>
              <a:t>e.g.</a:t>
            </a:r>
            <a:r>
              <a:rPr lang="en-US" dirty="0"/>
              <a:t> a JPEG image file.</a:t>
            </a:r>
          </a:p>
          <a:p>
            <a:r>
              <a:rPr lang="en-US" b="1" dirty="0" smtClean="0"/>
              <a:t>More advanced ones</a:t>
            </a:r>
          </a:p>
          <a:p>
            <a:pPr lvl="1"/>
            <a:r>
              <a:rPr lang="en-US" b="1" dirty="0" smtClean="0"/>
              <a:t>Lists</a:t>
            </a:r>
            <a:r>
              <a:rPr lang="en-US" dirty="0" smtClean="0"/>
              <a:t> </a:t>
            </a:r>
            <a:r>
              <a:rPr lang="en-US" dirty="0"/>
              <a:t>are ordered sequences of values.</a:t>
            </a:r>
          </a:p>
          <a:p>
            <a:pPr lvl="1"/>
            <a:r>
              <a:rPr lang="en-US" b="1" dirty="0"/>
              <a:t>Tuples</a:t>
            </a:r>
            <a:r>
              <a:rPr lang="en-US" dirty="0"/>
              <a:t> are ordered, immutable sequences of values.</a:t>
            </a:r>
          </a:p>
          <a:p>
            <a:pPr lvl="1"/>
            <a:r>
              <a:rPr lang="en-US" b="1" dirty="0"/>
              <a:t>Sets</a:t>
            </a:r>
            <a:r>
              <a:rPr lang="en-US" dirty="0"/>
              <a:t> are unordered bags of values.</a:t>
            </a:r>
          </a:p>
          <a:p>
            <a:pPr lvl="1"/>
            <a:r>
              <a:rPr lang="en-US" b="1" dirty="0"/>
              <a:t>Dictionaries</a:t>
            </a:r>
            <a:r>
              <a:rPr lang="en-US" dirty="0"/>
              <a:t> are unordered bags of key-value pairs.</a:t>
            </a:r>
          </a:p>
          <a:p>
            <a:endParaRPr lang="en-US" dirty="0"/>
          </a:p>
        </p:txBody>
      </p:sp>
      <p:sp>
        <p:nvSpPr>
          <p:cNvPr id="3" name="Title 2"/>
          <p:cNvSpPr>
            <a:spLocks noGrp="1"/>
          </p:cNvSpPr>
          <p:nvPr>
            <p:ph type="title"/>
          </p:nvPr>
        </p:nvSpPr>
        <p:spPr/>
        <p:txBody>
          <a:bodyPr/>
          <a:lstStyle/>
          <a:p>
            <a:r>
              <a:rPr lang="en-US" dirty="0" smtClean="0"/>
              <a:t>A small review of </a:t>
            </a:r>
            <a:r>
              <a:rPr lang="en-US" dirty="0" err="1" smtClean="0"/>
              <a:t>datatypes</a:t>
            </a:r>
            <a:endParaRPr lang="en-US" dirty="0"/>
          </a:p>
        </p:txBody>
      </p:sp>
    </p:spTree>
    <p:extLst>
      <p:ext uri="{BB962C8B-B14F-4D97-AF65-F5344CB8AC3E}">
        <p14:creationId xmlns:p14="http://schemas.microsoft.com/office/powerpoint/2010/main" val="3384763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32500" lnSpcReduction="20000"/>
          </a:bodyPr>
          <a:lstStyle/>
          <a:p>
            <a:pPr marL="109728" indent="0">
              <a:buNone/>
            </a:pPr>
            <a:r>
              <a:rPr lang="en-US" dirty="0"/>
              <a:t>#Examples of Native </a:t>
            </a:r>
            <a:r>
              <a:rPr lang="en-US" dirty="0" err="1"/>
              <a:t>DataType</a:t>
            </a:r>
            <a:r>
              <a:rPr lang="en-US" dirty="0"/>
              <a:t> usage.</a:t>
            </a:r>
          </a:p>
          <a:p>
            <a:pPr marL="109728" indent="0">
              <a:buNone/>
            </a:pPr>
            <a:endParaRPr lang="en-US" dirty="0"/>
          </a:p>
          <a:p>
            <a:pPr marL="109728" indent="0">
              <a:buNone/>
            </a:pPr>
            <a:r>
              <a:rPr lang="en-US" dirty="0"/>
              <a:t>#Boolean conditions</a:t>
            </a:r>
          </a:p>
          <a:p>
            <a:pPr marL="109728" indent="0">
              <a:buNone/>
            </a:pPr>
            <a:r>
              <a:rPr lang="en-US" dirty="0"/>
              <a:t>#Should return True</a:t>
            </a:r>
          </a:p>
          <a:p>
            <a:pPr marL="109728" indent="0">
              <a:buNone/>
            </a:pPr>
            <a:r>
              <a:rPr lang="en-US" dirty="0"/>
              <a:t>print(3 &gt; 4)</a:t>
            </a:r>
          </a:p>
          <a:p>
            <a:pPr marL="109728" indent="0">
              <a:buNone/>
            </a:pPr>
            <a:r>
              <a:rPr lang="en-US" dirty="0"/>
              <a:t>#Should return False</a:t>
            </a:r>
          </a:p>
          <a:p>
            <a:pPr marL="109728" indent="0">
              <a:buNone/>
            </a:pPr>
            <a:r>
              <a:rPr lang="en-US" dirty="0"/>
              <a:t>print(2 &lt; 9)</a:t>
            </a:r>
          </a:p>
          <a:p>
            <a:pPr marL="109728" indent="0">
              <a:buNone/>
            </a:pPr>
            <a:r>
              <a:rPr lang="en-US" dirty="0"/>
              <a:t>#They are mostly used for binary logic in which you say yes or no.</a:t>
            </a:r>
          </a:p>
          <a:p>
            <a:pPr marL="109728" indent="0">
              <a:buNone/>
            </a:pPr>
            <a:endParaRPr lang="en-US" dirty="0"/>
          </a:p>
          <a:p>
            <a:pPr marL="109728" indent="0">
              <a:buNone/>
            </a:pPr>
            <a:r>
              <a:rPr lang="en-US" dirty="0"/>
              <a:t>#Number they are to represent count there is both floating and integers</a:t>
            </a:r>
          </a:p>
          <a:p>
            <a:pPr marL="109728" indent="0">
              <a:buNone/>
            </a:pPr>
            <a:r>
              <a:rPr lang="en-US" dirty="0"/>
              <a:t>#addition</a:t>
            </a:r>
          </a:p>
          <a:p>
            <a:pPr marL="109728" indent="0">
              <a:buNone/>
            </a:pPr>
            <a:r>
              <a:rPr lang="en-US" dirty="0"/>
              <a:t>print(1 + 2)</a:t>
            </a:r>
          </a:p>
          <a:p>
            <a:pPr marL="109728" indent="0">
              <a:buNone/>
            </a:pPr>
            <a:r>
              <a:rPr lang="en-US" dirty="0"/>
              <a:t>#Division</a:t>
            </a:r>
          </a:p>
          <a:p>
            <a:pPr marL="109728" indent="0">
              <a:buNone/>
            </a:pPr>
            <a:r>
              <a:rPr lang="en-US" dirty="0"/>
              <a:t>print(4 / 2)</a:t>
            </a:r>
          </a:p>
          <a:p>
            <a:pPr marL="109728" indent="0">
              <a:buNone/>
            </a:pPr>
            <a:r>
              <a:rPr lang="en-US" dirty="0"/>
              <a:t>#multiplication</a:t>
            </a:r>
          </a:p>
          <a:p>
            <a:pPr marL="109728" indent="0">
              <a:buNone/>
            </a:pPr>
            <a:r>
              <a:rPr lang="en-US" dirty="0"/>
              <a:t>print(2 * 4)</a:t>
            </a:r>
          </a:p>
          <a:p>
            <a:pPr marL="109728" indent="0">
              <a:buNone/>
            </a:pPr>
            <a:r>
              <a:rPr lang="en-US" dirty="0"/>
              <a:t>#</a:t>
            </a:r>
            <a:r>
              <a:rPr lang="en-US" dirty="0" err="1"/>
              <a:t>substraction</a:t>
            </a:r>
            <a:endParaRPr lang="en-US" dirty="0"/>
          </a:p>
          <a:p>
            <a:pPr marL="109728" indent="0">
              <a:buNone/>
            </a:pPr>
            <a:r>
              <a:rPr lang="en-US" dirty="0"/>
              <a:t>print(3 - 1)</a:t>
            </a:r>
          </a:p>
          <a:p>
            <a:pPr marL="109728" indent="0">
              <a:buNone/>
            </a:pPr>
            <a:r>
              <a:rPr lang="en-US" dirty="0"/>
              <a:t>#Modulus</a:t>
            </a:r>
          </a:p>
          <a:p>
            <a:pPr marL="109728" indent="0">
              <a:buNone/>
            </a:pPr>
            <a:r>
              <a:rPr lang="en-US" dirty="0"/>
              <a:t>print(14 % 3)</a:t>
            </a:r>
          </a:p>
          <a:p>
            <a:pPr marL="109728" indent="0">
              <a:buNone/>
            </a:pPr>
            <a:r>
              <a:rPr lang="en-US" dirty="0"/>
              <a:t>#raised to the power of</a:t>
            </a:r>
          </a:p>
          <a:p>
            <a:pPr marL="109728" indent="0">
              <a:buNone/>
            </a:pPr>
            <a:r>
              <a:rPr lang="en-US" dirty="0"/>
              <a:t>print(2**2)</a:t>
            </a:r>
          </a:p>
          <a:p>
            <a:pPr marL="109728" indent="0">
              <a:buNone/>
            </a:pPr>
            <a:r>
              <a:rPr lang="en-US" dirty="0"/>
              <a:t>#Integer Division</a:t>
            </a:r>
          </a:p>
          <a:p>
            <a:pPr marL="109728" indent="0">
              <a:buNone/>
            </a:pPr>
            <a:r>
              <a:rPr lang="en-US" dirty="0"/>
              <a:t>print(5//2)</a:t>
            </a:r>
          </a:p>
          <a:p>
            <a:pPr marL="109728" indent="0">
              <a:buNone/>
            </a:pPr>
            <a:endParaRPr lang="en-US" dirty="0"/>
          </a:p>
          <a:p>
            <a:pPr marL="109728" indent="0">
              <a:buNone/>
            </a:pPr>
            <a:r>
              <a:rPr lang="en-US" dirty="0"/>
              <a:t>#Basic String will cover them individually later</a:t>
            </a:r>
          </a:p>
          <a:p>
            <a:pPr marL="109728" indent="0">
              <a:buNone/>
            </a:pPr>
            <a:r>
              <a:rPr lang="en-US" dirty="0"/>
              <a:t>print("Hello")</a:t>
            </a:r>
          </a:p>
          <a:p>
            <a:pPr marL="109728" indent="0">
              <a:buNone/>
            </a:pPr>
            <a:endParaRPr lang="en-US" dirty="0"/>
          </a:p>
        </p:txBody>
      </p:sp>
      <p:sp>
        <p:nvSpPr>
          <p:cNvPr id="3" name="Title 2"/>
          <p:cNvSpPr>
            <a:spLocks noGrp="1"/>
          </p:cNvSpPr>
          <p:nvPr>
            <p:ph type="title"/>
          </p:nvPr>
        </p:nvSpPr>
        <p:spPr/>
        <p:txBody>
          <a:bodyPr/>
          <a:lstStyle/>
          <a:p>
            <a:r>
              <a:rPr lang="en-US" dirty="0" smtClean="0"/>
              <a:t>Example usage of </a:t>
            </a:r>
            <a:r>
              <a:rPr lang="en-US" dirty="0" err="1" smtClean="0"/>
              <a:t>DataTypes</a:t>
            </a:r>
            <a:endParaRPr lang="en-US" dirty="0"/>
          </a:p>
        </p:txBody>
      </p:sp>
    </p:spTree>
    <p:extLst>
      <p:ext uri="{BB962C8B-B14F-4D97-AF65-F5344CB8AC3E}">
        <p14:creationId xmlns:p14="http://schemas.microsoft.com/office/powerpoint/2010/main" val="3693791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Python is an interpreted language so anything send to the shell gets executed.</a:t>
            </a:r>
          </a:p>
          <a:p>
            <a:r>
              <a:rPr lang="en-US" dirty="0" smtClean="0"/>
              <a:t>In order to create more reusable and better structure for your programs there are several constructs that help with organization.</a:t>
            </a:r>
          </a:p>
          <a:p>
            <a:pPr lvl="1"/>
            <a:r>
              <a:rPr lang="en-US" dirty="0" smtClean="0"/>
              <a:t>Functions</a:t>
            </a:r>
          </a:p>
          <a:p>
            <a:pPr lvl="1"/>
            <a:r>
              <a:rPr lang="en-US" dirty="0" smtClean="0"/>
              <a:t>Classes</a:t>
            </a:r>
          </a:p>
          <a:p>
            <a:pPr lvl="1"/>
            <a:r>
              <a:rPr lang="en-US" dirty="0"/>
              <a:t>Import </a:t>
            </a:r>
          </a:p>
        </p:txBody>
      </p:sp>
      <p:sp>
        <p:nvSpPr>
          <p:cNvPr id="3" name="Title 2"/>
          <p:cNvSpPr>
            <a:spLocks noGrp="1"/>
          </p:cNvSpPr>
          <p:nvPr>
            <p:ph type="title"/>
          </p:nvPr>
        </p:nvSpPr>
        <p:spPr/>
        <p:txBody>
          <a:bodyPr>
            <a:normAutofit fontScale="90000"/>
          </a:bodyPr>
          <a:lstStyle/>
          <a:p>
            <a:r>
              <a:rPr lang="en-US" dirty="0" smtClean="0"/>
              <a:t>Basic Structure of a Python Program</a:t>
            </a:r>
            <a:endParaRPr lang="en-US" dirty="0"/>
          </a:p>
        </p:txBody>
      </p:sp>
    </p:spTree>
    <p:extLst>
      <p:ext uri="{BB962C8B-B14F-4D97-AF65-F5344CB8AC3E}">
        <p14:creationId xmlns:p14="http://schemas.microsoft.com/office/powerpoint/2010/main" val="4006164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pPr marL="109728" indent="0">
              <a:buNone/>
            </a:pPr>
            <a:r>
              <a:rPr lang="en-US" dirty="0"/>
              <a:t>#Example comment code written in python 3.3.0</a:t>
            </a:r>
          </a:p>
          <a:p>
            <a:pPr marL="109728" indent="0">
              <a:buNone/>
            </a:pPr>
            <a:r>
              <a:rPr lang="en-US" dirty="0"/>
              <a:t>#by Alfredo Alvarez</a:t>
            </a:r>
          </a:p>
          <a:p>
            <a:pPr marL="109728" indent="0">
              <a:buNone/>
            </a:pPr>
            <a:endParaRPr lang="en-US" dirty="0"/>
          </a:p>
          <a:p>
            <a:pPr marL="109728" indent="0">
              <a:buNone/>
            </a:pPr>
            <a:r>
              <a:rPr lang="en-US" dirty="0"/>
              <a:t>#Basic function demonstrates passing a parameter with no return value</a:t>
            </a:r>
          </a:p>
          <a:p>
            <a:pPr marL="109728" indent="0">
              <a:buNone/>
            </a:pPr>
            <a:r>
              <a:rPr lang="en-US" dirty="0" err="1"/>
              <a:t>def</a:t>
            </a:r>
            <a:r>
              <a:rPr lang="en-US" dirty="0"/>
              <a:t> </a:t>
            </a:r>
            <a:r>
              <a:rPr lang="en-US" dirty="0" err="1"/>
              <a:t>firstFunction</a:t>
            </a:r>
            <a:r>
              <a:rPr lang="en-US" dirty="0"/>
              <a:t>(</a:t>
            </a:r>
            <a:r>
              <a:rPr lang="en-US" dirty="0" err="1"/>
              <a:t>throwError</a:t>
            </a:r>
            <a:r>
              <a:rPr lang="en-US" dirty="0"/>
              <a:t>):</a:t>
            </a:r>
          </a:p>
          <a:p>
            <a:pPr marL="109728" indent="0">
              <a:buNone/>
            </a:pPr>
            <a:r>
              <a:rPr lang="en-US" dirty="0"/>
              <a:t>    if </a:t>
            </a:r>
            <a:r>
              <a:rPr lang="en-US" dirty="0" err="1"/>
              <a:t>throwError</a:t>
            </a:r>
            <a:r>
              <a:rPr lang="en-US" dirty="0"/>
              <a:t>:</a:t>
            </a:r>
          </a:p>
          <a:p>
            <a:pPr marL="109728" indent="0">
              <a:buNone/>
            </a:pPr>
            <a:r>
              <a:rPr lang="en-US" dirty="0"/>
              <a:t>        raise </a:t>
            </a:r>
            <a:r>
              <a:rPr lang="en-US" dirty="0" err="1"/>
              <a:t>ValueError</a:t>
            </a:r>
            <a:r>
              <a:rPr lang="en-US" dirty="0"/>
              <a:t>("showing the error functionality")</a:t>
            </a:r>
          </a:p>
          <a:p>
            <a:pPr marL="109728" indent="0">
              <a:buNone/>
            </a:pPr>
            <a:r>
              <a:rPr lang="en-US" dirty="0"/>
              <a:t>    else:</a:t>
            </a:r>
          </a:p>
          <a:p>
            <a:pPr marL="109728" indent="0">
              <a:buNone/>
            </a:pPr>
            <a:r>
              <a:rPr lang="en-US" dirty="0"/>
              <a:t>        print("function works yeah")</a:t>
            </a:r>
          </a:p>
          <a:p>
            <a:pPr marL="109728" indent="0">
              <a:buNone/>
            </a:pPr>
            <a:r>
              <a:rPr lang="en-US" dirty="0"/>
              <a:t>        </a:t>
            </a:r>
          </a:p>
          <a:p>
            <a:pPr marL="109728" indent="0">
              <a:buNone/>
            </a:pPr>
            <a:r>
              <a:rPr lang="en-US" dirty="0"/>
              <a:t>#Basic function demonstrates passing two parameters with a return value</a:t>
            </a:r>
          </a:p>
          <a:p>
            <a:pPr marL="109728" indent="0">
              <a:buNone/>
            </a:pPr>
            <a:r>
              <a:rPr lang="en-US" dirty="0" err="1"/>
              <a:t>def</a:t>
            </a:r>
            <a:r>
              <a:rPr lang="en-US" dirty="0"/>
              <a:t> </a:t>
            </a:r>
            <a:r>
              <a:rPr lang="en-US" dirty="0" err="1"/>
              <a:t>secondFunctionWithReturnValue</a:t>
            </a:r>
            <a:r>
              <a:rPr lang="en-US" dirty="0"/>
              <a:t>(</a:t>
            </a:r>
            <a:r>
              <a:rPr lang="en-US" dirty="0" err="1"/>
              <a:t>operandone</a:t>
            </a:r>
            <a:r>
              <a:rPr lang="en-US" dirty="0"/>
              <a:t>, </a:t>
            </a:r>
            <a:r>
              <a:rPr lang="en-US" dirty="0" err="1"/>
              <a:t>operandtwo</a:t>
            </a:r>
            <a:r>
              <a:rPr lang="en-US" dirty="0"/>
              <a:t>):</a:t>
            </a:r>
          </a:p>
          <a:p>
            <a:pPr marL="109728" indent="0">
              <a:buNone/>
            </a:pPr>
            <a:r>
              <a:rPr lang="en-US" dirty="0"/>
              <a:t>    return </a:t>
            </a:r>
            <a:r>
              <a:rPr lang="en-US" dirty="0" err="1"/>
              <a:t>operandone</a:t>
            </a:r>
            <a:r>
              <a:rPr lang="en-US" dirty="0"/>
              <a:t> + </a:t>
            </a:r>
            <a:r>
              <a:rPr lang="en-US" dirty="0" err="1"/>
              <a:t>operandtwo</a:t>
            </a:r>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r>
              <a:rPr lang="en-US" dirty="0"/>
              <a:t># If its not in a function the code will get executed when the module gets </a:t>
            </a:r>
            <a:r>
              <a:rPr lang="en-US" dirty="0" smtClean="0"/>
              <a:t>run</a:t>
            </a:r>
          </a:p>
          <a:p>
            <a:pPr marL="109728" indent="0">
              <a:buNone/>
            </a:pPr>
            <a:r>
              <a:rPr lang="en-US" dirty="0" err="1" smtClean="0"/>
              <a:t>firstFunction</a:t>
            </a:r>
            <a:r>
              <a:rPr lang="en-US" dirty="0" smtClean="0"/>
              <a:t>(False)</a:t>
            </a:r>
          </a:p>
          <a:p>
            <a:pPr marL="109728" indent="0">
              <a:buNone/>
            </a:pPr>
            <a:r>
              <a:rPr lang="en-US" dirty="0" smtClean="0"/>
              <a:t># </a:t>
            </a:r>
            <a:r>
              <a:rPr lang="en-US" dirty="0"/>
              <a:t>Should write in the console showing the function works yeah after running</a:t>
            </a:r>
          </a:p>
          <a:p>
            <a:pPr marL="109728" indent="0">
              <a:buNone/>
            </a:pPr>
            <a:r>
              <a:rPr lang="en-US" dirty="0" err="1"/>
              <a:t>firstFunction</a:t>
            </a:r>
            <a:r>
              <a:rPr lang="en-US" dirty="0"/>
              <a:t>(true)</a:t>
            </a:r>
          </a:p>
          <a:p>
            <a:pPr marL="109728" indent="0">
              <a:buNone/>
            </a:pPr>
            <a:r>
              <a:rPr lang="en-US" dirty="0"/>
              <a:t># Should demonstrate in red that it throws the value error.</a:t>
            </a:r>
          </a:p>
          <a:p>
            <a:pPr marL="109728" indent="0">
              <a:buNone/>
            </a:pPr>
            <a:endParaRPr lang="en-US" dirty="0"/>
          </a:p>
          <a:p>
            <a:pPr marL="109728" indent="0">
              <a:buNone/>
            </a:pPr>
            <a:r>
              <a:rPr lang="en-US" dirty="0"/>
              <a:t>#Shows passing more than one parameter and returns the value 2</a:t>
            </a:r>
          </a:p>
          <a:p>
            <a:pPr marL="109728" indent="0">
              <a:buNone/>
            </a:pPr>
            <a:r>
              <a:rPr lang="en-US" dirty="0" err="1"/>
              <a:t>secondFunctionWithReturnValue</a:t>
            </a:r>
            <a:r>
              <a:rPr lang="en-US" dirty="0"/>
              <a:t>(1,1)</a:t>
            </a:r>
          </a:p>
          <a:p>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930615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Most </a:t>
            </a:r>
            <a:r>
              <a:rPr lang="en-US" dirty="0" err="1" smtClean="0"/>
              <a:t>languagees</a:t>
            </a:r>
            <a:r>
              <a:rPr lang="en-US" dirty="0" smtClean="0"/>
              <a:t> that support procedural programming support recursion which is the mechanism in which invoke another invocation of the same method to resolve its definition.</a:t>
            </a:r>
            <a:endParaRPr lang="en-US" dirty="0"/>
          </a:p>
        </p:txBody>
      </p:sp>
      <p:sp>
        <p:nvSpPr>
          <p:cNvPr id="3" name="Title 2"/>
          <p:cNvSpPr>
            <a:spLocks noGrp="1"/>
          </p:cNvSpPr>
          <p:nvPr>
            <p:ph type="title"/>
          </p:nvPr>
        </p:nvSpPr>
        <p:spPr/>
        <p:txBody>
          <a:bodyPr/>
          <a:lstStyle/>
          <a:p>
            <a:r>
              <a:rPr lang="en-US" dirty="0" smtClean="0"/>
              <a:t>Recursion	</a:t>
            </a:r>
            <a:endParaRPr lang="en-US" dirty="0"/>
          </a:p>
        </p:txBody>
      </p:sp>
    </p:spTree>
    <p:extLst>
      <p:ext uri="{BB962C8B-B14F-4D97-AF65-F5344CB8AC3E}">
        <p14:creationId xmlns:p14="http://schemas.microsoft.com/office/powerpoint/2010/main" val="2436701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conditional is what allows a lot of the power in programming to react differently in different situations.</a:t>
            </a:r>
          </a:p>
          <a:p>
            <a:r>
              <a:rPr lang="en-US" dirty="0" smtClean="0"/>
              <a:t>Different types in python are the if else statement and the </a:t>
            </a:r>
            <a:r>
              <a:rPr lang="en-US" dirty="0" err="1" smtClean="0"/>
              <a:t>elif</a:t>
            </a:r>
            <a:r>
              <a:rPr lang="en-US" dirty="0" smtClean="0"/>
              <a:t>.</a:t>
            </a:r>
          </a:p>
        </p:txBody>
      </p:sp>
      <p:sp>
        <p:nvSpPr>
          <p:cNvPr id="3" name="Title 2"/>
          <p:cNvSpPr>
            <a:spLocks noGrp="1"/>
          </p:cNvSpPr>
          <p:nvPr>
            <p:ph type="title"/>
          </p:nvPr>
        </p:nvSpPr>
        <p:spPr/>
        <p:txBody>
          <a:bodyPr/>
          <a:lstStyle/>
          <a:p>
            <a:r>
              <a:rPr lang="en-US" dirty="0" smtClean="0"/>
              <a:t>Conditionals</a:t>
            </a:r>
            <a:endParaRPr lang="en-US" dirty="0"/>
          </a:p>
        </p:txBody>
      </p:sp>
    </p:spTree>
    <p:extLst>
      <p:ext uri="{BB962C8B-B14F-4D97-AF65-F5344CB8AC3E}">
        <p14:creationId xmlns:p14="http://schemas.microsoft.com/office/powerpoint/2010/main" val="889568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15651426"/>
              </p:ext>
            </p:extLst>
          </p:nvPr>
        </p:nvGraphicFramePr>
        <p:xfrm>
          <a:off x="457200" y="1143000"/>
          <a:ext cx="8229600" cy="2743200"/>
        </p:xfrm>
        <a:graphic>
          <a:graphicData uri="http://schemas.openxmlformats.org/drawingml/2006/table">
            <a:tbl>
              <a:tblPr/>
              <a:tblGrid>
                <a:gridCol w="4114800"/>
                <a:gridCol w="4114800"/>
              </a:tblGrid>
              <a:tr h="0">
                <a:tc>
                  <a:txBody>
                    <a:bodyPr/>
                    <a:lstStyle/>
                    <a:p>
                      <a:r>
                        <a:rPr lang="en-US">
                          <a:effectLst/>
                        </a:rPr>
                        <a:t>Loop Type</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tr>
              <a:tr h="0">
                <a:tc>
                  <a:txBody>
                    <a:bodyPr/>
                    <a:lstStyle/>
                    <a:p>
                      <a:r>
                        <a:rPr lang="en-US" dirty="0">
                          <a:hlinkClick r:id="rId2" action="ppaction://hlinkfile" tooltip="WHILE loop in Python"/>
                        </a:rPr>
                        <a:t>while loop</a:t>
                      </a:r>
                      <a:endParaRPr lang="en-US" dirty="0"/>
                    </a:p>
                  </a:txBody>
                  <a:tcPr anchor="ctr">
                    <a:lnL>
                      <a:noFill/>
                    </a:lnL>
                    <a:lnR>
                      <a:noFill/>
                    </a:lnR>
                    <a:lnT>
                      <a:noFill/>
                    </a:lnT>
                    <a:lnB>
                      <a:noFill/>
                    </a:lnB>
                  </a:tcPr>
                </a:tc>
                <a:tc>
                  <a:txBody>
                    <a:bodyPr/>
                    <a:lstStyle/>
                    <a:p>
                      <a:r>
                        <a:rPr lang="en-US" dirty="0"/>
                        <a:t>Repeats a statement or group of statements until a given condition is true. It tests the condition before executing the loop body.</a:t>
                      </a:r>
                    </a:p>
                  </a:txBody>
                  <a:tcPr anchor="ctr">
                    <a:lnL>
                      <a:noFill/>
                    </a:lnL>
                    <a:lnR>
                      <a:noFill/>
                    </a:lnR>
                    <a:lnT>
                      <a:noFill/>
                    </a:lnT>
                    <a:lnB>
                      <a:noFill/>
                    </a:lnB>
                  </a:tcPr>
                </a:tc>
              </a:tr>
              <a:tr h="0">
                <a:tc>
                  <a:txBody>
                    <a:bodyPr/>
                    <a:lstStyle/>
                    <a:p>
                      <a:r>
                        <a:rPr lang="en-US" u="none" dirty="0">
                          <a:solidFill>
                            <a:schemeClr val="tx1"/>
                          </a:solidFill>
                          <a:hlinkClick r:id="rId3" action="ppaction://hlinkfile" tooltip="FOR loop in Python"/>
                        </a:rPr>
                        <a:t>for loop</a:t>
                      </a:r>
                      <a:endParaRPr lang="en-US" u="none" dirty="0">
                        <a:solidFill>
                          <a:schemeClr val="tx1"/>
                        </a:solidFill>
                      </a:endParaRPr>
                    </a:p>
                  </a:txBody>
                  <a:tcPr anchor="ctr">
                    <a:lnL>
                      <a:noFill/>
                    </a:lnL>
                    <a:lnR>
                      <a:noFill/>
                    </a:lnR>
                    <a:lnT>
                      <a:noFill/>
                    </a:lnT>
                    <a:lnB>
                      <a:noFill/>
                    </a:lnB>
                  </a:tcPr>
                </a:tc>
                <a:tc>
                  <a:txBody>
                    <a:bodyPr/>
                    <a:lstStyle/>
                    <a:p>
                      <a:r>
                        <a:rPr lang="en-US" dirty="0"/>
                        <a:t>Execute a sequence of statements multiple times and abbreviates the code that manages the loop variable.</a:t>
                      </a:r>
                    </a:p>
                  </a:txBody>
                  <a:tcPr anchor="ctr">
                    <a:lnL>
                      <a:noFill/>
                    </a:lnL>
                    <a:lnR>
                      <a:noFill/>
                    </a:lnR>
                    <a:lnT>
                      <a:noFill/>
                    </a:lnT>
                    <a:lnB>
                      <a:noFill/>
                    </a:lnB>
                  </a:tcPr>
                </a:tc>
              </a:tr>
            </a:tbl>
          </a:graphicData>
        </a:graphic>
      </p:graphicFrame>
      <p:sp>
        <p:nvSpPr>
          <p:cNvPr id="3" name="Title 2"/>
          <p:cNvSpPr>
            <a:spLocks noGrp="1"/>
          </p:cNvSpPr>
          <p:nvPr>
            <p:ph type="title"/>
          </p:nvPr>
        </p:nvSpPr>
        <p:spPr/>
        <p:txBody>
          <a:bodyPr/>
          <a:lstStyle/>
          <a:p>
            <a:r>
              <a:rPr lang="en-US" dirty="0" smtClean="0"/>
              <a:t>Looping</a:t>
            </a:r>
            <a:endParaRPr lang="en-US" dirty="0"/>
          </a:p>
        </p:txBody>
      </p:sp>
    </p:spTree>
    <p:extLst>
      <p:ext uri="{BB962C8B-B14F-4D97-AF65-F5344CB8AC3E}">
        <p14:creationId xmlns:p14="http://schemas.microsoft.com/office/powerpoint/2010/main" val="1400128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guide python students while they use the most recent web courses to do their major studies of the python language.</a:t>
            </a:r>
          </a:p>
        </p:txBody>
      </p:sp>
      <p:sp>
        <p:nvSpPr>
          <p:cNvPr id="2" name="Title 1"/>
          <p:cNvSpPr>
            <a:spLocks noGrp="1"/>
          </p:cNvSpPr>
          <p:nvPr>
            <p:ph type="title"/>
          </p:nvPr>
        </p:nvSpPr>
        <p:spPr/>
        <p:txBody>
          <a:bodyPr/>
          <a:lstStyle/>
          <a:p>
            <a:r>
              <a:rPr lang="en-US" dirty="0" smtClean="0"/>
              <a:t>Objective</a:t>
            </a:r>
            <a:endParaRPr lang="en-US" dirty="0"/>
          </a:p>
        </p:txBody>
      </p:sp>
    </p:spTree>
    <p:extLst>
      <p:ext uri="{BB962C8B-B14F-4D97-AF65-F5344CB8AC3E}">
        <p14:creationId xmlns:p14="http://schemas.microsoft.com/office/powerpoint/2010/main" val="1424705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29273100"/>
              </p:ext>
            </p:extLst>
          </p:nvPr>
        </p:nvGraphicFramePr>
        <p:xfrm>
          <a:off x="457200" y="1524000"/>
          <a:ext cx="8229600" cy="3840480"/>
        </p:xfrm>
        <a:graphic>
          <a:graphicData uri="http://schemas.openxmlformats.org/drawingml/2006/table">
            <a:tbl>
              <a:tblPr/>
              <a:tblGrid>
                <a:gridCol w="4114800"/>
                <a:gridCol w="4114800"/>
              </a:tblGrid>
              <a:tr h="0">
                <a:tc>
                  <a:txBody>
                    <a:bodyPr/>
                    <a:lstStyle/>
                    <a:p>
                      <a:r>
                        <a:rPr lang="en-US">
                          <a:hlinkClick r:id="rId2" action="ppaction://hlinkfile" tooltip="break statement in Python"/>
                        </a:rPr>
                        <a:t>break statement</a:t>
                      </a:r>
                      <a:endParaRPr lang="en-US"/>
                    </a:p>
                  </a:txBody>
                  <a:tcPr anchor="ctr">
                    <a:lnL>
                      <a:noFill/>
                    </a:lnL>
                    <a:lnR>
                      <a:noFill/>
                    </a:lnR>
                    <a:lnT>
                      <a:noFill/>
                    </a:lnT>
                    <a:lnB>
                      <a:noFill/>
                    </a:lnB>
                  </a:tcPr>
                </a:tc>
                <a:tc>
                  <a:txBody>
                    <a:bodyPr/>
                    <a:lstStyle/>
                    <a:p>
                      <a:r>
                        <a:rPr lang="en-US"/>
                        <a:t>Terminates the </a:t>
                      </a:r>
                      <a:r>
                        <a:rPr lang="en-US" b="1"/>
                        <a:t>loop</a:t>
                      </a:r>
                      <a:r>
                        <a:rPr lang="en-US"/>
                        <a:t> statement and transfers execution to the statement immediately following the loop.</a:t>
                      </a:r>
                    </a:p>
                  </a:txBody>
                  <a:tcPr anchor="ctr">
                    <a:lnL>
                      <a:noFill/>
                    </a:lnL>
                    <a:lnR>
                      <a:noFill/>
                    </a:lnR>
                    <a:lnT>
                      <a:noFill/>
                    </a:lnT>
                    <a:lnB>
                      <a:noFill/>
                    </a:lnB>
                  </a:tcPr>
                </a:tc>
              </a:tr>
              <a:tr h="0">
                <a:tc>
                  <a:txBody>
                    <a:bodyPr/>
                    <a:lstStyle/>
                    <a:p>
                      <a:r>
                        <a:rPr lang="en-US">
                          <a:hlinkClick r:id="rId3" action="ppaction://hlinkfile" tooltip="continue statement in Python"/>
                        </a:rPr>
                        <a:t>continue statement</a:t>
                      </a:r>
                      <a:endParaRPr lang="en-US"/>
                    </a:p>
                  </a:txBody>
                  <a:tcPr anchor="ctr">
                    <a:lnL>
                      <a:noFill/>
                    </a:lnL>
                    <a:lnR>
                      <a:noFill/>
                    </a:lnR>
                    <a:lnT>
                      <a:noFill/>
                    </a:lnT>
                    <a:lnB>
                      <a:noFill/>
                    </a:lnB>
                  </a:tcPr>
                </a:tc>
                <a:tc>
                  <a:txBody>
                    <a:bodyPr/>
                    <a:lstStyle/>
                    <a:p>
                      <a:r>
                        <a:rPr lang="en-US"/>
                        <a:t>Causes the loop to skip the remainder of its body and immediately retest its condition prior to reiterating.</a:t>
                      </a:r>
                    </a:p>
                  </a:txBody>
                  <a:tcPr anchor="ctr">
                    <a:lnL>
                      <a:noFill/>
                    </a:lnL>
                    <a:lnR>
                      <a:noFill/>
                    </a:lnR>
                    <a:lnT>
                      <a:noFill/>
                    </a:lnT>
                    <a:lnB>
                      <a:noFill/>
                    </a:lnB>
                  </a:tcPr>
                </a:tc>
              </a:tr>
              <a:tr h="0">
                <a:tc>
                  <a:txBody>
                    <a:bodyPr/>
                    <a:lstStyle/>
                    <a:p>
                      <a:r>
                        <a:rPr lang="en-US">
                          <a:hlinkClick r:id="rId4" action="ppaction://hlinkfile" tooltip="pass statement in Python"/>
                        </a:rPr>
                        <a:t>pass statement</a:t>
                      </a:r>
                      <a:endParaRPr lang="en-US"/>
                    </a:p>
                  </a:txBody>
                  <a:tcPr anchor="ctr">
                    <a:lnL>
                      <a:noFill/>
                    </a:lnL>
                    <a:lnR>
                      <a:noFill/>
                    </a:lnR>
                    <a:lnT>
                      <a:noFill/>
                    </a:lnT>
                    <a:lnB>
                      <a:noFill/>
                    </a:lnB>
                  </a:tcPr>
                </a:tc>
                <a:tc>
                  <a:txBody>
                    <a:bodyPr/>
                    <a:lstStyle/>
                    <a:p>
                      <a:r>
                        <a:rPr lang="en-US" dirty="0"/>
                        <a:t>The pass statement in Python is used when a statement is required syntactically but you do not want any command or code to execute</a:t>
                      </a:r>
                      <a:r>
                        <a:rPr lang="en-US" dirty="0" smtClean="0"/>
                        <a:t>. I have never used this.</a:t>
                      </a:r>
                      <a:endParaRPr lang="en-US" dirty="0"/>
                    </a:p>
                  </a:txBody>
                  <a:tcPr anchor="ctr">
                    <a:lnL>
                      <a:noFill/>
                    </a:lnL>
                    <a:lnR>
                      <a:noFill/>
                    </a:lnR>
                    <a:lnT>
                      <a:noFill/>
                    </a:lnT>
                    <a:lnB>
                      <a:noFill/>
                    </a:lnB>
                  </a:tcPr>
                </a:tc>
              </a:tr>
            </a:tbl>
          </a:graphicData>
        </a:graphic>
      </p:graphicFrame>
      <p:sp>
        <p:nvSpPr>
          <p:cNvPr id="3" name="Title 2"/>
          <p:cNvSpPr>
            <a:spLocks noGrp="1"/>
          </p:cNvSpPr>
          <p:nvPr>
            <p:ph type="title"/>
          </p:nvPr>
        </p:nvSpPr>
        <p:spPr/>
        <p:txBody>
          <a:bodyPr/>
          <a:lstStyle/>
          <a:p>
            <a:r>
              <a:rPr lang="en-US" dirty="0" smtClean="0"/>
              <a:t>Control for loops</a:t>
            </a:r>
            <a:endParaRPr lang="en-US" dirty="0"/>
          </a:p>
        </p:txBody>
      </p:sp>
    </p:spTree>
    <p:extLst>
      <p:ext uri="{BB962C8B-B14F-4D97-AF65-F5344CB8AC3E}">
        <p14:creationId xmlns:p14="http://schemas.microsoft.com/office/powerpoint/2010/main" val="491193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pPr marL="109728" indent="0">
              <a:buNone/>
            </a:pPr>
            <a:r>
              <a:rPr lang="en-US" dirty="0"/>
              <a:t>#File to demonstrate loops</a:t>
            </a:r>
          </a:p>
          <a:p>
            <a:pPr marL="109728" indent="0">
              <a:buNone/>
            </a:pPr>
            <a:endParaRPr lang="en-US" dirty="0"/>
          </a:p>
          <a:p>
            <a:pPr marL="109728" indent="0">
              <a:buNone/>
            </a:pPr>
            <a:r>
              <a:rPr lang="en-US" dirty="0"/>
              <a:t>#the while loop useful when u need to wait for a change before stopping the loop.</a:t>
            </a:r>
          </a:p>
          <a:p>
            <a:pPr marL="109728" indent="0">
              <a:buNone/>
            </a:pPr>
            <a:r>
              <a:rPr lang="en-US" dirty="0"/>
              <a:t>count = 0</a:t>
            </a:r>
          </a:p>
          <a:p>
            <a:pPr marL="109728" indent="0">
              <a:buNone/>
            </a:pPr>
            <a:r>
              <a:rPr lang="en-US" dirty="0"/>
              <a:t>while (count &lt; 100):</a:t>
            </a:r>
          </a:p>
          <a:p>
            <a:pPr marL="109728" indent="0">
              <a:buNone/>
            </a:pPr>
            <a:r>
              <a:rPr lang="en-US" dirty="0"/>
              <a:t>   print(count)</a:t>
            </a:r>
          </a:p>
          <a:p>
            <a:pPr marL="109728" indent="0">
              <a:buNone/>
            </a:pPr>
            <a:r>
              <a:rPr lang="en-US" dirty="0"/>
              <a:t>   count = count + 1</a:t>
            </a:r>
          </a:p>
          <a:p>
            <a:pPr marL="109728" indent="0">
              <a:buNone/>
            </a:pPr>
            <a:endParaRPr lang="en-US" dirty="0"/>
          </a:p>
          <a:p>
            <a:pPr marL="109728" indent="0">
              <a:buNone/>
            </a:pPr>
            <a:r>
              <a:rPr lang="en-US" dirty="0"/>
              <a:t>#The for loop the bread and butter of looping</a:t>
            </a:r>
          </a:p>
          <a:p>
            <a:pPr marL="109728" indent="0">
              <a:buNone/>
            </a:pPr>
            <a:r>
              <a:rPr lang="en-US" dirty="0"/>
              <a:t>fruits = ['banana', 'apple',  'mango']</a:t>
            </a:r>
          </a:p>
          <a:p>
            <a:pPr marL="109728" indent="0">
              <a:buNone/>
            </a:pPr>
            <a:r>
              <a:rPr lang="en-US" dirty="0"/>
              <a:t>#any number in range will make it iterate that amount of times.</a:t>
            </a:r>
          </a:p>
          <a:p>
            <a:pPr marL="109728" indent="0">
              <a:buNone/>
            </a:pPr>
            <a:r>
              <a:rPr lang="en-US" dirty="0"/>
              <a:t>for index in range(</a:t>
            </a:r>
            <a:r>
              <a:rPr lang="en-US" dirty="0" err="1"/>
              <a:t>len</a:t>
            </a:r>
            <a:r>
              <a:rPr lang="en-US" dirty="0"/>
              <a:t>(fruits)):</a:t>
            </a:r>
          </a:p>
          <a:p>
            <a:pPr marL="109728" indent="0">
              <a:buNone/>
            </a:pPr>
            <a:r>
              <a:rPr lang="en-US" dirty="0"/>
              <a:t>   print('Current fruit :', fruits[index])</a:t>
            </a:r>
          </a:p>
          <a:p>
            <a:pPr marL="109728" indent="0">
              <a:buNone/>
            </a:pPr>
            <a:endParaRPr lang="en-US" dirty="0"/>
          </a:p>
          <a:p>
            <a:pPr marL="109728" indent="0">
              <a:buNone/>
            </a:pPr>
            <a:r>
              <a:rPr lang="en-US" dirty="0"/>
              <a:t>#iterating over a list</a:t>
            </a:r>
          </a:p>
          <a:p>
            <a:pPr marL="109728" indent="0">
              <a:buNone/>
            </a:pPr>
            <a:r>
              <a:rPr lang="en-US" dirty="0"/>
              <a:t>#we will cover lists later.</a:t>
            </a:r>
          </a:p>
          <a:p>
            <a:pPr marL="109728" indent="0">
              <a:buNone/>
            </a:pPr>
            <a:r>
              <a:rPr lang="en-US" dirty="0"/>
              <a:t>for letter in 'Python':     # First Example</a:t>
            </a:r>
          </a:p>
          <a:p>
            <a:pPr marL="109728" indent="0">
              <a:buNone/>
            </a:pPr>
            <a:r>
              <a:rPr lang="en-US" dirty="0"/>
              <a:t>   print('Current Letter :', letter)</a:t>
            </a:r>
          </a:p>
          <a:p>
            <a:pPr marL="109728" indent="0">
              <a:buNone/>
            </a:pPr>
            <a:endParaRPr lang="en-US" dirty="0"/>
          </a:p>
          <a:p>
            <a:pPr marL="109728" indent="0">
              <a:buNone/>
            </a:pPr>
            <a:r>
              <a:rPr lang="en-US" dirty="0"/>
              <a:t>fruits = ['banana', 'apple',  'mango']</a:t>
            </a:r>
          </a:p>
          <a:p>
            <a:pPr marL="109728" indent="0">
              <a:buNone/>
            </a:pPr>
            <a:r>
              <a:rPr lang="en-US" dirty="0"/>
              <a:t>for fruit in fruits:        # Second Example</a:t>
            </a:r>
          </a:p>
          <a:p>
            <a:pPr marL="109728" indent="0">
              <a:buNone/>
            </a:pPr>
            <a:r>
              <a:rPr lang="en-US" dirty="0"/>
              <a:t>   print('Current fruit :', fruit)</a:t>
            </a:r>
          </a:p>
          <a:p>
            <a:pPr marL="109728" indent="0">
              <a:buNone/>
            </a:pPr>
            <a:endParaRPr lang="en-US" dirty="0"/>
          </a:p>
          <a:p>
            <a:pPr marL="109728" indent="0">
              <a:buNone/>
            </a:pPr>
            <a:r>
              <a:rPr lang="en-US" dirty="0"/>
              <a:t> </a:t>
            </a:r>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Loops</a:t>
            </a:r>
            <a:endParaRPr lang="en-US" dirty="0"/>
          </a:p>
        </p:txBody>
      </p:sp>
    </p:spTree>
    <p:extLst>
      <p:ext uri="{BB962C8B-B14F-4D97-AF65-F5344CB8AC3E}">
        <p14:creationId xmlns:p14="http://schemas.microsoft.com/office/powerpoint/2010/main" val="2468036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Write a function that takes one input number and gives back the factorial.</a:t>
            </a:r>
          </a:p>
          <a:p>
            <a:r>
              <a:rPr lang="en-US" dirty="0"/>
              <a:t>Write a function that takes one input number and gives back the </a:t>
            </a:r>
            <a:r>
              <a:rPr lang="en-US" smtClean="0"/>
              <a:t>fibonacci.</a:t>
            </a:r>
            <a:endParaRPr lang="en-US" dirty="0" smtClean="0"/>
          </a:p>
          <a:p>
            <a:r>
              <a:rPr lang="en-US" dirty="0" smtClean="0"/>
              <a:t>Write a function that reverses a string</a:t>
            </a:r>
          </a:p>
          <a:p>
            <a:r>
              <a:rPr lang="en-US" dirty="0" smtClean="0"/>
              <a:t>Write a function that removes the characters in a second string from the first.</a:t>
            </a:r>
          </a:p>
          <a:p>
            <a:r>
              <a:rPr lang="en-US" dirty="0" smtClean="0"/>
              <a:t>Write a function that returns true for odd numbers and false for even.</a:t>
            </a:r>
            <a:endParaRPr lang="en-US" dirty="0"/>
          </a:p>
        </p:txBody>
      </p:sp>
      <p:sp>
        <p:nvSpPr>
          <p:cNvPr id="3" name="Title 2"/>
          <p:cNvSpPr>
            <a:spLocks noGrp="1"/>
          </p:cNvSpPr>
          <p:nvPr>
            <p:ph type="title"/>
          </p:nvPr>
        </p:nvSpPr>
        <p:spPr/>
        <p:txBody>
          <a:bodyPr/>
          <a:lstStyle/>
          <a:p>
            <a:r>
              <a:rPr lang="en-US" dirty="0" smtClean="0"/>
              <a:t>Practice problems</a:t>
            </a:r>
            <a:endParaRPr lang="en-US" dirty="0"/>
          </a:p>
        </p:txBody>
      </p:sp>
    </p:spTree>
    <p:extLst>
      <p:ext uri="{BB962C8B-B14F-4D97-AF65-F5344CB8AC3E}">
        <p14:creationId xmlns:p14="http://schemas.microsoft.com/office/powerpoint/2010/main" val="3666733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Keep working on online class</a:t>
            </a:r>
          </a:p>
          <a:p>
            <a:r>
              <a:rPr lang="en-US" dirty="0" smtClean="0"/>
              <a:t>Read Chapter -1 to 4 of the Dive into Python 3 book</a:t>
            </a:r>
          </a:p>
          <a:p>
            <a:pPr lvl="1"/>
            <a:r>
              <a:rPr lang="en-US" dirty="0">
                <a:hlinkClick r:id="rId2"/>
              </a:rPr>
              <a:t>http://getpython3.com/diveintopython3</a:t>
            </a:r>
            <a:r>
              <a:rPr lang="en-US" dirty="0" smtClean="0">
                <a:hlinkClick r:id="rId2"/>
              </a:rPr>
              <a:t>/</a:t>
            </a:r>
            <a:endParaRPr lang="en-US" dirty="0" smtClean="0"/>
          </a:p>
          <a:p>
            <a:r>
              <a:rPr lang="en-US" dirty="0" smtClean="0"/>
              <a:t>Create a console menu that lets you invoke all the methods done in practice. How to read output </a:t>
            </a:r>
            <a:r>
              <a:rPr lang="en-US" dirty="0"/>
              <a:t>and input(http://</a:t>
            </a:r>
            <a:r>
              <a:rPr lang="en-US" dirty="0" smtClean="0"/>
              <a:t>en.wikibooks.org/wiki/Python_Programming/Input_and_output)</a:t>
            </a:r>
          </a:p>
        </p:txBody>
      </p:sp>
      <p:sp>
        <p:nvSpPr>
          <p:cNvPr id="3" name="Title 2"/>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3968480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1" indent="-256032">
              <a:spcBef>
                <a:spcPts val="400"/>
              </a:spcBef>
              <a:buSzPct val="68000"/>
              <a:buFont typeface="Wingdings 3"/>
              <a:buChar char=""/>
            </a:pPr>
            <a:r>
              <a:rPr lang="en-US" dirty="0" smtClean="0"/>
              <a:t>Verify and discuss homework</a:t>
            </a:r>
          </a:p>
          <a:p>
            <a:pPr marL="365760" lvl="1" indent="-256032">
              <a:spcBef>
                <a:spcPts val="400"/>
              </a:spcBef>
              <a:buSzPct val="68000"/>
              <a:buFont typeface="Wingdings 3"/>
              <a:buChar char=""/>
            </a:pPr>
            <a:r>
              <a:rPr lang="en-US" dirty="0" smtClean="0"/>
              <a:t>Answer to Questions</a:t>
            </a:r>
          </a:p>
          <a:p>
            <a:pPr marL="365760" lvl="1" indent="-256032">
              <a:spcBef>
                <a:spcPts val="400"/>
              </a:spcBef>
              <a:buSzPct val="68000"/>
              <a:buFont typeface="Wingdings 3"/>
              <a:buChar char=""/>
            </a:pPr>
            <a:r>
              <a:rPr lang="en-US" dirty="0" smtClean="0"/>
              <a:t>File IO</a:t>
            </a:r>
          </a:p>
          <a:p>
            <a:r>
              <a:rPr lang="en-US" dirty="0" smtClean="0"/>
              <a:t>Classes</a:t>
            </a:r>
            <a:endParaRPr lang="en-US" dirty="0"/>
          </a:p>
          <a:p>
            <a:r>
              <a:rPr lang="en-US" dirty="0"/>
              <a:t>Import </a:t>
            </a:r>
            <a:endParaRPr lang="en-US" dirty="0" smtClean="0"/>
          </a:p>
          <a:p>
            <a:pPr marL="365760" lvl="1" indent="-256032">
              <a:spcBef>
                <a:spcPts val="400"/>
              </a:spcBef>
              <a:buSzPct val="68000"/>
              <a:buFont typeface="Wingdings 3"/>
              <a:buChar char=""/>
            </a:pPr>
            <a:r>
              <a:rPr lang="en-US" dirty="0"/>
              <a:t>Console tic </a:t>
            </a:r>
            <a:r>
              <a:rPr lang="en-US" dirty="0" err="1"/>
              <a:t>tac</a:t>
            </a:r>
            <a:r>
              <a:rPr lang="en-US" dirty="0"/>
              <a:t> toe</a:t>
            </a:r>
          </a:p>
          <a:p>
            <a:endParaRPr lang="en-US" dirty="0"/>
          </a:p>
          <a:p>
            <a:pPr marL="365760" lvl="1" indent="-256032">
              <a:spcBef>
                <a:spcPts val="400"/>
              </a:spcBef>
              <a:buSzPct val="68000"/>
              <a:buFont typeface="Wingdings 3"/>
              <a:buChar char=""/>
            </a:pPr>
            <a:endParaRPr lang="en-US" dirty="0"/>
          </a:p>
          <a:p>
            <a:endParaRPr lang="en-US" dirty="0"/>
          </a:p>
        </p:txBody>
      </p:sp>
      <p:sp>
        <p:nvSpPr>
          <p:cNvPr id="3" name="Title 2"/>
          <p:cNvSpPr>
            <a:spLocks noGrp="1"/>
          </p:cNvSpPr>
          <p:nvPr>
            <p:ph type="title"/>
          </p:nvPr>
        </p:nvSpPr>
        <p:spPr/>
        <p:txBody>
          <a:bodyPr/>
          <a:lstStyle/>
          <a:p>
            <a:r>
              <a:rPr lang="en-US" dirty="0" smtClean="0"/>
              <a:t>Class 3: File IO And Classes</a:t>
            </a:r>
            <a:endParaRPr lang="en-US" dirty="0"/>
          </a:p>
        </p:txBody>
      </p:sp>
    </p:spTree>
    <p:extLst>
      <p:ext uri="{BB962C8B-B14F-4D97-AF65-F5344CB8AC3E}">
        <p14:creationId xmlns:p14="http://schemas.microsoft.com/office/powerpoint/2010/main" val="1657597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They are on the File ExcerciseClass2.py</a:t>
            </a:r>
            <a:endParaRPr lang="en-US" dirty="0"/>
          </a:p>
        </p:txBody>
      </p:sp>
      <p:sp>
        <p:nvSpPr>
          <p:cNvPr id="3" name="Title 2"/>
          <p:cNvSpPr>
            <a:spLocks noGrp="1"/>
          </p:cNvSpPr>
          <p:nvPr>
            <p:ph type="title"/>
          </p:nvPr>
        </p:nvSpPr>
        <p:spPr/>
        <p:txBody>
          <a:bodyPr/>
          <a:lstStyle/>
          <a:p>
            <a:r>
              <a:rPr lang="en-US" dirty="0" smtClean="0"/>
              <a:t>Answers To Homework</a:t>
            </a:r>
            <a:endParaRPr lang="en-US" dirty="0"/>
          </a:p>
        </p:txBody>
      </p:sp>
    </p:spTree>
    <p:extLst>
      <p:ext uri="{BB962C8B-B14F-4D97-AF65-F5344CB8AC3E}">
        <p14:creationId xmlns:p14="http://schemas.microsoft.com/office/powerpoint/2010/main" val="3010867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How do you run python as a standalone program?</a:t>
            </a:r>
          </a:p>
          <a:p>
            <a:pPr lvl="1"/>
            <a:r>
              <a:rPr lang="en-US" dirty="0" smtClean="0"/>
              <a:t>Once you have the interpreter installed you can invoke it by calling </a:t>
            </a:r>
            <a:r>
              <a:rPr lang="en-US" dirty="0"/>
              <a:t>c:\</a:t>
            </a:r>
            <a:r>
              <a:rPr lang="en-US" dirty="0" smtClean="0"/>
              <a:t>Python27\python.exe yourprogram.py arg1 arg2</a:t>
            </a:r>
          </a:p>
          <a:p>
            <a:r>
              <a:rPr lang="en-US" dirty="0" smtClean="0"/>
              <a:t>In line assignment</a:t>
            </a:r>
          </a:p>
          <a:p>
            <a:pPr lvl="1"/>
            <a:r>
              <a:rPr lang="en-US" dirty="0" smtClean="0"/>
              <a:t>In C based languages you can do </a:t>
            </a:r>
            <a:r>
              <a:rPr lang="en-US" dirty="0" err="1" smtClean="0"/>
              <a:t>var</a:t>
            </a:r>
            <a:r>
              <a:rPr lang="en-US" dirty="0" smtClean="0"/>
              <a:t> = anything no matter where you are. This is not allowed in pythons since its most cases it’s a mistake.</a:t>
            </a:r>
          </a:p>
          <a:p>
            <a:r>
              <a:rPr lang="en-US" dirty="0" smtClean="0"/>
              <a:t>Can you use variable without assigning them?</a:t>
            </a:r>
          </a:p>
          <a:p>
            <a:pPr lvl="1"/>
            <a:r>
              <a:rPr lang="en-US" dirty="0" smtClean="0"/>
              <a:t>No a </a:t>
            </a:r>
            <a:r>
              <a:rPr lang="en-US" dirty="0" err="1" smtClean="0"/>
              <a:t>NameErrorException</a:t>
            </a:r>
            <a:r>
              <a:rPr lang="en-US" dirty="0" smtClean="0"/>
              <a:t> will be raised.</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Questions from the last chapter</a:t>
            </a:r>
            <a:endParaRPr lang="en-US" dirty="0"/>
          </a:p>
        </p:txBody>
      </p:sp>
    </p:spTree>
    <p:extLst>
      <p:ext uri="{BB962C8B-B14F-4D97-AF65-F5344CB8AC3E}">
        <p14:creationId xmlns:p14="http://schemas.microsoft.com/office/powerpoint/2010/main" val="4031237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Regarding pi </a:t>
            </a:r>
          </a:p>
          <a:p>
            <a:pPr lvl="1"/>
            <a:r>
              <a:rPr lang="en-US" dirty="0" smtClean="0"/>
              <a:t>Is an approximation therefore in some cases it gives you back and answer close to expected but not the real one since the computer only does math on discrete numbers</a:t>
            </a:r>
          </a:p>
          <a:p>
            <a:r>
              <a:rPr lang="en-US" dirty="0" err="1" smtClean="0"/>
              <a:t>Os.path.join</a:t>
            </a:r>
            <a:r>
              <a:rPr lang="en-US" dirty="0" smtClean="0"/>
              <a:t>() should be used whenever joining any directories with a file path since it takes care of handling the </a:t>
            </a:r>
            <a:r>
              <a:rPr lang="en-US" dirty="0" err="1" smtClean="0"/>
              <a:t>os</a:t>
            </a:r>
            <a:r>
              <a:rPr lang="en-US" dirty="0" smtClean="0"/>
              <a:t> dependent problems.</a:t>
            </a:r>
          </a:p>
        </p:txBody>
      </p:sp>
      <p:sp>
        <p:nvSpPr>
          <p:cNvPr id="3" name="Title 2"/>
          <p:cNvSpPr>
            <a:spLocks noGrp="1"/>
          </p:cNvSpPr>
          <p:nvPr>
            <p:ph type="title"/>
          </p:nvPr>
        </p:nvSpPr>
        <p:spPr/>
        <p:txBody>
          <a:bodyPr/>
          <a:lstStyle/>
          <a:p>
            <a:r>
              <a:rPr lang="en-US" dirty="0" smtClean="0"/>
              <a:t>Questions from the last class</a:t>
            </a:r>
            <a:endParaRPr lang="en-US" dirty="0"/>
          </a:p>
        </p:txBody>
      </p:sp>
    </p:spTree>
    <p:extLst>
      <p:ext uri="{BB962C8B-B14F-4D97-AF65-F5344CB8AC3E}">
        <p14:creationId xmlns:p14="http://schemas.microsoft.com/office/powerpoint/2010/main" val="2896686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One of the most important concepts in any language is how to persist data the basic way is File IO which is writing to the File System.</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329124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r>
              <a:rPr lang="en-US" dirty="0"/>
              <a:t>#Alfredo Alvarez</a:t>
            </a:r>
          </a:p>
          <a:p>
            <a:pPr marL="109728" indent="0">
              <a:buNone/>
            </a:pPr>
            <a:r>
              <a:rPr lang="en-US" dirty="0"/>
              <a:t>#python 3.3</a:t>
            </a:r>
          </a:p>
          <a:p>
            <a:pPr marL="109728" indent="0">
              <a:buNone/>
            </a:pPr>
            <a:r>
              <a:rPr lang="en-US" dirty="0"/>
              <a:t>#opening a file for write</a:t>
            </a:r>
          </a:p>
          <a:p>
            <a:pPr marL="109728" indent="0">
              <a:buNone/>
            </a:pPr>
            <a:r>
              <a:rPr lang="en-US" dirty="0"/>
              <a:t>f = open('</a:t>
            </a:r>
            <a:r>
              <a:rPr lang="en-US" dirty="0" err="1"/>
              <a:t>myfile</a:t>
            </a:r>
            <a:r>
              <a:rPr lang="en-US" dirty="0"/>
              <a:t>', 'w')</a:t>
            </a:r>
          </a:p>
          <a:p>
            <a:pPr marL="109728" indent="0">
              <a:buNone/>
            </a:pPr>
            <a:r>
              <a:rPr lang="en-US" dirty="0"/>
              <a:t>print(f)</a:t>
            </a:r>
          </a:p>
          <a:p>
            <a:pPr marL="109728" indent="0">
              <a:buNone/>
            </a:pPr>
            <a:r>
              <a:rPr lang="en-US" dirty="0"/>
              <a:t>#writing to the file </a:t>
            </a:r>
            <a:r>
              <a:rPr lang="en-US" dirty="0" err="1"/>
              <a:t>myfile</a:t>
            </a:r>
            <a:endParaRPr lang="en-US" dirty="0"/>
          </a:p>
          <a:p>
            <a:pPr marL="109728" indent="0">
              <a:buNone/>
            </a:pPr>
            <a:r>
              <a:rPr lang="en-US" dirty="0" err="1"/>
              <a:t>f.write</a:t>
            </a:r>
            <a:r>
              <a:rPr lang="en-US" dirty="0"/>
              <a:t>("Demoing python writing")</a:t>
            </a:r>
          </a:p>
          <a:p>
            <a:pPr marL="109728" indent="0">
              <a:buNone/>
            </a:pPr>
            <a:r>
              <a:rPr lang="en-US" dirty="0"/>
              <a:t>#closes </a:t>
            </a:r>
            <a:r>
              <a:rPr lang="en-US" dirty="0" err="1"/>
              <a:t>teh</a:t>
            </a:r>
            <a:r>
              <a:rPr lang="en-US" dirty="0"/>
              <a:t> file</a:t>
            </a:r>
          </a:p>
          <a:p>
            <a:pPr marL="109728" indent="0">
              <a:buNone/>
            </a:pPr>
            <a:r>
              <a:rPr lang="en-US" dirty="0" err="1"/>
              <a:t>f.close</a:t>
            </a:r>
            <a:r>
              <a:rPr lang="en-US" dirty="0"/>
              <a:t>()</a:t>
            </a:r>
          </a:p>
          <a:p>
            <a:pPr marL="109728" indent="0">
              <a:buNone/>
            </a:pPr>
            <a:r>
              <a:rPr lang="en-US" dirty="0"/>
              <a:t>#look for this file on the folder where you loaded this file.</a:t>
            </a:r>
          </a:p>
          <a:p>
            <a:pPr marL="109728" indent="0">
              <a:buNone/>
            </a:pPr>
            <a:r>
              <a:rPr lang="en-US" dirty="0"/>
              <a:t>#Demo of reading the file we just wrote</a:t>
            </a:r>
          </a:p>
          <a:p>
            <a:pPr marL="109728" indent="0">
              <a:buNone/>
            </a:pPr>
            <a:r>
              <a:rPr lang="en-US" dirty="0"/>
              <a:t>f2 = open('</a:t>
            </a:r>
            <a:r>
              <a:rPr lang="en-US" dirty="0" err="1"/>
              <a:t>myfile</a:t>
            </a:r>
            <a:r>
              <a:rPr lang="en-US" dirty="0"/>
              <a:t>', 'r') # r+ read and write open</a:t>
            </a:r>
          </a:p>
          <a:p>
            <a:pPr marL="109728" indent="0">
              <a:buNone/>
            </a:pPr>
            <a:r>
              <a:rPr lang="en-US" dirty="0"/>
              <a:t>print(f2.readline()) # reads one line</a:t>
            </a:r>
          </a:p>
          <a:p>
            <a:pPr marL="109728" indent="0">
              <a:buNone/>
            </a:pPr>
            <a:r>
              <a:rPr lang="en-US" dirty="0"/>
              <a:t>f2.close()</a:t>
            </a:r>
          </a:p>
          <a:p>
            <a:pPr marL="109728" indent="0">
              <a:buNone/>
            </a:pPr>
            <a:r>
              <a:rPr lang="en-US" dirty="0"/>
              <a:t>f3 = open('</a:t>
            </a:r>
            <a:r>
              <a:rPr lang="en-US" dirty="0" err="1"/>
              <a:t>myfile</a:t>
            </a:r>
            <a:r>
              <a:rPr lang="en-US" dirty="0"/>
              <a:t>', 'r') # r+ read and write open</a:t>
            </a:r>
          </a:p>
          <a:p>
            <a:pPr marL="109728" indent="0">
              <a:buNone/>
            </a:pPr>
            <a:r>
              <a:rPr lang="en-US" dirty="0"/>
              <a:t>print(f3.read()) #reads quantity specified no </a:t>
            </a:r>
            <a:r>
              <a:rPr lang="en-US" dirty="0" err="1"/>
              <a:t>param</a:t>
            </a:r>
            <a:r>
              <a:rPr lang="en-US" dirty="0"/>
              <a:t> reads entire file</a:t>
            </a:r>
          </a:p>
          <a:p>
            <a:pPr marL="109728" indent="0">
              <a:buNone/>
            </a:pPr>
            <a:r>
              <a:rPr lang="en-US" dirty="0"/>
              <a:t>f3.close()</a:t>
            </a:r>
          </a:p>
          <a:p>
            <a:endParaRPr lang="en-US" dirty="0"/>
          </a:p>
          <a:p>
            <a:endParaRPr lang="en-US" dirty="0"/>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225566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Weekly or Biweekly meetings to discuss(1 hour session) to design goal projects, talk about exercises and work.</a:t>
            </a:r>
          </a:p>
          <a:p>
            <a:r>
              <a:rPr lang="en-US" dirty="0" smtClean="0"/>
              <a:t>7 days a work support via email.</a:t>
            </a:r>
          </a:p>
          <a:p>
            <a:r>
              <a:rPr lang="en-US" dirty="0" smtClean="0"/>
              <a:t>Cost is 18 dollars and hour for the weekly meeting.</a:t>
            </a:r>
          </a:p>
          <a:p>
            <a:endParaRPr lang="en-US" dirty="0"/>
          </a:p>
        </p:txBody>
      </p:sp>
      <p:sp>
        <p:nvSpPr>
          <p:cNvPr id="2" name="Title 1"/>
          <p:cNvSpPr>
            <a:spLocks noGrp="1"/>
          </p:cNvSpPr>
          <p:nvPr>
            <p:ph type="title"/>
          </p:nvPr>
        </p:nvSpPr>
        <p:spPr/>
        <p:txBody>
          <a:bodyPr/>
          <a:lstStyle/>
          <a:p>
            <a:r>
              <a:rPr lang="en-US" dirty="0" smtClean="0"/>
              <a:t>How does it work ?</a:t>
            </a:r>
            <a:endParaRPr lang="en-US" dirty="0"/>
          </a:p>
        </p:txBody>
      </p:sp>
    </p:spTree>
    <p:extLst>
      <p:ext uri="{BB962C8B-B14F-4D97-AF65-F5344CB8AC3E}">
        <p14:creationId xmlns:p14="http://schemas.microsoft.com/office/powerpoint/2010/main" val="8536471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Write a function that takes one folder path and writes down the name of all the directories and files inside it in another file that the function takes has a parameter.</a:t>
            </a:r>
            <a:endParaRPr lang="en-US" dirty="0"/>
          </a:p>
        </p:txBody>
      </p:sp>
      <p:sp>
        <p:nvSpPr>
          <p:cNvPr id="3" name="Title 2"/>
          <p:cNvSpPr>
            <a:spLocks noGrp="1"/>
          </p:cNvSpPr>
          <p:nvPr>
            <p:ph type="title"/>
          </p:nvPr>
        </p:nvSpPr>
        <p:spPr/>
        <p:txBody>
          <a:bodyPr/>
          <a:lstStyle/>
          <a:p>
            <a:r>
              <a:rPr lang="en-US" dirty="0" smtClean="0"/>
              <a:t>Exercise File System</a:t>
            </a:r>
            <a:endParaRPr lang="en-US" dirty="0"/>
          </a:p>
        </p:txBody>
      </p:sp>
    </p:spTree>
    <p:extLst>
      <p:ext uri="{BB962C8B-B14F-4D97-AF65-F5344CB8AC3E}">
        <p14:creationId xmlns:p14="http://schemas.microsoft.com/office/powerpoint/2010/main" val="4017695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is </a:t>
            </a:r>
            <a:r>
              <a:rPr lang="en-US" dirty="0"/>
              <a:t>a </a:t>
            </a:r>
            <a:r>
              <a:rPr lang="en-US" dirty="0">
                <a:hlinkClick r:id="rId2" tooltip="Programming paradigm"/>
              </a:rPr>
              <a:t>programming paradigm</a:t>
            </a:r>
            <a:r>
              <a:rPr lang="en-US" dirty="0"/>
              <a:t> that represents concepts as "</a:t>
            </a:r>
            <a:r>
              <a:rPr lang="en-US" dirty="0">
                <a:hlinkClick r:id="rId3" tooltip="Object (computer science)"/>
              </a:rPr>
              <a:t>objects</a:t>
            </a:r>
            <a:r>
              <a:rPr lang="en-US" dirty="0"/>
              <a:t>" that have </a:t>
            </a:r>
            <a:r>
              <a:rPr lang="en-US" dirty="0">
                <a:hlinkClick r:id="rId4" tooltip="Field (computer science)"/>
              </a:rPr>
              <a:t>data fields</a:t>
            </a:r>
            <a:r>
              <a:rPr lang="en-US" dirty="0"/>
              <a:t> (attributes that describe the object) and associated procedures known as </a:t>
            </a:r>
            <a:r>
              <a:rPr lang="en-US" dirty="0" smtClean="0">
                <a:hlinkClick r:id="rId5" tooltip="Method (computer science)"/>
              </a:rPr>
              <a:t>methods</a:t>
            </a:r>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pPr marL="109728" indent="0">
              <a:buNone/>
            </a:pPr>
            <a:r>
              <a:rPr lang="en-US" sz="800" dirty="0" smtClean="0"/>
              <a:t>From </a:t>
            </a:r>
            <a:r>
              <a:rPr lang="en-US" sz="800" dirty="0" err="1" smtClean="0"/>
              <a:t>wikipedia</a:t>
            </a:r>
            <a:r>
              <a:rPr lang="en-US" sz="800" dirty="0" smtClean="0"/>
              <a:t> </a:t>
            </a:r>
            <a:endParaRPr lang="en-US" sz="800"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378923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order to be able to instantiate objects in python we create classes of them (think of it has a mold where the objects are created from).</a:t>
            </a:r>
            <a:endParaRPr lang="en-US" dirty="0"/>
          </a:p>
        </p:txBody>
      </p:sp>
      <p:sp>
        <p:nvSpPr>
          <p:cNvPr id="3" name="Title 2"/>
          <p:cNvSpPr>
            <a:spLocks noGrp="1"/>
          </p:cNvSpPr>
          <p:nvPr>
            <p:ph type="title"/>
          </p:nvPr>
        </p:nvSpPr>
        <p:spPr/>
        <p:txBody>
          <a:bodyPr/>
          <a:lstStyle/>
          <a:p>
            <a:r>
              <a:rPr lang="en-US" dirty="0" smtClean="0"/>
              <a:t>Classes</a:t>
            </a:r>
            <a:endParaRPr lang="en-US" dirty="0"/>
          </a:p>
        </p:txBody>
      </p:sp>
    </p:spTree>
    <p:extLst>
      <p:ext uri="{BB962C8B-B14F-4D97-AF65-F5344CB8AC3E}">
        <p14:creationId xmlns:p14="http://schemas.microsoft.com/office/powerpoint/2010/main" val="3499067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marL="109728" indent="0">
              <a:buNone/>
            </a:pPr>
            <a:r>
              <a:rPr lang="en-US" dirty="0"/>
              <a:t>#Created by </a:t>
            </a:r>
            <a:r>
              <a:rPr lang="en-US" dirty="0" err="1"/>
              <a:t>alfredo</a:t>
            </a:r>
            <a:r>
              <a:rPr lang="en-US" dirty="0"/>
              <a:t> </a:t>
            </a:r>
            <a:r>
              <a:rPr lang="en-US" dirty="0" err="1"/>
              <a:t>alvarez</a:t>
            </a:r>
            <a:endParaRPr lang="en-US" dirty="0"/>
          </a:p>
          <a:p>
            <a:pPr marL="109728" indent="0">
              <a:buNone/>
            </a:pPr>
            <a:r>
              <a:rPr lang="en-US" dirty="0"/>
              <a:t># demo of a class basic </a:t>
            </a:r>
            <a:r>
              <a:rPr lang="en-US" dirty="0" err="1"/>
              <a:t>principlpes</a:t>
            </a:r>
            <a:endParaRPr lang="en-US" dirty="0"/>
          </a:p>
          <a:p>
            <a:pPr marL="109728" indent="0">
              <a:buNone/>
            </a:pPr>
            <a:endParaRPr lang="en-US" dirty="0"/>
          </a:p>
          <a:p>
            <a:pPr marL="109728" indent="0">
              <a:buNone/>
            </a:pPr>
            <a:r>
              <a:rPr lang="en-US" dirty="0"/>
              <a:t>#example class</a:t>
            </a:r>
          </a:p>
          <a:p>
            <a:pPr marL="109728" indent="0">
              <a:buNone/>
            </a:pPr>
            <a:r>
              <a:rPr lang="en-US" dirty="0"/>
              <a:t>class </a:t>
            </a:r>
            <a:r>
              <a:rPr lang="en-US" dirty="0" err="1"/>
              <a:t>ExampleClass</a:t>
            </a:r>
            <a:r>
              <a:rPr lang="en-US" dirty="0"/>
              <a:t>:</a:t>
            </a:r>
          </a:p>
          <a:p>
            <a:pPr marL="109728" indent="0">
              <a:buNone/>
            </a:pPr>
            <a:r>
              <a:rPr lang="en-US" dirty="0"/>
              <a:t>    #standard </a:t>
            </a:r>
            <a:r>
              <a:rPr lang="en-US" dirty="0" err="1"/>
              <a:t>defiition</a:t>
            </a:r>
            <a:r>
              <a:rPr lang="en-US" dirty="0"/>
              <a:t> of constructor(initializer) with one parameter</a:t>
            </a:r>
          </a:p>
          <a:p>
            <a:pPr marL="109728" indent="0">
              <a:buNone/>
            </a:pPr>
            <a:r>
              <a:rPr lang="en-US" dirty="0"/>
              <a:t>    </a:t>
            </a:r>
            <a:r>
              <a:rPr lang="en-US" dirty="0" err="1"/>
              <a:t>def</a:t>
            </a:r>
            <a:r>
              <a:rPr lang="en-US" dirty="0"/>
              <a:t> __</a:t>
            </a:r>
            <a:r>
              <a:rPr lang="en-US" dirty="0" err="1"/>
              <a:t>init</a:t>
            </a:r>
            <a:r>
              <a:rPr lang="en-US" dirty="0"/>
              <a:t>__(self, string):</a:t>
            </a:r>
          </a:p>
          <a:p>
            <a:pPr marL="109728" indent="0">
              <a:buNone/>
            </a:pPr>
            <a:r>
              <a:rPr lang="en-US" dirty="0"/>
              <a:t>        </a:t>
            </a:r>
            <a:r>
              <a:rPr lang="en-US" dirty="0" err="1"/>
              <a:t>self.text</a:t>
            </a:r>
            <a:r>
              <a:rPr lang="en-US" dirty="0"/>
              <a:t> = string</a:t>
            </a:r>
          </a:p>
          <a:p>
            <a:pPr marL="109728" indent="0">
              <a:buNone/>
            </a:pPr>
            <a:r>
              <a:rPr lang="en-US" dirty="0"/>
              <a:t>    #Example of a method being called.</a:t>
            </a:r>
          </a:p>
          <a:p>
            <a:pPr marL="109728" indent="0">
              <a:buNone/>
            </a:pPr>
            <a:r>
              <a:rPr lang="en-US" dirty="0"/>
              <a:t>    </a:t>
            </a:r>
            <a:r>
              <a:rPr lang="en-US" dirty="0" err="1"/>
              <a:t>def</a:t>
            </a:r>
            <a:r>
              <a:rPr lang="en-US" dirty="0"/>
              <a:t> </a:t>
            </a:r>
            <a:r>
              <a:rPr lang="en-US" dirty="0" err="1"/>
              <a:t>invokeMethod</a:t>
            </a:r>
            <a:r>
              <a:rPr lang="en-US" dirty="0"/>
              <a:t>(self):</a:t>
            </a:r>
          </a:p>
          <a:p>
            <a:pPr marL="109728" indent="0">
              <a:buNone/>
            </a:pPr>
            <a:r>
              <a:rPr lang="en-US" dirty="0"/>
              <a:t>        print("Hello "+</a:t>
            </a:r>
            <a:r>
              <a:rPr lang="en-US" dirty="0" err="1"/>
              <a:t>self.text</a:t>
            </a:r>
            <a:r>
              <a:rPr lang="en-US" dirty="0"/>
              <a:t>)</a:t>
            </a:r>
          </a:p>
          <a:p>
            <a:pPr marL="109728" indent="0">
              <a:buNone/>
            </a:pPr>
            <a:endParaRPr lang="en-US" dirty="0"/>
          </a:p>
          <a:p>
            <a:pPr marL="109728" indent="0">
              <a:buNone/>
            </a:pPr>
            <a:r>
              <a:rPr lang="en-US" dirty="0"/>
              <a:t>#using the class we first initialize</a:t>
            </a:r>
          </a:p>
          <a:p>
            <a:pPr marL="109728" indent="0">
              <a:buNone/>
            </a:pPr>
            <a:r>
              <a:rPr lang="en-US" dirty="0"/>
              <a:t>a = </a:t>
            </a:r>
            <a:r>
              <a:rPr lang="en-US" dirty="0" err="1"/>
              <a:t>ExampleClass</a:t>
            </a:r>
            <a:r>
              <a:rPr lang="en-US" dirty="0"/>
              <a:t>("Alfredo")</a:t>
            </a:r>
          </a:p>
          <a:p>
            <a:pPr marL="109728" indent="0">
              <a:buNone/>
            </a:pPr>
            <a:r>
              <a:rPr lang="en-US" dirty="0"/>
              <a:t>#method being called</a:t>
            </a:r>
          </a:p>
          <a:p>
            <a:pPr marL="109728" indent="0">
              <a:buNone/>
            </a:pPr>
            <a:r>
              <a:rPr lang="en-US" dirty="0" err="1"/>
              <a:t>a.invokeMethod</a:t>
            </a:r>
            <a:r>
              <a:rPr lang="en-US" dirty="0"/>
              <a:t>()</a:t>
            </a:r>
          </a:p>
          <a:p>
            <a:pPr marL="109728" indent="0">
              <a:buNone/>
            </a:pPr>
            <a:r>
              <a:rPr lang="en-US" dirty="0"/>
              <a:t>#property being called</a:t>
            </a:r>
          </a:p>
          <a:p>
            <a:pPr marL="109728" indent="0">
              <a:buNone/>
            </a:pPr>
            <a:r>
              <a:rPr lang="en-US" dirty="0"/>
              <a:t>print(</a:t>
            </a:r>
            <a:r>
              <a:rPr lang="en-US" dirty="0" err="1"/>
              <a:t>a.text</a:t>
            </a:r>
            <a:r>
              <a:rPr lang="en-US" dirty="0"/>
              <a:t>)</a:t>
            </a:r>
          </a:p>
          <a:p>
            <a:pPr marL="109728" indent="0">
              <a:buNone/>
            </a:pPr>
            <a:r>
              <a:rPr lang="en-US" dirty="0"/>
              <a:t> </a:t>
            </a:r>
          </a:p>
        </p:txBody>
      </p:sp>
      <p:sp>
        <p:nvSpPr>
          <p:cNvPr id="3" name="Title 2"/>
          <p:cNvSpPr>
            <a:spLocks noGrp="1"/>
          </p:cNvSpPr>
          <p:nvPr>
            <p:ph type="title"/>
          </p:nvPr>
        </p:nvSpPr>
        <p:spPr/>
        <p:txBody>
          <a:bodyPr/>
          <a:lstStyle/>
          <a:p>
            <a:r>
              <a:rPr lang="en-US" dirty="0" smtClean="0"/>
              <a:t>Class Example</a:t>
            </a:r>
            <a:endParaRPr lang="en-US" dirty="0"/>
          </a:p>
        </p:txBody>
      </p:sp>
    </p:spTree>
    <p:extLst>
      <p:ext uri="{BB962C8B-B14F-4D97-AF65-F5344CB8AC3E}">
        <p14:creationId xmlns:p14="http://schemas.microsoft.com/office/powerpoint/2010/main" val="3461386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List all possible properties and method for a bank account</a:t>
            </a:r>
            <a:endParaRPr lang="en-US" dirty="0"/>
          </a:p>
          <a:p>
            <a:r>
              <a:rPr lang="en-US" dirty="0" smtClean="0"/>
              <a:t>Create a class for a bank account</a:t>
            </a:r>
          </a:p>
          <a:p>
            <a:r>
              <a:rPr lang="en-US" dirty="0" smtClean="0"/>
              <a:t>Create a class of your own desire.</a:t>
            </a:r>
            <a:endParaRPr lang="en-US" dirty="0"/>
          </a:p>
        </p:txBody>
      </p:sp>
      <p:sp>
        <p:nvSpPr>
          <p:cNvPr id="3" name="Title 2"/>
          <p:cNvSpPr>
            <a:spLocks noGrp="1"/>
          </p:cNvSpPr>
          <p:nvPr>
            <p:ph type="title"/>
          </p:nvPr>
        </p:nvSpPr>
        <p:spPr/>
        <p:txBody>
          <a:bodyPr/>
          <a:lstStyle/>
          <a:p>
            <a:r>
              <a:rPr lang="en-US" dirty="0" smtClean="0"/>
              <a:t>Exercise </a:t>
            </a:r>
            <a:endParaRPr lang="en-US" dirty="0"/>
          </a:p>
        </p:txBody>
      </p:sp>
    </p:spTree>
    <p:extLst>
      <p:ext uri="{BB962C8B-B14F-4D97-AF65-F5344CB8AC3E}">
        <p14:creationId xmlns:p14="http://schemas.microsoft.com/office/powerpoint/2010/main" val="1902797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Import is an important concept since it allows us to use objects from another module.</a:t>
            </a:r>
          </a:p>
          <a:p>
            <a:endParaRPr lang="en-US" dirty="0"/>
          </a:p>
          <a:p>
            <a:r>
              <a:rPr lang="en-US" dirty="0" smtClean="0"/>
              <a:t>Example </a:t>
            </a:r>
          </a:p>
          <a:p>
            <a:pPr lvl="1"/>
            <a:r>
              <a:rPr lang="en-US" dirty="0" smtClean="0"/>
              <a:t>Import math</a:t>
            </a:r>
          </a:p>
          <a:p>
            <a:pPr lvl="1"/>
            <a:r>
              <a:rPr lang="en-US" dirty="0" smtClean="0"/>
              <a:t>Import </a:t>
            </a:r>
            <a:r>
              <a:rPr lang="en-US" dirty="0" err="1" smtClean="0"/>
              <a:t>os</a:t>
            </a:r>
            <a:endParaRPr lang="en-US" dirty="0" smtClean="0"/>
          </a:p>
          <a:p>
            <a:pPr lvl="1"/>
            <a:endParaRPr lang="en-US" dirty="0"/>
          </a:p>
          <a:p>
            <a:r>
              <a:rPr lang="en-US" dirty="0" smtClean="0"/>
              <a:t>We can create our own packages an import them using the command.</a:t>
            </a:r>
          </a:p>
        </p:txBody>
      </p:sp>
      <p:sp>
        <p:nvSpPr>
          <p:cNvPr id="3" name="Title 2"/>
          <p:cNvSpPr>
            <a:spLocks noGrp="1"/>
          </p:cNvSpPr>
          <p:nvPr>
            <p:ph type="title"/>
          </p:nvPr>
        </p:nvSpPr>
        <p:spPr/>
        <p:txBody>
          <a:bodyPr/>
          <a:lstStyle/>
          <a:p>
            <a:r>
              <a:rPr lang="en-US" dirty="0" smtClean="0"/>
              <a:t>Import</a:t>
            </a:r>
            <a:endParaRPr lang="en-US" dirty="0"/>
          </a:p>
        </p:txBody>
      </p:sp>
    </p:spTree>
    <p:extLst>
      <p:ext uri="{BB962C8B-B14F-4D97-AF65-F5344CB8AC3E}">
        <p14:creationId xmlns:p14="http://schemas.microsoft.com/office/powerpoint/2010/main" val="2062881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Make progress on online courses.</a:t>
            </a:r>
          </a:p>
          <a:p>
            <a:r>
              <a:rPr lang="en-US" dirty="0" smtClean="0"/>
              <a:t>Using Objects create a tic </a:t>
            </a:r>
            <a:r>
              <a:rPr lang="en-US" dirty="0" err="1" smtClean="0"/>
              <a:t>tac</a:t>
            </a:r>
            <a:r>
              <a:rPr lang="en-US" dirty="0" smtClean="0"/>
              <a:t> toe game in the console every turn it takes a position [x][y] for where the next character goes.</a:t>
            </a:r>
          </a:p>
          <a:p>
            <a:r>
              <a:rPr lang="en-US" dirty="0"/>
              <a:t>Read from </a:t>
            </a:r>
            <a:r>
              <a:rPr lang="en-US" dirty="0">
                <a:hlinkClick r:id="rId2"/>
              </a:rPr>
              <a:t>http://getpython3.com/diveintopython3</a:t>
            </a:r>
            <a:r>
              <a:rPr lang="en-US" dirty="0" smtClean="0">
                <a:hlinkClick r:id="rId2"/>
              </a:rPr>
              <a:t>/</a:t>
            </a:r>
            <a:r>
              <a:rPr lang="en-US" dirty="0"/>
              <a:t/>
            </a:r>
            <a:br>
              <a:rPr lang="en-US" dirty="0"/>
            </a:br>
            <a:r>
              <a:rPr lang="en-US" dirty="0" smtClean="0"/>
              <a:t>Chapter 5, 7 , 11</a:t>
            </a:r>
          </a:p>
          <a:p>
            <a:endParaRPr lang="en-US" dirty="0"/>
          </a:p>
        </p:txBody>
      </p:sp>
      <p:sp>
        <p:nvSpPr>
          <p:cNvPr id="3" name="Title 2"/>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2760999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1" indent="-256032">
              <a:spcBef>
                <a:spcPts val="400"/>
              </a:spcBef>
              <a:buSzPct val="68000"/>
              <a:buFont typeface="Wingdings 3"/>
              <a:buChar char=""/>
            </a:pPr>
            <a:r>
              <a:rPr lang="en-US" dirty="0" smtClean="0"/>
              <a:t>Verify and discuss homework</a:t>
            </a:r>
          </a:p>
          <a:p>
            <a:pPr marL="365760" lvl="1" indent="-256032">
              <a:spcBef>
                <a:spcPts val="400"/>
              </a:spcBef>
              <a:buSzPct val="68000"/>
              <a:buFont typeface="Wingdings 3"/>
              <a:buChar char=""/>
            </a:pPr>
            <a:r>
              <a:rPr lang="en-US" dirty="0" smtClean="0"/>
              <a:t>Answer to Questions</a:t>
            </a:r>
          </a:p>
          <a:p>
            <a:pPr marL="365760" lvl="1" indent="-256032">
              <a:spcBef>
                <a:spcPts val="400"/>
              </a:spcBef>
              <a:buSzPct val="68000"/>
              <a:buFont typeface="Wingdings 3"/>
              <a:buChar char=""/>
            </a:pPr>
            <a:r>
              <a:rPr lang="en-US" dirty="0" smtClean="0"/>
              <a:t>Abstractions</a:t>
            </a:r>
          </a:p>
          <a:p>
            <a:pPr marL="365760" lvl="1" indent="-256032">
              <a:spcBef>
                <a:spcPts val="400"/>
              </a:spcBef>
              <a:buSzPct val="68000"/>
              <a:buFont typeface="Wingdings 3"/>
              <a:buChar char=""/>
            </a:pPr>
            <a:r>
              <a:rPr lang="en-US" dirty="0" smtClean="0"/>
              <a:t>Inheritance</a:t>
            </a:r>
          </a:p>
          <a:p>
            <a:pPr marL="365760" lvl="1" indent="-256032">
              <a:spcBef>
                <a:spcPts val="400"/>
              </a:spcBef>
              <a:buSzPct val="68000"/>
              <a:buFont typeface="Wingdings 3"/>
              <a:buChar char=""/>
            </a:pPr>
            <a:r>
              <a:rPr lang="en-US" dirty="0" smtClean="0"/>
              <a:t>Polymorphism</a:t>
            </a:r>
            <a:endParaRPr lang="en-US" dirty="0"/>
          </a:p>
        </p:txBody>
      </p:sp>
      <p:sp>
        <p:nvSpPr>
          <p:cNvPr id="3" name="Title 2"/>
          <p:cNvSpPr>
            <a:spLocks noGrp="1"/>
          </p:cNvSpPr>
          <p:nvPr>
            <p:ph type="title"/>
          </p:nvPr>
        </p:nvSpPr>
        <p:spPr/>
        <p:txBody>
          <a:bodyPr/>
          <a:lstStyle/>
          <a:p>
            <a:r>
              <a:rPr lang="en-US" dirty="0" smtClean="0"/>
              <a:t>Class 4: </a:t>
            </a:r>
            <a:endParaRPr lang="en-US" dirty="0"/>
          </a:p>
        </p:txBody>
      </p:sp>
    </p:spTree>
    <p:extLst>
      <p:ext uri="{BB962C8B-B14F-4D97-AF65-F5344CB8AC3E}">
        <p14:creationId xmlns:p14="http://schemas.microsoft.com/office/powerpoint/2010/main" val="1017994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Also called implementation hiding</a:t>
            </a:r>
          </a:p>
          <a:p>
            <a:r>
              <a:rPr lang="en-US" dirty="0" smtClean="0"/>
              <a:t>It’s the process in which units of a program or a service are defined in reference to what their role is.</a:t>
            </a:r>
          </a:p>
          <a:p>
            <a:endParaRPr lang="en-US" dirty="0"/>
          </a:p>
          <a:p>
            <a:r>
              <a:rPr lang="en-US" dirty="0" smtClean="0"/>
              <a:t>The important concept in system design and object oriented its to only allow access to the fields that are necessary in a class or library.</a:t>
            </a:r>
            <a:endParaRPr lang="en-US" dirty="0"/>
          </a:p>
        </p:txBody>
      </p:sp>
      <p:sp>
        <p:nvSpPr>
          <p:cNvPr id="3" name="Title 2"/>
          <p:cNvSpPr>
            <a:spLocks noGrp="1"/>
          </p:cNvSpPr>
          <p:nvPr>
            <p:ph type="title"/>
          </p:nvPr>
        </p:nvSpPr>
        <p:spPr/>
        <p:txBody>
          <a:bodyPr/>
          <a:lstStyle/>
          <a:p>
            <a:r>
              <a:rPr lang="en-US" dirty="0" smtClean="0"/>
              <a:t>Abstractions</a:t>
            </a:r>
            <a:endParaRPr lang="en-US" dirty="0"/>
          </a:p>
        </p:txBody>
      </p:sp>
    </p:spTree>
    <p:extLst>
      <p:ext uri="{BB962C8B-B14F-4D97-AF65-F5344CB8AC3E}">
        <p14:creationId xmlns:p14="http://schemas.microsoft.com/office/powerpoint/2010/main" val="908751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Is the mechanism that we used to be able to bundle data and actually do implementation hiding.</a:t>
            </a:r>
          </a:p>
          <a:p>
            <a:pPr lvl="1"/>
            <a:r>
              <a:rPr lang="en-US" dirty="0" smtClean="0"/>
              <a:t>To create public fields(fields accessible from other classes we define do:</a:t>
            </a:r>
          </a:p>
          <a:p>
            <a:pPr lvl="2"/>
            <a:r>
              <a:rPr lang="en-US" dirty="0" smtClean="0"/>
              <a:t>@property</a:t>
            </a:r>
          </a:p>
          <a:p>
            <a:pPr lvl="2"/>
            <a:r>
              <a:rPr lang="en-US" dirty="0" err="1" smtClean="0"/>
              <a:t>Def</a:t>
            </a:r>
            <a:r>
              <a:rPr lang="en-US" dirty="0" smtClean="0"/>
              <a:t> </a:t>
            </a:r>
            <a:r>
              <a:rPr lang="en-US" dirty="0" err="1" smtClean="0"/>
              <a:t>getPropName</a:t>
            </a:r>
            <a:r>
              <a:rPr lang="en-US" dirty="0" smtClean="0"/>
              <a:t>(self):</a:t>
            </a:r>
          </a:p>
          <a:p>
            <a:pPr lvl="3"/>
            <a:r>
              <a:rPr lang="en-US" dirty="0" smtClean="0"/>
              <a:t>Return </a:t>
            </a:r>
            <a:r>
              <a:rPr lang="en-US" dirty="0" err="1" smtClean="0"/>
              <a:t>sef</a:t>
            </a:r>
            <a:r>
              <a:rPr lang="en-US" dirty="0" smtClean="0"/>
              <a:t>.__</a:t>
            </a:r>
            <a:r>
              <a:rPr lang="en-US" dirty="0" err="1" smtClean="0"/>
              <a:t>wasPrediscted</a:t>
            </a:r>
            <a:r>
              <a:rPr lang="en-US" dirty="0" smtClean="0"/>
              <a:t> </a:t>
            </a:r>
          </a:p>
          <a:p>
            <a:pPr lvl="1"/>
            <a:r>
              <a:rPr lang="en-US" dirty="0" smtClean="0"/>
              <a:t>The above example is a getter a method to get a value of a property there is also the setter to set the value.</a:t>
            </a:r>
          </a:p>
          <a:p>
            <a:r>
              <a:rPr lang="en-US" dirty="0" smtClean="0"/>
              <a:t>There are no private methods in python the convention is to place two underscore on method names that are private and hope for the best.</a:t>
            </a:r>
          </a:p>
        </p:txBody>
      </p:sp>
      <p:sp>
        <p:nvSpPr>
          <p:cNvPr id="3" name="Title 2"/>
          <p:cNvSpPr>
            <a:spLocks noGrp="1"/>
          </p:cNvSpPr>
          <p:nvPr>
            <p:ph type="title"/>
          </p:nvPr>
        </p:nvSpPr>
        <p:spPr/>
        <p:txBody>
          <a:bodyPr/>
          <a:lstStyle/>
          <a:p>
            <a:r>
              <a:rPr lang="en-US" dirty="0" smtClean="0"/>
              <a:t>Encapsulation</a:t>
            </a:r>
            <a:endParaRPr lang="en-US" dirty="0"/>
          </a:p>
        </p:txBody>
      </p:sp>
    </p:spTree>
    <p:extLst>
      <p:ext uri="{BB962C8B-B14F-4D97-AF65-F5344CB8AC3E}">
        <p14:creationId xmlns:p14="http://schemas.microsoft.com/office/powerpoint/2010/main" val="3021799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Class 1: Meet the instructor</a:t>
            </a:r>
            <a:endParaRPr lang="en-US" dirty="0"/>
          </a:p>
        </p:txBody>
      </p:sp>
      <p:sp>
        <p:nvSpPr>
          <p:cNvPr id="4" name="TextBox 3"/>
          <p:cNvSpPr txBox="1"/>
          <p:nvPr/>
        </p:nvSpPr>
        <p:spPr>
          <a:xfrm>
            <a:off x="533400" y="1371600"/>
            <a:ext cx="8153400" cy="1754326"/>
          </a:xfrm>
          <a:prstGeom prst="rect">
            <a:avLst/>
          </a:prstGeom>
          <a:noFill/>
        </p:spPr>
        <p:txBody>
          <a:bodyPr wrap="square" rtlCol="0">
            <a:spAutoFit/>
          </a:bodyPr>
          <a:lstStyle/>
          <a:p>
            <a:r>
              <a:rPr lang="en-US" dirty="0" smtClean="0"/>
              <a:t>Agenda:</a:t>
            </a:r>
          </a:p>
          <a:p>
            <a:pPr marL="285750" indent="-285750">
              <a:buFont typeface="Arial" pitchFamily="34" charset="0"/>
              <a:buChar char="•"/>
            </a:pPr>
            <a:r>
              <a:rPr lang="en-US" dirty="0" smtClean="0"/>
              <a:t>Find out who the instructor is.</a:t>
            </a:r>
          </a:p>
          <a:p>
            <a:pPr marL="285750" indent="-285750">
              <a:buFont typeface="Arial" pitchFamily="34" charset="0"/>
              <a:buChar char="•"/>
            </a:pPr>
            <a:r>
              <a:rPr lang="en-US" dirty="0" smtClean="0"/>
              <a:t>Talk about your goals and why you want to learn python.</a:t>
            </a:r>
          </a:p>
          <a:p>
            <a:pPr marL="285750" indent="-285750">
              <a:buFont typeface="Arial" pitchFamily="34" charset="0"/>
              <a:buChar char="•"/>
            </a:pPr>
            <a:r>
              <a:rPr lang="en-US" dirty="0" smtClean="0"/>
              <a:t>Discuss the materials and the methodology for the class.</a:t>
            </a:r>
          </a:p>
          <a:p>
            <a:pPr marL="285750" indent="-285750">
              <a:buFont typeface="Arial" pitchFamily="34" charset="0"/>
              <a:buChar char="•"/>
            </a:pPr>
            <a:r>
              <a:rPr lang="en-US" dirty="0" smtClean="0"/>
              <a:t>Set up your equipment to start doing the online courses.</a:t>
            </a:r>
          </a:p>
          <a:p>
            <a:pPr marL="285750" indent="-285750">
              <a:buFont typeface="Arial" pitchFamily="34" charset="0"/>
              <a:buChar char="•"/>
            </a:pPr>
            <a:r>
              <a:rPr lang="en-US" dirty="0" smtClean="0"/>
              <a:t>Talk about meeting cadence</a:t>
            </a:r>
            <a:endParaRPr lang="en-US" dirty="0"/>
          </a:p>
        </p:txBody>
      </p:sp>
    </p:spTree>
    <p:extLst>
      <p:ext uri="{BB962C8B-B14F-4D97-AF65-F5344CB8AC3E}">
        <p14:creationId xmlns:p14="http://schemas.microsoft.com/office/powerpoint/2010/main" val="30507877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533400"/>
            <a:ext cx="4267200" cy="5833872"/>
          </a:xfrm>
        </p:spPr>
        <p:txBody>
          <a:bodyPr>
            <a:normAutofit fontScale="32500" lnSpcReduction="20000"/>
          </a:bodyPr>
          <a:lstStyle/>
          <a:p>
            <a:pPr marL="109728" indent="0">
              <a:buNone/>
            </a:pPr>
            <a:r>
              <a:rPr lang="en-US" dirty="0"/>
              <a:t>#File written by Alfredo Alvarez</a:t>
            </a:r>
          </a:p>
          <a:p>
            <a:pPr marL="109728" indent="0">
              <a:buNone/>
            </a:pPr>
            <a:r>
              <a:rPr lang="en-US" dirty="0"/>
              <a:t>#Python 3.3</a:t>
            </a:r>
          </a:p>
          <a:p>
            <a:pPr marL="109728" indent="0">
              <a:buNone/>
            </a:pPr>
            <a:r>
              <a:rPr lang="en-US" dirty="0"/>
              <a:t>#Demonstrate the creation of a class with getter setter and private methods.</a:t>
            </a:r>
          </a:p>
          <a:p>
            <a:pPr marL="109728" indent="0">
              <a:buNone/>
            </a:pPr>
            <a:r>
              <a:rPr lang="en-US" dirty="0"/>
              <a:t>class Student:</a:t>
            </a:r>
          </a:p>
          <a:p>
            <a:pPr marL="109728" indent="0">
              <a:buNone/>
            </a:pPr>
            <a:r>
              <a:rPr lang="en-US" dirty="0"/>
              <a:t>    </a:t>
            </a:r>
            <a:r>
              <a:rPr lang="en-US" dirty="0" err="1"/>
              <a:t>def</a:t>
            </a:r>
            <a:r>
              <a:rPr lang="en-US" dirty="0"/>
              <a:t> __</a:t>
            </a:r>
            <a:r>
              <a:rPr lang="en-US" dirty="0" err="1"/>
              <a:t>init</a:t>
            </a:r>
            <a:r>
              <a:rPr lang="en-US" dirty="0"/>
              <a:t>__(self, name):</a:t>
            </a:r>
          </a:p>
          <a:p>
            <a:pPr marL="109728" indent="0">
              <a:buNone/>
            </a:pPr>
            <a:r>
              <a:rPr lang="en-US" dirty="0"/>
              <a:t>        </a:t>
            </a:r>
            <a:r>
              <a:rPr lang="en-US" dirty="0" err="1"/>
              <a:t>self.__name</a:t>
            </a:r>
            <a:r>
              <a:rPr lang="en-US" dirty="0"/>
              <a:t> = name</a:t>
            </a:r>
          </a:p>
          <a:p>
            <a:pPr marL="109728" indent="0">
              <a:buNone/>
            </a:pPr>
            <a:r>
              <a:rPr lang="en-US" dirty="0"/>
              <a:t>        </a:t>
            </a:r>
            <a:r>
              <a:rPr lang="en-US" dirty="0" err="1"/>
              <a:t>self.__average</a:t>
            </a:r>
            <a:r>
              <a:rPr lang="en-US" dirty="0"/>
              <a:t> = 0</a:t>
            </a:r>
          </a:p>
          <a:p>
            <a:pPr marL="109728" indent="0">
              <a:buNone/>
            </a:pPr>
            <a:r>
              <a:rPr lang="en-US" dirty="0"/>
              <a:t>        self.__</a:t>
            </a:r>
            <a:r>
              <a:rPr lang="en-US" dirty="0" err="1"/>
              <a:t>listOfClassesCompleted</a:t>
            </a:r>
            <a:r>
              <a:rPr lang="en-US" dirty="0"/>
              <a:t> = []</a:t>
            </a:r>
          </a:p>
          <a:p>
            <a:pPr marL="109728" indent="0">
              <a:buNone/>
            </a:pPr>
            <a:endParaRPr lang="en-US" dirty="0"/>
          </a:p>
          <a:p>
            <a:pPr marL="109728" indent="0">
              <a:buNone/>
            </a:pPr>
            <a:r>
              <a:rPr lang="en-US" dirty="0"/>
              <a:t>    @property</a:t>
            </a:r>
          </a:p>
          <a:p>
            <a:pPr marL="109728" indent="0">
              <a:buNone/>
            </a:pPr>
            <a:r>
              <a:rPr lang="en-US" dirty="0"/>
              <a:t>    </a:t>
            </a:r>
            <a:r>
              <a:rPr lang="en-US" dirty="0" err="1"/>
              <a:t>def</a:t>
            </a:r>
            <a:r>
              <a:rPr lang="en-US" dirty="0"/>
              <a:t> Name(self):</a:t>
            </a:r>
          </a:p>
          <a:p>
            <a:pPr marL="109728" indent="0">
              <a:buNone/>
            </a:pPr>
            <a:r>
              <a:rPr lang="en-US" dirty="0"/>
              <a:t>        return </a:t>
            </a:r>
            <a:r>
              <a:rPr lang="en-US" dirty="0" err="1"/>
              <a:t>self.__name</a:t>
            </a:r>
            <a:endParaRPr lang="en-US" dirty="0"/>
          </a:p>
          <a:p>
            <a:pPr marL="109728" indent="0">
              <a:buNone/>
            </a:pPr>
            <a:endParaRPr lang="en-US" dirty="0"/>
          </a:p>
          <a:p>
            <a:pPr marL="109728" indent="0">
              <a:buNone/>
            </a:pPr>
            <a:r>
              <a:rPr lang="en-US" dirty="0"/>
              <a:t>    @property</a:t>
            </a:r>
          </a:p>
          <a:p>
            <a:pPr marL="109728" indent="0">
              <a:buNone/>
            </a:pPr>
            <a:r>
              <a:rPr lang="en-US" dirty="0"/>
              <a:t>    </a:t>
            </a:r>
            <a:r>
              <a:rPr lang="en-US" dirty="0" err="1"/>
              <a:t>def</a:t>
            </a:r>
            <a:r>
              <a:rPr lang="en-US" dirty="0"/>
              <a:t> Average(self):</a:t>
            </a:r>
          </a:p>
          <a:p>
            <a:pPr marL="109728" indent="0">
              <a:buNone/>
            </a:pPr>
            <a:r>
              <a:rPr lang="en-US" dirty="0"/>
              <a:t>        return </a:t>
            </a:r>
            <a:r>
              <a:rPr lang="en-US" dirty="0" err="1"/>
              <a:t>self.__average</a:t>
            </a:r>
            <a:endParaRPr lang="en-US" dirty="0"/>
          </a:p>
          <a:p>
            <a:pPr marL="109728" indent="0">
              <a:buNone/>
            </a:pPr>
            <a:endParaRPr lang="en-US" dirty="0"/>
          </a:p>
          <a:p>
            <a:pPr marL="109728" indent="0">
              <a:buNone/>
            </a:pPr>
            <a:r>
              <a:rPr lang="en-US" dirty="0"/>
              <a:t>    </a:t>
            </a:r>
            <a:r>
              <a:rPr lang="en-US" dirty="0" err="1"/>
              <a:t>def</a:t>
            </a:r>
            <a:r>
              <a:rPr lang="en-US" dirty="0"/>
              <a:t> _</a:t>
            </a:r>
            <a:r>
              <a:rPr lang="en-US" dirty="0" err="1"/>
              <a:t>setName</a:t>
            </a:r>
            <a:r>
              <a:rPr lang="en-US" dirty="0"/>
              <a:t>(self, name):</a:t>
            </a:r>
          </a:p>
          <a:p>
            <a:pPr marL="109728" indent="0">
              <a:buNone/>
            </a:pPr>
            <a:r>
              <a:rPr lang="en-US" dirty="0"/>
              <a:t>        </a:t>
            </a:r>
            <a:r>
              <a:rPr lang="en-US" dirty="0" err="1"/>
              <a:t>self.__name</a:t>
            </a:r>
            <a:r>
              <a:rPr lang="en-US" dirty="0"/>
              <a:t> = name</a:t>
            </a:r>
          </a:p>
          <a:p>
            <a:pPr marL="109728" indent="0">
              <a:buNone/>
            </a:pPr>
            <a:endParaRPr lang="en-US" dirty="0"/>
          </a:p>
          <a:p>
            <a:pPr marL="109728" indent="0">
              <a:buNone/>
            </a:pPr>
            <a:r>
              <a:rPr lang="en-US" dirty="0"/>
              <a:t>    </a:t>
            </a:r>
            <a:r>
              <a:rPr lang="en-US" dirty="0" err="1"/>
              <a:t>def</a:t>
            </a:r>
            <a:r>
              <a:rPr lang="en-US" dirty="0"/>
              <a:t> _</a:t>
            </a:r>
            <a:r>
              <a:rPr lang="en-US" dirty="0" err="1"/>
              <a:t>addCompletedClass</a:t>
            </a:r>
            <a:r>
              <a:rPr lang="en-US" dirty="0"/>
              <a:t>(self, </a:t>
            </a:r>
            <a:r>
              <a:rPr lang="en-US" dirty="0" err="1"/>
              <a:t>className</a:t>
            </a:r>
            <a:r>
              <a:rPr lang="en-US" dirty="0"/>
              <a:t>, result):</a:t>
            </a:r>
          </a:p>
          <a:p>
            <a:pPr marL="109728" indent="0">
              <a:buNone/>
            </a:pPr>
            <a:r>
              <a:rPr lang="en-US" dirty="0"/>
              <a:t>        self.__</a:t>
            </a:r>
            <a:r>
              <a:rPr lang="en-US" dirty="0" err="1"/>
              <a:t>updateAverage</a:t>
            </a:r>
            <a:r>
              <a:rPr lang="en-US" dirty="0"/>
              <a:t>(result)</a:t>
            </a:r>
          </a:p>
          <a:p>
            <a:pPr marL="109728" indent="0">
              <a:buNone/>
            </a:pPr>
            <a:r>
              <a:rPr lang="en-US" dirty="0"/>
              <a:t>        self.__</a:t>
            </a:r>
            <a:r>
              <a:rPr lang="en-US" dirty="0" err="1"/>
              <a:t>listOfClassesCompleted.append</a:t>
            </a:r>
            <a:r>
              <a:rPr lang="en-US" dirty="0"/>
              <a:t>(</a:t>
            </a:r>
            <a:r>
              <a:rPr lang="en-US" dirty="0" err="1"/>
              <a:t>className</a:t>
            </a:r>
            <a:r>
              <a:rPr lang="en-US" dirty="0"/>
              <a:t>)</a:t>
            </a:r>
          </a:p>
          <a:p>
            <a:pPr marL="109728" indent="0">
              <a:buNone/>
            </a:pPr>
            <a:endParaRPr lang="en-US" dirty="0"/>
          </a:p>
          <a:p>
            <a:pPr marL="109728" indent="0">
              <a:buNone/>
            </a:pPr>
            <a:r>
              <a:rPr lang="en-US" dirty="0"/>
              <a:t>    </a:t>
            </a:r>
            <a:r>
              <a:rPr lang="en-US" dirty="0" err="1"/>
              <a:t>def</a:t>
            </a:r>
            <a:r>
              <a:rPr lang="en-US" dirty="0"/>
              <a:t> __</a:t>
            </a:r>
            <a:r>
              <a:rPr lang="en-US" dirty="0" err="1"/>
              <a:t>updateAverage</a:t>
            </a:r>
            <a:r>
              <a:rPr lang="en-US" dirty="0"/>
              <a:t>(self, </a:t>
            </a:r>
            <a:r>
              <a:rPr lang="en-US" dirty="0" err="1"/>
              <a:t>newClassScore</a:t>
            </a:r>
            <a:r>
              <a:rPr lang="en-US" dirty="0"/>
              <a:t>):</a:t>
            </a:r>
          </a:p>
          <a:p>
            <a:pPr marL="109728" indent="0">
              <a:buNone/>
            </a:pPr>
            <a:r>
              <a:rPr lang="en-US" dirty="0"/>
              <a:t>    </a:t>
            </a:r>
          </a:p>
          <a:p>
            <a:pPr marL="109728" indent="0">
              <a:buNone/>
            </a:pPr>
            <a:r>
              <a:rPr lang="en-US" dirty="0"/>
              <a:t>        </a:t>
            </a:r>
            <a:r>
              <a:rPr lang="en-US" dirty="0" err="1"/>
              <a:t>numberOfClasses</a:t>
            </a:r>
            <a:r>
              <a:rPr lang="en-US" dirty="0"/>
              <a:t> = </a:t>
            </a:r>
            <a:r>
              <a:rPr lang="en-US" dirty="0" err="1"/>
              <a:t>len</a:t>
            </a:r>
            <a:r>
              <a:rPr lang="en-US" dirty="0"/>
              <a:t>(self.__</a:t>
            </a:r>
            <a:r>
              <a:rPr lang="en-US" dirty="0" err="1"/>
              <a:t>listOfClassesCompleted</a:t>
            </a:r>
            <a:r>
              <a:rPr lang="en-US" dirty="0"/>
              <a:t>)</a:t>
            </a:r>
          </a:p>
          <a:p>
            <a:pPr marL="109728" indent="0">
              <a:buNone/>
            </a:pPr>
            <a:r>
              <a:rPr lang="en-US" dirty="0"/>
              <a:t>        #first class scenario</a:t>
            </a:r>
          </a:p>
          <a:p>
            <a:pPr marL="109728" indent="0">
              <a:buNone/>
            </a:pPr>
            <a:r>
              <a:rPr lang="en-US" dirty="0"/>
              <a:t>        if ( </a:t>
            </a:r>
            <a:r>
              <a:rPr lang="en-US" dirty="0" err="1"/>
              <a:t>numberOfClasses</a:t>
            </a:r>
            <a:r>
              <a:rPr lang="en-US" dirty="0"/>
              <a:t> == 0):</a:t>
            </a:r>
          </a:p>
          <a:p>
            <a:pPr marL="109728" indent="0">
              <a:buNone/>
            </a:pPr>
            <a:r>
              <a:rPr lang="en-US" dirty="0"/>
              <a:t>            </a:t>
            </a:r>
            <a:r>
              <a:rPr lang="en-US" dirty="0" err="1"/>
              <a:t>self.__average</a:t>
            </a:r>
            <a:r>
              <a:rPr lang="en-US" dirty="0"/>
              <a:t> = </a:t>
            </a:r>
            <a:r>
              <a:rPr lang="en-US" dirty="0" err="1"/>
              <a:t>newClassScore</a:t>
            </a:r>
            <a:endParaRPr lang="en-US" dirty="0"/>
          </a:p>
          <a:p>
            <a:pPr marL="109728" indent="0">
              <a:buNone/>
            </a:pPr>
            <a:r>
              <a:rPr lang="en-US" dirty="0"/>
              <a:t>            #anything else</a:t>
            </a:r>
          </a:p>
          <a:p>
            <a:pPr marL="109728" indent="0">
              <a:buNone/>
            </a:pPr>
            <a:r>
              <a:rPr lang="en-US" dirty="0"/>
              <a:t>        else:</a:t>
            </a:r>
          </a:p>
          <a:p>
            <a:pPr marL="109728" indent="0">
              <a:buNone/>
            </a:pPr>
            <a:r>
              <a:rPr lang="en-US" dirty="0"/>
              <a:t>            </a:t>
            </a:r>
            <a:r>
              <a:rPr lang="en-US" dirty="0" err="1"/>
              <a:t>self.__average</a:t>
            </a:r>
            <a:r>
              <a:rPr lang="en-US" dirty="0"/>
              <a:t> = (</a:t>
            </a:r>
            <a:r>
              <a:rPr lang="en-US" dirty="0" err="1"/>
              <a:t>self.__average</a:t>
            </a:r>
            <a:r>
              <a:rPr lang="en-US" dirty="0"/>
              <a:t> * </a:t>
            </a:r>
            <a:r>
              <a:rPr lang="en-US" dirty="0" err="1"/>
              <a:t>numberOfClasses</a:t>
            </a:r>
            <a:r>
              <a:rPr lang="en-US" dirty="0"/>
              <a:t> + </a:t>
            </a:r>
            <a:r>
              <a:rPr lang="en-US" dirty="0" err="1"/>
              <a:t>newClassScore</a:t>
            </a:r>
            <a:r>
              <a:rPr lang="en-US" dirty="0"/>
              <a:t>)/(</a:t>
            </a:r>
            <a:r>
              <a:rPr lang="en-US" dirty="0" err="1"/>
              <a:t>numberOfClasses</a:t>
            </a:r>
            <a:r>
              <a:rPr lang="en-US" dirty="0"/>
              <a:t> + 1</a:t>
            </a:r>
            <a:r>
              <a:rPr lang="en-US" dirty="0" smtClean="0"/>
              <a:t>)</a:t>
            </a:r>
            <a:endParaRPr lang="en-US" dirty="0"/>
          </a:p>
        </p:txBody>
      </p:sp>
      <p:sp>
        <p:nvSpPr>
          <p:cNvPr id="3" name="Title 2"/>
          <p:cNvSpPr>
            <a:spLocks noGrp="1"/>
          </p:cNvSpPr>
          <p:nvPr>
            <p:ph type="title"/>
          </p:nvPr>
        </p:nvSpPr>
        <p:spPr>
          <a:xfrm>
            <a:off x="381000" y="-304800"/>
            <a:ext cx="8229600" cy="1143000"/>
          </a:xfrm>
        </p:spPr>
        <p:txBody>
          <a:bodyPr/>
          <a:lstStyle/>
          <a:p>
            <a:r>
              <a:rPr lang="en-US" dirty="0" smtClean="0"/>
              <a:t>Encapsulated class example:</a:t>
            </a:r>
            <a:endParaRPr lang="en-US" dirty="0"/>
          </a:p>
        </p:txBody>
      </p:sp>
      <p:sp>
        <p:nvSpPr>
          <p:cNvPr id="4" name="TextBox 3"/>
          <p:cNvSpPr txBox="1"/>
          <p:nvPr/>
        </p:nvSpPr>
        <p:spPr>
          <a:xfrm>
            <a:off x="5791200" y="2667000"/>
            <a:ext cx="3860800" cy="2677656"/>
          </a:xfrm>
          <a:prstGeom prst="rect">
            <a:avLst/>
          </a:prstGeom>
          <a:noFill/>
        </p:spPr>
        <p:txBody>
          <a:bodyPr wrap="square" rtlCol="0">
            <a:spAutoFit/>
          </a:bodyPr>
          <a:lstStyle/>
          <a:p>
            <a:r>
              <a:rPr lang="en-US" sz="800" dirty="0" smtClean="0"/>
              <a:t>#</a:t>
            </a:r>
            <a:r>
              <a:rPr lang="en-US" sz="800" dirty="0"/>
              <a:t>Demonstrating use an execution of this code</a:t>
            </a:r>
          </a:p>
          <a:p>
            <a:r>
              <a:rPr lang="en-US" sz="800" dirty="0"/>
              <a:t>#initializing the class.</a:t>
            </a:r>
          </a:p>
          <a:p>
            <a:r>
              <a:rPr lang="en-US" sz="800" dirty="0"/>
              <a:t>a = Student("Johnson")</a:t>
            </a:r>
          </a:p>
          <a:p>
            <a:r>
              <a:rPr lang="en-US" sz="800" dirty="0"/>
              <a:t>#Using the property</a:t>
            </a:r>
          </a:p>
          <a:p>
            <a:r>
              <a:rPr lang="en-US" sz="800" dirty="0"/>
              <a:t>print(</a:t>
            </a:r>
            <a:r>
              <a:rPr lang="en-US" sz="800" dirty="0" err="1"/>
              <a:t>a.Name</a:t>
            </a:r>
            <a:r>
              <a:rPr lang="en-US" sz="800" dirty="0"/>
              <a:t>)</a:t>
            </a:r>
          </a:p>
          <a:p>
            <a:r>
              <a:rPr lang="en-US" sz="800" dirty="0"/>
              <a:t>#Using the setter method</a:t>
            </a:r>
          </a:p>
          <a:p>
            <a:r>
              <a:rPr lang="en-US" sz="800" dirty="0"/>
              <a:t>a._</a:t>
            </a:r>
            <a:r>
              <a:rPr lang="en-US" sz="800" dirty="0" err="1"/>
              <a:t>setName</a:t>
            </a:r>
            <a:r>
              <a:rPr lang="en-US" sz="800" dirty="0"/>
              <a:t>("Manuel")</a:t>
            </a:r>
          </a:p>
          <a:p>
            <a:r>
              <a:rPr lang="en-US" sz="800" dirty="0"/>
              <a:t>print(</a:t>
            </a:r>
            <a:r>
              <a:rPr lang="en-US" sz="800" dirty="0" err="1"/>
              <a:t>a.Name</a:t>
            </a:r>
            <a:r>
              <a:rPr lang="en-US" sz="800" dirty="0"/>
              <a:t>)</a:t>
            </a:r>
          </a:p>
          <a:p>
            <a:endParaRPr lang="en-US" sz="800" dirty="0"/>
          </a:p>
          <a:p>
            <a:r>
              <a:rPr lang="en-US" sz="800" dirty="0"/>
              <a:t>#demonstrating use of a public method that calls a private one</a:t>
            </a:r>
          </a:p>
          <a:p>
            <a:r>
              <a:rPr lang="en-US" sz="800" dirty="0"/>
              <a:t>a._</a:t>
            </a:r>
            <a:r>
              <a:rPr lang="en-US" sz="800" dirty="0" err="1"/>
              <a:t>addCompletedClass</a:t>
            </a:r>
            <a:r>
              <a:rPr lang="en-US" sz="800" dirty="0"/>
              <a:t>("Python 1" , 3.0)</a:t>
            </a:r>
          </a:p>
          <a:p>
            <a:r>
              <a:rPr lang="en-US" sz="800" dirty="0"/>
              <a:t>print(</a:t>
            </a:r>
            <a:r>
              <a:rPr lang="en-US" sz="800" dirty="0" err="1"/>
              <a:t>a.Average</a:t>
            </a:r>
            <a:r>
              <a:rPr lang="en-US" sz="800" dirty="0"/>
              <a:t>)</a:t>
            </a:r>
          </a:p>
          <a:p>
            <a:r>
              <a:rPr lang="en-US" sz="800" dirty="0"/>
              <a:t>a._</a:t>
            </a:r>
            <a:r>
              <a:rPr lang="en-US" sz="800" dirty="0" err="1"/>
              <a:t>addCompletedClass</a:t>
            </a:r>
            <a:r>
              <a:rPr lang="en-US" sz="800" dirty="0"/>
              <a:t>("Python 2" , 4.0)</a:t>
            </a:r>
          </a:p>
          <a:p>
            <a:r>
              <a:rPr lang="en-US" sz="800" dirty="0"/>
              <a:t>print(</a:t>
            </a:r>
            <a:r>
              <a:rPr lang="en-US" sz="800" dirty="0" err="1"/>
              <a:t>a.Average</a:t>
            </a:r>
            <a:r>
              <a:rPr lang="en-US" sz="800" dirty="0"/>
              <a:t>)</a:t>
            </a:r>
          </a:p>
          <a:p>
            <a:endParaRPr lang="en-US" sz="800" dirty="0"/>
          </a:p>
          <a:p>
            <a:endParaRPr lang="en-US" sz="800" dirty="0"/>
          </a:p>
          <a:p>
            <a:r>
              <a:rPr lang="en-US" sz="800" dirty="0"/>
              <a:t>#Demonstrating that the private fields cannot be </a:t>
            </a:r>
            <a:r>
              <a:rPr lang="en-US" sz="800" dirty="0" err="1"/>
              <a:t>accesed</a:t>
            </a:r>
            <a:endParaRPr lang="en-US" sz="800" dirty="0"/>
          </a:p>
          <a:p>
            <a:r>
              <a:rPr lang="en-US" sz="800" dirty="0"/>
              <a:t>#the reason is the name mangling (</a:t>
            </a:r>
            <a:r>
              <a:rPr lang="en-US" sz="800" dirty="0" err="1"/>
              <a:t>doublescore</a:t>
            </a:r>
            <a:r>
              <a:rPr lang="en-US" sz="800" dirty="0"/>
              <a:t>)</a:t>
            </a:r>
          </a:p>
          <a:p>
            <a:r>
              <a:rPr lang="en-US" sz="800" dirty="0"/>
              <a:t>print(</a:t>
            </a:r>
            <a:r>
              <a:rPr lang="en-US" sz="800" dirty="0" err="1"/>
              <a:t>a.__name</a:t>
            </a:r>
            <a:r>
              <a:rPr lang="en-US" sz="800" dirty="0"/>
              <a:t>)</a:t>
            </a:r>
          </a:p>
          <a:p>
            <a:endParaRPr lang="en-US" sz="800" dirty="0"/>
          </a:p>
          <a:p>
            <a:endParaRPr lang="en-US" sz="800" dirty="0"/>
          </a:p>
        </p:txBody>
      </p:sp>
    </p:spTree>
    <p:extLst>
      <p:ext uri="{BB962C8B-B14F-4D97-AF65-F5344CB8AC3E}">
        <p14:creationId xmlns:p14="http://schemas.microsoft.com/office/powerpoint/2010/main" val="23813826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Is the ability of a class to get the methods and properties from its parent class.</a:t>
            </a:r>
          </a:p>
          <a:p>
            <a:endParaRPr lang="en-US" dirty="0"/>
          </a:p>
          <a:p>
            <a:r>
              <a:rPr lang="en-US" dirty="0" smtClean="0"/>
              <a:t>In python this is done by declaring the inherited object in the </a:t>
            </a:r>
            <a:r>
              <a:rPr lang="en-US" dirty="0" err="1" smtClean="0"/>
              <a:t>def</a:t>
            </a:r>
            <a:r>
              <a:rPr lang="en-US" dirty="0" smtClean="0"/>
              <a:t> line</a:t>
            </a:r>
          </a:p>
          <a:p>
            <a:pPr lvl="1"/>
            <a:r>
              <a:rPr lang="en-US" dirty="0" smtClean="0"/>
              <a:t>Class </a:t>
            </a:r>
            <a:r>
              <a:rPr lang="en-US" dirty="0" err="1" smtClean="0"/>
              <a:t>definedClass</a:t>
            </a:r>
            <a:r>
              <a:rPr lang="en-US" dirty="0" smtClean="0"/>
              <a:t>(</a:t>
            </a:r>
            <a:r>
              <a:rPr lang="en-US" dirty="0" err="1" smtClean="0"/>
              <a:t>ParentClass</a:t>
            </a:r>
            <a:r>
              <a:rPr lang="en-US" dirty="0" smtClean="0"/>
              <a:t>)</a:t>
            </a:r>
          </a:p>
          <a:p>
            <a:pPr lvl="1"/>
            <a:r>
              <a:rPr lang="en-US" dirty="0" smtClean="0"/>
              <a:t>Is a good practice to make all of your top level classes inherit from object.</a:t>
            </a:r>
          </a:p>
          <a:p>
            <a:pPr lvl="1"/>
            <a:endParaRPr lang="en-US" dirty="0"/>
          </a:p>
          <a:p>
            <a:r>
              <a:rPr lang="en-US" dirty="0" err="1" smtClean="0"/>
              <a:t>Isinstance</a:t>
            </a:r>
            <a:r>
              <a:rPr lang="en-US" dirty="0" smtClean="0"/>
              <a:t> and </a:t>
            </a:r>
            <a:r>
              <a:rPr lang="en-US" dirty="0" err="1" smtClean="0"/>
              <a:t>issubclass</a:t>
            </a:r>
            <a:r>
              <a:rPr lang="en-US" dirty="0" smtClean="0"/>
              <a:t> help figure to what inheritance trees your classes belong.</a:t>
            </a:r>
            <a:endParaRPr lang="en-US" dirty="0"/>
          </a:p>
        </p:txBody>
      </p:sp>
      <p:sp>
        <p:nvSpPr>
          <p:cNvPr id="3" name="Title 2"/>
          <p:cNvSpPr>
            <a:spLocks noGrp="1"/>
          </p:cNvSpPr>
          <p:nvPr>
            <p:ph type="title"/>
          </p:nvPr>
        </p:nvSpPr>
        <p:spPr/>
        <p:txBody>
          <a:bodyPr/>
          <a:lstStyle/>
          <a:p>
            <a:r>
              <a:rPr lang="en-US" dirty="0" smtClean="0"/>
              <a:t>Inheritance</a:t>
            </a:r>
            <a:endParaRPr lang="en-US" dirty="0"/>
          </a:p>
        </p:txBody>
      </p:sp>
    </p:spTree>
    <p:extLst>
      <p:ext uri="{BB962C8B-B14F-4D97-AF65-F5344CB8AC3E}">
        <p14:creationId xmlns:p14="http://schemas.microsoft.com/office/powerpoint/2010/main" val="3517026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Mostly to be able to create shared items that have the same properties.</a:t>
            </a:r>
          </a:p>
          <a:p>
            <a:r>
              <a:rPr lang="en-US" dirty="0" smtClean="0"/>
              <a:t>So that you can have logic that deals with for example animals and accept cat &amp; dogs and others pieces of code that accept only dogs.</a:t>
            </a:r>
            <a:endParaRPr lang="en-US" dirty="0"/>
          </a:p>
        </p:txBody>
      </p:sp>
      <p:sp>
        <p:nvSpPr>
          <p:cNvPr id="3" name="Title 2"/>
          <p:cNvSpPr>
            <a:spLocks noGrp="1"/>
          </p:cNvSpPr>
          <p:nvPr>
            <p:ph type="title"/>
          </p:nvPr>
        </p:nvSpPr>
        <p:spPr/>
        <p:txBody>
          <a:bodyPr>
            <a:normAutofit fontScale="90000"/>
          </a:bodyPr>
          <a:lstStyle/>
          <a:p>
            <a:r>
              <a:rPr lang="en-US" dirty="0" smtClean="0"/>
              <a:t>So For what do we use Inheritance</a:t>
            </a:r>
            <a:endParaRPr lang="en-US" dirty="0"/>
          </a:p>
        </p:txBody>
      </p:sp>
    </p:spTree>
    <p:extLst>
      <p:ext uri="{BB962C8B-B14F-4D97-AF65-F5344CB8AC3E}">
        <p14:creationId xmlns:p14="http://schemas.microsoft.com/office/powerpoint/2010/main" val="2652566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62200" y="1219200"/>
            <a:ext cx="5257800" cy="4995672"/>
          </a:xfrm>
        </p:spPr>
        <p:txBody>
          <a:bodyPr>
            <a:normAutofit lnSpcReduction="10000"/>
          </a:bodyPr>
          <a:lstStyle/>
          <a:p>
            <a:pPr marL="109728" indent="0">
              <a:buNone/>
            </a:pPr>
            <a:r>
              <a:rPr lang="en-US" sz="1400" dirty="0"/>
              <a:t>class </a:t>
            </a:r>
            <a:r>
              <a:rPr lang="en-US" sz="1400" dirty="0" err="1"/>
              <a:t>HighSchoolStudent</a:t>
            </a:r>
            <a:r>
              <a:rPr lang="en-US" sz="1400" dirty="0"/>
              <a:t>(Student):</a:t>
            </a:r>
          </a:p>
          <a:p>
            <a:pPr marL="109728" indent="0">
              <a:buNone/>
            </a:pPr>
            <a:r>
              <a:rPr lang="en-US" sz="1400" dirty="0"/>
              <a:t>    </a:t>
            </a:r>
            <a:r>
              <a:rPr lang="en-US" sz="1400" dirty="0" err="1"/>
              <a:t>def</a:t>
            </a:r>
            <a:r>
              <a:rPr lang="en-US" sz="1400" dirty="0"/>
              <a:t> __</a:t>
            </a:r>
            <a:r>
              <a:rPr lang="en-US" sz="1400" dirty="0" err="1"/>
              <a:t>init</a:t>
            </a:r>
            <a:r>
              <a:rPr lang="en-US" sz="1400" dirty="0"/>
              <a:t>__(self, name, </a:t>
            </a:r>
            <a:r>
              <a:rPr lang="en-US" sz="1400" dirty="0" err="1"/>
              <a:t>isVarsity</a:t>
            </a:r>
            <a:r>
              <a:rPr lang="en-US" sz="1400" dirty="0"/>
              <a:t>):</a:t>
            </a:r>
          </a:p>
          <a:p>
            <a:pPr marL="109728" indent="0">
              <a:buNone/>
            </a:pPr>
            <a:r>
              <a:rPr lang="en-US" sz="1400" dirty="0"/>
              <a:t>        </a:t>
            </a:r>
            <a:r>
              <a:rPr lang="en-US" sz="1400" dirty="0" err="1"/>
              <a:t>self.__varsity</a:t>
            </a:r>
            <a:r>
              <a:rPr lang="en-US" sz="1400" dirty="0"/>
              <a:t> = </a:t>
            </a:r>
            <a:r>
              <a:rPr lang="en-US" sz="1400" dirty="0" err="1"/>
              <a:t>isVarsity</a:t>
            </a:r>
            <a:endParaRPr lang="en-US" sz="1400" dirty="0"/>
          </a:p>
          <a:p>
            <a:pPr marL="109728" indent="0">
              <a:buNone/>
            </a:pPr>
            <a:r>
              <a:rPr lang="en-US" sz="1400" dirty="0"/>
              <a:t>        #calling parent constructor</a:t>
            </a:r>
          </a:p>
          <a:p>
            <a:pPr marL="109728" indent="0">
              <a:buNone/>
            </a:pPr>
            <a:r>
              <a:rPr lang="en-US" sz="1400" dirty="0"/>
              <a:t>        super().__</a:t>
            </a:r>
            <a:r>
              <a:rPr lang="en-US" sz="1400" dirty="0" err="1"/>
              <a:t>init</a:t>
            </a:r>
            <a:r>
              <a:rPr lang="en-US" sz="1400" dirty="0"/>
              <a:t>__(name)</a:t>
            </a:r>
          </a:p>
          <a:p>
            <a:pPr marL="109728" indent="0">
              <a:buNone/>
            </a:pPr>
            <a:endParaRPr lang="en-US" sz="1400" dirty="0"/>
          </a:p>
          <a:p>
            <a:pPr marL="109728" indent="0">
              <a:buNone/>
            </a:pPr>
            <a:r>
              <a:rPr lang="en-US" sz="1400" dirty="0"/>
              <a:t>    @property</a:t>
            </a:r>
          </a:p>
          <a:p>
            <a:pPr marL="109728" indent="0">
              <a:buNone/>
            </a:pPr>
            <a:r>
              <a:rPr lang="en-US" sz="1400" dirty="0"/>
              <a:t>    </a:t>
            </a:r>
            <a:r>
              <a:rPr lang="en-US" sz="1400" dirty="0" err="1"/>
              <a:t>def</a:t>
            </a:r>
            <a:r>
              <a:rPr lang="en-US" sz="1400" dirty="0"/>
              <a:t> </a:t>
            </a:r>
            <a:r>
              <a:rPr lang="en-US" sz="1400" dirty="0" err="1"/>
              <a:t>IsVarsity</a:t>
            </a:r>
            <a:r>
              <a:rPr lang="en-US" sz="1400" dirty="0"/>
              <a:t>(self):</a:t>
            </a:r>
          </a:p>
          <a:p>
            <a:pPr marL="109728" indent="0">
              <a:buNone/>
            </a:pPr>
            <a:r>
              <a:rPr lang="en-US" sz="1400" dirty="0"/>
              <a:t>        return </a:t>
            </a:r>
            <a:r>
              <a:rPr lang="en-US" sz="1400" dirty="0" err="1"/>
              <a:t>self.__</a:t>
            </a:r>
            <a:r>
              <a:rPr lang="en-US" sz="1400" dirty="0" err="1" smtClean="0"/>
              <a:t>varsity</a:t>
            </a:r>
            <a:endParaRPr lang="en-US" sz="1400" dirty="0" smtClean="0"/>
          </a:p>
          <a:p>
            <a:pPr marL="109728" indent="0">
              <a:buNone/>
            </a:pPr>
            <a:endParaRPr lang="en-US" sz="1400" dirty="0"/>
          </a:p>
          <a:p>
            <a:pPr marL="109728" indent="0">
              <a:buNone/>
            </a:pPr>
            <a:r>
              <a:rPr lang="en-US" sz="1400" dirty="0"/>
              <a:t>#Demonstrating using the </a:t>
            </a:r>
            <a:r>
              <a:rPr lang="en-US" sz="1400" dirty="0" err="1"/>
              <a:t>HighSchool</a:t>
            </a:r>
            <a:r>
              <a:rPr lang="en-US" sz="1400" dirty="0"/>
              <a:t> Student</a:t>
            </a:r>
          </a:p>
          <a:p>
            <a:pPr marL="109728" indent="0">
              <a:buNone/>
            </a:pPr>
            <a:r>
              <a:rPr lang="en-US" sz="1400" dirty="0"/>
              <a:t>c = </a:t>
            </a:r>
            <a:r>
              <a:rPr lang="en-US" sz="1400" dirty="0" err="1"/>
              <a:t>HighSchoolStudent</a:t>
            </a:r>
            <a:r>
              <a:rPr lang="en-US" sz="1400" dirty="0"/>
              <a:t>("Thomas" , True)</a:t>
            </a:r>
          </a:p>
          <a:p>
            <a:pPr marL="109728" indent="0">
              <a:buNone/>
            </a:pPr>
            <a:r>
              <a:rPr lang="en-US" sz="1400" dirty="0"/>
              <a:t>print(</a:t>
            </a:r>
            <a:r>
              <a:rPr lang="en-US" sz="1400" dirty="0" err="1"/>
              <a:t>c.IsVarsity</a:t>
            </a:r>
            <a:r>
              <a:rPr lang="en-US" sz="1400" dirty="0"/>
              <a:t>)</a:t>
            </a:r>
          </a:p>
          <a:p>
            <a:pPr marL="109728" indent="0">
              <a:buNone/>
            </a:pPr>
            <a:r>
              <a:rPr lang="en-US" sz="1400" dirty="0"/>
              <a:t>print(</a:t>
            </a:r>
            <a:r>
              <a:rPr lang="en-US" sz="1400" dirty="0" err="1"/>
              <a:t>c.Name</a:t>
            </a:r>
            <a:r>
              <a:rPr lang="en-US" sz="1400" dirty="0"/>
              <a:t>)</a:t>
            </a:r>
          </a:p>
          <a:p>
            <a:pPr marL="109728" indent="0">
              <a:buNone/>
            </a:pPr>
            <a:r>
              <a:rPr lang="en-US" sz="1400" dirty="0"/>
              <a:t>#demoing </a:t>
            </a:r>
            <a:r>
              <a:rPr lang="en-US" sz="1400" dirty="0" err="1"/>
              <a:t>i</a:t>
            </a:r>
            <a:r>
              <a:rPr lang="en-US" sz="1400" dirty="0"/>
              <a:t> can do the same as in the other class                      </a:t>
            </a:r>
          </a:p>
          <a:p>
            <a:pPr marL="109728" indent="0">
              <a:buNone/>
            </a:pPr>
            <a:r>
              <a:rPr lang="en-US" sz="1400" dirty="0"/>
              <a:t>c._</a:t>
            </a:r>
            <a:r>
              <a:rPr lang="en-US" sz="1400" dirty="0" err="1"/>
              <a:t>addCompletedClass</a:t>
            </a:r>
            <a:r>
              <a:rPr lang="en-US" sz="1400" dirty="0"/>
              <a:t>("Python 1" , 3.0)</a:t>
            </a:r>
          </a:p>
          <a:p>
            <a:pPr marL="109728" indent="0">
              <a:buNone/>
            </a:pPr>
            <a:r>
              <a:rPr lang="en-US" sz="1400" dirty="0"/>
              <a:t>print(</a:t>
            </a:r>
            <a:r>
              <a:rPr lang="en-US" sz="1400" dirty="0" err="1"/>
              <a:t>c.Average</a:t>
            </a:r>
            <a:r>
              <a:rPr lang="en-US" sz="1400" dirty="0"/>
              <a:t>)</a:t>
            </a:r>
          </a:p>
          <a:p>
            <a:pPr marL="109728" indent="0">
              <a:buNone/>
            </a:pPr>
            <a:r>
              <a:rPr lang="en-US" sz="1400" dirty="0"/>
              <a:t>c._</a:t>
            </a:r>
            <a:r>
              <a:rPr lang="en-US" sz="1400" dirty="0" err="1"/>
              <a:t>addCompletedClass</a:t>
            </a:r>
            <a:r>
              <a:rPr lang="en-US" sz="1400" dirty="0"/>
              <a:t>("Python 2" , 4.0)</a:t>
            </a:r>
          </a:p>
          <a:p>
            <a:pPr marL="109728" indent="0">
              <a:buNone/>
            </a:pPr>
            <a:r>
              <a:rPr lang="en-US" sz="1400" dirty="0"/>
              <a:t>print(</a:t>
            </a:r>
            <a:r>
              <a:rPr lang="en-US" sz="1400" dirty="0" err="1"/>
              <a:t>c.Average</a:t>
            </a:r>
            <a:r>
              <a:rPr lang="en-US" sz="1400" dirty="0"/>
              <a:t>)</a:t>
            </a:r>
          </a:p>
        </p:txBody>
      </p:sp>
      <p:sp>
        <p:nvSpPr>
          <p:cNvPr id="3" name="Title 2"/>
          <p:cNvSpPr>
            <a:spLocks noGrp="1"/>
          </p:cNvSpPr>
          <p:nvPr>
            <p:ph type="title"/>
          </p:nvPr>
        </p:nvSpPr>
        <p:spPr/>
        <p:txBody>
          <a:bodyPr/>
          <a:lstStyle/>
          <a:p>
            <a:r>
              <a:rPr lang="en-US" dirty="0" smtClean="0"/>
              <a:t>Inheritance example</a:t>
            </a:r>
            <a:endParaRPr lang="en-US" dirty="0"/>
          </a:p>
        </p:txBody>
      </p:sp>
    </p:spTree>
    <p:extLst>
      <p:ext uri="{BB962C8B-B14F-4D97-AF65-F5344CB8AC3E}">
        <p14:creationId xmlns:p14="http://schemas.microsoft.com/office/powerpoint/2010/main" val="2004650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It’s the ability to use a class for all the types that it contains.</a:t>
            </a:r>
          </a:p>
          <a:p>
            <a:endParaRPr lang="en-US" dirty="0"/>
          </a:p>
          <a:p>
            <a:r>
              <a:rPr lang="en-US" dirty="0" smtClean="0"/>
              <a:t>The way it works is that it tries to resolve what is the lowest class initiated and call the method on that one if its not there it goes up</a:t>
            </a:r>
          </a:p>
          <a:p>
            <a:endParaRPr lang="en-US" dirty="0"/>
          </a:p>
          <a:p>
            <a:r>
              <a:rPr lang="en-US" dirty="0" smtClean="0"/>
              <a:t>This is called The Method resolution order and you can actually see if by doing</a:t>
            </a:r>
          </a:p>
          <a:p>
            <a:r>
              <a:rPr lang="en-US" dirty="0" err="1" smtClean="0"/>
              <a:t>MyClassName.mro</a:t>
            </a:r>
            <a:r>
              <a:rPr lang="en-US" dirty="0" smtClean="0"/>
              <a:t>()</a:t>
            </a:r>
          </a:p>
          <a:p>
            <a:endParaRPr lang="en-US" dirty="0"/>
          </a:p>
        </p:txBody>
      </p:sp>
      <p:sp>
        <p:nvSpPr>
          <p:cNvPr id="3" name="Title 2"/>
          <p:cNvSpPr>
            <a:spLocks noGrp="1"/>
          </p:cNvSpPr>
          <p:nvPr>
            <p:ph type="title"/>
          </p:nvPr>
        </p:nvSpPr>
        <p:spPr/>
        <p:txBody>
          <a:bodyPr/>
          <a:lstStyle/>
          <a:p>
            <a:r>
              <a:rPr lang="en-US" dirty="0" smtClean="0"/>
              <a:t>Polymorphism</a:t>
            </a:r>
            <a:endParaRPr lang="en-US" dirty="0"/>
          </a:p>
        </p:txBody>
      </p:sp>
    </p:spTree>
    <p:extLst>
      <p:ext uri="{BB962C8B-B14F-4D97-AF65-F5344CB8AC3E}">
        <p14:creationId xmlns:p14="http://schemas.microsoft.com/office/powerpoint/2010/main" val="1561408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Python allows you to inherit methods from multiple classes at the same time</a:t>
            </a:r>
          </a:p>
          <a:p>
            <a:pPr lvl="1"/>
            <a:r>
              <a:rPr lang="en-US" dirty="0" smtClean="0"/>
              <a:t>Super() its  used to invoke the superclass it can be told from which parent to inherit a method.</a:t>
            </a:r>
          </a:p>
          <a:p>
            <a:pPr lvl="1"/>
            <a:endParaRPr lang="en-US" dirty="0"/>
          </a:p>
          <a:p>
            <a:r>
              <a:rPr lang="en-US" dirty="0" smtClean="0"/>
              <a:t>Multiple inheritance it’s a very advanced concept and I will just mention it if you need it highly recommend reading the core doc at :</a:t>
            </a:r>
          </a:p>
          <a:p>
            <a:r>
              <a:rPr lang="en-US" dirty="0"/>
              <a:t>http://docs.python.org/2/tutorial/classes.html</a:t>
            </a:r>
          </a:p>
        </p:txBody>
      </p:sp>
      <p:sp>
        <p:nvSpPr>
          <p:cNvPr id="3" name="Title 2"/>
          <p:cNvSpPr>
            <a:spLocks noGrp="1"/>
          </p:cNvSpPr>
          <p:nvPr>
            <p:ph type="title"/>
          </p:nvPr>
        </p:nvSpPr>
        <p:spPr/>
        <p:txBody>
          <a:bodyPr/>
          <a:lstStyle/>
          <a:p>
            <a:r>
              <a:rPr lang="en-US" dirty="0" smtClean="0"/>
              <a:t>Multiple Inheritance	</a:t>
            </a:r>
            <a:endParaRPr lang="en-US" dirty="0"/>
          </a:p>
        </p:txBody>
      </p:sp>
    </p:spTree>
    <p:extLst>
      <p:ext uri="{BB962C8B-B14F-4D97-AF65-F5344CB8AC3E}">
        <p14:creationId xmlns:p14="http://schemas.microsoft.com/office/powerpoint/2010/main" val="500843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Make progress on online courses.</a:t>
            </a:r>
          </a:p>
          <a:p>
            <a:r>
              <a:rPr lang="en-US" dirty="0" smtClean="0"/>
              <a:t>Review the tic </a:t>
            </a:r>
            <a:r>
              <a:rPr lang="en-US" dirty="0" err="1" smtClean="0"/>
              <a:t>tac</a:t>
            </a:r>
            <a:r>
              <a:rPr lang="en-US" dirty="0" smtClean="0"/>
              <a:t> toe games and see where can abstractions inheritance and polymorphism might be useful.</a:t>
            </a:r>
          </a:p>
          <a:p>
            <a:r>
              <a:rPr lang="en-US" dirty="0" smtClean="0"/>
              <a:t>Research mechanisms to get started with your personal project class 5 will be spent on that.</a:t>
            </a:r>
          </a:p>
          <a:p>
            <a:endParaRPr lang="en-US" dirty="0"/>
          </a:p>
        </p:txBody>
      </p:sp>
      <p:sp>
        <p:nvSpPr>
          <p:cNvPr id="3" name="Title 2"/>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27446634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Have one interactive session working on furthering the completion of the personal project.</a:t>
            </a:r>
            <a:endParaRPr lang="en-US" dirty="0"/>
          </a:p>
        </p:txBody>
      </p:sp>
      <p:sp>
        <p:nvSpPr>
          <p:cNvPr id="3" name="Title 2"/>
          <p:cNvSpPr>
            <a:spLocks noGrp="1"/>
          </p:cNvSpPr>
          <p:nvPr>
            <p:ph type="title"/>
          </p:nvPr>
        </p:nvSpPr>
        <p:spPr/>
        <p:txBody>
          <a:bodyPr/>
          <a:lstStyle/>
          <a:p>
            <a:r>
              <a:rPr lang="en-US" dirty="0" smtClean="0"/>
              <a:t>Class 5: Personal Project Work</a:t>
            </a:r>
            <a:endParaRPr lang="en-US" dirty="0"/>
          </a:p>
        </p:txBody>
      </p:sp>
    </p:spTree>
    <p:extLst>
      <p:ext uri="{BB962C8B-B14F-4D97-AF65-F5344CB8AC3E}">
        <p14:creationId xmlns:p14="http://schemas.microsoft.com/office/powerpoint/2010/main" val="919481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Make progress on online courses.</a:t>
            </a:r>
          </a:p>
          <a:p>
            <a:r>
              <a:rPr lang="en-US" dirty="0" smtClean="0"/>
              <a:t>Read Chapter 6 ,8 </a:t>
            </a:r>
          </a:p>
          <a:p>
            <a:r>
              <a:rPr lang="en-US" dirty="0" smtClean="0"/>
              <a:t>Self progress on the personal project.</a:t>
            </a:r>
            <a:endParaRPr lang="en-US" dirty="0"/>
          </a:p>
        </p:txBody>
      </p:sp>
      <p:sp>
        <p:nvSpPr>
          <p:cNvPr id="3" name="Title 2"/>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9179268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1" indent="-256032">
              <a:spcBef>
                <a:spcPts val="400"/>
              </a:spcBef>
              <a:buSzPct val="68000"/>
              <a:buFont typeface="Wingdings 3"/>
              <a:buChar char=""/>
            </a:pPr>
            <a:r>
              <a:rPr lang="en-US" dirty="0" smtClean="0"/>
              <a:t>Verify and discuss Project progress</a:t>
            </a:r>
          </a:p>
          <a:p>
            <a:pPr marL="365760" lvl="1" indent="-256032">
              <a:spcBef>
                <a:spcPts val="400"/>
              </a:spcBef>
              <a:buSzPct val="68000"/>
              <a:buFont typeface="Wingdings 3"/>
              <a:buChar char=""/>
            </a:pPr>
            <a:r>
              <a:rPr lang="en-US" dirty="0" smtClean="0"/>
              <a:t>Answer to Questions</a:t>
            </a:r>
          </a:p>
          <a:p>
            <a:pPr marL="365760" lvl="1" indent="-256032">
              <a:spcBef>
                <a:spcPts val="400"/>
              </a:spcBef>
              <a:buSzPct val="68000"/>
              <a:buFont typeface="Wingdings 3"/>
              <a:buChar char=""/>
            </a:pPr>
            <a:r>
              <a:rPr lang="en-US" dirty="0" smtClean="0"/>
              <a:t>Regular Expressions</a:t>
            </a:r>
          </a:p>
          <a:p>
            <a:pPr marL="365760" lvl="1" indent="-256032">
              <a:spcBef>
                <a:spcPts val="400"/>
              </a:spcBef>
              <a:buSzPct val="68000"/>
              <a:buFont typeface="Wingdings 3"/>
              <a:buChar char=""/>
            </a:pPr>
            <a:r>
              <a:rPr lang="en-US" dirty="0" smtClean="0"/>
              <a:t>Closures &amp; Generators </a:t>
            </a:r>
          </a:p>
          <a:p>
            <a:endParaRPr lang="en-US" dirty="0"/>
          </a:p>
        </p:txBody>
      </p:sp>
      <p:sp>
        <p:nvSpPr>
          <p:cNvPr id="3" name="Title 2"/>
          <p:cNvSpPr>
            <a:spLocks noGrp="1"/>
          </p:cNvSpPr>
          <p:nvPr>
            <p:ph type="title"/>
          </p:nvPr>
        </p:nvSpPr>
        <p:spPr/>
        <p:txBody>
          <a:bodyPr/>
          <a:lstStyle/>
          <a:p>
            <a:r>
              <a:rPr lang="en-US" dirty="0" smtClean="0"/>
              <a:t>Class 6: </a:t>
            </a:r>
            <a:endParaRPr lang="en-US" dirty="0"/>
          </a:p>
        </p:txBody>
      </p:sp>
    </p:spTree>
    <p:extLst>
      <p:ext uri="{BB962C8B-B14F-4D97-AF65-F5344CB8AC3E}">
        <p14:creationId xmlns:p14="http://schemas.microsoft.com/office/powerpoint/2010/main" val="1198226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5 years at Microsoft SDE(4 years), SDET Lead(1 year)</a:t>
            </a:r>
          </a:p>
          <a:p>
            <a:r>
              <a:rPr lang="en-US" dirty="0" smtClean="0"/>
              <a:t>2 years before that at Medical Startup</a:t>
            </a:r>
          </a:p>
          <a:p>
            <a:r>
              <a:rPr lang="en-US" dirty="0" smtClean="0"/>
              <a:t>Uses Python to make games.</a:t>
            </a:r>
            <a:endParaRPr lang="en-US" dirty="0"/>
          </a:p>
        </p:txBody>
      </p:sp>
      <p:sp>
        <p:nvSpPr>
          <p:cNvPr id="2" name="Title 1"/>
          <p:cNvSpPr>
            <a:spLocks noGrp="1"/>
          </p:cNvSpPr>
          <p:nvPr>
            <p:ph type="title"/>
          </p:nvPr>
        </p:nvSpPr>
        <p:spPr/>
        <p:txBody>
          <a:bodyPr/>
          <a:lstStyle/>
          <a:p>
            <a:r>
              <a:rPr lang="en-US" dirty="0" smtClean="0"/>
              <a:t>Instructor Bio</a:t>
            </a:r>
            <a:endParaRPr lang="en-US" dirty="0"/>
          </a:p>
        </p:txBody>
      </p:sp>
    </p:spTree>
    <p:extLst>
      <p:ext uri="{BB962C8B-B14F-4D97-AF65-F5344CB8AC3E}">
        <p14:creationId xmlns:p14="http://schemas.microsoft.com/office/powerpoint/2010/main" val="6195127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Is a parsing language used mainly for two purposes</a:t>
            </a:r>
          </a:p>
          <a:p>
            <a:pPr lvl="1"/>
            <a:r>
              <a:rPr lang="en-US" dirty="0" smtClean="0"/>
              <a:t>Parse non-recursive text.</a:t>
            </a:r>
          </a:p>
          <a:p>
            <a:pPr lvl="1"/>
            <a:r>
              <a:rPr lang="en-US" dirty="0" smtClean="0"/>
              <a:t>Validate correct format for an input.</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22979189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Best reference table </a:t>
            </a:r>
            <a:r>
              <a:rPr lang="en-US" dirty="0"/>
              <a:t>I </a:t>
            </a:r>
            <a:r>
              <a:rPr lang="en-US" dirty="0" smtClean="0"/>
              <a:t>know</a:t>
            </a:r>
          </a:p>
          <a:p>
            <a:pPr lvl="1"/>
            <a:r>
              <a:rPr lang="en-US" dirty="0" smtClean="0">
                <a:hlinkClick r:id="rId2"/>
              </a:rPr>
              <a:t>http</a:t>
            </a:r>
            <a:r>
              <a:rPr lang="en-US" dirty="0">
                <a:hlinkClick r:id="rId2"/>
              </a:rPr>
              <a:t>://</a:t>
            </a:r>
            <a:r>
              <a:rPr lang="en-US" dirty="0" smtClean="0">
                <a:hlinkClick r:id="rId2"/>
              </a:rPr>
              <a:t>www.regular-expressions.info/reference.html</a:t>
            </a:r>
            <a:endParaRPr lang="en-US" dirty="0" smtClean="0"/>
          </a:p>
          <a:p>
            <a:r>
              <a:rPr lang="en-US" dirty="0" smtClean="0"/>
              <a:t>Cheat Sheet</a:t>
            </a:r>
          </a:p>
          <a:p>
            <a:pPr lvl="1"/>
            <a:r>
              <a:rPr lang="en-US" dirty="0">
                <a:hlinkClick r:id="rId3"/>
              </a:rPr>
              <a:t>http://www.addedbytes.com/cheat-sheets/regular-expressions-cheat-sheet</a:t>
            </a:r>
            <a:r>
              <a:rPr lang="en-US" dirty="0" smtClean="0">
                <a:hlinkClick r:id="rId3"/>
              </a:rPr>
              <a:t>/</a:t>
            </a:r>
            <a:endParaRPr lang="en-US" dirty="0" smtClean="0"/>
          </a:p>
          <a:p>
            <a:r>
              <a:rPr lang="en-US" dirty="0" smtClean="0"/>
              <a:t>Common Expressions</a:t>
            </a:r>
          </a:p>
          <a:p>
            <a:pPr lvl="1"/>
            <a:r>
              <a:rPr lang="en-US" dirty="0"/>
              <a:t>http://net.tutsplus.com/tutorials/other/8-regular-expressions-you-should-know/</a:t>
            </a:r>
          </a:p>
        </p:txBody>
      </p:sp>
      <p:sp>
        <p:nvSpPr>
          <p:cNvPr id="3" name="Title 2"/>
          <p:cNvSpPr>
            <a:spLocks noGrp="1"/>
          </p:cNvSpPr>
          <p:nvPr>
            <p:ph type="title"/>
          </p:nvPr>
        </p:nvSpPr>
        <p:spPr/>
        <p:txBody>
          <a:bodyPr/>
          <a:lstStyle/>
          <a:p>
            <a:r>
              <a:rPr lang="en-US" dirty="0" smtClean="0"/>
              <a:t>Resources </a:t>
            </a:r>
            <a:endParaRPr lang="en-US" dirty="0"/>
          </a:p>
        </p:txBody>
      </p:sp>
    </p:spTree>
    <p:extLst>
      <p:ext uri="{BB962C8B-B14F-4D97-AF65-F5344CB8AC3E}">
        <p14:creationId xmlns:p14="http://schemas.microsoft.com/office/powerpoint/2010/main" val="14433185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Create a regular expression that matches the following:</a:t>
            </a:r>
          </a:p>
          <a:p>
            <a:pPr lvl="1"/>
            <a:r>
              <a:rPr lang="en-US" dirty="0" smtClean="0"/>
              <a:t>String with 7chars</a:t>
            </a:r>
          </a:p>
          <a:p>
            <a:pPr lvl="1"/>
            <a:r>
              <a:rPr lang="en-US" dirty="0" smtClean="0"/>
              <a:t>String starting with an A ending with D(Can have as many chars in the middle has it wants</a:t>
            </a:r>
          </a:p>
          <a:p>
            <a:pPr lvl="1"/>
            <a:r>
              <a:rPr lang="en-US" dirty="0" smtClean="0"/>
              <a:t>Your name</a:t>
            </a:r>
          </a:p>
          <a:p>
            <a:pPr lvl="1"/>
            <a:r>
              <a:rPr lang="en-US" dirty="0" smtClean="0"/>
              <a:t>Use the email example from the resources page.</a:t>
            </a:r>
          </a:p>
        </p:txBody>
      </p:sp>
      <p:sp>
        <p:nvSpPr>
          <p:cNvPr id="3" name="Title 2"/>
          <p:cNvSpPr>
            <a:spLocks noGrp="1"/>
          </p:cNvSpPr>
          <p:nvPr>
            <p:ph type="title"/>
          </p:nvPr>
        </p:nvSpPr>
        <p:spPr/>
        <p:txBody>
          <a:bodyPr/>
          <a:lstStyle/>
          <a:p>
            <a:r>
              <a:rPr lang="en-US" dirty="0" smtClean="0"/>
              <a:t>Exercise</a:t>
            </a:r>
            <a:endParaRPr lang="en-US" dirty="0"/>
          </a:p>
        </p:txBody>
      </p:sp>
    </p:spTree>
    <p:extLst>
      <p:ext uri="{BB962C8B-B14F-4D97-AF65-F5344CB8AC3E}">
        <p14:creationId xmlns:p14="http://schemas.microsoft.com/office/powerpoint/2010/main" val="25135960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Is a block of code that can be passed has an argument into another function.</a:t>
            </a:r>
          </a:p>
          <a:p>
            <a:endParaRPr lang="en-US" dirty="0"/>
          </a:p>
          <a:p>
            <a:pPr lvl="1"/>
            <a:r>
              <a:rPr lang="en-US" dirty="0" smtClean="0"/>
              <a:t>Example:</a:t>
            </a:r>
            <a:r>
              <a:rPr lang="en-US" dirty="0"/>
              <a:t/>
            </a:r>
            <a:br>
              <a:rPr lang="en-US" dirty="0"/>
            </a:br>
            <a:r>
              <a:rPr lang="en-US" dirty="0" err="1"/>
              <a:t>def</a:t>
            </a:r>
            <a:r>
              <a:rPr lang="en-US" dirty="0"/>
              <a:t> </a:t>
            </a:r>
            <a:r>
              <a:rPr lang="en-US" dirty="0" err="1"/>
              <a:t>make_printer</a:t>
            </a:r>
            <a:r>
              <a:rPr lang="en-US" dirty="0"/>
              <a:t>(</a:t>
            </a:r>
            <a:r>
              <a:rPr lang="en-US" dirty="0" err="1"/>
              <a:t>msg</a:t>
            </a:r>
            <a:r>
              <a:rPr lang="en-US" dirty="0" smtClean="0"/>
              <a:t>):</a:t>
            </a:r>
          </a:p>
          <a:p>
            <a:pPr marL="393192" lvl="1" indent="0">
              <a:buNone/>
            </a:pPr>
            <a:r>
              <a:rPr lang="en-US" dirty="0" smtClean="0"/>
              <a:t>    add = ‘7’</a:t>
            </a:r>
            <a:endParaRPr lang="en-US" dirty="0"/>
          </a:p>
          <a:p>
            <a:pPr marL="393192" lvl="1" indent="0">
              <a:buNone/>
            </a:pPr>
            <a:r>
              <a:rPr lang="en-US" dirty="0"/>
              <a:t>    </a:t>
            </a:r>
            <a:r>
              <a:rPr lang="en-US" dirty="0" err="1"/>
              <a:t>def</a:t>
            </a:r>
            <a:r>
              <a:rPr lang="en-US" dirty="0"/>
              <a:t> printer():</a:t>
            </a:r>
          </a:p>
          <a:p>
            <a:pPr marL="393192" lvl="1" indent="0">
              <a:buNone/>
            </a:pPr>
            <a:r>
              <a:rPr lang="en-US" dirty="0"/>
              <a:t>        </a:t>
            </a:r>
            <a:r>
              <a:rPr lang="en-US" dirty="0" smtClean="0"/>
              <a:t>print(</a:t>
            </a:r>
            <a:r>
              <a:rPr lang="en-US" dirty="0" err="1" smtClean="0"/>
              <a:t>msg</a:t>
            </a:r>
            <a:r>
              <a:rPr lang="en-US" dirty="0" smtClean="0"/>
              <a:t> + add)</a:t>
            </a:r>
            <a:endParaRPr lang="en-US" dirty="0"/>
          </a:p>
          <a:p>
            <a:pPr marL="393192" lvl="1" indent="0">
              <a:buNone/>
            </a:pPr>
            <a:r>
              <a:rPr lang="en-US" dirty="0"/>
              <a:t>    return printer</a:t>
            </a:r>
          </a:p>
          <a:p>
            <a:pPr lvl="1"/>
            <a:endParaRPr lang="en-US" dirty="0"/>
          </a:p>
          <a:p>
            <a:pPr marL="393192" lvl="1" indent="0">
              <a:buNone/>
            </a:pPr>
            <a:r>
              <a:rPr lang="en-US" dirty="0"/>
              <a:t>printer = </a:t>
            </a:r>
            <a:r>
              <a:rPr lang="en-US" dirty="0" err="1" smtClean="0"/>
              <a:t>make_printer</a:t>
            </a:r>
            <a:r>
              <a:rPr lang="en-US" dirty="0" smtClean="0"/>
              <a:t>(‘Value!')</a:t>
            </a:r>
            <a:endParaRPr lang="en-US" dirty="0"/>
          </a:p>
          <a:p>
            <a:pPr marL="393192" lvl="1" indent="0">
              <a:buNone/>
            </a:pPr>
            <a:r>
              <a:rPr lang="en-US" dirty="0"/>
              <a:t>printer()</a:t>
            </a:r>
          </a:p>
          <a:p>
            <a:pPr lvl="1"/>
            <a:endParaRPr lang="en-US" dirty="0"/>
          </a:p>
        </p:txBody>
      </p:sp>
      <p:sp>
        <p:nvSpPr>
          <p:cNvPr id="3" name="Title 2"/>
          <p:cNvSpPr>
            <a:spLocks noGrp="1"/>
          </p:cNvSpPr>
          <p:nvPr>
            <p:ph type="title"/>
          </p:nvPr>
        </p:nvSpPr>
        <p:spPr/>
        <p:txBody>
          <a:bodyPr/>
          <a:lstStyle/>
          <a:p>
            <a:r>
              <a:rPr lang="en-US" dirty="0" smtClean="0"/>
              <a:t>Closure</a:t>
            </a:r>
            <a:endParaRPr lang="en-US" dirty="0"/>
          </a:p>
        </p:txBody>
      </p:sp>
    </p:spTree>
    <p:extLst>
      <p:ext uri="{BB962C8B-B14F-4D97-AF65-F5344CB8AC3E}">
        <p14:creationId xmlns:p14="http://schemas.microsoft.com/office/powerpoint/2010/main" val="25527004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Write a Closure that allows to create functions for different mathematical operations:</a:t>
            </a:r>
          </a:p>
          <a:p>
            <a:pPr lvl="1"/>
            <a:r>
              <a:rPr lang="en-US" dirty="0" smtClean="0"/>
              <a:t>+</a:t>
            </a:r>
          </a:p>
          <a:p>
            <a:pPr lvl="1"/>
            <a:r>
              <a:rPr lang="en-US" dirty="0"/>
              <a:t>-</a:t>
            </a:r>
          </a:p>
        </p:txBody>
      </p:sp>
      <p:sp>
        <p:nvSpPr>
          <p:cNvPr id="3" name="Title 2"/>
          <p:cNvSpPr>
            <a:spLocks noGrp="1"/>
          </p:cNvSpPr>
          <p:nvPr>
            <p:ph type="title"/>
          </p:nvPr>
        </p:nvSpPr>
        <p:spPr/>
        <p:txBody>
          <a:bodyPr/>
          <a:lstStyle/>
          <a:p>
            <a:r>
              <a:rPr lang="en-US" dirty="0" smtClean="0"/>
              <a:t>Exercise </a:t>
            </a:r>
            <a:endParaRPr lang="en-US" dirty="0"/>
          </a:p>
        </p:txBody>
      </p:sp>
    </p:spTree>
    <p:extLst>
      <p:ext uri="{BB962C8B-B14F-4D97-AF65-F5344CB8AC3E}">
        <p14:creationId xmlns:p14="http://schemas.microsoft.com/office/powerpoint/2010/main" val="42771583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a special kind of function which generates values one at a </a:t>
            </a:r>
            <a:r>
              <a:rPr lang="en-US" dirty="0" smtClean="0"/>
              <a:t>time.</a:t>
            </a:r>
          </a:p>
          <a:p>
            <a:r>
              <a:rPr lang="en-US" dirty="0" smtClean="0"/>
              <a:t>Its usable to be able to iterate thru collections of generated items</a:t>
            </a:r>
          </a:p>
          <a:p>
            <a:r>
              <a:rPr lang="en-US" dirty="0" smtClean="0"/>
              <a:t>Example the range function</a:t>
            </a:r>
          </a:p>
          <a:p>
            <a:r>
              <a:rPr lang="en-US" dirty="0" smtClean="0"/>
              <a:t>The keyword yield Is the one that lets it go one at a time.</a:t>
            </a:r>
            <a:endParaRPr lang="en-US" dirty="0"/>
          </a:p>
        </p:txBody>
      </p:sp>
      <p:sp>
        <p:nvSpPr>
          <p:cNvPr id="3" name="Title 2"/>
          <p:cNvSpPr>
            <a:spLocks noGrp="1"/>
          </p:cNvSpPr>
          <p:nvPr>
            <p:ph type="title"/>
          </p:nvPr>
        </p:nvSpPr>
        <p:spPr/>
        <p:txBody>
          <a:bodyPr/>
          <a:lstStyle/>
          <a:p>
            <a:r>
              <a:rPr lang="en-US" dirty="0" smtClean="0"/>
              <a:t>Generators</a:t>
            </a:r>
            <a:endParaRPr lang="en-US" dirty="0"/>
          </a:p>
        </p:txBody>
      </p:sp>
    </p:spTree>
    <p:extLst>
      <p:ext uri="{BB962C8B-B14F-4D97-AF65-F5344CB8AC3E}">
        <p14:creationId xmlns:p14="http://schemas.microsoft.com/office/powerpoint/2010/main" val="31380818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US" dirty="0"/>
              <a:t>#generators in factorials note that generators are closures</a:t>
            </a:r>
          </a:p>
          <a:p>
            <a:pPr marL="109728" indent="0">
              <a:buNone/>
            </a:pPr>
            <a:r>
              <a:rPr lang="en-US" dirty="0" err="1"/>
              <a:t>def</a:t>
            </a:r>
            <a:r>
              <a:rPr lang="en-US" dirty="0"/>
              <a:t> factorial(max):   </a:t>
            </a:r>
          </a:p>
          <a:p>
            <a:pPr marL="109728" indent="0">
              <a:buNone/>
            </a:pPr>
            <a:r>
              <a:rPr lang="en-US" dirty="0"/>
              <a:t>    a = 1</a:t>
            </a:r>
          </a:p>
          <a:p>
            <a:pPr marL="109728" indent="0">
              <a:buNone/>
            </a:pPr>
            <a:r>
              <a:rPr lang="en-US" dirty="0"/>
              <a:t>    b = 1          </a:t>
            </a:r>
          </a:p>
          <a:p>
            <a:pPr marL="109728" indent="0">
              <a:buNone/>
            </a:pPr>
            <a:r>
              <a:rPr lang="en-US" dirty="0"/>
              <a:t>    while a &lt; max:</a:t>
            </a:r>
          </a:p>
          <a:p>
            <a:pPr marL="109728" indent="0">
              <a:buNone/>
            </a:pPr>
            <a:r>
              <a:rPr lang="en-US" dirty="0"/>
              <a:t>        yield b</a:t>
            </a:r>
          </a:p>
          <a:p>
            <a:pPr marL="109728" indent="0">
              <a:buNone/>
            </a:pPr>
            <a:r>
              <a:rPr lang="en-US" dirty="0"/>
              <a:t>        a += 1</a:t>
            </a:r>
          </a:p>
          <a:p>
            <a:pPr marL="109728" indent="0">
              <a:buNone/>
            </a:pPr>
            <a:r>
              <a:rPr lang="en-US" dirty="0"/>
              <a:t>        b = b * a</a:t>
            </a:r>
          </a:p>
          <a:p>
            <a:pPr marL="109728" indent="0">
              <a:buNone/>
            </a:pPr>
            <a:endParaRPr lang="en-US" dirty="0"/>
          </a:p>
          <a:p>
            <a:pPr marL="109728" indent="0">
              <a:buNone/>
            </a:pPr>
            <a:endParaRPr lang="en-US" dirty="0"/>
          </a:p>
          <a:p>
            <a:pPr marL="109728" indent="0">
              <a:buNone/>
            </a:pPr>
            <a:r>
              <a:rPr lang="en-US" dirty="0"/>
              <a:t>for value in factorial(10):</a:t>
            </a:r>
          </a:p>
          <a:p>
            <a:pPr marL="109728" indent="0">
              <a:buNone/>
            </a:pPr>
            <a:r>
              <a:rPr lang="en-US" dirty="0"/>
              <a:t>    print(value)</a:t>
            </a:r>
          </a:p>
          <a:p>
            <a:endParaRPr lang="en-US" dirty="0"/>
          </a:p>
        </p:txBody>
      </p:sp>
      <p:sp>
        <p:nvSpPr>
          <p:cNvPr id="3" name="Title 2"/>
          <p:cNvSpPr>
            <a:spLocks noGrp="1"/>
          </p:cNvSpPr>
          <p:nvPr>
            <p:ph type="title"/>
          </p:nvPr>
        </p:nvSpPr>
        <p:spPr/>
        <p:txBody>
          <a:bodyPr/>
          <a:lstStyle/>
          <a:p>
            <a:r>
              <a:rPr lang="en-US" dirty="0" smtClean="0"/>
              <a:t>Example(Factorial)</a:t>
            </a:r>
            <a:endParaRPr lang="en-US" dirty="0"/>
          </a:p>
        </p:txBody>
      </p:sp>
    </p:spTree>
    <p:extLst>
      <p:ext uri="{BB962C8B-B14F-4D97-AF65-F5344CB8AC3E}">
        <p14:creationId xmlns:p14="http://schemas.microsoft.com/office/powerpoint/2010/main" val="169555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Create the following closures:</a:t>
            </a:r>
          </a:p>
          <a:p>
            <a:pPr lvl="1"/>
            <a:r>
              <a:rPr lang="en-US" dirty="0" smtClean="0"/>
              <a:t>Print alphabet</a:t>
            </a:r>
          </a:p>
          <a:p>
            <a:pPr lvl="1"/>
            <a:r>
              <a:rPr lang="en-US" dirty="0" smtClean="0"/>
              <a:t>Method identical to range from 0 to whatever you give it</a:t>
            </a:r>
          </a:p>
          <a:p>
            <a:pPr lvl="1"/>
            <a:r>
              <a:rPr lang="en-US" dirty="0" smtClean="0"/>
              <a:t>All possible permutations between two list of characters.</a:t>
            </a:r>
            <a:endParaRPr lang="en-US" dirty="0"/>
          </a:p>
        </p:txBody>
      </p:sp>
      <p:sp>
        <p:nvSpPr>
          <p:cNvPr id="3" name="Title 2"/>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26251420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Make progress on online courses (</a:t>
            </a:r>
            <a:r>
              <a:rPr lang="en-US" dirty="0" err="1"/>
              <a:t>udacity</a:t>
            </a:r>
            <a:r>
              <a:rPr lang="en-US" dirty="0"/>
              <a:t> should be done at this point</a:t>
            </a:r>
            <a:r>
              <a:rPr lang="en-US" dirty="0" smtClean="0"/>
              <a:t>).</a:t>
            </a:r>
          </a:p>
          <a:p>
            <a:r>
              <a:rPr lang="en-US" dirty="0" smtClean="0"/>
              <a:t>Read Chapter 8</a:t>
            </a:r>
          </a:p>
          <a:p>
            <a:r>
              <a:rPr lang="en-US" dirty="0" smtClean="0"/>
              <a:t>Work on personal projects</a:t>
            </a:r>
          </a:p>
          <a:p>
            <a:r>
              <a:rPr lang="en-US" dirty="0" smtClean="0"/>
              <a:t>Create Validation Filter for the following items</a:t>
            </a:r>
          </a:p>
          <a:p>
            <a:pPr lvl="1"/>
            <a:r>
              <a:rPr lang="en-US" dirty="0" smtClean="0"/>
              <a:t>Emails </a:t>
            </a:r>
          </a:p>
          <a:p>
            <a:pPr lvl="1"/>
            <a:r>
              <a:rPr lang="en-US" dirty="0" smtClean="0"/>
              <a:t>Websites</a:t>
            </a:r>
          </a:p>
          <a:p>
            <a:r>
              <a:rPr lang="en-US" dirty="0" smtClean="0"/>
              <a:t>Find an example of a problem that can be solved with closures and one of generators(Do not use the sample from the book).</a:t>
            </a:r>
            <a:endParaRPr lang="en-US" dirty="0"/>
          </a:p>
        </p:txBody>
      </p:sp>
      <p:sp>
        <p:nvSpPr>
          <p:cNvPr id="3" name="Title 2"/>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31071409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1" indent="-256032">
              <a:spcBef>
                <a:spcPts val="400"/>
              </a:spcBef>
              <a:buSzPct val="68000"/>
              <a:buFont typeface="Wingdings 3"/>
              <a:buChar char=""/>
            </a:pPr>
            <a:r>
              <a:rPr lang="en-US" dirty="0"/>
              <a:t>Verify and discuss </a:t>
            </a:r>
            <a:r>
              <a:rPr lang="en-US" dirty="0" smtClean="0"/>
              <a:t>homework</a:t>
            </a:r>
          </a:p>
          <a:p>
            <a:pPr marL="365760" lvl="1" indent="-256032">
              <a:spcBef>
                <a:spcPts val="400"/>
              </a:spcBef>
              <a:buSzPct val="68000"/>
              <a:buFont typeface="Wingdings 3"/>
              <a:buChar char=""/>
            </a:pPr>
            <a:r>
              <a:rPr lang="en-US" dirty="0" smtClean="0"/>
              <a:t>Review progress on personal project</a:t>
            </a:r>
            <a:endParaRPr lang="en-US" dirty="0"/>
          </a:p>
          <a:p>
            <a:pPr marL="365760" lvl="1" indent="-256032">
              <a:spcBef>
                <a:spcPts val="400"/>
              </a:spcBef>
              <a:buSzPct val="68000"/>
              <a:buFont typeface="Wingdings 3"/>
              <a:buChar char=""/>
            </a:pPr>
            <a:r>
              <a:rPr lang="en-US" dirty="0"/>
              <a:t>Answer to </a:t>
            </a:r>
            <a:r>
              <a:rPr lang="en-US" dirty="0" smtClean="0"/>
              <a:t>Questions</a:t>
            </a:r>
          </a:p>
          <a:p>
            <a:pPr marL="365760" lvl="1" indent="-256032">
              <a:spcBef>
                <a:spcPts val="400"/>
              </a:spcBef>
              <a:buSzPct val="68000"/>
              <a:buFont typeface="Wingdings 3"/>
              <a:buChar char=""/>
            </a:pPr>
            <a:r>
              <a:rPr lang="en-US" dirty="0" smtClean="0"/>
              <a:t>Advanced </a:t>
            </a:r>
            <a:r>
              <a:rPr lang="en-US" dirty="0"/>
              <a:t>iterators</a:t>
            </a:r>
          </a:p>
          <a:p>
            <a:r>
              <a:rPr lang="en-US" dirty="0"/>
              <a:t>List &amp; dictionaries in depth</a:t>
            </a:r>
          </a:p>
          <a:p>
            <a:endParaRPr lang="en-US" dirty="0"/>
          </a:p>
        </p:txBody>
      </p:sp>
      <p:sp>
        <p:nvSpPr>
          <p:cNvPr id="3" name="Title 2"/>
          <p:cNvSpPr>
            <a:spLocks noGrp="1"/>
          </p:cNvSpPr>
          <p:nvPr>
            <p:ph type="title"/>
          </p:nvPr>
        </p:nvSpPr>
        <p:spPr/>
        <p:txBody>
          <a:bodyPr/>
          <a:lstStyle/>
          <a:p>
            <a:r>
              <a:rPr lang="en-US" dirty="0" smtClean="0"/>
              <a:t>Class 7:</a:t>
            </a:r>
            <a:endParaRPr lang="en-US" dirty="0"/>
          </a:p>
        </p:txBody>
      </p:sp>
    </p:spTree>
    <p:extLst>
      <p:ext uri="{BB962C8B-B14F-4D97-AF65-F5344CB8AC3E}">
        <p14:creationId xmlns:p14="http://schemas.microsoft.com/office/powerpoint/2010/main" val="2648434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Online</a:t>
            </a:r>
          </a:p>
          <a:p>
            <a:pPr lvl="1"/>
            <a:r>
              <a:rPr lang="en-US" dirty="0" smtClean="0"/>
              <a:t>I recommend the </a:t>
            </a:r>
            <a:r>
              <a:rPr lang="en-US" dirty="0" err="1" smtClean="0"/>
              <a:t>CodeCademy</a:t>
            </a:r>
            <a:r>
              <a:rPr lang="en-US" dirty="0" smtClean="0"/>
              <a:t> course(</a:t>
            </a:r>
            <a:r>
              <a:rPr lang="en-US" dirty="0" smtClean="0">
                <a:hlinkClick r:id="rId2"/>
              </a:rPr>
              <a:t>http</a:t>
            </a:r>
            <a:r>
              <a:rPr lang="en-US" dirty="0">
                <a:hlinkClick r:id="rId2"/>
              </a:rPr>
              <a:t>://</a:t>
            </a:r>
            <a:r>
              <a:rPr lang="en-US" dirty="0" smtClean="0">
                <a:hlinkClick r:id="rId2"/>
              </a:rPr>
              <a:t>www.codecademy.com/tracks/python</a:t>
            </a:r>
            <a:r>
              <a:rPr lang="en-US" dirty="0" smtClean="0"/>
              <a:t>)</a:t>
            </a:r>
          </a:p>
          <a:p>
            <a:pPr lvl="1"/>
            <a:r>
              <a:rPr lang="en-US" dirty="0" smtClean="0"/>
              <a:t>Optionally there is also one from </a:t>
            </a:r>
            <a:r>
              <a:rPr lang="en-US" dirty="0" err="1" smtClean="0"/>
              <a:t>Udacity</a:t>
            </a:r>
            <a:r>
              <a:rPr lang="en-US" dirty="0" smtClean="0"/>
              <a:t> ( I find this one less complete and would recommend doing the sections from the next slide in </a:t>
            </a:r>
            <a:r>
              <a:rPr lang="en-US" dirty="0" err="1" smtClean="0"/>
              <a:t>codecademy</a:t>
            </a:r>
            <a:r>
              <a:rPr lang="en-US" dirty="0" smtClean="0"/>
              <a:t>).</a:t>
            </a:r>
            <a:br>
              <a:rPr lang="en-US" dirty="0" smtClean="0"/>
            </a:br>
            <a:r>
              <a:rPr lang="en-US" dirty="0" smtClean="0">
                <a:hlinkClick r:id="rId3"/>
              </a:rPr>
              <a:t>http://www.udacity.com/overview/Course/cs101/CourseRev/apr2012</a:t>
            </a:r>
            <a:endParaRPr lang="en-US" dirty="0"/>
          </a:p>
          <a:p>
            <a:r>
              <a:rPr lang="en-US" dirty="0" smtClean="0"/>
              <a:t>Free Books</a:t>
            </a:r>
          </a:p>
          <a:p>
            <a:pPr lvl="1"/>
            <a:r>
              <a:rPr lang="en-US" dirty="0" smtClean="0"/>
              <a:t>Intro to python programming book</a:t>
            </a:r>
            <a:endParaRPr lang="en-US" dirty="0"/>
          </a:p>
          <a:p>
            <a:pPr lvl="2"/>
            <a:r>
              <a:rPr lang="en-US" dirty="0" smtClean="0">
                <a:hlinkClick r:id="rId4"/>
              </a:rPr>
              <a:t>http</a:t>
            </a:r>
            <a:r>
              <a:rPr lang="en-US" dirty="0">
                <a:hlinkClick r:id="rId4"/>
              </a:rPr>
              <a:t>://getpython3.com/diveintopython3</a:t>
            </a:r>
            <a:r>
              <a:rPr lang="en-US" dirty="0" smtClean="0">
                <a:hlinkClick r:id="rId4"/>
              </a:rPr>
              <a:t>/</a:t>
            </a:r>
            <a:endParaRPr lang="en-US" dirty="0" smtClean="0"/>
          </a:p>
          <a:p>
            <a:pPr lvl="1"/>
            <a:r>
              <a:rPr lang="en-US" dirty="0" smtClean="0"/>
              <a:t>Thinking like a computer scientist</a:t>
            </a:r>
          </a:p>
          <a:p>
            <a:pPr lvl="2"/>
            <a:r>
              <a:rPr lang="en-US" dirty="0" smtClean="0">
                <a:hlinkClick r:id="rId5"/>
              </a:rPr>
              <a:t>http://openbookproject.net/thinkcs/python/english2e/</a:t>
            </a:r>
            <a:endParaRPr lang="en-US" dirty="0" smtClean="0"/>
          </a:p>
          <a:p>
            <a:pPr lvl="1"/>
            <a:r>
              <a:rPr lang="en-US" dirty="0" smtClean="0"/>
              <a:t>Data Structure and algorithms book</a:t>
            </a:r>
          </a:p>
          <a:p>
            <a:pPr lvl="2"/>
            <a:r>
              <a:rPr lang="en-US" dirty="0" smtClean="0">
                <a:hlinkClick r:id="rId6"/>
              </a:rPr>
              <a:t>http://www.brpreiss.com/books/opus7/html/book.html</a:t>
            </a:r>
            <a:endParaRPr lang="en-US" dirty="0" smtClean="0"/>
          </a:p>
          <a:p>
            <a:pPr lvl="1"/>
            <a:r>
              <a:rPr lang="en-US" dirty="0" smtClean="0"/>
              <a:t>Web</a:t>
            </a:r>
            <a:r>
              <a:rPr lang="en-US" dirty="0"/>
              <a:t/>
            </a:r>
            <a:br>
              <a:rPr lang="en-US" dirty="0"/>
            </a:br>
            <a:r>
              <a:rPr lang="en-US" dirty="0">
                <a:hlinkClick r:id="rId7"/>
              </a:rPr>
              <a:t>http://www.djangobook.com/en/2.0/index.html</a:t>
            </a:r>
            <a:endParaRPr lang="en-US" dirty="0"/>
          </a:p>
          <a:p>
            <a:endParaRPr lang="en-US" dirty="0"/>
          </a:p>
        </p:txBody>
      </p:sp>
      <p:sp>
        <p:nvSpPr>
          <p:cNvPr id="2" name="Title 1"/>
          <p:cNvSpPr>
            <a:spLocks noGrp="1"/>
          </p:cNvSpPr>
          <p:nvPr>
            <p:ph type="title"/>
          </p:nvPr>
        </p:nvSpPr>
        <p:spPr/>
        <p:txBody>
          <a:bodyPr/>
          <a:lstStyle/>
          <a:p>
            <a:r>
              <a:rPr lang="en-US" dirty="0" smtClean="0"/>
              <a:t>Materials.</a:t>
            </a:r>
            <a:endParaRPr lang="en-US" dirty="0"/>
          </a:p>
        </p:txBody>
      </p:sp>
    </p:spTree>
    <p:extLst>
      <p:ext uri="{BB962C8B-B14F-4D97-AF65-F5344CB8AC3E}">
        <p14:creationId xmlns:p14="http://schemas.microsoft.com/office/powerpoint/2010/main" val="25740574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Are constructs of a language that let us take actions over a collection</a:t>
            </a:r>
            <a:br>
              <a:rPr lang="en-US" dirty="0" smtClean="0"/>
            </a:br>
            <a:r>
              <a:rPr lang="en-US" dirty="0" smtClean="0"/>
              <a:t/>
            </a:r>
            <a:br>
              <a:rPr lang="en-US" dirty="0" smtClean="0"/>
            </a:br>
            <a:r>
              <a:rPr lang="en-US" dirty="0" smtClean="0"/>
              <a:t>The most common one we have used is the for in statement.</a:t>
            </a:r>
            <a:endParaRPr lang="en-US" dirty="0"/>
          </a:p>
        </p:txBody>
      </p:sp>
      <p:sp>
        <p:nvSpPr>
          <p:cNvPr id="3" name="Title 2"/>
          <p:cNvSpPr>
            <a:spLocks noGrp="1"/>
          </p:cNvSpPr>
          <p:nvPr>
            <p:ph type="title"/>
          </p:nvPr>
        </p:nvSpPr>
        <p:spPr/>
        <p:txBody>
          <a:bodyPr/>
          <a:lstStyle/>
          <a:p>
            <a:r>
              <a:rPr lang="en-US" dirty="0" smtClean="0"/>
              <a:t>Iterators</a:t>
            </a:r>
            <a:endParaRPr lang="en-US" dirty="0"/>
          </a:p>
        </p:txBody>
      </p:sp>
    </p:spTree>
    <p:extLst>
      <p:ext uri="{BB962C8B-B14F-4D97-AF65-F5344CB8AC3E}">
        <p14:creationId xmlns:p14="http://schemas.microsoft.com/office/powerpoint/2010/main" val="550570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python there is a library of generators called </a:t>
            </a:r>
            <a:r>
              <a:rPr lang="en-US" dirty="0" err="1" smtClean="0"/>
              <a:t>itertools</a:t>
            </a:r>
            <a:r>
              <a:rPr lang="en-US" dirty="0" smtClean="0"/>
              <a:t>. Its extremely powerful to generate information or search through collections of items.</a:t>
            </a:r>
            <a:br>
              <a:rPr lang="en-US" dirty="0" smtClean="0"/>
            </a:br>
            <a:r>
              <a:rPr lang="en-US" dirty="0" smtClean="0"/>
              <a:t/>
            </a:r>
            <a:br>
              <a:rPr lang="en-US" dirty="0" smtClean="0"/>
            </a:br>
            <a:r>
              <a:rPr lang="en-US" dirty="0"/>
              <a:t>Reference</a:t>
            </a:r>
            <a:br>
              <a:rPr lang="en-US" dirty="0"/>
            </a:br>
            <a:r>
              <a:rPr lang="en-US" dirty="0"/>
              <a:t>http://docs.python.org/3.1/library/itertools.html</a:t>
            </a:r>
          </a:p>
        </p:txBody>
      </p:sp>
      <p:sp>
        <p:nvSpPr>
          <p:cNvPr id="3" name="Title 2"/>
          <p:cNvSpPr>
            <a:spLocks noGrp="1"/>
          </p:cNvSpPr>
          <p:nvPr>
            <p:ph type="title"/>
          </p:nvPr>
        </p:nvSpPr>
        <p:spPr/>
        <p:txBody>
          <a:bodyPr/>
          <a:lstStyle/>
          <a:p>
            <a:r>
              <a:rPr lang="en-US" dirty="0" err="1" smtClean="0"/>
              <a:t>Avanced</a:t>
            </a:r>
            <a:r>
              <a:rPr lang="en-US" dirty="0" smtClean="0"/>
              <a:t> Iterators</a:t>
            </a:r>
            <a:endParaRPr lang="en-US" dirty="0"/>
          </a:p>
        </p:txBody>
      </p:sp>
    </p:spTree>
    <p:extLst>
      <p:ext uri="{BB962C8B-B14F-4D97-AF65-F5344CB8AC3E}">
        <p14:creationId xmlns:p14="http://schemas.microsoft.com/office/powerpoint/2010/main" val="30221876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python a list refer to any collection that can be enumerated.</a:t>
            </a:r>
          </a:p>
          <a:p>
            <a:pPr lvl="1"/>
            <a:r>
              <a:rPr lang="en-US" dirty="0" smtClean="0"/>
              <a:t>In other languages they are normally a data structure constructed using pointers in python they are part of the traditional collection.</a:t>
            </a:r>
            <a:endParaRPr lang="en-US" dirty="0"/>
          </a:p>
        </p:txBody>
      </p:sp>
      <p:sp>
        <p:nvSpPr>
          <p:cNvPr id="3" name="Title 2"/>
          <p:cNvSpPr>
            <a:spLocks noGrp="1"/>
          </p:cNvSpPr>
          <p:nvPr>
            <p:ph type="title"/>
          </p:nvPr>
        </p:nvSpPr>
        <p:spPr/>
        <p:txBody>
          <a:bodyPr/>
          <a:lstStyle/>
          <a:p>
            <a:r>
              <a:rPr lang="en-US" dirty="0" smtClean="0"/>
              <a:t>List</a:t>
            </a:r>
            <a:endParaRPr lang="en-US" dirty="0"/>
          </a:p>
        </p:txBody>
      </p:sp>
    </p:spTree>
    <p:extLst>
      <p:ext uri="{BB962C8B-B14F-4D97-AF65-F5344CB8AC3E}">
        <p14:creationId xmlns:p14="http://schemas.microsoft.com/office/powerpoint/2010/main" val="24094139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Queues is a data structure that works with FIFO operations</a:t>
            </a:r>
          </a:p>
          <a:p>
            <a:r>
              <a:rPr lang="en-US" dirty="0" smtClean="0"/>
              <a:t>Using the methods for it allow you to handle inserting and removing in this way in an orderly fashion.</a:t>
            </a:r>
          </a:p>
          <a:p>
            <a:r>
              <a:rPr lang="en-US" dirty="0" smtClean="0"/>
              <a:t>Example:</a:t>
            </a:r>
          </a:p>
          <a:p>
            <a:pPr marL="393192" lvl="1" indent="0">
              <a:buNone/>
            </a:pPr>
            <a:r>
              <a:rPr lang="en-US" dirty="0"/>
              <a:t>from collections import </a:t>
            </a:r>
            <a:r>
              <a:rPr lang="en-US" dirty="0" err="1"/>
              <a:t>deque</a:t>
            </a:r>
            <a:endParaRPr lang="en-US" dirty="0"/>
          </a:p>
          <a:p>
            <a:pPr marL="393192" lvl="1" indent="0">
              <a:buNone/>
            </a:pPr>
            <a:r>
              <a:rPr lang="en-US" dirty="0"/>
              <a:t>queue = </a:t>
            </a:r>
            <a:r>
              <a:rPr lang="en-US" dirty="0" err="1"/>
              <a:t>deque</a:t>
            </a:r>
            <a:r>
              <a:rPr lang="en-US" dirty="0"/>
              <a:t>(["Pineapple"])</a:t>
            </a:r>
          </a:p>
          <a:p>
            <a:pPr marL="393192" lvl="1" indent="0">
              <a:buNone/>
            </a:pPr>
            <a:r>
              <a:rPr lang="en-US" dirty="0" err="1"/>
              <a:t>queue.append</a:t>
            </a:r>
            <a:r>
              <a:rPr lang="en-US" dirty="0"/>
              <a:t>("orange")   </a:t>
            </a:r>
          </a:p>
          <a:p>
            <a:pPr marL="393192" lvl="1" indent="0">
              <a:buNone/>
            </a:pPr>
            <a:r>
              <a:rPr lang="en-US" dirty="0" err="1"/>
              <a:t>len</a:t>
            </a:r>
            <a:r>
              <a:rPr lang="en-US" dirty="0"/>
              <a:t>(queue)</a:t>
            </a:r>
          </a:p>
          <a:p>
            <a:pPr marL="393192" lvl="1" indent="0">
              <a:buNone/>
            </a:pPr>
            <a:r>
              <a:rPr lang="en-US" dirty="0" err="1"/>
              <a:t>queue.append</a:t>
            </a:r>
            <a:r>
              <a:rPr lang="en-US" dirty="0"/>
              <a:t>("apple")   </a:t>
            </a:r>
          </a:p>
          <a:p>
            <a:pPr marL="393192" lvl="1" indent="0">
              <a:buNone/>
            </a:pPr>
            <a:r>
              <a:rPr lang="en-US" dirty="0" err="1"/>
              <a:t>queue.popleft</a:t>
            </a:r>
            <a:r>
              <a:rPr lang="en-US" dirty="0"/>
              <a:t>()    </a:t>
            </a:r>
          </a:p>
          <a:p>
            <a:pPr marL="393192" lvl="1" indent="0">
              <a:buNone/>
            </a:pPr>
            <a:r>
              <a:rPr lang="en-US" dirty="0" err="1"/>
              <a:t>len</a:t>
            </a:r>
            <a:r>
              <a:rPr lang="en-US" dirty="0"/>
              <a:t>(queue)</a:t>
            </a:r>
          </a:p>
        </p:txBody>
      </p:sp>
      <p:sp>
        <p:nvSpPr>
          <p:cNvPr id="3" name="Title 2"/>
          <p:cNvSpPr>
            <a:spLocks noGrp="1"/>
          </p:cNvSpPr>
          <p:nvPr>
            <p:ph type="title"/>
          </p:nvPr>
        </p:nvSpPr>
        <p:spPr/>
        <p:txBody>
          <a:bodyPr/>
          <a:lstStyle/>
          <a:p>
            <a:r>
              <a:rPr lang="en-US" dirty="0" smtClean="0"/>
              <a:t>Using Lists as Queues</a:t>
            </a:r>
            <a:endParaRPr lang="en-US" dirty="0"/>
          </a:p>
        </p:txBody>
      </p:sp>
    </p:spTree>
    <p:extLst>
      <p:ext uri="{BB962C8B-B14F-4D97-AF65-F5344CB8AC3E}">
        <p14:creationId xmlns:p14="http://schemas.microsoft.com/office/powerpoint/2010/main" val="4121389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Similar to the queues but are used for LIFO operations</a:t>
            </a:r>
          </a:p>
          <a:p>
            <a:r>
              <a:rPr lang="en-US" dirty="0" smtClean="0"/>
              <a:t>Example:</a:t>
            </a:r>
          </a:p>
          <a:p>
            <a:pPr marL="393192" lvl="1" indent="0">
              <a:buNone/>
            </a:pPr>
            <a:r>
              <a:rPr lang="en-US" dirty="0"/>
              <a:t>s</a:t>
            </a:r>
            <a:r>
              <a:rPr lang="en-US" dirty="0" smtClean="0"/>
              <a:t>tack = ["</a:t>
            </a:r>
            <a:r>
              <a:rPr lang="en-US" dirty="0"/>
              <a:t>Pineapple</a:t>
            </a:r>
            <a:r>
              <a:rPr lang="en-US" dirty="0" smtClean="0"/>
              <a:t>"]</a:t>
            </a:r>
            <a:endParaRPr lang="en-US" dirty="0"/>
          </a:p>
          <a:p>
            <a:pPr marL="393192" lvl="1" indent="0">
              <a:buNone/>
            </a:pPr>
            <a:r>
              <a:rPr lang="en-US" dirty="0" err="1"/>
              <a:t>stack</a:t>
            </a:r>
            <a:r>
              <a:rPr lang="en-US" dirty="0" err="1" smtClean="0"/>
              <a:t>.append</a:t>
            </a:r>
            <a:r>
              <a:rPr lang="en-US" dirty="0"/>
              <a:t>("orange")   </a:t>
            </a:r>
          </a:p>
          <a:p>
            <a:pPr marL="393192" lvl="1" indent="0">
              <a:buNone/>
            </a:pPr>
            <a:r>
              <a:rPr lang="en-US" dirty="0" err="1" smtClean="0"/>
              <a:t>len</a:t>
            </a:r>
            <a:r>
              <a:rPr lang="en-US" dirty="0" smtClean="0"/>
              <a:t>(stack)</a:t>
            </a:r>
            <a:endParaRPr lang="en-US" dirty="0"/>
          </a:p>
          <a:p>
            <a:pPr marL="393192" lvl="1" indent="0">
              <a:buNone/>
            </a:pPr>
            <a:r>
              <a:rPr lang="en-US" dirty="0" err="1"/>
              <a:t>stack</a:t>
            </a:r>
            <a:r>
              <a:rPr lang="en-US" dirty="0" err="1" smtClean="0"/>
              <a:t>.append</a:t>
            </a:r>
            <a:r>
              <a:rPr lang="en-US" dirty="0"/>
              <a:t>("apple")   </a:t>
            </a:r>
          </a:p>
          <a:p>
            <a:pPr marL="393192" lvl="1" indent="0">
              <a:buNone/>
            </a:pPr>
            <a:r>
              <a:rPr lang="en-US" dirty="0" err="1" smtClean="0"/>
              <a:t>stack.pop</a:t>
            </a:r>
            <a:r>
              <a:rPr lang="en-US" dirty="0" smtClean="0"/>
              <a:t>()    </a:t>
            </a:r>
            <a:endParaRPr lang="en-US" dirty="0"/>
          </a:p>
          <a:p>
            <a:pPr marL="393192" lvl="1" indent="0">
              <a:buNone/>
            </a:pPr>
            <a:r>
              <a:rPr lang="en-US" dirty="0" err="1"/>
              <a:t>len</a:t>
            </a:r>
            <a:r>
              <a:rPr lang="en-US" dirty="0"/>
              <a:t>(queue)</a:t>
            </a:r>
          </a:p>
          <a:p>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Using List as stacks</a:t>
            </a:r>
            <a:endParaRPr lang="en-US" dirty="0"/>
          </a:p>
        </p:txBody>
      </p:sp>
    </p:spTree>
    <p:extLst>
      <p:ext uri="{BB962C8B-B14F-4D97-AF65-F5344CB8AC3E}">
        <p14:creationId xmlns:p14="http://schemas.microsoft.com/office/powerpoint/2010/main" val="30713514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Use A Stack to find how to match parenthesis in a string the parenthesis are the following () ,{},[]</a:t>
            </a:r>
          </a:p>
          <a:p>
            <a:r>
              <a:rPr lang="en-US" dirty="0" smtClean="0"/>
              <a:t>Use a list to:</a:t>
            </a:r>
          </a:p>
          <a:p>
            <a:pPr lvl="1"/>
            <a:r>
              <a:rPr lang="en-US" dirty="0" smtClean="0"/>
              <a:t>Create a list with 3 items in it</a:t>
            </a:r>
          </a:p>
          <a:p>
            <a:pPr lvl="1"/>
            <a:r>
              <a:rPr lang="en-US" dirty="0" smtClean="0"/>
              <a:t>Add another item in between first and second</a:t>
            </a:r>
          </a:p>
          <a:p>
            <a:pPr lvl="1"/>
            <a:r>
              <a:rPr lang="en-US" dirty="0" smtClean="0"/>
              <a:t>Del the item in the second position</a:t>
            </a:r>
          </a:p>
          <a:p>
            <a:pPr lvl="1"/>
            <a:r>
              <a:rPr lang="en-US" dirty="0" smtClean="0"/>
              <a:t>Add another list at the bottom.</a:t>
            </a:r>
          </a:p>
          <a:p>
            <a:r>
              <a:rPr lang="en-US" dirty="0" smtClean="0"/>
              <a:t>Use A queue to take 5 inputs and display them in the correct order print how many items remaining when reprinting the name</a:t>
            </a:r>
          </a:p>
          <a:p>
            <a:r>
              <a:rPr lang="en-US" dirty="0"/>
              <a:t>Reference: http://docs.python.org/2/tutorial/datastructures.html</a:t>
            </a:r>
          </a:p>
        </p:txBody>
      </p:sp>
      <p:sp>
        <p:nvSpPr>
          <p:cNvPr id="3" name="Title 2"/>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4755337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It’s a data structure that its used to pair a key to a value. They are important because lookup on them are constant in speed.</a:t>
            </a:r>
          </a:p>
          <a:p>
            <a:pPr lvl="1"/>
            <a:r>
              <a:rPr lang="en-US" dirty="0" smtClean="0"/>
              <a:t>Extremely useful when you got matching data and don’t want to create </a:t>
            </a:r>
          </a:p>
          <a:p>
            <a:pPr lvl="1"/>
            <a:r>
              <a:rPr lang="en-US" dirty="0" smtClean="0"/>
              <a:t>Example:</a:t>
            </a:r>
          </a:p>
          <a:p>
            <a:pPr lvl="1"/>
            <a:r>
              <a:rPr lang="en-US" dirty="0" err="1" smtClean="0"/>
              <a:t>fruitsByColor</a:t>
            </a:r>
            <a:r>
              <a:rPr lang="en-US" dirty="0" smtClean="0"/>
              <a:t> </a:t>
            </a:r>
            <a:r>
              <a:rPr lang="en-US" dirty="0"/>
              <a:t>= </a:t>
            </a:r>
            <a:r>
              <a:rPr lang="en-US" dirty="0" smtClean="0"/>
              <a:t>{‘red': ‘apple’, ‘blue': ‘berry’}</a:t>
            </a:r>
            <a:br>
              <a:rPr lang="en-US" dirty="0" smtClean="0"/>
            </a:br>
            <a:r>
              <a:rPr lang="en-US" dirty="0" err="1" smtClean="0"/>
              <a:t>fruitsByColor</a:t>
            </a:r>
            <a:r>
              <a:rPr lang="en-US" dirty="0" smtClean="0"/>
              <a:t>[‘blue</a:t>
            </a:r>
            <a:r>
              <a:rPr lang="en-US" dirty="0" smtClean="0"/>
              <a:t>’]</a:t>
            </a:r>
          </a:p>
          <a:p>
            <a:pPr lvl="1"/>
            <a:endParaRPr lang="en-US" dirty="0"/>
          </a:p>
          <a:p>
            <a:pPr lvl="1"/>
            <a:r>
              <a:rPr lang="en-US" dirty="0"/>
              <a:t>http://docs.python.org/release/2.5.2/lib/typesmapping.html</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12364581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Read Chapter 9 , 10 </a:t>
            </a:r>
          </a:p>
          <a:p>
            <a:r>
              <a:rPr lang="en-US" dirty="0" smtClean="0"/>
              <a:t>Work on personal projects</a:t>
            </a:r>
          </a:p>
          <a:p>
            <a:r>
              <a:rPr lang="en-US" dirty="0" smtClean="0"/>
              <a:t>Create a questionnaire program ask questions display them in the following fashion:</a:t>
            </a:r>
            <a:br>
              <a:rPr lang="en-US" dirty="0" smtClean="0"/>
            </a:br>
            <a:r>
              <a:rPr lang="en-US" dirty="0" smtClean="0"/>
              <a:t>Title {“ ”, “”, “ “}</a:t>
            </a:r>
          </a:p>
          <a:p>
            <a:pPr lvl="1"/>
            <a:r>
              <a:rPr lang="en-US" dirty="0" smtClean="0"/>
              <a:t>Requirements</a:t>
            </a:r>
          </a:p>
          <a:p>
            <a:pPr lvl="2"/>
            <a:r>
              <a:rPr lang="en-US" dirty="0" smtClean="0"/>
              <a:t> it needs to ask how many person its interviewing and input at the same time</a:t>
            </a:r>
          </a:p>
          <a:p>
            <a:pPr lvl="2"/>
            <a:r>
              <a:rPr lang="en-US" dirty="0" smtClean="0"/>
              <a:t>Persists data on disk</a:t>
            </a:r>
          </a:p>
          <a:p>
            <a:pPr lvl="2"/>
            <a:r>
              <a:rPr lang="en-US" dirty="0" smtClean="0"/>
              <a:t>Display report by question</a:t>
            </a:r>
          </a:p>
          <a:p>
            <a:pPr lvl="2"/>
            <a:r>
              <a:rPr lang="en-US" dirty="0" smtClean="0"/>
              <a:t>Try to use the new structures to do it efficiently.</a:t>
            </a:r>
            <a:br>
              <a:rPr lang="en-US" dirty="0" smtClean="0"/>
            </a:br>
            <a:endParaRPr lang="en-US" dirty="0"/>
          </a:p>
        </p:txBody>
      </p:sp>
      <p:sp>
        <p:nvSpPr>
          <p:cNvPr id="3" name="Title 2"/>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15545900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1" indent="-256032">
              <a:spcBef>
                <a:spcPts val="400"/>
              </a:spcBef>
              <a:buSzPct val="68000"/>
              <a:buFont typeface="Wingdings 3"/>
              <a:buChar char=""/>
            </a:pPr>
            <a:r>
              <a:rPr lang="en-US" dirty="0"/>
              <a:t>Verify and discuss homework</a:t>
            </a:r>
          </a:p>
          <a:p>
            <a:pPr marL="365760" lvl="1" indent="-256032">
              <a:spcBef>
                <a:spcPts val="400"/>
              </a:spcBef>
              <a:buSzPct val="68000"/>
              <a:buFont typeface="Wingdings 3"/>
              <a:buChar char=""/>
            </a:pPr>
            <a:r>
              <a:rPr lang="en-US" dirty="0"/>
              <a:t>Answer to Questions</a:t>
            </a:r>
          </a:p>
          <a:p>
            <a:r>
              <a:rPr lang="en-US" dirty="0" smtClean="0"/>
              <a:t>Unit Testing</a:t>
            </a:r>
          </a:p>
          <a:p>
            <a:r>
              <a:rPr lang="en-US" dirty="0" smtClean="0"/>
              <a:t>Refactoring</a:t>
            </a:r>
            <a:endParaRPr lang="en-US" dirty="0"/>
          </a:p>
        </p:txBody>
      </p:sp>
      <p:sp>
        <p:nvSpPr>
          <p:cNvPr id="3" name="Title 2"/>
          <p:cNvSpPr>
            <a:spLocks noGrp="1"/>
          </p:cNvSpPr>
          <p:nvPr>
            <p:ph type="title"/>
          </p:nvPr>
        </p:nvSpPr>
        <p:spPr/>
        <p:txBody>
          <a:bodyPr/>
          <a:lstStyle/>
          <a:p>
            <a:r>
              <a:rPr lang="en-US" dirty="0" smtClean="0"/>
              <a:t>Class 8:</a:t>
            </a:r>
            <a:endParaRPr lang="en-US" dirty="0"/>
          </a:p>
        </p:txBody>
      </p:sp>
    </p:spTree>
    <p:extLst>
      <p:ext uri="{BB962C8B-B14F-4D97-AF65-F5344CB8AC3E}">
        <p14:creationId xmlns:p14="http://schemas.microsoft.com/office/powerpoint/2010/main" val="19315881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is a method by which individual units of source code, sets of one or more computer program modules together with associated control data, usage procedures, and operating procedures, are tested to determine if they are fit for use</a:t>
            </a:r>
            <a:endParaRPr lang="es-PR" dirty="0"/>
          </a:p>
        </p:txBody>
      </p:sp>
      <p:sp>
        <p:nvSpPr>
          <p:cNvPr id="3" name="Title 2"/>
          <p:cNvSpPr>
            <a:spLocks noGrp="1"/>
          </p:cNvSpPr>
          <p:nvPr>
            <p:ph type="title"/>
          </p:nvPr>
        </p:nvSpPr>
        <p:spPr/>
        <p:txBody>
          <a:bodyPr/>
          <a:lstStyle/>
          <a:p>
            <a:r>
              <a:rPr lang="en-US" dirty="0" smtClean="0"/>
              <a:t>Unit Testing</a:t>
            </a:r>
            <a:endParaRPr lang="es-PR" dirty="0"/>
          </a:p>
        </p:txBody>
      </p:sp>
    </p:spTree>
    <p:extLst>
      <p:ext uri="{BB962C8B-B14F-4D97-AF65-F5344CB8AC3E}">
        <p14:creationId xmlns:p14="http://schemas.microsoft.com/office/powerpoint/2010/main" val="405147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5 Lists &amp; Dictionaries</a:t>
            </a:r>
          </a:p>
          <a:p>
            <a:r>
              <a:rPr lang="en-US" dirty="0"/>
              <a:t>7 Lists and Functions</a:t>
            </a:r>
          </a:p>
          <a:p>
            <a:r>
              <a:rPr lang="en-US" dirty="0"/>
              <a:t>9 Combining Concepts</a:t>
            </a:r>
          </a:p>
          <a:p>
            <a:r>
              <a:rPr lang="en-US" dirty="0"/>
              <a:t>10 Advanced Topics in Python</a:t>
            </a:r>
          </a:p>
          <a:p>
            <a:r>
              <a:rPr lang="en-US" dirty="0"/>
              <a:t>11 Classes and Object-Oriented Programming</a:t>
            </a:r>
          </a:p>
          <a:p>
            <a:r>
              <a:rPr lang="en-US" dirty="0"/>
              <a:t>12 File Input and Output </a:t>
            </a:r>
          </a:p>
        </p:txBody>
      </p:sp>
      <p:sp>
        <p:nvSpPr>
          <p:cNvPr id="2" name="Title 1"/>
          <p:cNvSpPr>
            <a:spLocks noGrp="1"/>
          </p:cNvSpPr>
          <p:nvPr>
            <p:ph type="title"/>
          </p:nvPr>
        </p:nvSpPr>
        <p:spPr/>
        <p:txBody>
          <a:bodyPr>
            <a:normAutofit fontScale="90000"/>
          </a:bodyPr>
          <a:lstStyle/>
          <a:p>
            <a:r>
              <a:rPr lang="en-US" dirty="0" smtClean="0"/>
              <a:t>Sections from </a:t>
            </a:r>
            <a:r>
              <a:rPr lang="en-US" dirty="0" err="1" smtClean="0"/>
              <a:t>codecademy</a:t>
            </a:r>
            <a:r>
              <a:rPr lang="en-US" dirty="0" smtClean="0"/>
              <a:t> to complement </a:t>
            </a:r>
            <a:r>
              <a:rPr lang="en-US" dirty="0" err="1" smtClean="0"/>
              <a:t>udacity</a:t>
            </a:r>
            <a:r>
              <a:rPr lang="en-US" dirty="0" smtClean="0"/>
              <a:t> course.</a:t>
            </a:r>
            <a:endParaRPr lang="en-US" dirty="0"/>
          </a:p>
        </p:txBody>
      </p:sp>
    </p:spTree>
    <p:extLst>
      <p:ext uri="{BB962C8B-B14F-4D97-AF65-F5344CB8AC3E}">
        <p14:creationId xmlns:p14="http://schemas.microsoft.com/office/powerpoint/2010/main" val="2136777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Automated Fashion most of the rewards of doing proper unit testing happen when you start doing in automated fashion by defining your units to be at the class level</a:t>
            </a:r>
            <a:endParaRPr lang="es-PR" dirty="0"/>
          </a:p>
        </p:txBody>
      </p:sp>
      <p:sp>
        <p:nvSpPr>
          <p:cNvPr id="3" name="Title 2"/>
          <p:cNvSpPr>
            <a:spLocks noGrp="1"/>
          </p:cNvSpPr>
          <p:nvPr>
            <p:ph type="title"/>
          </p:nvPr>
        </p:nvSpPr>
        <p:spPr/>
        <p:txBody>
          <a:bodyPr>
            <a:normAutofit fontScale="90000"/>
          </a:bodyPr>
          <a:lstStyle/>
          <a:p>
            <a:r>
              <a:rPr lang="en-US" dirty="0" smtClean="0"/>
              <a:t>How does it look in the current world</a:t>
            </a:r>
            <a:endParaRPr lang="es-PR" dirty="0"/>
          </a:p>
        </p:txBody>
      </p:sp>
    </p:spTree>
    <p:extLst>
      <p:ext uri="{BB962C8B-B14F-4D97-AF65-F5344CB8AC3E}">
        <p14:creationId xmlns:p14="http://schemas.microsoft.com/office/powerpoint/2010/main" val="2718975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Find problems early</a:t>
            </a:r>
          </a:p>
          <a:p>
            <a:r>
              <a:rPr lang="en-US" dirty="0"/>
              <a:t>Facilitates change</a:t>
            </a:r>
          </a:p>
          <a:p>
            <a:r>
              <a:rPr lang="en-US" dirty="0"/>
              <a:t>Simplifies integration</a:t>
            </a:r>
          </a:p>
          <a:p>
            <a:r>
              <a:rPr lang="en-US" dirty="0"/>
              <a:t>Documentation</a:t>
            </a:r>
          </a:p>
          <a:p>
            <a:r>
              <a:rPr lang="en-US" dirty="0" smtClean="0"/>
              <a:t>Design(Talk about TDD)</a:t>
            </a:r>
            <a:endParaRPr lang="es-PR" dirty="0"/>
          </a:p>
        </p:txBody>
      </p:sp>
      <p:sp>
        <p:nvSpPr>
          <p:cNvPr id="3" name="Title 2"/>
          <p:cNvSpPr>
            <a:spLocks noGrp="1"/>
          </p:cNvSpPr>
          <p:nvPr>
            <p:ph type="title"/>
          </p:nvPr>
        </p:nvSpPr>
        <p:spPr/>
        <p:txBody>
          <a:bodyPr/>
          <a:lstStyle/>
          <a:p>
            <a:r>
              <a:rPr lang="en-US" dirty="0" smtClean="0"/>
              <a:t>Benefits</a:t>
            </a:r>
            <a:endParaRPr lang="es-PR" dirty="0"/>
          </a:p>
        </p:txBody>
      </p:sp>
    </p:spTree>
    <p:extLst>
      <p:ext uri="{BB962C8B-B14F-4D97-AF65-F5344CB8AC3E}">
        <p14:creationId xmlns:p14="http://schemas.microsoft.com/office/powerpoint/2010/main" val="2223796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is a "disciplined technique for restructuring an existing body of code, altering its internal structure without changing its external behavior</a:t>
            </a:r>
            <a:endParaRPr lang="es-PR" dirty="0"/>
          </a:p>
        </p:txBody>
      </p:sp>
      <p:sp>
        <p:nvSpPr>
          <p:cNvPr id="3" name="Title 2"/>
          <p:cNvSpPr>
            <a:spLocks noGrp="1"/>
          </p:cNvSpPr>
          <p:nvPr>
            <p:ph type="title"/>
          </p:nvPr>
        </p:nvSpPr>
        <p:spPr/>
        <p:txBody>
          <a:bodyPr/>
          <a:lstStyle/>
          <a:p>
            <a:r>
              <a:rPr lang="en-US" dirty="0" smtClean="0"/>
              <a:t>Refactoring</a:t>
            </a:r>
            <a:endParaRPr lang="es-PR" dirty="0"/>
          </a:p>
        </p:txBody>
      </p:sp>
    </p:spTree>
    <p:extLst>
      <p:ext uri="{BB962C8B-B14F-4D97-AF65-F5344CB8AC3E}">
        <p14:creationId xmlns:p14="http://schemas.microsoft.com/office/powerpoint/2010/main" val="33049982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Smells are pieces of code that by looking at then you can tell that could use improvements. There are many patterns that have been identified.</a:t>
            </a:r>
          </a:p>
          <a:p>
            <a:pPr marL="109728" indent="0">
              <a:buNone/>
            </a:pPr>
            <a:r>
              <a:rPr lang="en-US" dirty="0" smtClean="0"/>
              <a:t> </a:t>
            </a:r>
            <a:endParaRPr lang="es-PR" dirty="0"/>
          </a:p>
        </p:txBody>
      </p:sp>
      <p:sp>
        <p:nvSpPr>
          <p:cNvPr id="3" name="Title 2"/>
          <p:cNvSpPr>
            <a:spLocks noGrp="1"/>
          </p:cNvSpPr>
          <p:nvPr>
            <p:ph type="title"/>
          </p:nvPr>
        </p:nvSpPr>
        <p:spPr/>
        <p:txBody>
          <a:bodyPr/>
          <a:lstStyle/>
          <a:p>
            <a:r>
              <a:rPr lang="en-US" dirty="0" smtClean="0"/>
              <a:t>Smells</a:t>
            </a:r>
            <a:endParaRPr lang="es-PR" dirty="0"/>
          </a:p>
        </p:txBody>
      </p:sp>
    </p:spTree>
    <p:extLst>
      <p:ext uri="{BB962C8B-B14F-4D97-AF65-F5344CB8AC3E}">
        <p14:creationId xmlns:p14="http://schemas.microsoft.com/office/powerpoint/2010/main" val="4807967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562600"/>
          </a:xfrm>
        </p:spPr>
        <p:txBody>
          <a:bodyPr>
            <a:normAutofit fontScale="55000" lnSpcReduction="20000"/>
          </a:bodyPr>
          <a:lstStyle/>
          <a:p>
            <a:r>
              <a:rPr lang="en-US" i="1" dirty="0"/>
              <a:t>Duplicated code</a:t>
            </a:r>
            <a:r>
              <a:rPr lang="en-US" dirty="0"/>
              <a:t>: identical or very similar code exists in more than one location.</a:t>
            </a:r>
          </a:p>
          <a:p>
            <a:r>
              <a:rPr lang="en-US" i="1" dirty="0"/>
              <a:t>Long method</a:t>
            </a:r>
            <a:r>
              <a:rPr lang="en-US" dirty="0"/>
              <a:t>: a method, function, or procedure that has grown too large.</a:t>
            </a:r>
          </a:p>
          <a:p>
            <a:r>
              <a:rPr lang="en-US" i="1" dirty="0"/>
              <a:t>Large class</a:t>
            </a:r>
            <a:r>
              <a:rPr lang="en-US" dirty="0"/>
              <a:t>: a class that has grown too large. See God object.</a:t>
            </a:r>
          </a:p>
          <a:p>
            <a:r>
              <a:rPr lang="en-US" i="1" dirty="0"/>
              <a:t>Too many parameters</a:t>
            </a:r>
            <a:r>
              <a:rPr lang="en-US" dirty="0"/>
              <a:t>: a long list of parameters in a procedure or function make readability and code quality worse.</a:t>
            </a:r>
          </a:p>
          <a:p>
            <a:r>
              <a:rPr lang="en-US" i="1" dirty="0"/>
              <a:t>Feature envy</a:t>
            </a:r>
            <a:r>
              <a:rPr lang="en-US" dirty="0"/>
              <a:t>: a class that uses methods of another class excessively.</a:t>
            </a:r>
          </a:p>
          <a:p>
            <a:r>
              <a:rPr lang="en-US" i="1" dirty="0"/>
              <a:t>Inappropriate intimacy</a:t>
            </a:r>
            <a:r>
              <a:rPr lang="en-US" dirty="0"/>
              <a:t>: a class that has dependencies on implementation details of another class.</a:t>
            </a:r>
          </a:p>
          <a:p>
            <a:r>
              <a:rPr lang="en-US" i="1" dirty="0"/>
              <a:t>Refused bequest</a:t>
            </a:r>
            <a:r>
              <a:rPr lang="en-US" dirty="0"/>
              <a:t>: a class that overrides a method of a base class in such a way that the contract of the base class is not honored by the derived class. See </a:t>
            </a:r>
            <a:r>
              <a:rPr lang="en-US" dirty="0" err="1"/>
              <a:t>Liskov</a:t>
            </a:r>
            <a:r>
              <a:rPr lang="en-US" dirty="0"/>
              <a:t> substitution principle.</a:t>
            </a:r>
          </a:p>
          <a:p>
            <a:r>
              <a:rPr lang="en-US" i="1" dirty="0"/>
              <a:t>Lazy class / Freeloader</a:t>
            </a:r>
            <a:r>
              <a:rPr lang="en-US" dirty="0"/>
              <a:t>: a class that does too little.</a:t>
            </a:r>
          </a:p>
          <a:p>
            <a:r>
              <a:rPr lang="en-US" i="1" dirty="0"/>
              <a:t>Contrived complexity</a:t>
            </a:r>
            <a:r>
              <a:rPr lang="en-US" dirty="0"/>
              <a:t>: forced usage of overly complicated design patterns where simpler design would suffice.</a:t>
            </a:r>
          </a:p>
          <a:p>
            <a:r>
              <a:rPr lang="en-US" i="1" dirty="0"/>
              <a:t>Excessively long identifiers</a:t>
            </a:r>
            <a:r>
              <a:rPr lang="en-US" dirty="0"/>
              <a:t>: in particular, the use of naming conventions to provide disambiguation that should be implicit in the software architecture.</a:t>
            </a:r>
          </a:p>
          <a:p>
            <a:r>
              <a:rPr lang="en-US" i="1" dirty="0"/>
              <a:t>Excessively short identifiers</a:t>
            </a:r>
            <a:r>
              <a:rPr lang="en-US" dirty="0"/>
              <a:t>: the name of a variable should reflect its function unless the function is obvious.</a:t>
            </a:r>
          </a:p>
          <a:p>
            <a:r>
              <a:rPr lang="en-US" i="1" dirty="0"/>
              <a:t>Excessive use of literals</a:t>
            </a:r>
            <a:r>
              <a:rPr lang="en-US" dirty="0"/>
              <a:t>: these should be coded as named constants, to improve readability and to avoid programming errors. Additionally, literals can and should be externalized into resource files/scripts where possible, to facilitate localization of software if it is intended to be deployed in different regions.</a:t>
            </a:r>
          </a:p>
          <a:p>
            <a:r>
              <a:rPr lang="en-US" i="1" dirty="0" err="1"/>
              <a:t>Ubercallback</a:t>
            </a:r>
            <a:r>
              <a:rPr lang="en-US" dirty="0"/>
              <a:t>: a callback that is trying to do everything</a:t>
            </a:r>
          </a:p>
          <a:p>
            <a:r>
              <a:rPr lang="en-US" i="1" dirty="0"/>
              <a:t>Complex conditionals</a:t>
            </a:r>
            <a:r>
              <a:rPr lang="en-US" dirty="0"/>
              <a:t>: branches that check lots of unrelated conditions and edge cases that don't seem to capture the meaning of a block of code.</a:t>
            </a:r>
          </a:p>
          <a:p>
            <a:endParaRPr lang="es-PR" dirty="0"/>
          </a:p>
        </p:txBody>
      </p:sp>
    </p:spTree>
    <p:extLst>
      <p:ext uri="{BB962C8B-B14F-4D97-AF65-F5344CB8AC3E}">
        <p14:creationId xmlns:p14="http://schemas.microsoft.com/office/powerpoint/2010/main" val="5210509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95672"/>
          </a:xfrm>
        </p:spPr>
        <p:txBody>
          <a:bodyPr>
            <a:normAutofit fontScale="62500" lnSpcReduction="20000"/>
          </a:bodyPr>
          <a:lstStyle/>
          <a:p>
            <a:r>
              <a:rPr lang="en-US" dirty="0" smtClean="0"/>
              <a:t>Abstraction</a:t>
            </a:r>
            <a:endParaRPr lang="en-US" dirty="0"/>
          </a:p>
          <a:p>
            <a:pPr lvl="1"/>
            <a:r>
              <a:rPr lang="en-US" sz="2600" dirty="0"/>
              <a:t>Encapsulate Field – force code to access the field with getter and setter methods</a:t>
            </a:r>
          </a:p>
          <a:p>
            <a:pPr lvl="1"/>
            <a:r>
              <a:rPr lang="en-US" sz="2600" dirty="0"/>
              <a:t>Generalize Type – create more general types to allow for more code sharing</a:t>
            </a:r>
          </a:p>
          <a:p>
            <a:pPr lvl="1"/>
            <a:r>
              <a:rPr lang="en-US" sz="2600" dirty="0"/>
              <a:t>Replace type-checking code with State/Strategy</a:t>
            </a:r>
            <a:r>
              <a:rPr lang="en-US" sz="2600" baseline="30000" dirty="0"/>
              <a:t>[6]</a:t>
            </a:r>
            <a:endParaRPr lang="en-US" sz="2600" dirty="0"/>
          </a:p>
          <a:p>
            <a:pPr lvl="1"/>
            <a:r>
              <a:rPr lang="en-US" sz="2600" dirty="0"/>
              <a:t>Replace conditional with polymorphism </a:t>
            </a:r>
            <a:r>
              <a:rPr lang="en-US" sz="2600" baseline="30000" dirty="0"/>
              <a:t>[7]</a:t>
            </a:r>
            <a:endParaRPr lang="en-US" sz="2600" dirty="0"/>
          </a:p>
          <a:p>
            <a:r>
              <a:rPr lang="en-US" dirty="0" smtClean="0"/>
              <a:t>Reduce Coupling and improve cohesion</a:t>
            </a:r>
          </a:p>
          <a:p>
            <a:pPr lvl="1"/>
            <a:r>
              <a:rPr lang="en-US" sz="2600" dirty="0" smtClean="0"/>
              <a:t>Componentization </a:t>
            </a:r>
            <a:r>
              <a:rPr lang="en-US" sz="2600" dirty="0"/>
              <a:t>breaks code down into reusable semantic units which present clear, well-defined, simple-to-use interfaces.</a:t>
            </a:r>
          </a:p>
          <a:p>
            <a:pPr lvl="1"/>
            <a:r>
              <a:rPr lang="en-US" sz="2600" dirty="0"/>
              <a:t>Extract Class moves part of the code from an existing class into a new class.</a:t>
            </a:r>
          </a:p>
          <a:p>
            <a:pPr lvl="1"/>
            <a:r>
              <a:rPr lang="en-US" sz="2600" dirty="0"/>
              <a:t>Extract Method, to turn part of a larger method into a new method. By breaking down code in smaller pieces, it is more easily understandable. This is also applicable to functions.</a:t>
            </a:r>
          </a:p>
          <a:p>
            <a:r>
              <a:rPr lang="en-US" dirty="0"/>
              <a:t>I</a:t>
            </a:r>
            <a:r>
              <a:rPr lang="en-US" dirty="0" smtClean="0"/>
              <a:t>mproving </a:t>
            </a:r>
            <a:r>
              <a:rPr lang="en-US" dirty="0"/>
              <a:t>names and location of code</a:t>
            </a:r>
          </a:p>
          <a:p>
            <a:pPr lvl="1"/>
            <a:r>
              <a:rPr lang="en-US" sz="2600" dirty="0"/>
              <a:t>Move Method or Move Field – move to a more appropriate Class or source file</a:t>
            </a:r>
          </a:p>
          <a:p>
            <a:pPr lvl="1"/>
            <a:r>
              <a:rPr lang="en-US" sz="2600" dirty="0"/>
              <a:t>Rename Method or Rename Field – changing the name into a new one that better reveals its purpose</a:t>
            </a:r>
          </a:p>
          <a:p>
            <a:pPr lvl="1"/>
            <a:r>
              <a:rPr lang="en-US" sz="2600" dirty="0"/>
              <a:t>Pull Up – in OOP, move to a superclass</a:t>
            </a:r>
          </a:p>
          <a:p>
            <a:pPr lvl="1"/>
            <a:r>
              <a:rPr lang="en-US" sz="2600" dirty="0"/>
              <a:t>Push Down – in OOP, move to a subclass</a:t>
            </a:r>
          </a:p>
          <a:p>
            <a:endParaRPr lang="es-PR" dirty="0"/>
          </a:p>
        </p:txBody>
      </p:sp>
      <p:sp>
        <p:nvSpPr>
          <p:cNvPr id="3" name="Title 2"/>
          <p:cNvSpPr>
            <a:spLocks noGrp="1"/>
          </p:cNvSpPr>
          <p:nvPr>
            <p:ph type="title"/>
          </p:nvPr>
        </p:nvSpPr>
        <p:spPr/>
        <p:txBody>
          <a:bodyPr/>
          <a:lstStyle/>
          <a:p>
            <a:r>
              <a:rPr lang="en-US" dirty="0" smtClean="0"/>
              <a:t>Techniques</a:t>
            </a:r>
            <a:endParaRPr lang="es-PR" dirty="0"/>
          </a:p>
        </p:txBody>
      </p:sp>
    </p:spTree>
    <p:extLst>
      <p:ext uri="{BB962C8B-B14F-4D97-AF65-F5344CB8AC3E}">
        <p14:creationId xmlns:p14="http://schemas.microsoft.com/office/powerpoint/2010/main" val="11326196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is a software design pattern that allows removing hard-coded dependencies and making it possible to change them, whether at run-time or compile-time</a:t>
            </a:r>
            <a:endParaRPr lang="es-PR" dirty="0"/>
          </a:p>
        </p:txBody>
      </p:sp>
      <p:sp>
        <p:nvSpPr>
          <p:cNvPr id="3" name="Title 2"/>
          <p:cNvSpPr>
            <a:spLocks noGrp="1"/>
          </p:cNvSpPr>
          <p:nvPr>
            <p:ph type="title"/>
          </p:nvPr>
        </p:nvSpPr>
        <p:spPr/>
        <p:txBody>
          <a:bodyPr/>
          <a:lstStyle/>
          <a:p>
            <a:r>
              <a:rPr lang="en-US" dirty="0" smtClean="0"/>
              <a:t>Dependency Injection</a:t>
            </a:r>
            <a:endParaRPr lang="es-PR" dirty="0"/>
          </a:p>
        </p:txBody>
      </p:sp>
    </p:spTree>
    <p:extLst>
      <p:ext uri="{BB962C8B-B14F-4D97-AF65-F5344CB8AC3E}">
        <p14:creationId xmlns:p14="http://schemas.microsoft.com/office/powerpoint/2010/main" val="42640321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object-oriented programming, mock objects are simulated objects that mimic the behavior of real objects in controlled ways</a:t>
            </a:r>
            <a:endParaRPr lang="es-PR" dirty="0"/>
          </a:p>
        </p:txBody>
      </p:sp>
      <p:sp>
        <p:nvSpPr>
          <p:cNvPr id="3" name="Title 2"/>
          <p:cNvSpPr>
            <a:spLocks noGrp="1"/>
          </p:cNvSpPr>
          <p:nvPr>
            <p:ph type="title"/>
          </p:nvPr>
        </p:nvSpPr>
        <p:spPr/>
        <p:txBody>
          <a:bodyPr/>
          <a:lstStyle/>
          <a:p>
            <a:r>
              <a:rPr lang="en-US" dirty="0" smtClean="0"/>
              <a:t>Mocking</a:t>
            </a:r>
            <a:endParaRPr lang="es-PR" dirty="0"/>
          </a:p>
        </p:txBody>
      </p:sp>
    </p:spTree>
    <p:extLst>
      <p:ext uri="{BB962C8B-B14F-4D97-AF65-F5344CB8AC3E}">
        <p14:creationId xmlns:p14="http://schemas.microsoft.com/office/powerpoint/2010/main" val="19375321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Read Chapter 12, 13, 14,</a:t>
            </a:r>
          </a:p>
          <a:p>
            <a:r>
              <a:rPr lang="en-US" dirty="0" smtClean="0"/>
              <a:t>Apply unit testing to your tic </a:t>
            </a:r>
            <a:r>
              <a:rPr lang="en-US" dirty="0" err="1" smtClean="0"/>
              <a:t>tac</a:t>
            </a:r>
            <a:r>
              <a:rPr lang="en-US" dirty="0" smtClean="0"/>
              <a:t> toe and console projects </a:t>
            </a:r>
          </a:p>
          <a:p>
            <a:r>
              <a:rPr lang="en-US" dirty="0" smtClean="0"/>
              <a:t>Do appropriate refactors to each.</a:t>
            </a:r>
          </a:p>
          <a:p>
            <a:r>
              <a:rPr lang="en-US" dirty="0" smtClean="0"/>
              <a:t>Come prepare to talk about why.</a:t>
            </a:r>
          </a:p>
          <a:p>
            <a:r>
              <a:rPr lang="en-US" dirty="0" smtClean="0"/>
              <a:t>Do progress on final project</a:t>
            </a:r>
          </a:p>
        </p:txBody>
      </p:sp>
      <p:sp>
        <p:nvSpPr>
          <p:cNvPr id="3" name="Title 2"/>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23258203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1" indent="-256032">
              <a:spcBef>
                <a:spcPts val="400"/>
              </a:spcBef>
              <a:buSzPct val="68000"/>
              <a:buFont typeface="Wingdings 3"/>
              <a:buChar char=""/>
            </a:pPr>
            <a:r>
              <a:rPr lang="en-US" dirty="0"/>
              <a:t>Verify and discuss homework</a:t>
            </a:r>
          </a:p>
          <a:p>
            <a:pPr marL="365760" lvl="1" indent="-256032">
              <a:spcBef>
                <a:spcPts val="400"/>
              </a:spcBef>
              <a:buSzPct val="68000"/>
              <a:buFont typeface="Wingdings 3"/>
              <a:buChar char=""/>
            </a:pPr>
            <a:r>
              <a:rPr lang="en-US" dirty="0"/>
              <a:t>Answer to Questions</a:t>
            </a:r>
          </a:p>
          <a:p>
            <a:r>
              <a:rPr lang="en-US" dirty="0"/>
              <a:t>Special topics</a:t>
            </a:r>
          </a:p>
          <a:p>
            <a:pPr lvl="1"/>
            <a:r>
              <a:rPr lang="en-US" dirty="0"/>
              <a:t>XML</a:t>
            </a:r>
          </a:p>
          <a:p>
            <a:pPr lvl="1"/>
            <a:r>
              <a:rPr lang="en-US" dirty="0"/>
              <a:t>Serializing</a:t>
            </a:r>
          </a:p>
          <a:p>
            <a:pPr lvl="1"/>
            <a:r>
              <a:rPr lang="en-US" dirty="0"/>
              <a:t>Web services</a:t>
            </a:r>
          </a:p>
        </p:txBody>
      </p:sp>
      <p:sp>
        <p:nvSpPr>
          <p:cNvPr id="3" name="Title 2"/>
          <p:cNvSpPr>
            <a:spLocks noGrp="1"/>
          </p:cNvSpPr>
          <p:nvPr>
            <p:ph type="title"/>
          </p:nvPr>
        </p:nvSpPr>
        <p:spPr/>
        <p:txBody>
          <a:bodyPr/>
          <a:lstStyle/>
          <a:p>
            <a:r>
              <a:rPr lang="en-US" dirty="0" smtClean="0"/>
              <a:t>Class 9:</a:t>
            </a:r>
            <a:endParaRPr lang="en-US" dirty="0"/>
          </a:p>
        </p:txBody>
      </p:sp>
    </p:spTree>
    <p:extLst>
      <p:ext uri="{BB962C8B-B14F-4D97-AF65-F5344CB8AC3E}">
        <p14:creationId xmlns:p14="http://schemas.microsoft.com/office/powerpoint/2010/main" val="270279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expectation is that the student starts the </a:t>
            </a:r>
            <a:r>
              <a:rPr lang="en-US" dirty="0" err="1" smtClean="0"/>
              <a:t>Codecademy</a:t>
            </a:r>
            <a:r>
              <a:rPr lang="en-US" dirty="0" smtClean="0"/>
              <a:t> course after the first meeting and schedules the next meeting once he has doubts with the material.</a:t>
            </a:r>
          </a:p>
          <a:p>
            <a:endParaRPr lang="en-US" dirty="0"/>
          </a:p>
          <a:p>
            <a:r>
              <a:rPr lang="en-US" dirty="0" smtClean="0"/>
              <a:t>We also try to outline a small project to finish by the time the online courses are done.</a:t>
            </a:r>
            <a:endParaRPr lang="en-US" dirty="0"/>
          </a:p>
        </p:txBody>
      </p:sp>
      <p:sp>
        <p:nvSpPr>
          <p:cNvPr id="2" name="Title 1"/>
          <p:cNvSpPr>
            <a:spLocks noGrp="1"/>
          </p:cNvSpPr>
          <p:nvPr>
            <p:ph type="title"/>
          </p:nvPr>
        </p:nvSpPr>
        <p:spPr/>
        <p:txBody>
          <a:bodyPr/>
          <a:lstStyle/>
          <a:p>
            <a:r>
              <a:rPr lang="en-US" dirty="0" smtClean="0"/>
              <a:t>Methodology</a:t>
            </a:r>
            <a:endParaRPr lang="en-US" dirty="0"/>
          </a:p>
        </p:txBody>
      </p:sp>
    </p:spTree>
    <p:extLst>
      <p:ext uri="{BB962C8B-B14F-4D97-AF65-F5344CB8AC3E}">
        <p14:creationId xmlns:p14="http://schemas.microsoft.com/office/powerpoint/2010/main" val="17816967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XML was designed to transport and store </a:t>
            </a:r>
            <a:r>
              <a:rPr lang="en-US" dirty="0" smtClean="0"/>
              <a:t>data</a:t>
            </a:r>
          </a:p>
          <a:p>
            <a:r>
              <a:rPr lang="en-US" dirty="0"/>
              <a:t>XML stands for </a:t>
            </a:r>
            <a:r>
              <a:rPr lang="en-US" dirty="0" err="1"/>
              <a:t>EXtensible</a:t>
            </a:r>
            <a:r>
              <a:rPr lang="en-US" dirty="0"/>
              <a:t> Markup </a:t>
            </a:r>
            <a:r>
              <a:rPr lang="en-US" dirty="0" smtClean="0"/>
              <a:t>Language</a:t>
            </a:r>
          </a:p>
          <a:p>
            <a:r>
              <a:rPr lang="en-US" dirty="0" smtClean="0"/>
              <a:t>Self Descriptive</a:t>
            </a:r>
          </a:p>
          <a:p>
            <a:r>
              <a:rPr lang="en-US" dirty="0" smtClean="0"/>
              <a:t>Does not indicate display</a:t>
            </a:r>
            <a:endParaRPr lang="en-US" dirty="0"/>
          </a:p>
        </p:txBody>
      </p:sp>
      <p:sp>
        <p:nvSpPr>
          <p:cNvPr id="3" name="Title 2"/>
          <p:cNvSpPr>
            <a:spLocks noGrp="1"/>
          </p:cNvSpPr>
          <p:nvPr>
            <p:ph type="title"/>
          </p:nvPr>
        </p:nvSpPr>
        <p:spPr/>
        <p:txBody>
          <a:bodyPr/>
          <a:lstStyle/>
          <a:p>
            <a:r>
              <a:rPr lang="en-US" dirty="0" smtClean="0"/>
              <a:t>Xml</a:t>
            </a:r>
            <a:endParaRPr lang="en-US" dirty="0"/>
          </a:p>
        </p:txBody>
      </p:sp>
    </p:spTree>
    <p:extLst>
      <p:ext uri="{BB962C8B-B14F-4D97-AF65-F5344CB8AC3E}">
        <p14:creationId xmlns:p14="http://schemas.microsoft.com/office/powerpoint/2010/main" val="37302669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Elements - &gt; They are referenced by using tags</a:t>
            </a:r>
          </a:p>
          <a:p>
            <a:r>
              <a:rPr lang="en-US" dirty="0" smtClean="0"/>
              <a:t>Attributes - &gt; Properties on a element</a:t>
            </a:r>
          </a:p>
          <a:p>
            <a:r>
              <a:rPr lang="en-US" dirty="0" smtClean="0"/>
              <a:t>Content -&gt;Data inside a element can be more xml or a finite value.</a:t>
            </a:r>
          </a:p>
          <a:p>
            <a:r>
              <a:rPr lang="en-US" dirty="0" smtClean="0"/>
              <a:t>E.G.</a:t>
            </a:r>
          </a:p>
          <a:p>
            <a:r>
              <a:rPr lang="en-US" dirty="0" smtClean="0"/>
              <a:t>&lt;Library&gt;</a:t>
            </a:r>
          </a:p>
          <a:p>
            <a:r>
              <a:rPr lang="en-US" dirty="0" smtClean="0"/>
              <a:t>&lt;Book </a:t>
            </a:r>
            <a:r>
              <a:rPr lang="en-US" dirty="0" err="1" smtClean="0"/>
              <a:t>datePublished</a:t>
            </a:r>
            <a:r>
              <a:rPr lang="en-US" dirty="0" smtClean="0"/>
              <a:t>=“2/2/2016”&gt;</a:t>
            </a:r>
          </a:p>
          <a:p>
            <a:r>
              <a:rPr lang="en-US" dirty="0" smtClean="0"/>
              <a:t>&lt;Title&gt;The book&lt;/Title&gt;</a:t>
            </a:r>
          </a:p>
          <a:p>
            <a:r>
              <a:rPr lang="en-US" dirty="0" smtClean="0"/>
              <a:t>&lt;Author&gt; John Smith &lt;/Author&gt;</a:t>
            </a:r>
          </a:p>
          <a:p>
            <a:r>
              <a:rPr lang="en-US" dirty="0" smtClean="0"/>
              <a:t>&lt;/Book&gt;</a:t>
            </a:r>
          </a:p>
          <a:p>
            <a:r>
              <a:rPr lang="en-US" dirty="0" smtClean="0"/>
              <a:t>&lt;/Library&gt;</a:t>
            </a:r>
            <a:endParaRPr lang="en-US" dirty="0"/>
          </a:p>
        </p:txBody>
      </p:sp>
      <p:sp>
        <p:nvSpPr>
          <p:cNvPr id="3" name="Title 2"/>
          <p:cNvSpPr>
            <a:spLocks noGrp="1"/>
          </p:cNvSpPr>
          <p:nvPr>
            <p:ph type="title"/>
          </p:nvPr>
        </p:nvSpPr>
        <p:spPr/>
        <p:txBody>
          <a:bodyPr/>
          <a:lstStyle/>
          <a:p>
            <a:r>
              <a:rPr lang="en-US" dirty="0" smtClean="0"/>
              <a:t>Parts Of Xml</a:t>
            </a:r>
            <a:endParaRPr lang="en-US" dirty="0"/>
          </a:p>
        </p:txBody>
      </p:sp>
    </p:spTree>
    <p:extLst>
      <p:ext uri="{BB962C8B-B14F-4D97-AF65-F5344CB8AC3E}">
        <p14:creationId xmlns:p14="http://schemas.microsoft.com/office/powerpoint/2010/main" val="37970540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Connected situations (Sax parser)</a:t>
            </a:r>
          </a:p>
          <a:p>
            <a:pPr lvl="1"/>
            <a:r>
              <a:rPr lang="en-US" dirty="0"/>
              <a:t>package </a:t>
            </a:r>
            <a:r>
              <a:rPr lang="en-US" dirty="0" err="1"/>
              <a:t>xml.sax</a:t>
            </a:r>
            <a:r>
              <a:rPr lang="en-US" dirty="0"/>
              <a:t> </a:t>
            </a:r>
            <a:endParaRPr lang="en-US" dirty="0" smtClean="0"/>
          </a:p>
          <a:p>
            <a:r>
              <a:rPr lang="en-US" dirty="0" smtClean="0"/>
              <a:t>Treating has a document validating schemas </a:t>
            </a:r>
            <a:r>
              <a:rPr lang="en-US" dirty="0" err="1" smtClean="0"/>
              <a:t>etc</a:t>
            </a:r>
            <a:r>
              <a:rPr lang="en-US" dirty="0" smtClean="0"/>
              <a:t> use the </a:t>
            </a:r>
            <a:r>
              <a:rPr lang="en-US" dirty="0" err="1" smtClean="0"/>
              <a:t>dom</a:t>
            </a:r>
            <a:r>
              <a:rPr lang="en-US" dirty="0" smtClean="0"/>
              <a:t> parser</a:t>
            </a:r>
          </a:p>
          <a:p>
            <a:pPr lvl="1"/>
            <a:r>
              <a:rPr lang="en-US" dirty="0" smtClean="0"/>
              <a:t>Package is </a:t>
            </a:r>
            <a:r>
              <a:rPr lang="en-US" dirty="0" err="1" smtClean="0"/>
              <a:t>xml.dom</a:t>
            </a:r>
            <a:endParaRPr lang="en-US" dirty="0"/>
          </a:p>
          <a:p>
            <a:r>
              <a:rPr lang="en-US" dirty="0" smtClean="0"/>
              <a:t>Very simple scenarios cross compatibility </a:t>
            </a:r>
            <a:r>
              <a:rPr lang="en-US" dirty="0" err="1" smtClean="0"/>
              <a:t>simplexml</a:t>
            </a:r>
            <a:endParaRPr lang="en-US" dirty="0" smtClean="0"/>
          </a:p>
          <a:p>
            <a:pPr lvl="1"/>
            <a:r>
              <a:rPr lang="en-US" b="1" dirty="0"/>
              <a:t>import</a:t>
            </a:r>
            <a:r>
              <a:rPr lang="en-US" dirty="0"/>
              <a:t> </a:t>
            </a:r>
            <a:r>
              <a:rPr lang="en-US" dirty="0" err="1" smtClean="0"/>
              <a:t>xmllib</a:t>
            </a:r>
            <a:endParaRPr lang="en-US" dirty="0" smtClean="0"/>
          </a:p>
          <a:p>
            <a:r>
              <a:rPr lang="en-US" dirty="0" smtClean="0"/>
              <a:t>Last but not least Element Tree </a:t>
            </a:r>
            <a:r>
              <a:rPr lang="en-US" dirty="0" err="1" smtClean="0"/>
              <a:t>Api</a:t>
            </a:r>
            <a:endParaRPr lang="en-US" dirty="0"/>
          </a:p>
          <a:p>
            <a:pPr lvl="1"/>
            <a:r>
              <a:rPr lang="en-US" dirty="0" err="1" smtClean="0"/>
              <a:t>Recurse</a:t>
            </a:r>
            <a:r>
              <a:rPr lang="en-US" dirty="0" smtClean="0"/>
              <a:t> thru a tree to be able to find elements.</a:t>
            </a:r>
          </a:p>
        </p:txBody>
      </p:sp>
      <p:sp>
        <p:nvSpPr>
          <p:cNvPr id="3" name="Title 2"/>
          <p:cNvSpPr>
            <a:spLocks noGrp="1"/>
          </p:cNvSpPr>
          <p:nvPr>
            <p:ph type="title"/>
          </p:nvPr>
        </p:nvSpPr>
        <p:spPr/>
        <p:txBody>
          <a:bodyPr/>
          <a:lstStyle/>
          <a:p>
            <a:r>
              <a:rPr lang="en-US" dirty="0" smtClean="0"/>
              <a:t>Ways to Access XML in python</a:t>
            </a:r>
            <a:endParaRPr lang="en-US" dirty="0"/>
          </a:p>
        </p:txBody>
      </p:sp>
    </p:spTree>
    <p:extLst>
      <p:ext uri="{BB962C8B-B14F-4D97-AF65-F5344CB8AC3E}">
        <p14:creationId xmlns:p14="http://schemas.microsoft.com/office/powerpoint/2010/main" val="11168127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Serialization</a:t>
            </a:r>
            <a:r>
              <a:rPr lang="en-US" dirty="0"/>
              <a:t> is the process of converting the state of an object into a form that can be persisted or </a:t>
            </a:r>
            <a:r>
              <a:rPr lang="en-US" dirty="0" smtClean="0"/>
              <a:t>transported</a:t>
            </a:r>
          </a:p>
          <a:p>
            <a:endParaRPr lang="en-US" dirty="0"/>
          </a:p>
          <a:p>
            <a:r>
              <a:rPr lang="en-US" dirty="0" smtClean="0"/>
              <a:t>Important because is how most applications come back to the state they used to be when you shut down</a:t>
            </a:r>
          </a:p>
          <a:p>
            <a:endParaRPr lang="en-US" dirty="0"/>
          </a:p>
          <a:p>
            <a:r>
              <a:rPr lang="en-US" dirty="0" smtClean="0"/>
              <a:t>Deserialization is the inverse making it into object themselves.</a:t>
            </a:r>
            <a:endParaRPr lang="en-US" dirty="0"/>
          </a:p>
        </p:txBody>
      </p:sp>
      <p:sp>
        <p:nvSpPr>
          <p:cNvPr id="3" name="Title 2"/>
          <p:cNvSpPr>
            <a:spLocks noGrp="1"/>
          </p:cNvSpPr>
          <p:nvPr>
            <p:ph type="title"/>
          </p:nvPr>
        </p:nvSpPr>
        <p:spPr/>
        <p:txBody>
          <a:bodyPr/>
          <a:lstStyle/>
          <a:p>
            <a:r>
              <a:rPr lang="en-US" dirty="0" smtClean="0"/>
              <a:t>Serialization</a:t>
            </a:r>
            <a:endParaRPr lang="en-US" dirty="0"/>
          </a:p>
        </p:txBody>
      </p:sp>
    </p:spTree>
    <p:extLst>
      <p:ext uri="{BB962C8B-B14F-4D97-AF65-F5344CB8AC3E}">
        <p14:creationId xmlns:p14="http://schemas.microsoft.com/office/powerpoint/2010/main" val="25065901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Pickle</a:t>
            </a:r>
          </a:p>
          <a:p>
            <a:pPr lvl="1"/>
            <a:r>
              <a:rPr lang="en-US" dirty="0" smtClean="0"/>
              <a:t>Serializes using a python like structure for your object.</a:t>
            </a:r>
          </a:p>
          <a:p>
            <a:r>
              <a:rPr lang="en-US" dirty="0" smtClean="0"/>
              <a:t>Xml</a:t>
            </a:r>
          </a:p>
          <a:p>
            <a:pPr lvl="1"/>
            <a:r>
              <a:rPr lang="en-US" dirty="0" smtClean="0"/>
              <a:t>We talked about it a few minutes ago.</a:t>
            </a:r>
          </a:p>
          <a:p>
            <a:r>
              <a:rPr lang="en-US" dirty="0" err="1" smtClean="0"/>
              <a:t>Json</a:t>
            </a:r>
            <a:endParaRPr lang="en-US" dirty="0" smtClean="0"/>
          </a:p>
          <a:p>
            <a:pPr lvl="1"/>
            <a:r>
              <a:rPr lang="en-US" dirty="0" smtClean="0"/>
              <a:t>Also popular this days since so many languages got good libraries.</a:t>
            </a:r>
            <a:br>
              <a:rPr lang="en-US" dirty="0" smtClean="0"/>
            </a:br>
            <a:endParaRPr lang="en-US" dirty="0"/>
          </a:p>
        </p:txBody>
      </p:sp>
      <p:sp>
        <p:nvSpPr>
          <p:cNvPr id="3" name="Title 2"/>
          <p:cNvSpPr>
            <a:spLocks noGrp="1"/>
          </p:cNvSpPr>
          <p:nvPr>
            <p:ph type="title"/>
          </p:nvPr>
        </p:nvSpPr>
        <p:spPr/>
        <p:txBody>
          <a:bodyPr/>
          <a:lstStyle/>
          <a:p>
            <a:r>
              <a:rPr lang="en-US" dirty="0" smtClean="0"/>
              <a:t>Common Options</a:t>
            </a:r>
            <a:endParaRPr lang="en-US" dirty="0"/>
          </a:p>
        </p:txBody>
      </p:sp>
    </p:spTree>
    <p:extLst>
      <p:ext uri="{BB962C8B-B14F-4D97-AF65-F5344CB8AC3E}">
        <p14:creationId xmlns:p14="http://schemas.microsoft.com/office/powerpoint/2010/main" val="18053721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Dump -&gt; Equivalent to serializing</a:t>
            </a:r>
          </a:p>
          <a:p>
            <a:r>
              <a:rPr lang="en-US" dirty="0" smtClean="0"/>
              <a:t>Load -&gt; Equivalent to Deserialization</a:t>
            </a:r>
            <a:endParaRPr lang="en-US" dirty="0"/>
          </a:p>
        </p:txBody>
      </p:sp>
      <p:sp>
        <p:nvSpPr>
          <p:cNvPr id="3" name="Title 2"/>
          <p:cNvSpPr>
            <a:spLocks noGrp="1"/>
          </p:cNvSpPr>
          <p:nvPr>
            <p:ph type="title"/>
          </p:nvPr>
        </p:nvSpPr>
        <p:spPr/>
        <p:txBody>
          <a:bodyPr/>
          <a:lstStyle/>
          <a:p>
            <a:r>
              <a:rPr lang="en-US" dirty="0" smtClean="0"/>
              <a:t>Language Specific Terms</a:t>
            </a:r>
            <a:endParaRPr lang="en-US" dirty="0"/>
          </a:p>
        </p:txBody>
      </p:sp>
    </p:spTree>
    <p:extLst>
      <p:ext uri="{BB962C8B-B14F-4D97-AF65-F5344CB8AC3E}">
        <p14:creationId xmlns:p14="http://schemas.microsoft.com/office/powerpoint/2010/main" val="34542821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web service</a:t>
            </a:r>
            <a:r>
              <a:rPr lang="en-US" dirty="0"/>
              <a:t> is a method of communication between two electronic devices over the </a:t>
            </a:r>
            <a:r>
              <a:rPr lang="en-US" dirty="0">
                <a:hlinkClick r:id="rId2" tooltip="World Wide Web"/>
              </a:rPr>
              <a:t>World Wide </a:t>
            </a:r>
            <a:r>
              <a:rPr lang="en-US" dirty="0" smtClean="0">
                <a:hlinkClick r:id="rId2" tooltip="World Wide Web"/>
              </a:rPr>
              <a:t>Web</a:t>
            </a:r>
            <a:r>
              <a:rPr lang="en-US" dirty="0" smtClean="0"/>
              <a:t/>
            </a:r>
            <a:br>
              <a:rPr lang="en-US" dirty="0" smtClean="0"/>
            </a:br>
            <a:r>
              <a:rPr lang="en-US" dirty="0" smtClean="0"/>
              <a:t/>
            </a:r>
            <a:br>
              <a:rPr lang="en-US" dirty="0" smtClean="0"/>
            </a:br>
            <a:r>
              <a:rPr lang="en-US" dirty="0" smtClean="0"/>
              <a:t>They communicate normally using xml or </a:t>
            </a:r>
            <a:r>
              <a:rPr lang="en-US" dirty="0" err="1" smtClean="0"/>
              <a:t>json</a:t>
            </a:r>
            <a:r>
              <a:rPr lang="en-US" dirty="0" smtClean="0"/>
              <a:t> for most cases.</a:t>
            </a:r>
            <a:endParaRPr lang="en-US" dirty="0"/>
          </a:p>
        </p:txBody>
      </p:sp>
      <p:sp>
        <p:nvSpPr>
          <p:cNvPr id="3" name="Title 2"/>
          <p:cNvSpPr>
            <a:spLocks noGrp="1"/>
          </p:cNvSpPr>
          <p:nvPr>
            <p:ph type="title"/>
          </p:nvPr>
        </p:nvSpPr>
        <p:spPr/>
        <p:txBody>
          <a:bodyPr/>
          <a:lstStyle/>
          <a:p>
            <a:r>
              <a:rPr lang="en-US" dirty="0" smtClean="0"/>
              <a:t>Web Services</a:t>
            </a:r>
            <a:endParaRPr lang="en-US" dirty="0"/>
          </a:p>
        </p:txBody>
      </p:sp>
    </p:spTree>
    <p:extLst>
      <p:ext uri="{BB962C8B-B14F-4D97-AF65-F5344CB8AC3E}">
        <p14:creationId xmlns:p14="http://schemas.microsoft.com/office/powerpoint/2010/main" val="21748325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For web request they are the following</a:t>
            </a:r>
            <a:br>
              <a:rPr lang="en-US" dirty="0" smtClean="0"/>
            </a:br>
            <a:r>
              <a:rPr lang="en-US" dirty="0" err="1">
                <a:hlinkClick r:id="rId2"/>
              </a:rPr>
              <a:t>http.client</a:t>
            </a:r>
            <a:r>
              <a:rPr lang="en-US" dirty="0"/>
              <a:t> is a low-level library that implements </a:t>
            </a:r>
            <a:r>
              <a:rPr lang="en-US" dirty="0">
                <a:hlinkClick r:id="rId3"/>
              </a:rPr>
              <a:t>RFC 2616</a:t>
            </a:r>
            <a:r>
              <a:rPr lang="en-US" dirty="0"/>
              <a:t>, the HTTP protocol. </a:t>
            </a:r>
          </a:p>
          <a:p>
            <a:r>
              <a:rPr lang="en-US" dirty="0" err="1">
                <a:hlinkClick r:id="rId4"/>
              </a:rPr>
              <a:t>urllib.request</a:t>
            </a:r>
            <a:r>
              <a:rPr lang="en-US" dirty="0"/>
              <a:t> is an abstraction layer built on top of </a:t>
            </a:r>
            <a:r>
              <a:rPr lang="en-US" dirty="0" err="1"/>
              <a:t>http.client</a:t>
            </a:r>
            <a:endParaRPr lang="en-US" dirty="0"/>
          </a:p>
          <a:p>
            <a:endParaRPr lang="en-US" dirty="0" smtClean="0"/>
          </a:p>
          <a:p>
            <a:r>
              <a:rPr lang="en-US" dirty="0" smtClean="0"/>
              <a:t>This library got the basics for getting information from the internet.</a:t>
            </a:r>
          </a:p>
          <a:p>
            <a:r>
              <a:rPr lang="en-US" dirty="0" smtClean="0"/>
              <a:t>But the recommended is httplib2 since the above does not follow headers or compresses request.</a:t>
            </a:r>
            <a:endParaRPr lang="en-US" dirty="0"/>
          </a:p>
        </p:txBody>
      </p:sp>
      <p:sp>
        <p:nvSpPr>
          <p:cNvPr id="3" name="Title 2"/>
          <p:cNvSpPr>
            <a:spLocks noGrp="1"/>
          </p:cNvSpPr>
          <p:nvPr>
            <p:ph type="title"/>
          </p:nvPr>
        </p:nvSpPr>
        <p:spPr/>
        <p:txBody>
          <a:bodyPr/>
          <a:lstStyle/>
          <a:p>
            <a:r>
              <a:rPr lang="en-US" dirty="0" smtClean="0"/>
              <a:t>Python APIS	</a:t>
            </a:r>
            <a:endParaRPr lang="en-US" dirty="0"/>
          </a:p>
        </p:txBody>
      </p:sp>
    </p:spTree>
    <p:extLst>
      <p:ext uri="{BB962C8B-B14F-4D97-AF65-F5344CB8AC3E}">
        <p14:creationId xmlns:p14="http://schemas.microsoft.com/office/powerpoint/2010/main" val="11415660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idea is to simple hit a </a:t>
            </a:r>
            <a:r>
              <a:rPr lang="en-US" dirty="0" err="1" smtClean="0"/>
              <a:t>subreddit</a:t>
            </a:r>
            <a:r>
              <a:rPr lang="en-US" dirty="0" smtClean="0"/>
              <a:t> every 30 </a:t>
            </a:r>
            <a:r>
              <a:rPr lang="en-US" dirty="0" err="1" smtClean="0"/>
              <a:t>secs</a:t>
            </a:r>
            <a:r>
              <a:rPr lang="en-US" dirty="0" smtClean="0"/>
              <a:t> and show the titles in the console.</a:t>
            </a:r>
          </a:p>
          <a:p>
            <a:pPr lvl="1"/>
            <a:r>
              <a:rPr lang="en-US" dirty="0" smtClean="0"/>
              <a:t>Parts</a:t>
            </a:r>
          </a:p>
          <a:p>
            <a:pPr lvl="2"/>
            <a:r>
              <a:rPr lang="en-US" dirty="0" smtClean="0"/>
              <a:t>Polling Loop</a:t>
            </a:r>
          </a:p>
          <a:p>
            <a:pPr lvl="2"/>
            <a:r>
              <a:rPr lang="en-US" dirty="0" smtClean="0"/>
              <a:t>Extracting the request ( You can do this to get r/</a:t>
            </a:r>
            <a:r>
              <a:rPr lang="en-US" dirty="0" err="1" smtClean="0"/>
              <a:t>seattle</a:t>
            </a:r>
            <a:r>
              <a:rPr lang="en-US" dirty="0" smtClean="0"/>
              <a:t> on </a:t>
            </a:r>
            <a:r>
              <a:rPr lang="en-US" dirty="0" err="1" smtClean="0"/>
              <a:t>json</a:t>
            </a:r>
            <a:r>
              <a:rPr lang="en-US" dirty="0"/>
              <a:t> reddit.com/r/</a:t>
            </a:r>
            <a:r>
              <a:rPr lang="en-US" dirty="0" err="1"/>
              <a:t>seattle</a:t>
            </a:r>
            <a:r>
              <a:rPr lang="en-US" dirty="0"/>
              <a:t>/.</a:t>
            </a:r>
            <a:r>
              <a:rPr lang="en-US" dirty="0" err="1" smtClean="0"/>
              <a:t>json</a:t>
            </a:r>
            <a:r>
              <a:rPr lang="en-US" dirty="0" smtClean="0"/>
              <a:t>)</a:t>
            </a:r>
          </a:p>
          <a:p>
            <a:pPr lvl="2"/>
            <a:r>
              <a:rPr lang="en-US" dirty="0" smtClean="0"/>
              <a:t>Using simple </a:t>
            </a:r>
            <a:r>
              <a:rPr lang="en-US" dirty="0" err="1" smtClean="0"/>
              <a:t>json</a:t>
            </a:r>
            <a:r>
              <a:rPr lang="en-US" dirty="0" smtClean="0"/>
              <a:t> to find the titles and </a:t>
            </a:r>
            <a:r>
              <a:rPr lang="en-US" dirty="0" err="1" smtClean="0"/>
              <a:t>urls</a:t>
            </a:r>
            <a:endParaRPr lang="en-US" dirty="0" smtClean="0"/>
          </a:p>
          <a:p>
            <a:pPr lvl="2"/>
            <a:r>
              <a:rPr lang="en-US" dirty="0" smtClean="0"/>
              <a:t>Lets do it</a:t>
            </a:r>
            <a:endParaRPr lang="en-US" dirty="0"/>
          </a:p>
        </p:txBody>
      </p:sp>
      <p:sp>
        <p:nvSpPr>
          <p:cNvPr id="3" name="Title 2"/>
          <p:cNvSpPr>
            <a:spLocks noGrp="1"/>
          </p:cNvSpPr>
          <p:nvPr>
            <p:ph type="title"/>
          </p:nvPr>
        </p:nvSpPr>
        <p:spPr/>
        <p:txBody>
          <a:bodyPr>
            <a:normAutofit fontScale="90000"/>
          </a:bodyPr>
          <a:lstStyle/>
          <a:p>
            <a:r>
              <a:rPr lang="en-US" dirty="0" smtClean="0"/>
              <a:t>Making a small application that polls </a:t>
            </a:r>
            <a:r>
              <a:rPr lang="en-US" dirty="0" err="1" smtClean="0"/>
              <a:t>reddit</a:t>
            </a:r>
            <a:r>
              <a:rPr lang="en-US" dirty="0" smtClean="0"/>
              <a:t>.</a:t>
            </a:r>
            <a:endParaRPr lang="en-US" dirty="0"/>
          </a:p>
        </p:txBody>
      </p:sp>
    </p:spTree>
    <p:extLst>
      <p:ext uri="{BB962C8B-B14F-4D97-AF65-F5344CB8AC3E}">
        <p14:creationId xmlns:p14="http://schemas.microsoft.com/office/powerpoint/2010/main" val="3116680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Work on Personal project attempt to complete it.</a:t>
            </a:r>
          </a:p>
          <a:p>
            <a:r>
              <a:rPr lang="en-US" dirty="0" smtClean="0"/>
              <a:t>Recap Pass classes since this is the last class of this series</a:t>
            </a:r>
          </a:p>
          <a:p>
            <a:r>
              <a:rPr lang="en-US" dirty="0" smtClean="0"/>
              <a:t>Find out how to connect to </a:t>
            </a:r>
            <a:r>
              <a:rPr lang="en-US" dirty="0" err="1" smtClean="0"/>
              <a:t>mysql</a:t>
            </a:r>
            <a:r>
              <a:rPr lang="en-US" dirty="0" smtClean="0"/>
              <a:t> from python</a:t>
            </a:r>
            <a:endParaRPr lang="en-US" dirty="0"/>
          </a:p>
        </p:txBody>
      </p:sp>
      <p:sp>
        <p:nvSpPr>
          <p:cNvPr id="3" name="Title 2"/>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1178578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Download version 3.3.0 and make sure it install the IDE idle.</a:t>
            </a:r>
          </a:p>
          <a:p>
            <a:pPr lvl="1"/>
            <a:r>
              <a:rPr lang="en-US" dirty="0" smtClean="0">
                <a:hlinkClick r:id="rId2"/>
              </a:rPr>
              <a:t>http://www.python.org/download/</a:t>
            </a:r>
            <a:endParaRPr lang="en-US" dirty="0" smtClean="0"/>
          </a:p>
          <a:p>
            <a:endParaRPr lang="en-US" dirty="0"/>
          </a:p>
          <a:p>
            <a:r>
              <a:rPr lang="en-US" dirty="0" smtClean="0"/>
              <a:t>To validate the version of python run this on the python shell.</a:t>
            </a:r>
          </a:p>
          <a:p>
            <a:pPr lvl="1"/>
            <a:r>
              <a:rPr lang="en-US" dirty="0" smtClean="0"/>
              <a:t>import sys</a:t>
            </a:r>
            <a:br>
              <a:rPr lang="en-US" dirty="0" smtClean="0"/>
            </a:br>
            <a:r>
              <a:rPr lang="en-US" dirty="0" smtClean="0"/>
              <a:t>print </a:t>
            </a:r>
            <a:r>
              <a:rPr lang="en-US" dirty="0" err="1" smtClean="0"/>
              <a:t>sys.version</a:t>
            </a:r>
            <a:r>
              <a:rPr lang="en-US" dirty="0" smtClean="0"/>
              <a:t>     || for 3.3.0 should read print(</a:t>
            </a:r>
            <a:r>
              <a:rPr lang="en-US" dirty="0" err="1" smtClean="0"/>
              <a:t>sys.version</a:t>
            </a:r>
            <a:r>
              <a:rPr lang="en-US" dirty="0" smtClean="0"/>
              <a:t>)</a:t>
            </a:r>
          </a:p>
          <a:p>
            <a:endParaRPr lang="en-US" dirty="0"/>
          </a:p>
        </p:txBody>
      </p:sp>
      <p:sp>
        <p:nvSpPr>
          <p:cNvPr id="2" name="Title 1"/>
          <p:cNvSpPr>
            <a:spLocks noGrp="1"/>
          </p:cNvSpPr>
          <p:nvPr>
            <p:ph type="title"/>
          </p:nvPr>
        </p:nvSpPr>
        <p:spPr/>
        <p:txBody>
          <a:bodyPr>
            <a:normAutofit fontScale="90000"/>
          </a:bodyPr>
          <a:lstStyle/>
          <a:p>
            <a:r>
              <a:rPr lang="en-US" dirty="0" smtClean="0"/>
              <a:t>Installing python in your machine.</a:t>
            </a:r>
            <a:endParaRPr lang="en-US" dirty="0"/>
          </a:p>
        </p:txBody>
      </p:sp>
    </p:spTree>
    <p:extLst>
      <p:ext uri="{BB962C8B-B14F-4D97-AF65-F5344CB8AC3E}">
        <p14:creationId xmlns:p14="http://schemas.microsoft.com/office/powerpoint/2010/main" val="47406198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At this point you pretty much can write your own application if interested in another course we need to sit down and </a:t>
            </a:r>
            <a:r>
              <a:rPr lang="en-US" smtClean="0"/>
              <a:t>plan it.</a:t>
            </a:r>
            <a:endParaRPr lang="en-US"/>
          </a:p>
        </p:txBody>
      </p:sp>
      <p:sp>
        <p:nvSpPr>
          <p:cNvPr id="3" name="Title 2"/>
          <p:cNvSpPr>
            <a:spLocks noGrp="1"/>
          </p:cNvSpPr>
          <p:nvPr>
            <p:ph type="title"/>
          </p:nvPr>
        </p:nvSpPr>
        <p:spPr/>
        <p:txBody>
          <a:bodyPr/>
          <a:lstStyle/>
          <a:p>
            <a:r>
              <a:rPr lang="en-US" dirty="0" smtClean="0"/>
              <a:t>What’s Next</a:t>
            </a:r>
            <a:endParaRPr lang="en-US" dirty="0"/>
          </a:p>
        </p:txBody>
      </p:sp>
    </p:spTree>
    <p:extLst>
      <p:ext uri="{BB962C8B-B14F-4D97-AF65-F5344CB8AC3E}">
        <p14:creationId xmlns:p14="http://schemas.microsoft.com/office/powerpoint/2010/main" val="2130617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15125</TotalTime>
  <Words>4418</Words>
  <Application>Microsoft Office PowerPoint</Application>
  <PresentationFormat>On-screen Show (4:3)</PresentationFormat>
  <Paragraphs>655</Paragraphs>
  <Slides>90</Slides>
  <Notes>0</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Concourse</vt:lpstr>
      <vt:lpstr>Guided Introduction to Python</vt:lpstr>
      <vt:lpstr>Objective</vt:lpstr>
      <vt:lpstr>How does it work ?</vt:lpstr>
      <vt:lpstr>Class 1: Meet the instructor</vt:lpstr>
      <vt:lpstr>Instructor Bio</vt:lpstr>
      <vt:lpstr>Materials.</vt:lpstr>
      <vt:lpstr>Sections from codecademy to complement udacity course.</vt:lpstr>
      <vt:lpstr>Methodology</vt:lpstr>
      <vt:lpstr>Installing python in your machine.</vt:lpstr>
      <vt:lpstr>Hello World</vt:lpstr>
      <vt:lpstr>Cadence</vt:lpstr>
      <vt:lpstr>Class 2: Structure of a Program</vt:lpstr>
      <vt:lpstr>A small review of datatypes</vt:lpstr>
      <vt:lpstr>Example usage of DataTypes</vt:lpstr>
      <vt:lpstr>Basic Structure of a Python Program</vt:lpstr>
      <vt:lpstr>Functions</vt:lpstr>
      <vt:lpstr>Recursion </vt:lpstr>
      <vt:lpstr>Conditionals</vt:lpstr>
      <vt:lpstr>Looping</vt:lpstr>
      <vt:lpstr>Control for loops</vt:lpstr>
      <vt:lpstr>Loops</vt:lpstr>
      <vt:lpstr>Practice problems</vt:lpstr>
      <vt:lpstr>Homework</vt:lpstr>
      <vt:lpstr>Class 3: File IO And Classes</vt:lpstr>
      <vt:lpstr>Answers To Homework</vt:lpstr>
      <vt:lpstr>Questions from the last chapter</vt:lpstr>
      <vt:lpstr>Questions from the last class</vt:lpstr>
      <vt:lpstr>File IO</vt:lpstr>
      <vt:lpstr>Example</vt:lpstr>
      <vt:lpstr>Exercise File System</vt:lpstr>
      <vt:lpstr>Object Oriented Programming</vt:lpstr>
      <vt:lpstr>Classes</vt:lpstr>
      <vt:lpstr>Class Example</vt:lpstr>
      <vt:lpstr>Exercise </vt:lpstr>
      <vt:lpstr>Import</vt:lpstr>
      <vt:lpstr>Homework</vt:lpstr>
      <vt:lpstr>Class 4: </vt:lpstr>
      <vt:lpstr>Abstractions</vt:lpstr>
      <vt:lpstr>Encapsulation</vt:lpstr>
      <vt:lpstr>Encapsulated class example:</vt:lpstr>
      <vt:lpstr>Inheritance</vt:lpstr>
      <vt:lpstr>So For what do we use Inheritance</vt:lpstr>
      <vt:lpstr>Inheritance example</vt:lpstr>
      <vt:lpstr>Polymorphism</vt:lpstr>
      <vt:lpstr>Multiple Inheritance </vt:lpstr>
      <vt:lpstr>Homework</vt:lpstr>
      <vt:lpstr>Class 5: Personal Project Work</vt:lpstr>
      <vt:lpstr>Homework</vt:lpstr>
      <vt:lpstr>Class 6: </vt:lpstr>
      <vt:lpstr>Regular Expressions</vt:lpstr>
      <vt:lpstr>Resources </vt:lpstr>
      <vt:lpstr>Exercise</vt:lpstr>
      <vt:lpstr>Closure</vt:lpstr>
      <vt:lpstr>Exercise </vt:lpstr>
      <vt:lpstr>Generators</vt:lpstr>
      <vt:lpstr>Example(Factorial)</vt:lpstr>
      <vt:lpstr>Exercises</vt:lpstr>
      <vt:lpstr>Homework</vt:lpstr>
      <vt:lpstr>Class 7:</vt:lpstr>
      <vt:lpstr>Iterators</vt:lpstr>
      <vt:lpstr>Avanced Iterators</vt:lpstr>
      <vt:lpstr>List</vt:lpstr>
      <vt:lpstr>Using Lists as Queues</vt:lpstr>
      <vt:lpstr>Using List as stacks</vt:lpstr>
      <vt:lpstr>Exercises</vt:lpstr>
      <vt:lpstr>Dictionaries</vt:lpstr>
      <vt:lpstr>Homework</vt:lpstr>
      <vt:lpstr>Class 8:</vt:lpstr>
      <vt:lpstr>Unit Testing</vt:lpstr>
      <vt:lpstr>How does it look in the current world</vt:lpstr>
      <vt:lpstr>Benefits</vt:lpstr>
      <vt:lpstr>Refactoring</vt:lpstr>
      <vt:lpstr>Smells</vt:lpstr>
      <vt:lpstr>PowerPoint Presentation</vt:lpstr>
      <vt:lpstr>Techniques</vt:lpstr>
      <vt:lpstr>Dependency Injection</vt:lpstr>
      <vt:lpstr>Mocking</vt:lpstr>
      <vt:lpstr>Homework</vt:lpstr>
      <vt:lpstr>Class 9:</vt:lpstr>
      <vt:lpstr>Xml</vt:lpstr>
      <vt:lpstr>Parts Of Xml</vt:lpstr>
      <vt:lpstr>Ways to Access XML in python</vt:lpstr>
      <vt:lpstr>Serialization</vt:lpstr>
      <vt:lpstr>Common Options</vt:lpstr>
      <vt:lpstr>Language Specific Terms</vt:lpstr>
      <vt:lpstr>Web Services</vt:lpstr>
      <vt:lpstr>Python APIS </vt:lpstr>
      <vt:lpstr>Making a small application that polls reddit.</vt:lpstr>
      <vt:lpstr>Homework</vt:lpstr>
      <vt:lpstr>What’s 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Introduction to Python</dc:title>
  <dc:creator>Alfredo</dc:creator>
  <cp:lastModifiedBy>Alfredo</cp:lastModifiedBy>
  <cp:revision>55</cp:revision>
  <dcterms:created xsi:type="dcterms:W3CDTF">2013-01-06T20:57:13Z</dcterms:created>
  <dcterms:modified xsi:type="dcterms:W3CDTF">2013-05-31T02:42:08Z</dcterms:modified>
</cp:coreProperties>
</file>