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90" r:id="rId5"/>
    <p:sldId id="291" r:id="rId6"/>
    <p:sldId id="292" r:id="rId7"/>
    <p:sldId id="293" r:id="rId8"/>
    <p:sldId id="294" r:id="rId9"/>
    <p:sldId id="295" r:id="rId10"/>
    <p:sldId id="296" r:id="rId11"/>
    <p:sldId id="297" r:id="rId12"/>
    <p:sldId id="300" r:id="rId13"/>
    <p:sldId id="301" r:id="rId14"/>
    <p:sldId id="302" r:id="rId15"/>
    <p:sldId id="298" r:id="rId16"/>
    <p:sldId id="272" r:id="rId17"/>
    <p:sldId id="421" r:id="rId18"/>
    <p:sldId id="423" r:id="rId19"/>
    <p:sldId id="424" r:id="rId20"/>
    <p:sldId id="425" r:id="rId21"/>
    <p:sldId id="426" r:id="rId22"/>
    <p:sldId id="427" r:id="rId23"/>
    <p:sldId id="428" r:id="rId24"/>
    <p:sldId id="429" r:id="rId25"/>
    <p:sldId id="707" r:id="rId26"/>
    <p:sldId id="430" r:id="rId27"/>
    <p:sldId id="43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CE6"/>
    <a:srgbClr val="8EBC26"/>
    <a:srgbClr val="20DAAE"/>
    <a:srgbClr val="FFCC00"/>
    <a:srgbClr val="0000FF"/>
    <a:srgbClr val="000099"/>
    <a:srgbClr val="FF0000"/>
    <a:srgbClr val="F72603"/>
    <a:srgbClr val="039B82"/>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varScale="1">
        <p:scale>
          <a:sx n="50" d="100"/>
          <a:sy n="50" d="100"/>
        </p:scale>
        <p:origin x="9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9CD7C-C199-4991-A57E-C96C4CC53CBC}" type="datetimeFigureOut">
              <a:rPr lang="en-GB" smtClean="0"/>
              <a:t>15/08/2024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D407-5597-46AE-8D0D-B22BBC138F28}" type="slidenum">
              <a:rPr lang="en-GB" smtClean="0"/>
              <a:t>‹#›</a:t>
            </a:fld>
            <a:endParaRPr lang="en-GB"/>
          </a:p>
        </p:txBody>
      </p:sp>
    </p:spTree>
    <p:extLst>
      <p:ext uri="{BB962C8B-B14F-4D97-AF65-F5344CB8AC3E}">
        <p14:creationId xmlns:p14="http://schemas.microsoft.com/office/powerpoint/2010/main" val="40067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40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15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08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86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33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46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AEB063-7F11-4E3B-BA52-07405B1C2D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21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A7F41A-2338-4499-A68C-745D9567A83A}"/>
              </a:ext>
            </a:extLst>
          </p:cNvPr>
          <p:cNvSpPr>
            <a:spLocks noGrp="1"/>
          </p:cNvSpPr>
          <p:nvPr>
            <p:ph type="subTitle" idx="1"/>
          </p:nvPr>
        </p:nvSpPr>
        <p:spPr>
          <a:xfrm>
            <a:off x="1783080" y="5095612"/>
            <a:ext cx="8031480" cy="826217"/>
          </a:xfrm>
          <a:solidFill>
            <a:srgbClr val="0033CC"/>
          </a:solidFill>
          <a:scene3d>
            <a:camera prst="orthographicFront"/>
            <a:lightRig rig="threePt" dir="t"/>
          </a:scene3d>
          <a:sp3d>
            <a:bevelT w="165100" prst="coolSlant"/>
          </a:sp3d>
        </p:spPr>
        <p:txBody>
          <a:bodyPr>
            <a:normAutofit/>
          </a:bodyPr>
          <a:lstStyle>
            <a:lvl1pPr marL="0" indent="0" algn="ctr">
              <a:buNone/>
              <a:defRPr sz="28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FF8BAD-298E-481C-8819-2E9DC0C51064}"/>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5" name="Footer Placeholder 4">
            <a:extLst>
              <a:ext uri="{FF2B5EF4-FFF2-40B4-BE49-F238E27FC236}">
                <a16:creationId xmlns:a16="http://schemas.microsoft.com/office/drawing/2014/main" id="{39F72FDB-CA50-4F4C-BDBE-A13E96E8E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76C9-B0DC-4AC5-AF60-DA6B5526366A}"/>
              </a:ext>
            </a:extLst>
          </p:cNvPr>
          <p:cNvSpPr>
            <a:spLocks noGrp="1"/>
          </p:cNvSpPr>
          <p:nvPr>
            <p:ph type="sldNum" sz="quarter" idx="12"/>
          </p:nvPr>
        </p:nvSpPr>
        <p:spPr/>
        <p:txBody>
          <a:bodyPr/>
          <a:lstStyle/>
          <a:p>
            <a:fld id="{72AAA65B-9930-4F85-A80E-4CA852413443}" type="slidenum">
              <a:rPr lang="en-US" smtClean="0"/>
              <a:t>‹#›</a:t>
            </a:fld>
            <a:endParaRPr lang="en-US"/>
          </a:p>
        </p:txBody>
      </p:sp>
      <p:sp>
        <p:nvSpPr>
          <p:cNvPr id="2" name="Title 1">
            <a:extLst>
              <a:ext uri="{FF2B5EF4-FFF2-40B4-BE49-F238E27FC236}">
                <a16:creationId xmlns:a16="http://schemas.microsoft.com/office/drawing/2014/main" id="{4C355FB8-265D-459D-9137-FD3A74262C8E}"/>
              </a:ext>
            </a:extLst>
          </p:cNvPr>
          <p:cNvSpPr>
            <a:spLocks noGrp="1"/>
          </p:cNvSpPr>
          <p:nvPr>
            <p:ph type="ctrTitle"/>
          </p:nvPr>
        </p:nvSpPr>
        <p:spPr>
          <a:xfrm>
            <a:off x="751114" y="595249"/>
            <a:ext cx="10515600" cy="1331533"/>
          </a:xfrm>
          <a:solidFill>
            <a:srgbClr val="F72603"/>
          </a:solidFill>
          <a:scene3d>
            <a:camera prst="orthographicFront"/>
            <a:lightRig rig="threePt" dir="t"/>
          </a:scene3d>
          <a:sp3d>
            <a:bevelT w="165100" prst="coolSlant"/>
          </a:sp3d>
        </p:spPr>
        <p:style>
          <a:lnRef idx="0">
            <a:schemeClr val="accent5"/>
          </a:lnRef>
          <a:fillRef idx="3">
            <a:schemeClr val="accent5"/>
          </a:fillRef>
          <a:effectRef idx="3">
            <a:schemeClr val="accent5"/>
          </a:effectRef>
          <a:fontRef idx="minor">
            <a:schemeClr val="lt1"/>
          </a:fontRef>
        </p:style>
        <p:txBody>
          <a:bodyPr anchor="b">
            <a:normAutofit/>
          </a:bodyPr>
          <a:lstStyle>
            <a:lvl1pPr algn="ctr">
              <a:defRPr sz="54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pic>
        <p:nvPicPr>
          <p:cNvPr id="8" name="Picture 7">
            <a:extLst>
              <a:ext uri="{FF2B5EF4-FFF2-40B4-BE49-F238E27FC236}">
                <a16:creationId xmlns:a16="http://schemas.microsoft.com/office/drawing/2014/main" id="{DDE61A83-18A6-4B8C-A83B-DEC52C35B3FC}"/>
              </a:ext>
            </a:extLst>
          </p:cNvPr>
          <p:cNvPicPr>
            <a:picLocks noChangeAspect="1"/>
          </p:cNvPicPr>
          <p:nvPr userDrawn="1"/>
        </p:nvPicPr>
        <p:blipFill>
          <a:blip r:embed="rId2"/>
          <a:stretch>
            <a:fillRect/>
          </a:stretch>
        </p:blipFill>
        <p:spPr>
          <a:xfrm>
            <a:off x="4946467" y="2260777"/>
            <a:ext cx="1898469" cy="2166846"/>
          </a:xfrm>
          <a:prstGeom prst="rect">
            <a:avLst/>
          </a:prstGeom>
        </p:spPr>
      </p:pic>
    </p:spTree>
    <p:extLst>
      <p:ext uri="{BB962C8B-B14F-4D97-AF65-F5344CB8AC3E}">
        <p14:creationId xmlns:p14="http://schemas.microsoft.com/office/powerpoint/2010/main" val="111324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2EA1-5FBD-4438-B4B3-A40E0B7C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9BC7F-6A7C-443F-8DE5-53F72CEB5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B4206-F545-4B97-BE8D-DFB15FFE0A3B}"/>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5" name="Footer Placeholder 4">
            <a:extLst>
              <a:ext uri="{FF2B5EF4-FFF2-40B4-BE49-F238E27FC236}">
                <a16:creationId xmlns:a16="http://schemas.microsoft.com/office/drawing/2014/main" id="{E60A075B-36AF-4D92-88A2-9C7501160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B21C2-8C8B-4A95-8949-CB2067F422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90665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80A9E-0C84-4D69-A1D4-CB6D7F8F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F967D-14AA-4B11-9CE4-688348938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5C6B1-138D-4A02-8EBD-E3B428B65ABB}"/>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5" name="Footer Placeholder 4">
            <a:extLst>
              <a:ext uri="{FF2B5EF4-FFF2-40B4-BE49-F238E27FC236}">
                <a16:creationId xmlns:a16="http://schemas.microsoft.com/office/drawing/2014/main" id="{17C43181-E65F-4A74-AAD2-034195363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23B67-127B-41ED-A6CD-CE03419C0718}"/>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73659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4A6B6B-F942-4C03-B3CA-0BB58D2806DD}"/>
              </a:ext>
            </a:extLst>
          </p:cNvPr>
          <p:cNvSpPr>
            <a:spLocks noGrp="1"/>
          </p:cNvSpPr>
          <p:nvPr>
            <p:ph type="dt" sz="half" idx="10"/>
          </p:nvPr>
        </p:nvSpPr>
        <p:spPr>
          <a:xfrm>
            <a:off x="8706" y="6475321"/>
            <a:ext cx="2743200" cy="365125"/>
          </a:xfrm>
          <a:prstGeom prst="rect">
            <a:avLst/>
          </a:prstGeom>
        </p:spPr>
        <p:txBody>
          <a:bodyPr/>
          <a:lstStyle/>
          <a:p>
            <a:fld id="{BF6DC714-620E-43B8-B6F0-5B1641623F0A}" type="datetime1">
              <a:rPr lang="en-GB" smtClean="0"/>
              <a:t>15/08/2024</a:t>
            </a:fld>
            <a:endParaRPr lang="en-GB"/>
          </a:p>
        </p:txBody>
      </p:sp>
      <p:sp>
        <p:nvSpPr>
          <p:cNvPr id="5" name="Footer Placeholder 4">
            <a:extLst>
              <a:ext uri="{FF2B5EF4-FFF2-40B4-BE49-F238E27FC236}">
                <a16:creationId xmlns:a16="http://schemas.microsoft.com/office/drawing/2014/main" id="{C08EB60A-9070-441C-946B-369D0E38A29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CE2C24E-6739-47C0-ACEF-793D67D13AA4}"/>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
        <p:nvSpPr>
          <p:cNvPr id="7" name="Rectangle: Rounded Corners 6">
            <a:extLst>
              <a:ext uri="{FF2B5EF4-FFF2-40B4-BE49-F238E27FC236}">
                <a16:creationId xmlns:a16="http://schemas.microsoft.com/office/drawing/2014/main" id="{AB0D0F46-D3A6-4D5E-ACA7-461EC472B82F}"/>
              </a:ext>
            </a:extLst>
          </p:cNvPr>
          <p:cNvSpPr/>
          <p:nvPr userDrawn="1"/>
        </p:nvSpPr>
        <p:spPr>
          <a:xfrm>
            <a:off x="150920" y="1180863"/>
            <a:ext cx="11097088" cy="1562337"/>
          </a:xfrm>
          <a:prstGeom prst="roundRect">
            <a:avLst>
              <a:gd name="adj" fmla="val 50000"/>
            </a:avLst>
          </a:prstGeom>
          <a:solidFill>
            <a:srgbClr val="F0130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45D1504-7B25-4DBA-9CEB-4AA08E540019}"/>
              </a:ext>
            </a:extLst>
          </p:cNvPr>
          <p:cNvSpPr>
            <a:spLocks noGrp="1"/>
          </p:cNvSpPr>
          <p:nvPr>
            <p:ph type="ctrTitle"/>
          </p:nvPr>
        </p:nvSpPr>
        <p:spPr>
          <a:xfrm>
            <a:off x="390617" y="1438183"/>
            <a:ext cx="10564428" cy="1118719"/>
          </a:xfrm>
        </p:spPr>
        <p:txBody>
          <a:bodyPr anchor="b"/>
          <a:lstStyle>
            <a:lvl1pPr algn="ctr">
              <a:defRPr sz="5400"/>
            </a:lvl1pPr>
          </a:lstStyle>
          <a:p>
            <a:r>
              <a:rPr lang="en-US" dirty="0"/>
              <a:t>Click to edit Master title style</a:t>
            </a:r>
            <a:endParaRPr lang="en-GB" dirty="0"/>
          </a:p>
        </p:txBody>
      </p:sp>
      <p:sp>
        <p:nvSpPr>
          <p:cNvPr id="8" name="Rectangle: Rounded Corners 7">
            <a:extLst>
              <a:ext uri="{FF2B5EF4-FFF2-40B4-BE49-F238E27FC236}">
                <a16:creationId xmlns:a16="http://schemas.microsoft.com/office/drawing/2014/main" id="{6DE760BE-8CA0-411E-9E31-FEF756884795}"/>
              </a:ext>
            </a:extLst>
          </p:cNvPr>
          <p:cNvSpPr/>
          <p:nvPr userDrawn="1"/>
        </p:nvSpPr>
        <p:spPr>
          <a:xfrm>
            <a:off x="1578005" y="4363479"/>
            <a:ext cx="8189651" cy="1216373"/>
          </a:xfrm>
          <a:prstGeom prst="roundRect">
            <a:avLst>
              <a:gd name="adj" fmla="val 50000"/>
            </a:avLst>
          </a:prstGeom>
          <a:solidFill>
            <a:srgbClr val="0829CE"/>
          </a:solidFill>
          <a:ln>
            <a:solidFill>
              <a:srgbClr val="0829CE"/>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1D183FD9-D7D6-45AF-83EB-956A9E52E299}"/>
              </a:ext>
            </a:extLst>
          </p:cNvPr>
          <p:cNvSpPr>
            <a:spLocks noGrp="1"/>
          </p:cNvSpPr>
          <p:nvPr>
            <p:ph type="subTitle" idx="1"/>
          </p:nvPr>
        </p:nvSpPr>
        <p:spPr>
          <a:xfrm>
            <a:off x="1944210" y="4687410"/>
            <a:ext cx="7608162" cy="780160"/>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860060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6718-228B-4F12-A14E-82EDB1BAAF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AC516F-C6A3-458F-9E96-536E1ECD74D1}"/>
              </a:ext>
            </a:extLst>
          </p:cNvPr>
          <p:cNvSpPr>
            <a:spLocks noGrp="1"/>
          </p:cNvSpPr>
          <p:nvPr>
            <p:ph idx="1"/>
          </p:nvPr>
        </p:nvSpPr>
        <p:spPr>
          <a:xfrm>
            <a:off x="1" y="833073"/>
            <a:ext cx="11338560" cy="5463224"/>
          </a:xfrm>
        </p:spPr>
        <p:txBody>
          <a:bodyPr/>
          <a:lstStyle>
            <a:lvl1pPr marL="228600" indent="-228600">
              <a:buFont typeface="Cambria" panose="02040503050406030204" pitchFamily="18" charset="0"/>
              <a:buChar char="⫸"/>
              <a:defRPr i="1">
                <a:solidFill>
                  <a:srgbClr val="000066"/>
                </a:solidFill>
              </a:defRPr>
            </a:lvl1pPr>
            <a:lvl2pPr marL="685800" indent="-228600">
              <a:buFont typeface="Cambria" panose="02040503050406030204" pitchFamily="18" charset="0"/>
              <a:buChar char="⫸"/>
              <a:defRPr i="1">
                <a:solidFill>
                  <a:srgbClr val="000066"/>
                </a:solidFill>
              </a:defRPr>
            </a:lvl2pPr>
            <a:lvl3pPr marL="1143000" indent="-228600">
              <a:buFont typeface="Cambria" panose="02040503050406030204" pitchFamily="18" charset="0"/>
              <a:buChar char="⫸"/>
              <a:defRPr i="1">
                <a:solidFill>
                  <a:srgbClr val="000066"/>
                </a:solidFill>
              </a:defRPr>
            </a:lvl3pPr>
            <a:lvl4pPr marL="1600200" indent="-228600">
              <a:buFont typeface="Cambria" panose="02040503050406030204" pitchFamily="18" charset="0"/>
              <a:buChar char="⫸"/>
              <a:defRPr i="1">
                <a:solidFill>
                  <a:srgbClr val="000066"/>
                </a:solidFill>
              </a:defRPr>
            </a:lvl4pPr>
            <a:lvl5pPr marL="2057400" indent="-228600">
              <a:buFont typeface="Cambria" panose="02040503050406030204" pitchFamily="18" charset="0"/>
              <a:buChar char="⫸"/>
              <a:defRPr i="1">
                <a:solidFill>
                  <a:srgbClr val="00006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5674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67044E-9EF4-4DFA-9BEF-DD12199F1DD6}"/>
              </a:ext>
            </a:extLst>
          </p:cNvPr>
          <p:cNvSpPr>
            <a:spLocks noGrp="1"/>
          </p:cNvSpPr>
          <p:nvPr>
            <p:ph type="dt" sz="half" idx="10"/>
          </p:nvPr>
        </p:nvSpPr>
        <p:spPr>
          <a:xfrm>
            <a:off x="8706" y="6475321"/>
            <a:ext cx="1613355" cy="365125"/>
          </a:xfrm>
          <a:prstGeom prst="rect">
            <a:avLst/>
          </a:prstGeom>
        </p:spPr>
        <p:txBody>
          <a:bodyPr/>
          <a:lstStyle/>
          <a:p>
            <a:fld id="{2643EE3C-6508-4721-BDCA-106F03BBB6E8}" type="datetime1">
              <a:rPr lang="en-GB" smtClean="0"/>
              <a:t>15/08/2024</a:t>
            </a:fld>
            <a:endParaRPr lang="en-GB"/>
          </a:p>
        </p:txBody>
      </p:sp>
      <p:sp>
        <p:nvSpPr>
          <p:cNvPr id="5" name="Footer Placeholder 4">
            <a:extLst>
              <a:ext uri="{FF2B5EF4-FFF2-40B4-BE49-F238E27FC236}">
                <a16:creationId xmlns:a16="http://schemas.microsoft.com/office/drawing/2014/main" id="{C6E7BD6C-9C88-4D05-9AA2-41AF6623BDBA}"/>
              </a:ext>
            </a:extLst>
          </p:cNvPr>
          <p:cNvSpPr>
            <a:spLocks noGrp="1"/>
          </p:cNvSpPr>
          <p:nvPr>
            <p:ph type="ftr" sz="quarter" idx="11"/>
          </p:nvPr>
        </p:nvSpPr>
        <p:spPr>
          <a:xfrm>
            <a:off x="1942011" y="6356350"/>
            <a:ext cx="9318171"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0D135A69-E8C7-47E1-B683-54A092982297}"/>
              </a:ext>
            </a:extLst>
          </p:cNvPr>
          <p:cNvSpPr>
            <a:spLocks noGrp="1"/>
          </p:cNvSpPr>
          <p:nvPr>
            <p:ph type="sldNum" sz="quarter" idx="12"/>
          </p:nvPr>
        </p:nvSpPr>
        <p:spPr>
          <a:xfrm>
            <a:off x="11713029" y="6411367"/>
            <a:ext cx="415651" cy="365125"/>
          </a:xfrm>
          <a:prstGeom prst="rect">
            <a:avLst/>
          </a:prstGeom>
        </p:spPr>
        <p:txBody>
          <a:bodyPr/>
          <a:lstStyle/>
          <a:p>
            <a:fld id="{5576A088-A8D9-4974-B30A-5AE85A04896C}" type="slidenum">
              <a:rPr lang="en-GB" smtClean="0"/>
              <a:t>‹#›</a:t>
            </a:fld>
            <a:endParaRPr lang="en-GB" dirty="0"/>
          </a:p>
        </p:txBody>
      </p:sp>
      <p:sp>
        <p:nvSpPr>
          <p:cNvPr id="7" name="Rectangle: Diagonal Corners Snipped 6">
            <a:extLst>
              <a:ext uri="{FF2B5EF4-FFF2-40B4-BE49-F238E27FC236}">
                <a16:creationId xmlns:a16="http://schemas.microsoft.com/office/drawing/2014/main" id="{EE3944D1-7B0E-4863-8E09-2713078B0800}"/>
              </a:ext>
            </a:extLst>
          </p:cNvPr>
          <p:cNvSpPr/>
          <p:nvPr userDrawn="1"/>
        </p:nvSpPr>
        <p:spPr>
          <a:xfrm>
            <a:off x="675096" y="1662793"/>
            <a:ext cx="9801315" cy="1957251"/>
          </a:xfrm>
          <a:prstGeom prst="snip2DiagRect">
            <a:avLst>
              <a:gd name="adj1" fmla="val 0"/>
              <a:gd name="adj2" fmla="val 50000"/>
            </a:avLst>
          </a:prstGeom>
          <a:solidFill>
            <a:srgbClr val="0829CE"/>
          </a:solidFill>
          <a:ln>
            <a:solidFill>
              <a:srgbClr val="0829CE"/>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8800CE0-21D0-46D5-B5EA-983243CFBC69}"/>
              </a:ext>
            </a:extLst>
          </p:cNvPr>
          <p:cNvSpPr>
            <a:spLocks noGrp="1"/>
          </p:cNvSpPr>
          <p:nvPr>
            <p:ph type="title"/>
          </p:nvPr>
        </p:nvSpPr>
        <p:spPr>
          <a:xfrm>
            <a:off x="1380306" y="1795281"/>
            <a:ext cx="9122047" cy="1692274"/>
          </a:xfrm>
        </p:spPr>
        <p:txBody>
          <a:bodyPr anchor="b"/>
          <a:lstStyle>
            <a:lvl1pPr>
              <a:defRPr sz="4800"/>
            </a:lvl1pPr>
          </a:lstStyle>
          <a:p>
            <a:r>
              <a:rPr lang="en-US" dirty="0"/>
              <a:t>Click to edit Master title style</a:t>
            </a:r>
            <a:endParaRPr lang="en-GB" dirty="0"/>
          </a:p>
        </p:txBody>
      </p:sp>
      <p:sp>
        <p:nvSpPr>
          <p:cNvPr id="8" name="Arrow: Right 7">
            <a:extLst>
              <a:ext uri="{FF2B5EF4-FFF2-40B4-BE49-F238E27FC236}">
                <a16:creationId xmlns:a16="http://schemas.microsoft.com/office/drawing/2014/main" id="{95A40C39-25DA-4CC1-BFDA-4440040D7CC5}"/>
              </a:ext>
            </a:extLst>
          </p:cNvPr>
          <p:cNvSpPr/>
          <p:nvPr userDrawn="1"/>
        </p:nvSpPr>
        <p:spPr>
          <a:xfrm>
            <a:off x="1040671" y="3360146"/>
            <a:ext cx="9801315" cy="2982686"/>
          </a:xfrm>
          <a:prstGeom prst="rightArrow">
            <a:avLst/>
          </a:prstGeom>
          <a:solidFill>
            <a:srgbClr val="FF0000"/>
          </a:solidFill>
          <a:ln>
            <a:solidFill>
              <a:srgbClr val="F0130E"/>
            </a:solidFill>
          </a:ln>
          <a:scene3d>
            <a:camera prst="perspectiveRelaxedModerately"/>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A7FABD71-EF11-4CBC-91EE-06871668F8C7}"/>
              </a:ext>
            </a:extLst>
          </p:cNvPr>
          <p:cNvSpPr>
            <a:spLocks noGrp="1"/>
          </p:cNvSpPr>
          <p:nvPr>
            <p:ph type="body" idx="1"/>
          </p:nvPr>
        </p:nvSpPr>
        <p:spPr>
          <a:xfrm>
            <a:off x="1622061" y="4537301"/>
            <a:ext cx="7907383" cy="888274"/>
          </a:xfrm>
        </p:spPr>
        <p:txBody>
          <a:bodyPr>
            <a:normAutofit/>
          </a:bodyPr>
          <a:lstStyle>
            <a:lvl1pPr marL="0" indent="0">
              <a:buNone/>
              <a:defRPr sz="2800">
                <a:solidFill>
                  <a:srgbClr val="FFC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63747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4FE4-580B-444D-AF07-639F9871E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BEC9A9-0B36-4931-AB85-6648E10E2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D2E0A9-42F7-4375-B236-125AE286F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C413F14-CF93-4A15-9FC1-70EDDB3668F9}"/>
              </a:ext>
            </a:extLst>
          </p:cNvPr>
          <p:cNvSpPr>
            <a:spLocks noGrp="1"/>
          </p:cNvSpPr>
          <p:nvPr>
            <p:ph type="dt" sz="half" idx="10"/>
          </p:nvPr>
        </p:nvSpPr>
        <p:spPr>
          <a:xfrm>
            <a:off x="8706" y="6475321"/>
            <a:ext cx="2743200" cy="365125"/>
          </a:xfrm>
          <a:prstGeom prst="rect">
            <a:avLst/>
          </a:prstGeom>
        </p:spPr>
        <p:txBody>
          <a:bodyPr/>
          <a:lstStyle/>
          <a:p>
            <a:fld id="{16D6F9E3-E042-4745-856D-19BA6BE6F5F0}" type="datetime1">
              <a:rPr lang="en-GB" smtClean="0"/>
              <a:t>15/08/2024</a:t>
            </a:fld>
            <a:endParaRPr lang="en-GB"/>
          </a:p>
        </p:txBody>
      </p:sp>
      <p:sp>
        <p:nvSpPr>
          <p:cNvPr id="6" name="Footer Placeholder 5">
            <a:extLst>
              <a:ext uri="{FF2B5EF4-FFF2-40B4-BE49-F238E27FC236}">
                <a16:creationId xmlns:a16="http://schemas.microsoft.com/office/drawing/2014/main" id="{0C8EC828-087B-49A6-85F5-6928C7E91F3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FA945079-5F3C-4B4C-A69F-B6DC0C212F7B}"/>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639679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6672-71A7-43B6-BB50-3FEBD1E9FCC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6AF68B-A2A7-492A-8F25-26726DD15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3325B-B13B-4606-B49F-E2DA4E3C7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F6A7F8-BD7D-43CC-9BD5-71F3133AC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C2DCC-7AD6-4B02-AEBA-BE1BB0AF8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7271E5-37EF-4350-9C54-F73535388694}"/>
              </a:ext>
            </a:extLst>
          </p:cNvPr>
          <p:cNvSpPr>
            <a:spLocks noGrp="1"/>
          </p:cNvSpPr>
          <p:nvPr>
            <p:ph type="dt" sz="half" idx="10"/>
          </p:nvPr>
        </p:nvSpPr>
        <p:spPr>
          <a:xfrm>
            <a:off x="8706" y="6475321"/>
            <a:ext cx="2743200" cy="365125"/>
          </a:xfrm>
          <a:prstGeom prst="rect">
            <a:avLst/>
          </a:prstGeom>
        </p:spPr>
        <p:txBody>
          <a:bodyPr/>
          <a:lstStyle/>
          <a:p>
            <a:fld id="{BF214FD1-29C6-425B-8FAE-F2CCAE4CD893}" type="datetime1">
              <a:rPr lang="en-GB" smtClean="0"/>
              <a:t>15/08/2024</a:t>
            </a:fld>
            <a:endParaRPr lang="en-GB"/>
          </a:p>
        </p:txBody>
      </p:sp>
      <p:sp>
        <p:nvSpPr>
          <p:cNvPr id="8" name="Footer Placeholder 7">
            <a:extLst>
              <a:ext uri="{FF2B5EF4-FFF2-40B4-BE49-F238E27FC236}">
                <a16:creationId xmlns:a16="http://schemas.microsoft.com/office/drawing/2014/main" id="{E785CDAA-758C-4471-973E-D532D6C0F84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A9C9E27A-7F8C-42D5-BEA7-D6A4BD592E52}"/>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863538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402B-F290-4619-8E32-9A49C2ED81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29572D-92DC-4C24-AB7C-64474E23B9C0}"/>
              </a:ext>
            </a:extLst>
          </p:cNvPr>
          <p:cNvSpPr>
            <a:spLocks noGrp="1"/>
          </p:cNvSpPr>
          <p:nvPr>
            <p:ph type="dt" sz="half" idx="10"/>
          </p:nvPr>
        </p:nvSpPr>
        <p:spPr>
          <a:xfrm>
            <a:off x="8706" y="6475321"/>
            <a:ext cx="2743200" cy="365125"/>
          </a:xfrm>
          <a:prstGeom prst="rect">
            <a:avLst/>
          </a:prstGeom>
        </p:spPr>
        <p:txBody>
          <a:bodyPr/>
          <a:lstStyle/>
          <a:p>
            <a:fld id="{B18F6B89-3D82-4385-9BFF-38DE34574013}" type="datetime1">
              <a:rPr lang="en-GB" smtClean="0"/>
              <a:t>15/08/2024</a:t>
            </a:fld>
            <a:endParaRPr lang="en-GB"/>
          </a:p>
        </p:txBody>
      </p:sp>
      <p:sp>
        <p:nvSpPr>
          <p:cNvPr id="4" name="Footer Placeholder 3">
            <a:extLst>
              <a:ext uri="{FF2B5EF4-FFF2-40B4-BE49-F238E27FC236}">
                <a16:creationId xmlns:a16="http://schemas.microsoft.com/office/drawing/2014/main" id="{B18A3EE0-5626-41CA-B3CE-4CAB5C2C09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32AEF22C-EB95-407F-B084-BB3CDFA6FF75}"/>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2360482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1AEF5-F6EC-437D-9195-D18E2C6A9497}"/>
              </a:ext>
            </a:extLst>
          </p:cNvPr>
          <p:cNvSpPr>
            <a:spLocks noGrp="1"/>
          </p:cNvSpPr>
          <p:nvPr>
            <p:ph type="dt" sz="half" idx="10"/>
          </p:nvPr>
        </p:nvSpPr>
        <p:spPr>
          <a:xfrm>
            <a:off x="8706" y="6475321"/>
            <a:ext cx="2743200" cy="365125"/>
          </a:xfrm>
          <a:prstGeom prst="rect">
            <a:avLst/>
          </a:prstGeom>
        </p:spPr>
        <p:txBody>
          <a:bodyPr/>
          <a:lstStyle/>
          <a:p>
            <a:fld id="{DA04FAA2-0512-485F-9ACD-B1DFEBECF517}" type="datetime1">
              <a:rPr lang="en-GB" smtClean="0"/>
              <a:t>15/08/2024</a:t>
            </a:fld>
            <a:endParaRPr lang="en-GB"/>
          </a:p>
        </p:txBody>
      </p:sp>
      <p:sp>
        <p:nvSpPr>
          <p:cNvPr id="3" name="Footer Placeholder 2">
            <a:extLst>
              <a:ext uri="{FF2B5EF4-FFF2-40B4-BE49-F238E27FC236}">
                <a16:creationId xmlns:a16="http://schemas.microsoft.com/office/drawing/2014/main" id="{C34FD95D-6D72-46BF-880F-71AA5F77865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52926B2D-7F4B-4577-8CB1-2C22B358A3FF}"/>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3278221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1BB6-E052-40C9-A15E-8B196112D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6E24B0-28D3-4FF1-B105-CACA1E2A2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EB0A51-2987-4C98-AA4E-808E1F183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A1FE1-BF00-4BC2-9B26-1818D168AEE5}"/>
              </a:ext>
            </a:extLst>
          </p:cNvPr>
          <p:cNvSpPr>
            <a:spLocks noGrp="1"/>
          </p:cNvSpPr>
          <p:nvPr>
            <p:ph type="dt" sz="half" idx="10"/>
          </p:nvPr>
        </p:nvSpPr>
        <p:spPr>
          <a:xfrm>
            <a:off x="8706" y="6475321"/>
            <a:ext cx="2743200" cy="365125"/>
          </a:xfrm>
          <a:prstGeom prst="rect">
            <a:avLst/>
          </a:prstGeom>
        </p:spPr>
        <p:txBody>
          <a:bodyPr/>
          <a:lstStyle/>
          <a:p>
            <a:fld id="{3C6147F1-E958-4EF6-BE15-C825A412D804}" type="datetime1">
              <a:rPr lang="en-GB" smtClean="0"/>
              <a:t>15/08/2024</a:t>
            </a:fld>
            <a:endParaRPr lang="en-GB"/>
          </a:p>
        </p:txBody>
      </p:sp>
      <p:sp>
        <p:nvSpPr>
          <p:cNvPr id="6" name="Footer Placeholder 5">
            <a:extLst>
              <a:ext uri="{FF2B5EF4-FFF2-40B4-BE49-F238E27FC236}">
                <a16:creationId xmlns:a16="http://schemas.microsoft.com/office/drawing/2014/main" id="{B171FD23-55B8-4D29-A995-48AE2B6DDD7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163E0975-7E93-4222-B3D3-E0C19A2713F5}"/>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12155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652F36-787A-4F8E-8554-68308124A547}"/>
              </a:ext>
            </a:extLst>
          </p:cNvPr>
          <p:cNvPicPr>
            <a:picLocks noChangeAspect="1"/>
          </p:cNvPicPr>
          <p:nvPr userDrawn="1"/>
        </p:nvPicPr>
        <p:blipFill>
          <a:blip r:embed="rId2"/>
          <a:stretch>
            <a:fillRect/>
          </a:stretch>
        </p:blipFill>
        <p:spPr>
          <a:xfrm>
            <a:off x="11826241" y="6492874"/>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a:extLst>
              <a:ext uri="{FF2B5EF4-FFF2-40B4-BE49-F238E27FC236}">
                <a16:creationId xmlns:a16="http://schemas.microsoft.com/office/drawing/2014/main" id="{6EA53875-46F9-4ABF-857D-CF65FBE3740C}"/>
              </a:ext>
            </a:extLst>
          </p:cNvPr>
          <p:cNvSpPr/>
          <p:nvPr userDrawn="1"/>
        </p:nvSpPr>
        <p:spPr>
          <a:xfrm>
            <a:off x="0" y="6492875"/>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i="1">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8E258BBA-695F-4104-864D-26AB20B04296}"/>
              </a:ext>
            </a:extLst>
          </p:cNvPr>
          <p:cNvSpPr>
            <a:spLocks noGrp="1"/>
          </p:cNvSpPr>
          <p:nvPr>
            <p:ph type="dt" sz="half" idx="10"/>
          </p:nvPr>
        </p:nvSpPr>
        <p:spPr>
          <a:xfrm>
            <a:off x="498567" y="6492875"/>
            <a:ext cx="2741023"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79258987-A25C-4C50-807C-D37EDE9949C3}" type="datetimeFigureOut">
              <a:rPr lang="en-US" smtClean="0"/>
              <a:pPr/>
              <a:t>8/15/2024</a:t>
            </a:fld>
            <a:endParaRPr lang="en-US" dirty="0"/>
          </a:p>
        </p:txBody>
      </p:sp>
      <p:sp>
        <p:nvSpPr>
          <p:cNvPr id="5" name="Footer Placeholder 4">
            <a:extLst>
              <a:ext uri="{FF2B5EF4-FFF2-40B4-BE49-F238E27FC236}">
                <a16:creationId xmlns:a16="http://schemas.microsoft.com/office/drawing/2014/main" id="{5ACA6FE8-345F-4EE5-ADF6-7A29717FDCA5}"/>
              </a:ext>
            </a:extLst>
          </p:cNvPr>
          <p:cNvSpPr>
            <a:spLocks noGrp="1"/>
          </p:cNvSpPr>
          <p:nvPr>
            <p:ph type="ftr" sz="quarter" idx="11"/>
          </p:nvPr>
        </p:nvSpPr>
        <p:spPr>
          <a:xfrm>
            <a:off x="4211137" y="6492875"/>
            <a:ext cx="4111535" cy="365125"/>
          </a:xfrm>
        </p:spPr>
        <p:txBody>
          <a:bodyPr/>
          <a:lstStyle>
            <a:lvl1pPr>
              <a:defRPr sz="13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F8459AC5-83C9-4A5B-B136-6D6084EBAF38}"/>
              </a:ext>
            </a:extLst>
          </p:cNvPr>
          <p:cNvSpPr>
            <a:spLocks noGrp="1"/>
          </p:cNvSpPr>
          <p:nvPr>
            <p:ph type="sldNum" sz="quarter" idx="12"/>
          </p:nvPr>
        </p:nvSpPr>
        <p:spPr>
          <a:xfrm>
            <a:off x="8952410" y="6520587"/>
            <a:ext cx="2741023" cy="365125"/>
          </a:xfrm>
        </p:spPr>
        <p:txBody>
          <a:bodyPr/>
          <a:lstStyle>
            <a:lvl1pPr>
              <a:defRPr>
                <a:solidFill>
                  <a:schemeClr val="bg1"/>
                </a:solidFill>
                <a:latin typeface="Cambria" panose="02040503050406030204" pitchFamily="18" charset="0"/>
                <a:ea typeface="Cambria" panose="02040503050406030204" pitchFamily="18" charset="0"/>
              </a:defRPr>
            </a:lvl1pPr>
          </a:lstStyle>
          <a:p>
            <a:fld id="{72AAA65B-9930-4F85-A80E-4CA852413443}" type="slidenum">
              <a:rPr lang="en-US" smtClean="0"/>
              <a:pPr/>
              <a:t>‹#›</a:t>
            </a:fld>
            <a:endParaRPr lang="en-US"/>
          </a:p>
        </p:txBody>
      </p:sp>
      <p:pic>
        <p:nvPicPr>
          <p:cNvPr id="10" name="Picture 9">
            <a:extLst>
              <a:ext uri="{FF2B5EF4-FFF2-40B4-BE49-F238E27FC236}">
                <a16:creationId xmlns:a16="http://schemas.microsoft.com/office/drawing/2014/main" id="{E459389C-ABCA-4B91-95CE-2653CBB5A7F4}"/>
              </a:ext>
            </a:extLst>
          </p:cNvPr>
          <p:cNvPicPr>
            <a:picLocks noChangeAspect="1"/>
          </p:cNvPicPr>
          <p:nvPr userDrawn="1"/>
        </p:nvPicPr>
        <p:blipFill>
          <a:blip r:embed="rId3"/>
          <a:stretch>
            <a:fillRect/>
          </a:stretch>
        </p:blipFill>
        <p:spPr>
          <a:xfrm>
            <a:off x="11172825" y="7404"/>
            <a:ext cx="1019175" cy="1126072"/>
          </a:xfrm>
          <a:prstGeom prst="rect">
            <a:avLst/>
          </a:prstGeom>
          <a:solidFill>
            <a:schemeClr val="accent1"/>
          </a:solidFill>
        </p:spPr>
      </p:pic>
      <p:sp>
        <p:nvSpPr>
          <p:cNvPr id="3" name="Content Placeholder 2">
            <a:extLst>
              <a:ext uri="{FF2B5EF4-FFF2-40B4-BE49-F238E27FC236}">
                <a16:creationId xmlns:a16="http://schemas.microsoft.com/office/drawing/2014/main" id="{366BEEFC-51CD-445E-94B5-56FAFEC95D54}"/>
              </a:ext>
            </a:extLst>
          </p:cNvPr>
          <p:cNvSpPr>
            <a:spLocks noGrp="1"/>
          </p:cNvSpPr>
          <p:nvPr>
            <p:ph idx="1"/>
          </p:nvPr>
        </p:nvSpPr>
        <p:spPr>
          <a:xfrm>
            <a:off x="0" y="1161188"/>
            <a:ext cx="12192000" cy="5303974"/>
          </a:xfrm>
        </p:spPr>
        <p:txBody>
          <a:bodyPr>
            <a:normAutofit/>
          </a:bodyPr>
          <a:lstStyle>
            <a:lvl1pPr marL="228600" indent="-228600">
              <a:buFont typeface="Cambria" panose="02040503050406030204" pitchFamily="18" charset="0"/>
              <a:buChar char="֎"/>
              <a:defRPr sz="36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685800" indent="-228600">
              <a:buFont typeface="Cambria" panose="02040503050406030204" pitchFamily="18" charset="0"/>
              <a:buChar char="֎"/>
              <a:defRPr sz="32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2pPr>
            <a:lvl3pPr marL="1143000" indent="-228600">
              <a:buFont typeface="Cambria" panose="02040503050406030204" pitchFamily="18" charset="0"/>
              <a:buChar char="֎"/>
              <a:defRPr sz="28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3pPr>
            <a:lvl4pPr marL="16002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4pPr>
            <a:lvl5pPr marL="2057400" indent="-228600">
              <a:buFont typeface="Cambria" panose="02040503050406030204" pitchFamily="18" charset="0"/>
              <a:buChar char="֎"/>
              <a:defRPr sz="2400" b="1">
                <a:solidFill>
                  <a:srgbClr val="00009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3B4C6DB-F042-4E57-ABC4-5D620FDD181A}"/>
              </a:ext>
            </a:extLst>
          </p:cNvPr>
          <p:cNvSpPr>
            <a:spLocks noGrp="1"/>
          </p:cNvSpPr>
          <p:nvPr>
            <p:ph type="title"/>
          </p:nvPr>
        </p:nvSpPr>
        <p:spPr>
          <a:xfrm>
            <a:off x="1" y="0"/>
            <a:ext cx="11239500" cy="1133476"/>
          </a:xfrm>
          <a:solidFill>
            <a:srgbClr val="0033CC"/>
          </a:solidFill>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3467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0C59-A32B-47D4-9146-BC51CC1AD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4F728-7A18-465B-96FF-423F3E01D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23A066-DD13-4832-94D9-1257F115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084CA-9331-4705-A074-7FC9BAB253C2}"/>
              </a:ext>
            </a:extLst>
          </p:cNvPr>
          <p:cNvSpPr>
            <a:spLocks noGrp="1"/>
          </p:cNvSpPr>
          <p:nvPr>
            <p:ph type="dt" sz="half" idx="10"/>
          </p:nvPr>
        </p:nvSpPr>
        <p:spPr>
          <a:xfrm>
            <a:off x="8706" y="6475321"/>
            <a:ext cx="2743200" cy="365125"/>
          </a:xfrm>
          <a:prstGeom prst="rect">
            <a:avLst/>
          </a:prstGeom>
        </p:spPr>
        <p:txBody>
          <a:bodyPr/>
          <a:lstStyle/>
          <a:p>
            <a:fld id="{FB59B571-8F99-41AE-96F1-E57FC758A591}" type="datetime1">
              <a:rPr lang="en-GB" smtClean="0"/>
              <a:t>15/08/2024</a:t>
            </a:fld>
            <a:endParaRPr lang="en-GB"/>
          </a:p>
        </p:txBody>
      </p:sp>
      <p:sp>
        <p:nvSpPr>
          <p:cNvPr id="6" name="Footer Placeholder 5">
            <a:extLst>
              <a:ext uri="{FF2B5EF4-FFF2-40B4-BE49-F238E27FC236}">
                <a16:creationId xmlns:a16="http://schemas.microsoft.com/office/drawing/2014/main" id="{7AF904DE-B2E1-4FEB-B960-8556F35727B3}"/>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0AADC31-ABE5-456C-AF66-0BA66AEAD36E}"/>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62192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FE58-CD61-44DD-97CA-ECDBEC6A70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BA2D81-15E6-4BC3-8AE3-4F384E6DBF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A39386-EF63-47D5-8889-E4A5034C48F1}"/>
              </a:ext>
            </a:extLst>
          </p:cNvPr>
          <p:cNvSpPr>
            <a:spLocks noGrp="1"/>
          </p:cNvSpPr>
          <p:nvPr>
            <p:ph type="dt" sz="half" idx="10"/>
          </p:nvPr>
        </p:nvSpPr>
        <p:spPr>
          <a:xfrm>
            <a:off x="8706" y="6475321"/>
            <a:ext cx="2743200" cy="365125"/>
          </a:xfrm>
          <a:prstGeom prst="rect">
            <a:avLst/>
          </a:prstGeom>
        </p:spPr>
        <p:txBody>
          <a:bodyPr/>
          <a:lstStyle/>
          <a:p>
            <a:fld id="{C4F34C9C-FDCA-4DEA-AA8A-E95C20F20498}" type="datetime1">
              <a:rPr lang="en-GB" smtClean="0"/>
              <a:t>15/08/2024</a:t>
            </a:fld>
            <a:endParaRPr lang="en-GB"/>
          </a:p>
        </p:txBody>
      </p:sp>
      <p:sp>
        <p:nvSpPr>
          <p:cNvPr id="5" name="Footer Placeholder 4">
            <a:extLst>
              <a:ext uri="{FF2B5EF4-FFF2-40B4-BE49-F238E27FC236}">
                <a16:creationId xmlns:a16="http://schemas.microsoft.com/office/drawing/2014/main" id="{BFEDBA02-CF27-43F3-8308-AC988BB789E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9A980D30-0C64-40A4-A99A-947BAD73972C}"/>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3184704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31358-2CB1-4B9A-9BC5-758596BFA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0C82D8-3A9E-4417-91DE-49DFAE9F57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6401E-7DF0-42F8-878F-44CE403F68DE}"/>
              </a:ext>
            </a:extLst>
          </p:cNvPr>
          <p:cNvSpPr>
            <a:spLocks noGrp="1"/>
          </p:cNvSpPr>
          <p:nvPr>
            <p:ph type="dt" sz="half" idx="10"/>
          </p:nvPr>
        </p:nvSpPr>
        <p:spPr>
          <a:xfrm>
            <a:off x="8706" y="6475321"/>
            <a:ext cx="2743200" cy="365125"/>
          </a:xfrm>
          <a:prstGeom prst="rect">
            <a:avLst/>
          </a:prstGeom>
        </p:spPr>
        <p:txBody>
          <a:bodyPr/>
          <a:lstStyle/>
          <a:p>
            <a:fld id="{651A1D81-08FB-4A5F-A818-F17BD55000BB}" type="datetime1">
              <a:rPr lang="en-GB" smtClean="0"/>
              <a:t>15/08/2024</a:t>
            </a:fld>
            <a:endParaRPr lang="en-GB"/>
          </a:p>
        </p:txBody>
      </p:sp>
      <p:sp>
        <p:nvSpPr>
          <p:cNvPr id="5" name="Footer Placeholder 4">
            <a:extLst>
              <a:ext uri="{FF2B5EF4-FFF2-40B4-BE49-F238E27FC236}">
                <a16:creationId xmlns:a16="http://schemas.microsoft.com/office/drawing/2014/main" id="{386705B4-5929-4C50-B39C-4AAE14F8A08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EB7CADF-B805-4389-9B89-376CEF5A280C}"/>
              </a:ext>
            </a:extLst>
          </p:cNvPr>
          <p:cNvSpPr>
            <a:spLocks noGrp="1"/>
          </p:cNvSpPr>
          <p:nvPr>
            <p:ph type="sldNum" sz="quarter" idx="12"/>
          </p:nvPr>
        </p:nvSpPr>
        <p:spPr>
          <a:xfrm>
            <a:off x="8610600" y="6356350"/>
            <a:ext cx="2743200" cy="365125"/>
          </a:xfrm>
          <a:prstGeom prst="rect">
            <a:avLst/>
          </a:prstGeom>
        </p:spPr>
        <p:txBody>
          <a:bodyPr/>
          <a:lstStyle/>
          <a:p>
            <a:fld id="{5576A088-A8D9-4974-B30A-5AE85A04896C}" type="slidenum">
              <a:rPr lang="en-GB" smtClean="0"/>
              <a:t>‹#›</a:t>
            </a:fld>
            <a:endParaRPr lang="en-GB"/>
          </a:p>
        </p:txBody>
      </p:sp>
    </p:spTree>
    <p:extLst>
      <p:ext uri="{BB962C8B-B14F-4D97-AF65-F5344CB8AC3E}">
        <p14:creationId xmlns:p14="http://schemas.microsoft.com/office/powerpoint/2010/main" val="3499622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4" y="26499"/>
            <a:ext cx="11373295" cy="661478"/>
          </a:xfrm>
        </p:spPr>
        <p:txBody>
          <a:bodyPr anchor="ctr" anchorCtr="0"/>
          <a:lstStyle>
            <a:lvl1pPr>
              <a:defRPr b="1"/>
            </a:lvl1pPr>
          </a:lstStyle>
          <a:p>
            <a:r>
              <a:rPr lang="en-US"/>
              <a:t>Click to edit Master title style</a:t>
            </a:r>
            <a:endParaRPr lang="en-US" dirty="0"/>
          </a:p>
        </p:txBody>
      </p:sp>
      <p:sp>
        <p:nvSpPr>
          <p:cNvPr id="4" name="Content Placeholder 3"/>
          <p:cNvSpPr>
            <a:spLocks noGrp="1"/>
          </p:cNvSpPr>
          <p:nvPr>
            <p:ph sz="half" idx="2" hasCustomPrompt="1"/>
          </p:nvPr>
        </p:nvSpPr>
        <p:spPr>
          <a:xfrm>
            <a:off x="8704" y="866777"/>
            <a:ext cx="11373294" cy="5489571"/>
          </a:xfrm>
        </p:spPr>
        <p:txBody>
          <a:bodyPr>
            <a:normAutofit/>
          </a:bodyPr>
          <a:lstStyle>
            <a:lvl1pPr marL="228600" indent="-228600">
              <a:buFont typeface="Cambria" panose="02040503050406030204" pitchFamily="18" charset="0"/>
              <a:buChar char="⊹"/>
              <a:defRPr sz="2800"/>
            </a:lvl1pPr>
            <a:lvl2pPr marL="685800" indent="-228600">
              <a:buFont typeface="Cambria" panose="02040503050406030204" pitchFamily="18" charset="0"/>
              <a:buChar char="⊹"/>
              <a:defRPr sz="2800"/>
            </a:lvl2pPr>
            <a:lvl3pPr marL="1143000" indent="-228600">
              <a:buFont typeface="Cambria" panose="02040503050406030204" pitchFamily="18" charset="0"/>
              <a:buChar char="⊹"/>
              <a:defRPr sz="2800"/>
            </a:lvl3pPr>
            <a:lvl4pPr marL="1600200" indent="-228600">
              <a:buFont typeface="Cambria" panose="02040503050406030204" pitchFamily="18" charset="0"/>
              <a:buChar char="⊹"/>
              <a:defRPr sz="2800"/>
            </a:lvl4pPr>
            <a:lvl5pPr marL="2057400" indent="-228600">
              <a:buFont typeface="Cambria" panose="02040503050406030204" pitchFamily="18" charset="0"/>
              <a:buChar cha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99C8A05D-D2CE-4435-9C20-8D66B0EEF6F0}" type="datetime1">
              <a:rPr lang="en-GB" noProof="0" smtClean="0"/>
              <a:t>15/08/2024</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endParaRPr lang="en-US" noProof="0" dirty="0"/>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982038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710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D904-E64D-4810-B696-59439819DA54}"/>
              </a:ext>
            </a:extLst>
          </p:cNvPr>
          <p:cNvSpPr>
            <a:spLocks noGrp="1"/>
          </p:cNvSpPr>
          <p:nvPr>
            <p:ph type="title"/>
          </p:nvPr>
        </p:nvSpPr>
        <p:spPr>
          <a:xfrm>
            <a:off x="629194" y="1328014"/>
            <a:ext cx="10515599" cy="1341119"/>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b">
            <a:normAutofit/>
          </a:bodyPr>
          <a:lstStyle>
            <a:lvl1pPr algn="ctr">
              <a:defRPr sz="48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C64C496C-C8B3-4C7A-907D-3E7558E52DEE}"/>
              </a:ext>
            </a:extLst>
          </p:cNvPr>
          <p:cNvSpPr>
            <a:spLocks noGrp="1"/>
          </p:cNvSpPr>
          <p:nvPr>
            <p:ph type="body" idx="1"/>
          </p:nvPr>
        </p:nvSpPr>
        <p:spPr>
          <a:xfrm>
            <a:off x="1751510" y="3548335"/>
            <a:ext cx="8688977" cy="759867"/>
          </a:xfrm>
          <a:solidFill>
            <a:srgbClr val="F72603"/>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marL="0" indent="0" algn="ctr">
              <a:buNone/>
              <a:defRPr sz="4400" b="1"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32F45F4-CABB-4186-8E31-9AA1CC4CA47D}"/>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5" name="Footer Placeholder 4">
            <a:extLst>
              <a:ext uri="{FF2B5EF4-FFF2-40B4-BE49-F238E27FC236}">
                <a16:creationId xmlns:a16="http://schemas.microsoft.com/office/drawing/2014/main" id="{B6826509-4C74-469E-952C-EA3519D7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BF2F-3005-4007-88C9-5D5793F9DEA7}"/>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7" name="Picture 6">
            <a:extLst>
              <a:ext uri="{FF2B5EF4-FFF2-40B4-BE49-F238E27FC236}">
                <a16:creationId xmlns:a16="http://schemas.microsoft.com/office/drawing/2014/main" id="{D6D261B6-354D-4DAA-B616-7FA08A23B760}"/>
              </a:ext>
            </a:extLst>
          </p:cNvPr>
          <p:cNvPicPr>
            <a:picLocks noChangeAspect="1"/>
          </p:cNvPicPr>
          <p:nvPr userDrawn="1"/>
        </p:nvPicPr>
        <p:blipFill>
          <a:blip r:embed="rId2"/>
          <a:stretch>
            <a:fillRect/>
          </a:stretch>
        </p:blipFill>
        <p:spPr>
          <a:xfrm>
            <a:off x="11826240" y="0"/>
            <a:ext cx="365759" cy="36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DAFB0509-DE09-4B85-BDB3-CA6AFDFB71A5}"/>
              </a:ext>
            </a:extLst>
          </p:cNvPr>
          <p:cNvSpPr/>
          <p:nvPr userDrawn="1"/>
        </p:nvSpPr>
        <p:spPr>
          <a:xfrm>
            <a:off x="0" y="0"/>
            <a:ext cx="11826240" cy="365125"/>
          </a:xfrm>
          <a:prstGeom prst="rect">
            <a:avLst/>
          </a:prstGeom>
          <a:solidFill>
            <a:srgbClr val="FFCC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07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164A-5ADA-4C1A-894C-C83DE3B30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9A2A8-6EEF-4A61-A959-9FB0439A6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E614AD-AFBA-404E-98BF-412515F0C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AE26D-833F-484A-A833-D8D8DB9FB025}"/>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6" name="Footer Placeholder 5">
            <a:extLst>
              <a:ext uri="{FF2B5EF4-FFF2-40B4-BE49-F238E27FC236}">
                <a16:creationId xmlns:a16="http://schemas.microsoft.com/office/drawing/2014/main" id="{49DC931F-C543-4439-ACCF-E3CDC7C99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23BC2-973C-4C68-8C6A-365938C927C5}"/>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428504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C1B4-2048-44AE-A5EB-90AAC6E2A0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C0879-ED13-4922-A1E2-3C7B95AEB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04021-D008-4B65-9FD5-A61687B6C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EE472-D372-405D-BF20-59722B82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ADF5B-01EF-4176-84A0-5FAD220F7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E6C74-6507-4FF5-B4E6-6987BD8C6529}"/>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8" name="Footer Placeholder 7">
            <a:extLst>
              <a:ext uri="{FF2B5EF4-FFF2-40B4-BE49-F238E27FC236}">
                <a16:creationId xmlns:a16="http://schemas.microsoft.com/office/drawing/2014/main" id="{4CA675D0-3DF5-483C-9B46-2547E9382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7F0C91-C363-47F1-975E-5833905D7ACD}"/>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63771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86BF-8A3B-43DB-9735-776B6E7A13DD}"/>
              </a:ext>
            </a:extLst>
          </p:cNvPr>
          <p:cNvSpPr>
            <a:spLocks noGrp="1"/>
          </p:cNvSpPr>
          <p:nvPr>
            <p:ph type="title"/>
          </p:nvPr>
        </p:nvSpPr>
        <p:spPr>
          <a:xfrm>
            <a:off x="-1" y="-16191"/>
            <a:ext cx="11172825" cy="1126072"/>
          </a:xfrm>
          <a:solidFill>
            <a:srgbClr val="00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lvl1pPr algn="ct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FD4BD02-19CA-4C8D-972B-047AD1F6E425}"/>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4" name="Footer Placeholder 3">
            <a:extLst>
              <a:ext uri="{FF2B5EF4-FFF2-40B4-BE49-F238E27FC236}">
                <a16:creationId xmlns:a16="http://schemas.microsoft.com/office/drawing/2014/main" id="{725667F9-063F-483B-BDAB-B96A23433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31244-36B9-4BD0-BAF4-917BF978D5E9}"/>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6" name="Picture 5">
            <a:extLst>
              <a:ext uri="{FF2B5EF4-FFF2-40B4-BE49-F238E27FC236}">
                <a16:creationId xmlns:a16="http://schemas.microsoft.com/office/drawing/2014/main" id="{CABEF05B-6FA9-49C9-B83D-69B1F1597F15}"/>
              </a:ext>
            </a:extLst>
          </p:cNvPr>
          <p:cNvPicPr>
            <a:picLocks noChangeAspect="1"/>
          </p:cNvPicPr>
          <p:nvPr userDrawn="1"/>
        </p:nvPicPr>
        <p:blipFill>
          <a:blip r:embed="rId2"/>
          <a:stretch>
            <a:fillRect/>
          </a:stretch>
        </p:blipFill>
        <p:spPr>
          <a:xfrm>
            <a:off x="11172825" y="7404"/>
            <a:ext cx="1019175" cy="1126072"/>
          </a:xfrm>
          <a:prstGeom prst="rect">
            <a:avLst/>
          </a:prstGeom>
          <a:solidFill>
            <a:schemeClr val="accent1"/>
          </a:solidFill>
        </p:spPr>
      </p:pic>
    </p:spTree>
    <p:extLst>
      <p:ext uri="{BB962C8B-B14F-4D97-AF65-F5344CB8AC3E}">
        <p14:creationId xmlns:p14="http://schemas.microsoft.com/office/powerpoint/2010/main" val="38544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7349E-2040-4262-B1DF-88739D726523}"/>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3" name="Footer Placeholder 2">
            <a:extLst>
              <a:ext uri="{FF2B5EF4-FFF2-40B4-BE49-F238E27FC236}">
                <a16:creationId xmlns:a16="http://schemas.microsoft.com/office/drawing/2014/main" id="{503FD581-64AB-46DE-9021-D0DD7B8A3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C4D6C-0A3D-4528-B426-5D69E0AED646}"/>
              </a:ext>
            </a:extLst>
          </p:cNvPr>
          <p:cNvSpPr>
            <a:spLocks noGrp="1"/>
          </p:cNvSpPr>
          <p:nvPr>
            <p:ph type="sldNum" sz="quarter" idx="12"/>
          </p:nvPr>
        </p:nvSpPr>
        <p:spPr/>
        <p:txBody>
          <a:bodyPr/>
          <a:lstStyle/>
          <a:p>
            <a:fld id="{72AAA65B-9930-4F85-A80E-4CA852413443}" type="slidenum">
              <a:rPr lang="en-US" smtClean="0"/>
              <a:t>‹#›</a:t>
            </a:fld>
            <a:endParaRPr lang="en-US"/>
          </a:p>
        </p:txBody>
      </p:sp>
      <p:pic>
        <p:nvPicPr>
          <p:cNvPr id="5" name="Picture 4">
            <a:extLst>
              <a:ext uri="{FF2B5EF4-FFF2-40B4-BE49-F238E27FC236}">
                <a16:creationId xmlns:a16="http://schemas.microsoft.com/office/drawing/2014/main" id="{2EADB76A-C8C9-47C7-A9AF-604CE3FEDE60}"/>
              </a:ext>
            </a:extLst>
          </p:cNvPr>
          <p:cNvPicPr>
            <a:picLocks noChangeAspect="1"/>
          </p:cNvPicPr>
          <p:nvPr userDrawn="1"/>
        </p:nvPicPr>
        <p:blipFill>
          <a:blip r:embed="rId2"/>
          <a:stretch>
            <a:fillRect/>
          </a:stretch>
        </p:blipFill>
        <p:spPr>
          <a:xfrm>
            <a:off x="11660776" y="7404"/>
            <a:ext cx="531223" cy="628322"/>
          </a:xfrm>
          <a:prstGeom prst="rect">
            <a:avLst/>
          </a:prstGeom>
          <a:solidFill>
            <a:schemeClr val="accent1"/>
          </a:solidFill>
        </p:spPr>
      </p:pic>
    </p:spTree>
    <p:extLst>
      <p:ext uri="{BB962C8B-B14F-4D97-AF65-F5344CB8AC3E}">
        <p14:creationId xmlns:p14="http://schemas.microsoft.com/office/powerpoint/2010/main" val="348010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840-082A-4483-83E8-B92EE7CAB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B1C7A-07C0-4485-B15D-87B21E1C7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408A2-CD1B-4FDF-A412-B6A255D3E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5A368-510B-4E8D-98D9-67DDD2E85F23}"/>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6" name="Footer Placeholder 5">
            <a:extLst>
              <a:ext uri="{FF2B5EF4-FFF2-40B4-BE49-F238E27FC236}">
                <a16:creationId xmlns:a16="http://schemas.microsoft.com/office/drawing/2014/main" id="{BF267238-AAFF-4328-B717-CF815B77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92167-C2F2-4F82-97AB-00C9F0BE5483}"/>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163361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D0ED-9680-403B-8C40-184BCAF79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88A39-843C-4AD4-B39E-F464AB3C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B3F80C-A1E2-48B1-A6BE-71922E4CF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2914F-1160-4A77-BB07-68BE10A89DD6}"/>
              </a:ext>
            </a:extLst>
          </p:cNvPr>
          <p:cNvSpPr>
            <a:spLocks noGrp="1"/>
          </p:cNvSpPr>
          <p:nvPr>
            <p:ph type="dt" sz="half" idx="10"/>
          </p:nvPr>
        </p:nvSpPr>
        <p:spPr/>
        <p:txBody>
          <a:bodyPr/>
          <a:lstStyle/>
          <a:p>
            <a:fld id="{79258987-A25C-4C50-807C-D37EDE9949C3}" type="datetimeFigureOut">
              <a:rPr lang="en-US" smtClean="0"/>
              <a:t>8/15/2024</a:t>
            </a:fld>
            <a:endParaRPr lang="en-US"/>
          </a:p>
        </p:txBody>
      </p:sp>
      <p:sp>
        <p:nvSpPr>
          <p:cNvPr id="6" name="Footer Placeholder 5">
            <a:extLst>
              <a:ext uri="{FF2B5EF4-FFF2-40B4-BE49-F238E27FC236}">
                <a16:creationId xmlns:a16="http://schemas.microsoft.com/office/drawing/2014/main" id="{51DC3104-5C72-43D4-A956-3FC44415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A5D17-EF5B-4236-BE28-7D75CFD4B6D0}"/>
              </a:ext>
            </a:extLst>
          </p:cNvPr>
          <p:cNvSpPr>
            <a:spLocks noGrp="1"/>
          </p:cNvSpPr>
          <p:nvPr>
            <p:ph type="sldNum" sz="quarter" idx="12"/>
          </p:nvPr>
        </p:nvSpPr>
        <p:spPr/>
        <p:txBody>
          <a:bodyPr/>
          <a:lstStyle/>
          <a:p>
            <a:fld id="{72AAA65B-9930-4F85-A80E-4CA852413443}" type="slidenum">
              <a:rPr lang="en-US" smtClean="0"/>
              <a:t>‹#›</a:t>
            </a:fld>
            <a:endParaRPr lang="en-US"/>
          </a:p>
        </p:txBody>
      </p:sp>
    </p:spTree>
    <p:extLst>
      <p:ext uri="{BB962C8B-B14F-4D97-AF65-F5344CB8AC3E}">
        <p14:creationId xmlns:p14="http://schemas.microsoft.com/office/powerpoint/2010/main" val="31928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74BAD-2E8B-4AD3-B0CD-108769B20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A891B-B80C-4F90-9665-75F558C39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1C31D-6DC9-4CAB-B37B-14AB2998E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58987-A25C-4C50-807C-D37EDE9949C3}" type="datetimeFigureOut">
              <a:rPr lang="en-US" smtClean="0"/>
              <a:t>8/15/2024</a:t>
            </a:fld>
            <a:endParaRPr lang="en-US"/>
          </a:p>
        </p:txBody>
      </p:sp>
      <p:sp>
        <p:nvSpPr>
          <p:cNvPr id="5" name="Footer Placeholder 4">
            <a:extLst>
              <a:ext uri="{FF2B5EF4-FFF2-40B4-BE49-F238E27FC236}">
                <a16:creationId xmlns:a16="http://schemas.microsoft.com/office/drawing/2014/main" id="{6271F45D-DBC0-4E95-B30F-0AA31EF93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FDE44-24C4-422D-B7D2-48E204266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AA65B-9930-4F85-A80E-4CA852413443}" type="slidenum">
              <a:rPr lang="en-US" smtClean="0"/>
              <a:t>‹#›</a:t>
            </a:fld>
            <a:endParaRPr lang="en-US"/>
          </a:p>
        </p:txBody>
      </p:sp>
    </p:spTree>
    <p:extLst>
      <p:ext uri="{BB962C8B-B14F-4D97-AF65-F5344CB8AC3E}">
        <p14:creationId xmlns:p14="http://schemas.microsoft.com/office/powerpoint/2010/main" val="166282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A19B33-DFCE-4592-A5C9-DEB137ECB682}"/>
              </a:ext>
            </a:extLst>
          </p:cNvPr>
          <p:cNvSpPr/>
          <p:nvPr userDrawn="1"/>
        </p:nvSpPr>
        <p:spPr>
          <a:xfrm>
            <a:off x="11355979" y="787033"/>
            <a:ext cx="818607" cy="6070967"/>
          </a:xfrm>
          <a:prstGeom prst="rect">
            <a:avLst/>
          </a:prstGeom>
          <a:solidFill>
            <a:srgbClr val="F0130E"/>
          </a:solidFill>
          <a:ln>
            <a:solidFill>
              <a:srgbClr val="FF0000"/>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1F08D622-5865-4BE5-B2C7-E4A7B0CE4E86}"/>
              </a:ext>
            </a:extLst>
          </p:cNvPr>
          <p:cNvSpPr>
            <a:spLocks noGrp="1"/>
          </p:cNvSpPr>
          <p:nvPr>
            <p:ph type="body" idx="1"/>
          </p:nvPr>
        </p:nvSpPr>
        <p:spPr>
          <a:xfrm>
            <a:off x="17414" y="808268"/>
            <a:ext cx="11338565" cy="553113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3">
            <a:extLst>
              <a:ext uri="{FF2B5EF4-FFF2-40B4-BE49-F238E27FC236}">
                <a16:creationId xmlns:a16="http://schemas.microsoft.com/office/drawing/2014/main" id="{30054138-42CA-474E-8B8D-662205F42CF0}"/>
              </a:ext>
            </a:extLst>
          </p:cNvPr>
          <p:cNvSpPr/>
          <p:nvPr userDrawn="1"/>
        </p:nvSpPr>
        <p:spPr>
          <a:xfrm>
            <a:off x="-1" y="1"/>
            <a:ext cx="12174587" cy="787032"/>
          </a:xfrm>
          <a:prstGeom prst="rect">
            <a:avLst/>
          </a:prstGeom>
          <a:solidFill>
            <a:srgbClr val="0829C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9EEA9CD9-5766-4693-8BBF-796600541973}"/>
              </a:ext>
            </a:extLst>
          </p:cNvPr>
          <p:cNvGrpSpPr/>
          <p:nvPr userDrawn="1"/>
        </p:nvGrpSpPr>
        <p:grpSpPr>
          <a:xfrm>
            <a:off x="11355978" y="94166"/>
            <a:ext cx="818607" cy="853442"/>
            <a:chOff x="10881362" y="0"/>
            <a:chExt cx="1301932" cy="1224235"/>
          </a:xfrm>
          <a:solidFill>
            <a:srgbClr val="FFC000"/>
          </a:solidFill>
        </p:grpSpPr>
        <p:sp>
          <p:nvSpPr>
            <p:cNvPr id="8" name="Oval 7">
              <a:extLst>
                <a:ext uri="{FF2B5EF4-FFF2-40B4-BE49-F238E27FC236}">
                  <a16:creationId xmlns:a16="http://schemas.microsoft.com/office/drawing/2014/main" id="{45E4538A-D6E1-4294-B3D2-187DE4FB6CD0}"/>
                </a:ext>
              </a:extLst>
            </p:cNvPr>
            <p:cNvSpPr/>
            <p:nvPr userDrawn="1"/>
          </p:nvSpPr>
          <p:spPr>
            <a:xfrm>
              <a:off x="10881362" y="0"/>
              <a:ext cx="1301932" cy="122423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64DD956E-DC72-44CC-AA7C-2FA467D41076}"/>
                </a:ext>
              </a:extLst>
            </p:cNvPr>
            <p:cNvPicPr>
              <a:picLocks noChangeAspect="1"/>
            </p:cNvPicPr>
            <p:nvPr userDrawn="1"/>
          </p:nvPicPr>
          <p:blipFill>
            <a:blip r:embed="rId15"/>
            <a:stretch>
              <a:fillRect/>
            </a:stretch>
          </p:blipFill>
          <p:spPr>
            <a:xfrm>
              <a:off x="11035936" y="69669"/>
              <a:ext cx="1071155" cy="1154566"/>
            </a:xfrm>
            <a:prstGeom prst="rect">
              <a:avLst/>
            </a:prstGeom>
            <a:grpFill/>
            <a:ln>
              <a:noFill/>
            </a:ln>
            <a:effectLst>
              <a:softEdge rad="112500"/>
            </a:effectLst>
          </p:spPr>
        </p:pic>
      </p:grpSp>
      <p:sp>
        <p:nvSpPr>
          <p:cNvPr id="2" name="Title Placeholder 1">
            <a:extLst>
              <a:ext uri="{FF2B5EF4-FFF2-40B4-BE49-F238E27FC236}">
                <a16:creationId xmlns:a16="http://schemas.microsoft.com/office/drawing/2014/main" id="{8455BD06-BAB6-41CF-83E4-E5AC534642C8}"/>
              </a:ext>
            </a:extLst>
          </p:cNvPr>
          <p:cNvSpPr>
            <a:spLocks noGrp="1"/>
          </p:cNvSpPr>
          <p:nvPr>
            <p:ph type="title"/>
          </p:nvPr>
        </p:nvSpPr>
        <p:spPr>
          <a:xfrm>
            <a:off x="168809" y="94166"/>
            <a:ext cx="11100078" cy="619937"/>
          </a:xfrm>
          <a:prstGeom prst="rect">
            <a:avLst/>
          </a:prstGeom>
          <a:noFill/>
          <a:scene3d>
            <a:camera prst="orthographicFront"/>
            <a:lightRig rig="threePt" dir="t"/>
          </a:scene3d>
          <a:sp3d>
            <a:bevelT w="114300" prst="artDeco"/>
          </a:sp3d>
        </p:spPr>
        <p:txBody>
          <a:bodyPr vert="horz" lIns="91440" tIns="45720" rIns="91440" bIns="45720" rtlCol="0" anchor="ctr">
            <a:noAutofit/>
          </a:bodyPr>
          <a:lstStyle/>
          <a:p>
            <a:r>
              <a:rPr lang="en-US" dirty="0"/>
              <a:t>Click to edit Master title style</a:t>
            </a:r>
            <a:endParaRPr lang="en-GB" dirty="0"/>
          </a:p>
        </p:txBody>
      </p:sp>
      <p:sp>
        <p:nvSpPr>
          <p:cNvPr id="19" name="Rectangle: Rounded Corners 18">
            <a:extLst>
              <a:ext uri="{FF2B5EF4-FFF2-40B4-BE49-F238E27FC236}">
                <a16:creationId xmlns:a16="http://schemas.microsoft.com/office/drawing/2014/main" id="{E6054DBD-2D9E-444F-BCF2-76C78E1B9C19}"/>
              </a:ext>
            </a:extLst>
          </p:cNvPr>
          <p:cNvSpPr/>
          <p:nvPr userDrawn="1"/>
        </p:nvSpPr>
        <p:spPr>
          <a:xfrm>
            <a:off x="1689461" y="6321848"/>
            <a:ext cx="10406747" cy="553097"/>
          </a:xfrm>
          <a:prstGeom prst="roundRect">
            <a:avLst>
              <a:gd name="adj" fmla="val 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ooter Placeholder 4">
            <a:extLst>
              <a:ext uri="{FF2B5EF4-FFF2-40B4-BE49-F238E27FC236}">
                <a16:creationId xmlns:a16="http://schemas.microsoft.com/office/drawing/2014/main" id="{46C25051-5292-4499-A68D-3A5E7B76472C}"/>
              </a:ext>
            </a:extLst>
          </p:cNvPr>
          <p:cNvSpPr>
            <a:spLocks noGrp="1"/>
          </p:cNvSpPr>
          <p:nvPr>
            <p:ph type="ftr" sz="quarter" idx="3"/>
          </p:nvPr>
        </p:nvSpPr>
        <p:spPr>
          <a:xfrm>
            <a:off x="1689461" y="6356349"/>
            <a:ext cx="10032277" cy="527867"/>
          </a:xfrm>
          <a:prstGeom prst="rect">
            <a:avLst/>
          </a:prstGeom>
          <a:ln>
            <a:noFill/>
          </a:ln>
        </p:spPr>
        <p:txBody>
          <a:bodyPr/>
          <a:lstStyle>
            <a:lvl1pPr>
              <a:defRPr sz="1600"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endParaRPr lang="en-GB" dirty="0"/>
          </a:p>
        </p:txBody>
      </p:sp>
      <p:sp>
        <p:nvSpPr>
          <p:cNvPr id="21" name="Oval 20">
            <a:extLst>
              <a:ext uri="{FF2B5EF4-FFF2-40B4-BE49-F238E27FC236}">
                <a16:creationId xmlns:a16="http://schemas.microsoft.com/office/drawing/2014/main" id="{D2D5B3DF-FB69-4AC7-A4E5-3591E48B1777}"/>
              </a:ext>
            </a:extLst>
          </p:cNvPr>
          <p:cNvSpPr/>
          <p:nvPr userDrawn="1"/>
        </p:nvSpPr>
        <p:spPr>
          <a:xfrm>
            <a:off x="11721740" y="6356350"/>
            <a:ext cx="461554" cy="484095"/>
          </a:xfrm>
          <a:prstGeom prst="ellipse">
            <a:avLst/>
          </a:prstGeom>
          <a:solidFill>
            <a:srgbClr val="C00000"/>
          </a:solidFill>
          <a:ln>
            <a:solidFill>
              <a:srgbClr val="C0000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lide Number Placeholder 5">
            <a:extLst>
              <a:ext uri="{FF2B5EF4-FFF2-40B4-BE49-F238E27FC236}">
                <a16:creationId xmlns:a16="http://schemas.microsoft.com/office/drawing/2014/main" id="{8BA88C88-0A13-47E4-8B01-B3247660EC3E}"/>
              </a:ext>
            </a:extLst>
          </p:cNvPr>
          <p:cNvSpPr>
            <a:spLocks noGrp="1"/>
          </p:cNvSpPr>
          <p:nvPr>
            <p:ph type="sldNum" sz="quarter" idx="4"/>
          </p:nvPr>
        </p:nvSpPr>
        <p:spPr>
          <a:xfrm>
            <a:off x="11721739" y="6412469"/>
            <a:ext cx="461555" cy="371856"/>
          </a:xfrm>
          <a:prstGeom prst="rect">
            <a:avLst/>
          </a:prstGeom>
          <a:scene3d>
            <a:camera prst="orthographicFront"/>
            <a:lightRig rig="threePt" dir="t"/>
          </a:scene3d>
          <a:sp3d>
            <a:bevelT prst="convex"/>
          </a:sp3d>
        </p:spPr>
        <p:txBody>
          <a:bodyPr/>
          <a:lstStyle>
            <a:lvl1pPr>
              <a:defRPr i="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5576A088-A8D9-4974-B30A-5AE85A04896C}" type="slidenum">
              <a:rPr lang="en-GB" smtClean="0"/>
              <a:pPr/>
              <a:t>‹#›</a:t>
            </a:fld>
            <a:endParaRPr lang="en-GB"/>
          </a:p>
        </p:txBody>
      </p:sp>
      <p:sp>
        <p:nvSpPr>
          <p:cNvPr id="23" name="Rectangle: Rounded Corners 22">
            <a:extLst>
              <a:ext uri="{FF2B5EF4-FFF2-40B4-BE49-F238E27FC236}">
                <a16:creationId xmlns:a16="http://schemas.microsoft.com/office/drawing/2014/main" id="{E886563B-1640-4766-85F1-D1906065CA4D}"/>
              </a:ext>
            </a:extLst>
          </p:cNvPr>
          <p:cNvSpPr/>
          <p:nvPr userDrawn="1"/>
        </p:nvSpPr>
        <p:spPr>
          <a:xfrm>
            <a:off x="8706" y="6321848"/>
            <a:ext cx="1680757" cy="536152"/>
          </a:xfrm>
          <a:prstGeom prst="roundRect">
            <a:avLst>
              <a:gd name="adj" fmla="val 42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Date Placeholder 3">
            <a:extLst>
              <a:ext uri="{FF2B5EF4-FFF2-40B4-BE49-F238E27FC236}">
                <a16:creationId xmlns:a16="http://schemas.microsoft.com/office/drawing/2014/main" id="{1A17659B-BF32-4A29-AE94-0C71F31FDF9D}"/>
              </a:ext>
            </a:extLst>
          </p:cNvPr>
          <p:cNvSpPr>
            <a:spLocks noGrp="1"/>
          </p:cNvSpPr>
          <p:nvPr>
            <p:ph type="dt" sz="half" idx="2"/>
          </p:nvPr>
        </p:nvSpPr>
        <p:spPr>
          <a:xfrm>
            <a:off x="8704" y="6419200"/>
            <a:ext cx="1680757" cy="365125"/>
          </a:xfrm>
          <a:prstGeom prst="rect">
            <a:avLst/>
          </a:prstGeom>
        </p:spPr>
        <p:txBody>
          <a:bodyPr/>
          <a:lstStyle>
            <a:lvl1pPr>
              <a:defRPr b="1">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fld id="{3100DF50-6A96-4D74-8354-E3CBAE8CA585}" type="datetime1">
              <a:rPr lang="en-GB" smtClean="0"/>
              <a:t>15/08/2024</a:t>
            </a:fld>
            <a:endParaRPr lang="en-GB" dirty="0"/>
          </a:p>
        </p:txBody>
      </p:sp>
    </p:spTree>
    <p:extLst>
      <p:ext uri="{BB962C8B-B14F-4D97-AF65-F5344CB8AC3E}">
        <p14:creationId xmlns:p14="http://schemas.microsoft.com/office/powerpoint/2010/main" val="2925264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hf sldNum="0" hdr="0" ftr="0" dt="0"/>
  <p:txStyles>
    <p:titleStyle>
      <a:lvl1pPr algn="ctr" defTabSz="914400" rtl="0" eaLnBrk="1" latinLnBrk="0" hangingPunct="1">
        <a:lnSpc>
          <a:spcPct val="90000"/>
        </a:lnSpc>
        <a:spcBef>
          <a:spcPct val="0"/>
        </a:spcBef>
        <a:buNone/>
        <a:defRPr sz="5000" b="1" i="1" kern="120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Cambria" panose="02040503050406030204" pitchFamily="18" charset="0"/>
        <a:buChar char="⊪"/>
        <a:defRPr sz="28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Cambria" panose="02040503050406030204" pitchFamily="18" charset="0"/>
        <a:buChar char="⊪"/>
        <a:defRPr sz="24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Cambria" panose="02040503050406030204" pitchFamily="18" charset="0"/>
        <a:buChar char="⊪"/>
        <a:defRPr sz="20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Cambria" panose="02040503050406030204" pitchFamily="18" charset="0"/>
        <a:buChar char="⊪"/>
        <a:defRPr sz="18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Cambria" panose="02040503050406030204" pitchFamily="18" charset="0"/>
        <a:buChar char="⊪"/>
        <a:defRPr sz="1800" b="1" kern="1200">
          <a:solidFill>
            <a:srgbClr val="000066"/>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1AE-7535-4CD0-A60E-6F7FFF2A5B03}"/>
              </a:ext>
            </a:extLst>
          </p:cNvPr>
          <p:cNvSpPr>
            <a:spLocks noGrp="1"/>
          </p:cNvSpPr>
          <p:nvPr>
            <p:ph type="ctrTitle"/>
          </p:nvPr>
        </p:nvSpPr>
        <p:spPr>
          <a:xfrm>
            <a:off x="838200" y="614299"/>
            <a:ext cx="10515600" cy="1331533"/>
          </a:xfrm>
        </p:spPr>
        <p:txBody>
          <a:bodyPr>
            <a:normAutofit fontScale="90000"/>
          </a:bodyPr>
          <a:lstStyle/>
          <a:p>
            <a:r>
              <a:rPr lang="en-GB" dirty="0"/>
              <a:t>Data Curation and Management Plans</a:t>
            </a:r>
            <a:endParaRPr lang="en-US" dirty="0"/>
          </a:p>
        </p:txBody>
      </p:sp>
      <p:sp>
        <p:nvSpPr>
          <p:cNvPr id="3" name="Subtitle 2">
            <a:extLst>
              <a:ext uri="{FF2B5EF4-FFF2-40B4-BE49-F238E27FC236}">
                <a16:creationId xmlns:a16="http://schemas.microsoft.com/office/drawing/2014/main" id="{587A1E16-E311-4CC6-BE45-EB7984B073DE}"/>
              </a:ext>
            </a:extLst>
          </p:cNvPr>
          <p:cNvSpPr>
            <a:spLocks noGrp="1"/>
          </p:cNvSpPr>
          <p:nvPr>
            <p:ph type="subTitle" idx="1"/>
          </p:nvPr>
        </p:nvSpPr>
        <p:spPr/>
        <p:txBody>
          <a:bodyPr/>
          <a:lstStyle/>
          <a:p>
            <a:r>
              <a:rPr lang="en-US" dirty="0"/>
              <a:t>SCHOOL OF ECONOMICS</a:t>
            </a:r>
          </a:p>
        </p:txBody>
      </p:sp>
    </p:spTree>
    <p:extLst>
      <p:ext uri="{BB962C8B-B14F-4D97-AF65-F5344CB8AC3E}">
        <p14:creationId xmlns:p14="http://schemas.microsoft.com/office/powerpoint/2010/main" val="13198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BB051-FF42-4F81-927E-A7471430AB6D}"/>
              </a:ext>
            </a:extLst>
          </p:cNvPr>
          <p:cNvSpPr>
            <a:spLocks noGrp="1"/>
          </p:cNvSpPr>
          <p:nvPr>
            <p:ph idx="1"/>
          </p:nvPr>
        </p:nvSpPr>
        <p:spPr/>
        <p:txBody>
          <a:bodyPr/>
          <a:lstStyle/>
          <a:p>
            <a:pPr algn="just"/>
            <a:r>
              <a:rPr lang="en-GB" dirty="0"/>
              <a:t>Data producers generate large amount of dataset on daily bases.</a:t>
            </a:r>
          </a:p>
          <a:p>
            <a:pPr algn="just"/>
            <a:r>
              <a:rPr lang="en-GB" dirty="0"/>
              <a:t>These datasets are captured in forms such as microdata from census and surveys, administrative record system, sample frame methodological and analytical reports. </a:t>
            </a:r>
          </a:p>
          <a:p>
            <a:pPr algn="just"/>
            <a:r>
              <a:rPr lang="en-GB" dirty="0"/>
              <a:t>These digital assets represent significant investment by producers and have considerable value for present and future users.</a:t>
            </a:r>
          </a:p>
          <a:p>
            <a:pPr algn="just"/>
            <a:endParaRPr lang="en-US" dirty="0"/>
          </a:p>
        </p:txBody>
      </p: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Archiving (Purpose)</a:t>
            </a:r>
            <a:endParaRPr lang="en-US" dirty="0"/>
          </a:p>
        </p:txBody>
      </p:sp>
    </p:spTree>
    <p:extLst>
      <p:ext uri="{BB962C8B-B14F-4D97-AF65-F5344CB8AC3E}">
        <p14:creationId xmlns:p14="http://schemas.microsoft.com/office/powerpoint/2010/main" val="351290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BB051-FF42-4F81-927E-A7471430AB6D}"/>
              </a:ext>
            </a:extLst>
          </p:cNvPr>
          <p:cNvSpPr>
            <a:spLocks noGrp="1"/>
          </p:cNvSpPr>
          <p:nvPr>
            <p:ph idx="1"/>
          </p:nvPr>
        </p:nvSpPr>
        <p:spPr/>
        <p:txBody>
          <a:bodyPr/>
          <a:lstStyle/>
          <a:p>
            <a:pPr algn="just"/>
            <a:r>
              <a:rPr lang="en-GB" dirty="0"/>
              <a:t>Hence data archiving aids in the maximisation of invested resources in data production when there exist some form of expectation that they could be used in the future</a:t>
            </a:r>
          </a:p>
          <a:p>
            <a:pPr algn="just"/>
            <a:r>
              <a:rPr lang="en-GB" dirty="0"/>
              <a:t>It provides an ongoing access to cultural and historical heritage of a nation.</a:t>
            </a:r>
          </a:p>
          <a:p>
            <a:pPr algn="just"/>
            <a:endParaRPr lang="en-GB" dirty="0"/>
          </a:p>
          <a:p>
            <a:pPr algn="just"/>
            <a:endParaRPr lang="en-US" dirty="0"/>
          </a:p>
        </p:txBody>
      </p: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Data Archiving (Purpose)</a:t>
            </a:r>
            <a:endParaRPr lang="en-US" dirty="0"/>
          </a:p>
        </p:txBody>
      </p:sp>
    </p:spTree>
    <p:extLst>
      <p:ext uri="{BB962C8B-B14F-4D97-AF65-F5344CB8AC3E}">
        <p14:creationId xmlns:p14="http://schemas.microsoft.com/office/powerpoint/2010/main" val="61494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BD7F2-9A95-4683-A9B2-F677D6548335}"/>
              </a:ext>
            </a:extLst>
          </p:cNvPr>
          <p:cNvSpPr>
            <a:spLocks noGrp="1"/>
          </p:cNvSpPr>
          <p:nvPr>
            <p:ph idx="1"/>
          </p:nvPr>
        </p:nvSpPr>
        <p:spPr/>
        <p:txBody>
          <a:bodyPr>
            <a:normAutofit/>
          </a:bodyPr>
          <a:lstStyle/>
          <a:p>
            <a:pPr algn="just"/>
            <a:r>
              <a:rPr lang="en-GB" dirty="0"/>
              <a:t>There are three main roles in data archiving and one implicit role.</a:t>
            </a:r>
          </a:p>
          <a:p>
            <a:pPr algn="just"/>
            <a:r>
              <a:rPr lang="en-GB" dirty="0"/>
              <a:t>Producer</a:t>
            </a:r>
          </a:p>
          <a:p>
            <a:pPr lvl="1" algn="just"/>
            <a:r>
              <a:rPr lang="en-GB" dirty="0"/>
              <a:t>generates or is responsible for data to be preserved and provides the data to the archive or unit responsible for preservation.</a:t>
            </a:r>
          </a:p>
          <a:p>
            <a:pPr algn="just"/>
            <a:r>
              <a:rPr lang="en-GB" dirty="0"/>
              <a:t>Manager</a:t>
            </a:r>
          </a:p>
          <a:p>
            <a:pPr lvl="1" algn="just"/>
            <a:r>
              <a:rPr lang="en-GB" dirty="0"/>
              <a:t>has direct authority for the archive (or unit responsible for preserving data), specifically the approval of the budget and development of high level policy for preservation initiatives</a:t>
            </a:r>
          </a:p>
        </p:txBody>
      </p:sp>
      <p:sp>
        <p:nvSpPr>
          <p:cNvPr id="3" name="Title 2">
            <a:extLst>
              <a:ext uri="{FF2B5EF4-FFF2-40B4-BE49-F238E27FC236}">
                <a16:creationId xmlns:a16="http://schemas.microsoft.com/office/drawing/2014/main" id="{19582210-9790-4A9B-948A-AAFBD1D4C0EB}"/>
              </a:ext>
            </a:extLst>
          </p:cNvPr>
          <p:cNvSpPr>
            <a:spLocks noGrp="1"/>
          </p:cNvSpPr>
          <p:nvPr>
            <p:ph type="title"/>
          </p:nvPr>
        </p:nvSpPr>
        <p:spPr/>
        <p:txBody>
          <a:bodyPr/>
          <a:lstStyle/>
          <a:p>
            <a:r>
              <a:rPr lang="en-GB" dirty="0"/>
              <a:t>Roles in Data Archiving</a:t>
            </a:r>
          </a:p>
        </p:txBody>
      </p:sp>
    </p:spTree>
    <p:extLst>
      <p:ext uri="{BB962C8B-B14F-4D97-AF65-F5344CB8AC3E}">
        <p14:creationId xmlns:p14="http://schemas.microsoft.com/office/powerpoint/2010/main" val="420943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BD7F2-9A95-4683-A9B2-F677D6548335}"/>
              </a:ext>
            </a:extLst>
          </p:cNvPr>
          <p:cNvSpPr>
            <a:spLocks noGrp="1"/>
          </p:cNvSpPr>
          <p:nvPr>
            <p:ph idx="1"/>
          </p:nvPr>
        </p:nvSpPr>
        <p:spPr/>
        <p:txBody>
          <a:bodyPr>
            <a:normAutofit/>
          </a:bodyPr>
          <a:lstStyle/>
          <a:p>
            <a:pPr algn="just"/>
            <a:r>
              <a:rPr lang="en-GB" dirty="0"/>
              <a:t>There are three main roles in data archiving and one implicit role.</a:t>
            </a:r>
          </a:p>
          <a:p>
            <a:pPr algn="just"/>
            <a:r>
              <a:rPr lang="en-GB" dirty="0"/>
              <a:t>Consumer </a:t>
            </a:r>
          </a:p>
          <a:p>
            <a:pPr lvl="1" algn="just"/>
            <a:r>
              <a:rPr lang="en-GB" dirty="0"/>
              <a:t>is authorised to use the data, either for internal purposes or general public use</a:t>
            </a:r>
          </a:p>
          <a:p>
            <a:pPr algn="just"/>
            <a:r>
              <a:rPr lang="en-GB" dirty="0"/>
              <a:t>The implicit role is the archive </a:t>
            </a:r>
          </a:p>
          <a:p>
            <a:pPr lvl="1" algn="just"/>
            <a:r>
              <a:rPr lang="en-GB" dirty="0"/>
              <a:t>The unit responsible for coordinating the archiving system as well as managing the content packages. </a:t>
            </a:r>
          </a:p>
        </p:txBody>
      </p:sp>
      <p:sp>
        <p:nvSpPr>
          <p:cNvPr id="3" name="Title 2">
            <a:extLst>
              <a:ext uri="{FF2B5EF4-FFF2-40B4-BE49-F238E27FC236}">
                <a16:creationId xmlns:a16="http://schemas.microsoft.com/office/drawing/2014/main" id="{19582210-9790-4A9B-948A-AAFBD1D4C0EB}"/>
              </a:ext>
            </a:extLst>
          </p:cNvPr>
          <p:cNvSpPr>
            <a:spLocks noGrp="1"/>
          </p:cNvSpPr>
          <p:nvPr>
            <p:ph type="title"/>
          </p:nvPr>
        </p:nvSpPr>
        <p:spPr/>
        <p:txBody>
          <a:bodyPr/>
          <a:lstStyle/>
          <a:p>
            <a:r>
              <a:rPr lang="en-GB" dirty="0"/>
              <a:t>Roles in Data Archiving</a:t>
            </a:r>
          </a:p>
        </p:txBody>
      </p:sp>
    </p:spTree>
    <p:extLst>
      <p:ext uri="{BB962C8B-B14F-4D97-AF65-F5344CB8AC3E}">
        <p14:creationId xmlns:p14="http://schemas.microsoft.com/office/powerpoint/2010/main" val="44910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normAutofit/>
          </a:bodyPr>
          <a:lstStyle/>
          <a:p>
            <a:r>
              <a:rPr lang="en-US" dirty="0"/>
              <a:t>Good Practices for Data Archiving</a:t>
            </a:r>
          </a:p>
        </p:txBody>
      </p:sp>
      <p:graphicFrame>
        <p:nvGraphicFramePr>
          <p:cNvPr id="6" name="Table 6">
            <a:extLst>
              <a:ext uri="{FF2B5EF4-FFF2-40B4-BE49-F238E27FC236}">
                <a16:creationId xmlns:a16="http://schemas.microsoft.com/office/drawing/2014/main" id="{BE7BB518-C66A-42B9-A420-E059AF814B1F}"/>
              </a:ext>
            </a:extLst>
          </p:cNvPr>
          <p:cNvGraphicFramePr>
            <a:graphicFrameLocks noGrp="1"/>
          </p:cNvGraphicFramePr>
          <p:nvPr>
            <p:extLst>
              <p:ext uri="{D42A27DB-BD31-4B8C-83A1-F6EECF244321}">
                <p14:modId xmlns:p14="http://schemas.microsoft.com/office/powerpoint/2010/main" val="2211804581"/>
              </p:ext>
            </p:extLst>
          </p:nvPr>
        </p:nvGraphicFramePr>
        <p:xfrm>
          <a:off x="-2" y="1149076"/>
          <a:ext cx="12192002" cy="582742"/>
        </p:xfrm>
        <a:graphic>
          <a:graphicData uri="http://schemas.openxmlformats.org/drawingml/2006/table">
            <a:tbl>
              <a:tblPr firstRow="1" bandRow="1">
                <a:tableStyleId>{5C22544A-7EE6-4342-B048-85BDC9FD1C3A}</a:tableStyleId>
              </a:tblPr>
              <a:tblGrid>
                <a:gridCol w="6096001">
                  <a:extLst>
                    <a:ext uri="{9D8B030D-6E8A-4147-A177-3AD203B41FA5}">
                      <a16:colId xmlns:a16="http://schemas.microsoft.com/office/drawing/2014/main" val="948175163"/>
                    </a:ext>
                  </a:extLst>
                </a:gridCol>
                <a:gridCol w="6096001">
                  <a:extLst>
                    <a:ext uri="{9D8B030D-6E8A-4147-A177-3AD203B41FA5}">
                      <a16:colId xmlns:a16="http://schemas.microsoft.com/office/drawing/2014/main" val="2880602995"/>
                    </a:ext>
                  </a:extLst>
                </a:gridCol>
              </a:tblGrid>
              <a:tr h="582742">
                <a:tc>
                  <a:txBody>
                    <a:bodyPr/>
                    <a:lstStyle/>
                    <a:p>
                      <a:r>
                        <a:rPr lang="en-GB" sz="2000" dirty="0">
                          <a:effectLst>
                            <a:outerShdw blurRad="38100" dist="38100" dir="2700000" algn="tl">
                              <a:srgbClr val="000000">
                                <a:alpha val="43137"/>
                              </a:srgbClr>
                            </a:outerShdw>
                          </a:effectLst>
                        </a:rPr>
                        <a:t>Integrity Feature</a:t>
                      </a:r>
                    </a:p>
                  </a:txBody>
                  <a:tcPr>
                    <a:cell3D prstMaterial="dkEdge">
                      <a:bevel/>
                      <a:lightRig rig="flood" dir="t"/>
                    </a:cell3D>
                    <a:solidFill>
                      <a:srgbClr val="039B82"/>
                    </a:solidFill>
                  </a:tcPr>
                </a:tc>
                <a:tc>
                  <a:txBody>
                    <a:bodyPr/>
                    <a:lstStyle/>
                    <a:p>
                      <a:r>
                        <a:rPr lang="en-GB" sz="2000" dirty="0">
                          <a:effectLst>
                            <a:outerShdw blurRad="38100" dist="38100" dir="2700000" algn="tl">
                              <a:srgbClr val="000000">
                                <a:alpha val="43137"/>
                              </a:srgbClr>
                            </a:outerShdw>
                          </a:effectLst>
                        </a:rPr>
                        <a:t> Related Good Practice</a:t>
                      </a:r>
                    </a:p>
                  </a:txBody>
                  <a:tcPr>
                    <a:cell3D prstMaterial="dkEdge">
                      <a:bevel/>
                      <a:lightRig rig="flood" dir="t"/>
                    </a:cell3D>
                    <a:solidFill>
                      <a:srgbClr val="039B82"/>
                    </a:solidFill>
                  </a:tcPr>
                </a:tc>
                <a:extLst>
                  <a:ext uri="{0D108BD9-81ED-4DB2-BD59-A6C34878D82A}">
                    <a16:rowId xmlns:a16="http://schemas.microsoft.com/office/drawing/2014/main" val="243207277"/>
                  </a:ext>
                </a:extLst>
              </a:tr>
            </a:tbl>
          </a:graphicData>
        </a:graphic>
      </p:graphicFrame>
      <p:graphicFrame>
        <p:nvGraphicFramePr>
          <p:cNvPr id="8" name="Table 6">
            <a:extLst>
              <a:ext uri="{FF2B5EF4-FFF2-40B4-BE49-F238E27FC236}">
                <a16:creationId xmlns:a16="http://schemas.microsoft.com/office/drawing/2014/main" id="{EDF4305E-C73F-4A4E-8727-C29C1EBE12D9}"/>
              </a:ext>
            </a:extLst>
          </p:cNvPr>
          <p:cNvGraphicFramePr>
            <a:graphicFrameLocks noGrp="1"/>
          </p:cNvGraphicFramePr>
          <p:nvPr>
            <p:extLst>
              <p:ext uri="{D42A27DB-BD31-4B8C-83A1-F6EECF244321}">
                <p14:modId xmlns:p14="http://schemas.microsoft.com/office/powerpoint/2010/main" val="653106682"/>
              </p:ext>
            </p:extLst>
          </p:nvPr>
        </p:nvGraphicFramePr>
        <p:xfrm>
          <a:off x="0" y="1731818"/>
          <a:ext cx="12192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Content</a:t>
                      </a:r>
                      <a:r>
                        <a:rPr lang="en-GB" sz="2000" dirty="0">
                          <a:effectLst>
                            <a:outerShdw blurRad="38100" dist="38100" dir="2700000" algn="tl">
                              <a:srgbClr val="000000">
                                <a:alpha val="43137"/>
                              </a:srgbClr>
                            </a:outerShdw>
                          </a:effectLst>
                        </a:rPr>
                        <a:t>: Ensures that essential elements of digital content are preserved </a:t>
                      </a:r>
                    </a:p>
                  </a:txBody>
                  <a:tcPr>
                    <a:cell3D prstMaterial="dkEdge">
                      <a:bevel h="50800" prst="divot"/>
                      <a:lightRig rig="flood" dir="t"/>
                    </a:cell3D>
                    <a:solidFill>
                      <a:srgbClr val="0000FF"/>
                    </a:solidFill>
                  </a:tcPr>
                </a:tc>
                <a:tc>
                  <a:txBody>
                    <a:bodyPr/>
                    <a:lstStyle/>
                    <a:p>
                      <a:pPr algn="just"/>
                      <a:r>
                        <a:rPr lang="en-GB" sz="2000" dirty="0">
                          <a:effectLst>
                            <a:outerShdw blurRad="38100" dist="38100" dir="2700000" algn="tl">
                              <a:srgbClr val="000000">
                                <a:alpha val="43137"/>
                              </a:srgbClr>
                            </a:outerShdw>
                          </a:effectLst>
                        </a:rPr>
                        <a:t> </a:t>
                      </a:r>
                      <a:r>
                        <a:rPr lang="en-GB" sz="1800" dirty="0">
                          <a:effectLst>
                            <a:outerShdw blurRad="38100" dist="38100" dir="2700000" algn="tl">
                              <a:srgbClr val="000000">
                                <a:alpha val="43137"/>
                              </a:srgbClr>
                            </a:outerShdw>
                          </a:effectLst>
                        </a:rPr>
                        <a:t>An organisation is expected to explicitly identify and actively manage data to be preserved</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9" name="Table 6">
            <a:extLst>
              <a:ext uri="{FF2B5EF4-FFF2-40B4-BE49-F238E27FC236}">
                <a16:creationId xmlns:a16="http://schemas.microsoft.com/office/drawing/2014/main" id="{77F02519-CD20-4176-897E-07FD47BFBAB2}"/>
              </a:ext>
            </a:extLst>
          </p:cNvPr>
          <p:cNvGraphicFramePr>
            <a:graphicFrameLocks noGrp="1"/>
          </p:cNvGraphicFramePr>
          <p:nvPr>
            <p:extLst>
              <p:ext uri="{D42A27DB-BD31-4B8C-83A1-F6EECF244321}">
                <p14:modId xmlns:p14="http://schemas.microsoft.com/office/powerpoint/2010/main" val="2344289645"/>
              </p:ext>
            </p:extLst>
          </p:nvPr>
        </p:nvGraphicFramePr>
        <p:xfrm>
          <a:off x="0" y="2432858"/>
          <a:ext cx="12192000" cy="1493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Fixity</a:t>
                      </a:r>
                      <a:r>
                        <a:rPr lang="en-GB" sz="2000" dirty="0">
                          <a:effectLst>
                            <a:outerShdw blurRad="38100" dist="38100" dir="2700000" algn="tl">
                              <a:srgbClr val="000000">
                                <a:alpha val="43137"/>
                              </a:srgbClr>
                            </a:outerShdw>
                          </a:effectLst>
                        </a:rPr>
                        <a:t>: requires that changes to content are recorded, ideally from the moment of creation onward</a:t>
                      </a:r>
                    </a:p>
                  </a:txBody>
                  <a:tcPr>
                    <a:cell3D prstMaterial="dkEdge">
                      <a:bevel h="50800" prst="divot"/>
                      <a:lightRig rig="flood" dir="t"/>
                    </a:cell3D>
                    <a:solidFill>
                      <a:srgbClr val="0000FF"/>
                    </a:solidFill>
                  </a:tcPr>
                </a:tc>
                <a:tc>
                  <a:txBody>
                    <a:bodyPr/>
                    <a:lstStyle/>
                    <a:p>
                      <a:pPr algn="just"/>
                      <a:r>
                        <a:rPr lang="en-GB" sz="2000" dirty="0">
                          <a:effectLst>
                            <a:outerShdw blurRad="38100" dist="38100" dir="2700000" algn="tl">
                              <a:srgbClr val="000000">
                                <a:alpha val="43137"/>
                              </a:srgbClr>
                            </a:outerShdw>
                          </a:effectLst>
                        </a:rPr>
                        <a:t> </a:t>
                      </a:r>
                      <a:r>
                        <a:rPr lang="en-GB" sz="1800" dirty="0">
                          <a:effectLst>
                            <a:outerShdw blurRad="38100" dist="38100" dir="2700000" algn="tl">
                              <a:srgbClr val="000000">
                                <a:alpha val="43137"/>
                              </a:srgbClr>
                            </a:outerShdw>
                          </a:effectLst>
                        </a:rPr>
                        <a:t>At minimum, this feature might be addressed through routine use of a checksum (a computed value generated by widely-available utilities that uniquely identify a digital file) to detect intentional or unintentional changes to data and notify data managers for action</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12" name="Table 6">
            <a:extLst>
              <a:ext uri="{FF2B5EF4-FFF2-40B4-BE49-F238E27FC236}">
                <a16:creationId xmlns:a16="http://schemas.microsoft.com/office/drawing/2014/main" id="{9F18AD00-CC32-42B5-A0B6-D269A3EB2B97}"/>
              </a:ext>
            </a:extLst>
          </p:cNvPr>
          <p:cNvGraphicFramePr>
            <a:graphicFrameLocks noGrp="1"/>
          </p:cNvGraphicFramePr>
          <p:nvPr>
            <p:extLst>
              <p:ext uri="{D42A27DB-BD31-4B8C-83A1-F6EECF244321}">
                <p14:modId xmlns:p14="http://schemas.microsoft.com/office/powerpoint/2010/main" val="4204145320"/>
              </p:ext>
            </p:extLst>
          </p:nvPr>
        </p:nvGraphicFramePr>
        <p:xfrm>
          <a:off x="0" y="3908794"/>
          <a:ext cx="12192000" cy="1493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Reference</a:t>
                      </a:r>
                      <a:r>
                        <a:rPr lang="en-GB" sz="2000" dirty="0">
                          <a:effectLst>
                            <a:outerShdw blurRad="38100" dist="38100" dir="2700000" algn="tl">
                              <a:srgbClr val="000000">
                                <a:alpha val="43137"/>
                              </a:srgbClr>
                            </a:outerShdw>
                          </a:effectLst>
                        </a:rPr>
                        <a:t>: ensures content is uniquely and specifically identifiable in relation to other content across time</a:t>
                      </a:r>
                    </a:p>
                  </a:txBody>
                  <a:tcPr>
                    <a:cell3D prstMaterial="dkEdge">
                      <a:bevel h="50800" prst="divot"/>
                      <a:lightRig rig="flood" dir="t"/>
                    </a:cell3D>
                    <a:solidFill>
                      <a:srgbClr val="0000FF"/>
                    </a:solidFill>
                  </a:tcPr>
                </a:tc>
                <a:tc>
                  <a:txBody>
                    <a:bodyPr/>
                    <a:lstStyle/>
                    <a:p>
                      <a:pPr algn="just"/>
                      <a:r>
                        <a:rPr lang="en-GB" sz="2000" dirty="0">
                          <a:effectLst>
                            <a:outerShdw blurRad="38100" dist="38100" dir="2700000" algn="tl">
                              <a:srgbClr val="000000">
                                <a:alpha val="43137"/>
                              </a:srgbClr>
                            </a:outerShdw>
                          </a:effectLst>
                        </a:rPr>
                        <a:t> </a:t>
                      </a:r>
                      <a:r>
                        <a:rPr lang="en-GB" sz="1800" dirty="0">
                          <a:effectLst>
                            <a:outerShdw blurRad="38100" dist="38100" dir="2700000" algn="tl">
                              <a:srgbClr val="000000">
                                <a:alpha val="43137"/>
                              </a:srgbClr>
                            </a:outerShdw>
                          </a:effectLst>
                        </a:rPr>
                        <a:t>For example, an organisation is required to adopt and maintain a persistent identifier approach – a system for assigning and managing enduring identifiers that allows digital objects to be consistently and uniquely referred to over time</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13" name="Table 6">
            <a:extLst>
              <a:ext uri="{FF2B5EF4-FFF2-40B4-BE49-F238E27FC236}">
                <a16:creationId xmlns:a16="http://schemas.microsoft.com/office/drawing/2014/main" id="{57B0F2BB-6BBE-492F-81CB-DB90D11D8A57}"/>
              </a:ext>
            </a:extLst>
          </p:cNvPr>
          <p:cNvGraphicFramePr>
            <a:graphicFrameLocks noGrp="1"/>
          </p:cNvGraphicFramePr>
          <p:nvPr>
            <p:extLst>
              <p:ext uri="{D42A27DB-BD31-4B8C-83A1-F6EECF244321}">
                <p14:modId xmlns:p14="http://schemas.microsoft.com/office/powerpoint/2010/main" val="1538461647"/>
              </p:ext>
            </p:extLst>
          </p:nvPr>
        </p:nvGraphicFramePr>
        <p:xfrm>
          <a:off x="0" y="5230571"/>
          <a:ext cx="12192000" cy="146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582742">
                <a:tc>
                  <a:txBody>
                    <a:bodyPr/>
                    <a:lstStyle/>
                    <a:p>
                      <a:r>
                        <a:rPr lang="en-GB" sz="2000" dirty="0">
                          <a:solidFill>
                            <a:srgbClr val="FF0000"/>
                          </a:solidFill>
                          <a:effectLst>
                            <a:outerShdw blurRad="38100" dist="38100" dir="2700000" algn="tl">
                              <a:srgbClr val="000000">
                                <a:alpha val="43137"/>
                              </a:srgbClr>
                            </a:outerShdw>
                          </a:effectLst>
                        </a:rPr>
                        <a:t>Provenance</a:t>
                      </a:r>
                      <a:r>
                        <a:rPr lang="en-GB" sz="2000" dirty="0">
                          <a:effectLst>
                            <a:outerShdw blurRad="38100" dist="38100" dir="2700000" algn="tl">
                              <a:srgbClr val="000000">
                                <a:alpha val="43137"/>
                              </a:srgbClr>
                            </a:outerShdw>
                          </a:effectLst>
                        </a:rPr>
                        <a:t>: requires digital content be traceable to its origin (point of creation) or, at minimum, from deposit in a trusted digital repository</a:t>
                      </a:r>
                    </a:p>
                  </a:txBody>
                  <a:tcPr>
                    <a:cell3D prstMaterial="dkEdge">
                      <a:bevel h="50800" prst="divot"/>
                      <a:lightRig rig="flood" dir="t"/>
                    </a:cell3D>
                    <a:solidFill>
                      <a:srgbClr val="0000FF"/>
                    </a:solidFill>
                  </a:tcPr>
                </a:tc>
                <a:tc>
                  <a:txBody>
                    <a:bodyPr/>
                    <a:lstStyle/>
                    <a:p>
                      <a:pPr algn="just"/>
                      <a:r>
                        <a:rPr lang="en-GB" sz="1800" dirty="0">
                          <a:effectLst>
                            <a:outerShdw blurRad="38100" dist="38100" dir="2700000" algn="tl">
                              <a:srgbClr val="000000">
                                <a:alpha val="43137"/>
                              </a:srgbClr>
                            </a:outerShdw>
                          </a:effectLst>
                        </a:rPr>
                        <a:t>This feature requires that an organisation records information (captured as metadata) on the creation and action that have affected the content since its creation (e.g. data deposited in an archive, migrated from one file format to another)</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graphicFrame>
        <p:nvGraphicFramePr>
          <p:cNvPr id="14" name="Table 6">
            <a:extLst>
              <a:ext uri="{FF2B5EF4-FFF2-40B4-BE49-F238E27FC236}">
                <a16:creationId xmlns:a16="http://schemas.microsoft.com/office/drawing/2014/main" id="{BAD36372-EF70-4AA6-9B7C-5E1F5481A955}"/>
              </a:ext>
            </a:extLst>
          </p:cNvPr>
          <p:cNvGraphicFramePr>
            <a:graphicFrameLocks noGrp="1"/>
          </p:cNvGraphicFramePr>
          <p:nvPr>
            <p:extLst>
              <p:ext uri="{D42A27DB-BD31-4B8C-83A1-F6EECF244321}">
                <p14:modId xmlns:p14="http://schemas.microsoft.com/office/powerpoint/2010/main" val="3371917306"/>
              </p:ext>
            </p:extLst>
          </p:nvPr>
        </p:nvGraphicFramePr>
        <p:xfrm>
          <a:off x="-2" y="5225615"/>
          <a:ext cx="12192000" cy="1463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48175163"/>
                    </a:ext>
                  </a:extLst>
                </a:gridCol>
                <a:gridCol w="6096000">
                  <a:extLst>
                    <a:ext uri="{9D8B030D-6E8A-4147-A177-3AD203B41FA5}">
                      <a16:colId xmlns:a16="http://schemas.microsoft.com/office/drawing/2014/main" val="2880602995"/>
                    </a:ext>
                  </a:extLst>
                </a:gridCol>
              </a:tblGrid>
              <a:tr h="1463040">
                <a:tc>
                  <a:txBody>
                    <a:bodyPr/>
                    <a:lstStyle/>
                    <a:p>
                      <a:r>
                        <a:rPr lang="en-GB" sz="2000" dirty="0">
                          <a:solidFill>
                            <a:srgbClr val="FF0000"/>
                          </a:solidFill>
                          <a:effectLst>
                            <a:outerShdw blurRad="38100" dist="38100" dir="2700000" algn="tl">
                              <a:srgbClr val="000000">
                                <a:alpha val="43137"/>
                              </a:srgbClr>
                            </a:outerShdw>
                          </a:effectLst>
                        </a:rPr>
                        <a:t>Context</a:t>
                      </a:r>
                      <a:r>
                        <a:rPr lang="en-GB" sz="2000" dirty="0">
                          <a:effectLst>
                            <a:outerShdw blurRad="38100" dist="38100" dir="2700000" algn="tl">
                              <a:srgbClr val="000000">
                                <a:alpha val="43137"/>
                              </a:srgbClr>
                            </a:outerShdw>
                          </a:effectLst>
                        </a:rPr>
                        <a:t>: documents and manages relationships of digital content</a:t>
                      </a:r>
                    </a:p>
                  </a:txBody>
                  <a:tcPr>
                    <a:cell3D prstMaterial="dkEdge">
                      <a:bevel h="50800" prst="divot"/>
                      <a:lightRig rig="flood" dir="t"/>
                    </a:cell3D>
                    <a:solidFill>
                      <a:srgbClr val="0000FF"/>
                    </a:solidFill>
                  </a:tcPr>
                </a:tc>
                <a:tc>
                  <a:txBody>
                    <a:bodyPr/>
                    <a:lstStyle/>
                    <a:p>
                      <a:pPr algn="just"/>
                      <a:r>
                        <a:rPr lang="en-GB" sz="1800" dirty="0">
                          <a:effectLst>
                            <a:outerShdw blurRad="38100" dist="38100" dir="2700000" algn="tl">
                              <a:srgbClr val="000000">
                                <a:alpha val="43137"/>
                              </a:srgbClr>
                            </a:outerShdw>
                          </a:effectLst>
                        </a:rPr>
                        <a:t>An organisation that preserves data document relationships between its own digital content and, to the extent possible, to data managed by other organisations</a:t>
                      </a:r>
                      <a:endParaRPr lang="en-GB" sz="2000" dirty="0">
                        <a:effectLst>
                          <a:outerShdw blurRad="38100" dist="38100" dir="2700000" algn="tl">
                            <a:srgbClr val="000000">
                              <a:alpha val="43137"/>
                            </a:srgbClr>
                          </a:outerShdw>
                        </a:effectLst>
                      </a:endParaRPr>
                    </a:p>
                  </a:txBody>
                  <a:tcPr>
                    <a:cell3D prstMaterial="dkEdge">
                      <a:bevel h="50800" prst="divot"/>
                      <a:lightRig rig="flood" dir="t"/>
                    </a:cell3D>
                    <a:solidFill>
                      <a:srgbClr val="0000FF"/>
                    </a:solidFill>
                  </a:tcPr>
                </a:tc>
                <a:extLst>
                  <a:ext uri="{0D108BD9-81ED-4DB2-BD59-A6C34878D82A}">
                    <a16:rowId xmlns:a16="http://schemas.microsoft.com/office/drawing/2014/main" val="243207277"/>
                  </a:ext>
                </a:extLst>
              </a:tr>
            </a:tbl>
          </a:graphicData>
        </a:graphic>
      </p:graphicFrame>
    </p:spTree>
    <p:extLst>
      <p:ext uri="{BB962C8B-B14F-4D97-AF65-F5344CB8AC3E}">
        <p14:creationId xmlns:p14="http://schemas.microsoft.com/office/powerpoint/2010/main" val="118134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7BB051-FF42-4F81-927E-A7471430AB6D}"/>
              </a:ext>
            </a:extLst>
          </p:cNvPr>
          <p:cNvSpPr>
            <a:spLocks noGrp="1"/>
          </p:cNvSpPr>
          <p:nvPr>
            <p:ph idx="1"/>
          </p:nvPr>
        </p:nvSpPr>
        <p:spPr/>
        <p:txBody>
          <a:bodyPr/>
          <a:lstStyle/>
          <a:p>
            <a:pPr algn="just"/>
            <a:r>
              <a:rPr lang="en-GB" dirty="0"/>
              <a:t>The process of data archiving at C-DAMAA is based on the </a:t>
            </a:r>
            <a:r>
              <a:rPr lang="en-US" dirty="0"/>
              <a:t>Inter-University Consortium for Political and Social Research (ICPSR) model for data archiving. </a:t>
            </a:r>
          </a:p>
          <a:p>
            <a:pPr algn="just"/>
            <a:r>
              <a:rPr lang="en-US" dirty="0"/>
              <a:t>It </a:t>
            </a:r>
            <a:r>
              <a:rPr lang="en-GB" dirty="0"/>
              <a:t>summarises</a:t>
            </a:r>
            <a:r>
              <a:rPr lang="en-US" dirty="0"/>
              <a:t> the processes of accepting, processing and putting the data out there for re-use.</a:t>
            </a:r>
            <a:endParaRPr lang="en-GB" dirty="0"/>
          </a:p>
          <a:p>
            <a:pPr algn="just"/>
            <a:endParaRPr lang="en-US" dirty="0"/>
          </a:p>
        </p:txBody>
      </p:sp>
      <p:sp>
        <p:nvSpPr>
          <p:cNvPr id="3" name="Title 2">
            <a:extLst>
              <a:ext uri="{FF2B5EF4-FFF2-40B4-BE49-F238E27FC236}">
                <a16:creationId xmlns:a16="http://schemas.microsoft.com/office/drawing/2014/main" id="{308CDC4E-343D-474E-A455-672C20B1496E}"/>
              </a:ext>
            </a:extLst>
          </p:cNvPr>
          <p:cNvSpPr>
            <a:spLocks noGrp="1"/>
          </p:cNvSpPr>
          <p:nvPr>
            <p:ph type="title"/>
          </p:nvPr>
        </p:nvSpPr>
        <p:spPr/>
        <p:txBody>
          <a:bodyPr/>
          <a:lstStyle/>
          <a:p>
            <a:r>
              <a:rPr lang="en-GB" dirty="0"/>
              <a:t>Process of Data Archiving at C-DAMAA</a:t>
            </a:r>
            <a:endParaRPr lang="en-US" dirty="0"/>
          </a:p>
        </p:txBody>
      </p:sp>
    </p:spTree>
    <p:extLst>
      <p:ext uri="{BB962C8B-B14F-4D97-AF65-F5344CB8AC3E}">
        <p14:creationId xmlns:p14="http://schemas.microsoft.com/office/powerpoint/2010/main" val="335920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914400"/>
          </a:xfrm>
        </p:spPr>
        <p:txBody>
          <a:bodyPr>
            <a:noAutofit/>
          </a:bodyPr>
          <a:lstStyle/>
          <a:p>
            <a:pPr algn="ctr"/>
            <a:r>
              <a:rPr lang="en-US" sz="6000" b="1" dirty="0">
                <a:effectLst>
                  <a:outerShdw blurRad="38100" dist="38100" dir="2700000" algn="tl">
                    <a:srgbClr val="000000">
                      <a:alpha val="43137"/>
                    </a:srgbClr>
                  </a:outerShdw>
                </a:effectLst>
              </a:rPr>
              <a:t>Data Warehouse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798490"/>
            <a:ext cx="11346287" cy="5525037"/>
          </a:xfrm>
        </p:spPr>
        <p:txBody>
          <a:bodyPr>
            <a:normAutofit fontScale="92500" lnSpcReduction="2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A data warehouse is constructed by integrating data from multiple heterogeneous sources that support analytical reporting, and structured decision making. </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warehousing involves data cleaning, data integration, and data consolidations.</a:t>
            </a:r>
          </a:p>
          <a:p>
            <a:pPr algn="just"/>
            <a:r>
              <a:rPr lang="en-GB" sz="4000" i="1" dirty="0">
                <a:ea typeface="Tahoma" panose="020B0604030504040204" pitchFamily="34" charset="0"/>
                <a:cs typeface="Tahoma" panose="020B0604030504040204" pitchFamily="34" charset="0"/>
              </a:rPr>
              <a:t>A Data Warehouse works as a central repository where information arrives from one or more data sources. </a:t>
            </a:r>
          </a:p>
          <a:p>
            <a:pPr algn="just"/>
            <a:r>
              <a:rPr lang="en-GB" sz="4000" i="1" dirty="0">
                <a:ea typeface="Tahoma" panose="020B0604030504040204" pitchFamily="34" charset="0"/>
                <a:cs typeface="Tahoma" panose="020B0604030504040204" pitchFamily="34" charset="0"/>
              </a:rPr>
              <a:t>Data flows into a data warehouse from the transactional system and other relational databases.</a:t>
            </a:r>
          </a:p>
          <a:p>
            <a:pPr algn="just"/>
            <a:endPar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69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746975"/>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004552"/>
            <a:ext cx="11281893" cy="5293217"/>
          </a:xfrm>
        </p:spPr>
        <p:txBody>
          <a:bodyPr>
            <a:normAutofit lnSpcReduction="1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Warehouses:</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spread in several databases –physically located at numerous sites</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 – repository of multiple DBs in single schema; resides at single site.</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warehousing processes</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Cleaning </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Integration </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Transformation</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Loading </a:t>
            </a:r>
          </a:p>
          <a:p>
            <a:pPr lvl="2" algn="just"/>
            <a:r>
              <a:rPr lang="en-US" sz="3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Periodic data refreshing</a:t>
            </a:r>
          </a:p>
        </p:txBody>
      </p:sp>
    </p:spTree>
    <p:extLst>
      <p:ext uri="{BB962C8B-B14F-4D97-AF65-F5344CB8AC3E}">
        <p14:creationId xmlns:p14="http://schemas.microsoft.com/office/powerpoint/2010/main" val="403258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6E98F603-A15F-4BD1-9F8A-B53EB4A117E0}"/>
              </a:ext>
            </a:extLst>
          </p:cNvPr>
          <p:cNvSpPr/>
          <p:nvPr/>
        </p:nvSpPr>
        <p:spPr>
          <a:xfrm>
            <a:off x="437881" y="244699"/>
            <a:ext cx="2640169" cy="1957589"/>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Source in Cape Coast</a:t>
            </a:r>
          </a:p>
        </p:txBody>
      </p:sp>
      <p:sp>
        <p:nvSpPr>
          <p:cNvPr id="3" name="Flowchart: Magnetic Disk 2">
            <a:extLst>
              <a:ext uri="{FF2B5EF4-FFF2-40B4-BE49-F238E27FC236}">
                <a16:creationId xmlns:a16="http://schemas.microsoft.com/office/drawing/2014/main" id="{10045E70-A7D6-4FB0-B55A-A1936F1A1DFB}"/>
              </a:ext>
            </a:extLst>
          </p:cNvPr>
          <p:cNvSpPr/>
          <p:nvPr/>
        </p:nvSpPr>
        <p:spPr>
          <a:xfrm>
            <a:off x="598864" y="2450205"/>
            <a:ext cx="2640169" cy="1957589"/>
          </a:xfrm>
          <a:prstGeom prst="flowChartMagneticDisk">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Source in Accra</a:t>
            </a:r>
          </a:p>
        </p:txBody>
      </p:sp>
      <p:sp>
        <p:nvSpPr>
          <p:cNvPr id="4" name="Flowchart: Magnetic Disk 3">
            <a:extLst>
              <a:ext uri="{FF2B5EF4-FFF2-40B4-BE49-F238E27FC236}">
                <a16:creationId xmlns:a16="http://schemas.microsoft.com/office/drawing/2014/main" id="{A229F8C6-ED71-47B0-A99A-75A22B5A8168}"/>
              </a:ext>
            </a:extLst>
          </p:cNvPr>
          <p:cNvSpPr/>
          <p:nvPr/>
        </p:nvSpPr>
        <p:spPr>
          <a:xfrm>
            <a:off x="598865" y="4900411"/>
            <a:ext cx="2640169" cy="1957589"/>
          </a:xfrm>
          <a:prstGeom prst="flowChartMagneticDisk">
            <a:avLst/>
          </a:prstGeom>
          <a:solidFill>
            <a:srgbClr val="6D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Source in </a:t>
            </a:r>
            <a:r>
              <a:rPr kumimoji="0" lang="en-GB" sz="2800" b="1" i="1"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Kumansi</a:t>
            </a:r>
            <a:endParaRPr kumimoji="0" lang="en-GB" sz="28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 name="Arrow: Right 4">
            <a:extLst>
              <a:ext uri="{FF2B5EF4-FFF2-40B4-BE49-F238E27FC236}">
                <a16:creationId xmlns:a16="http://schemas.microsoft.com/office/drawing/2014/main" id="{46846942-101B-4A3C-A4AA-3388AD198190}"/>
              </a:ext>
            </a:extLst>
          </p:cNvPr>
          <p:cNvSpPr/>
          <p:nvPr/>
        </p:nvSpPr>
        <p:spPr>
          <a:xfrm>
            <a:off x="4069720" y="1502802"/>
            <a:ext cx="2266681" cy="3940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Clean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Transform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Integrate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0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load</a:t>
            </a:r>
          </a:p>
        </p:txBody>
      </p:sp>
      <p:sp>
        <p:nvSpPr>
          <p:cNvPr id="6" name="Arrow: Bent 5">
            <a:extLst>
              <a:ext uri="{FF2B5EF4-FFF2-40B4-BE49-F238E27FC236}">
                <a16:creationId xmlns:a16="http://schemas.microsoft.com/office/drawing/2014/main" id="{0661D8DE-B160-4A9C-87B1-3A8D6BEA5A2D}"/>
              </a:ext>
            </a:extLst>
          </p:cNvPr>
          <p:cNvSpPr/>
          <p:nvPr/>
        </p:nvSpPr>
        <p:spPr>
          <a:xfrm rot="5400000">
            <a:off x="3174641" y="801708"/>
            <a:ext cx="1551905" cy="1745088"/>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Arrow: Bent 6">
            <a:extLst>
              <a:ext uri="{FF2B5EF4-FFF2-40B4-BE49-F238E27FC236}">
                <a16:creationId xmlns:a16="http://schemas.microsoft.com/office/drawing/2014/main" id="{8C3D47EF-0349-4688-986B-D7BD57EE3799}"/>
              </a:ext>
            </a:extLst>
          </p:cNvPr>
          <p:cNvSpPr/>
          <p:nvPr/>
        </p:nvSpPr>
        <p:spPr>
          <a:xfrm rot="16200000" flipV="1">
            <a:off x="3075633" y="4571193"/>
            <a:ext cx="2071887" cy="1745088"/>
          </a:xfrm>
          <a:prstGeom prst="bentArrow">
            <a:avLst/>
          </a:prstGeom>
          <a:solidFill>
            <a:srgbClr val="6D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row: Right 7">
            <a:extLst>
              <a:ext uri="{FF2B5EF4-FFF2-40B4-BE49-F238E27FC236}">
                <a16:creationId xmlns:a16="http://schemas.microsoft.com/office/drawing/2014/main" id="{9ED44ED6-AE77-4BD3-AFA3-EC0D83342624}"/>
              </a:ext>
            </a:extLst>
          </p:cNvPr>
          <p:cNvSpPr/>
          <p:nvPr/>
        </p:nvSpPr>
        <p:spPr>
          <a:xfrm>
            <a:off x="3239031" y="3340455"/>
            <a:ext cx="882209" cy="383148"/>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221FCC52-F14B-4775-87C7-E15328F94A5F}"/>
              </a:ext>
            </a:extLst>
          </p:cNvPr>
          <p:cNvCxnSpPr>
            <a:cxnSpLocks/>
          </p:cNvCxnSpPr>
          <p:nvPr/>
        </p:nvCxnSpPr>
        <p:spPr>
          <a:xfrm flipV="1">
            <a:off x="8796856" y="3518995"/>
            <a:ext cx="1133342" cy="1"/>
          </a:xfrm>
          <a:prstGeom prst="straightConnector1">
            <a:avLst/>
          </a:prstGeom>
          <a:ln w="152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6AF3B68-A97D-42AD-98A5-62B3D7073536}"/>
              </a:ext>
            </a:extLst>
          </p:cNvPr>
          <p:cNvSpPr/>
          <p:nvPr/>
        </p:nvSpPr>
        <p:spPr>
          <a:xfrm>
            <a:off x="10148550" y="674853"/>
            <a:ext cx="1419446" cy="10972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Client</a:t>
            </a:r>
          </a:p>
        </p:txBody>
      </p:sp>
      <p:sp>
        <p:nvSpPr>
          <p:cNvPr id="15" name="Oval 14">
            <a:extLst>
              <a:ext uri="{FF2B5EF4-FFF2-40B4-BE49-F238E27FC236}">
                <a16:creationId xmlns:a16="http://schemas.microsoft.com/office/drawing/2014/main" id="{C79B25B1-16C1-4388-ADA8-82D4B94BDE26}"/>
              </a:ext>
            </a:extLst>
          </p:cNvPr>
          <p:cNvSpPr/>
          <p:nvPr/>
        </p:nvSpPr>
        <p:spPr>
          <a:xfrm>
            <a:off x="10309532" y="5731417"/>
            <a:ext cx="1745089" cy="109728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Calibri" panose="020F0502020204030204"/>
                <a:ea typeface="+mn-ea"/>
                <a:cs typeface="+mn-cs"/>
              </a:rPr>
              <a:t>Client </a:t>
            </a:r>
          </a:p>
        </p:txBody>
      </p:sp>
      <p:sp>
        <p:nvSpPr>
          <p:cNvPr id="17" name="Freeform: Shape 16">
            <a:extLst>
              <a:ext uri="{FF2B5EF4-FFF2-40B4-BE49-F238E27FC236}">
                <a16:creationId xmlns:a16="http://schemas.microsoft.com/office/drawing/2014/main" id="{D696E26F-83FF-456D-8644-48FED5FA0EBA}"/>
              </a:ext>
            </a:extLst>
          </p:cNvPr>
          <p:cNvSpPr/>
          <p:nvPr/>
        </p:nvSpPr>
        <p:spPr>
          <a:xfrm>
            <a:off x="11605846" y="1111348"/>
            <a:ext cx="441927" cy="1280160"/>
          </a:xfrm>
          <a:custGeom>
            <a:avLst/>
            <a:gdLst>
              <a:gd name="connsiteX0" fmla="*/ 0 w 441927"/>
              <a:gd name="connsiteY0" fmla="*/ 0 h 1280160"/>
              <a:gd name="connsiteX1" fmla="*/ 436099 w 441927"/>
              <a:gd name="connsiteY1" fmla="*/ 506437 h 1280160"/>
              <a:gd name="connsiteX2" fmla="*/ 211016 w 441927"/>
              <a:gd name="connsiteY2" fmla="*/ 1280160 h 1280160"/>
            </a:gdLst>
            <a:ahLst/>
            <a:cxnLst>
              <a:cxn ang="0">
                <a:pos x="connsiteX0" y="connsiteY0"/>
              </a:cxn>
              <a:cxn ang="0">
                <a:pos x="connsiteX1" y="connsiteY1"/>
              </a:cxn>
              <a:cxn ang="0">
                <a:pos x="connsiteX2" y="connsiteY2"/>
              </a:cxn>
            </a:cxnLst>
            <a:rect l="l" t="t" r="r" b="b"/>
            <a:pathLst>
              <a:path w="441927" h="1280160">
                <a:moveTo>
                  <a:pt x="0" y="0"/>
                </a:moveTo>
                <a:cubicBezTo>
                  <a:pt x="200465" y="146538"/>
                  <a:pt x="400930" y="293077"/>
                  <a:pt x="436099" y="506437"/>
                </a:cubicBezTo>
                <a:cubicBezTo>
                  <a:pt x="471268" y="719797"/>
                  <a:pt x="341142" y="999978"/>
                  <a:pt x="211016" y="1280160"/>
                </a:cubicBezTo>
              </a:path>
            </a:pathLst>
          </a:cu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80955B0E-52DA-4C5E-AB8B-D4ABD2683A92}"/>
              </a:ext>
            </a:extLst>
          </p:cNvPr>
          <p:cNvSpPr/>
          <p:nvPr/>
        </p:nvSpPr>
        <p:spPr>
          <a:xfrm rot="1598107">
            <a:off x="11537282" y="4797169"/>
            <a:ext cx="441927" cy="1280160"/>
          </a:xfrm>
          <a:custGeom>
            <a:avLst/>
            <a:gdLst>
              <a:gd name="connsiteX0" fmla="*/ 0 w 441927"/>
              <a:gd name="connsiteY0" fmla="*/ 0 h 1280160"/>
              <a:gd name="connsiteX1" fmla="*/ 436099 w 441927"/>
              <a:gd name="connsiteY1" fmla="*/ 506437 h 1280160"/>
              <a:gd name="connsiteX2" fmla="*/ 211016 w 441927"/>
              <a:gd name="connsiteY2" fmla="*/ 1280160 h 1280160"/>
            </a:gdLst>
            <a:ahLst/>
            <a:cxnLst>
              <a:cxn ang="0">
                <a:pos x="connsiteX0" y="connsiteY0"/>
              </a:cxn>
              <a:cxn ang="0">
                <a:pos x="connsiteX1" y="connsiteY1"/>
              </a:cxn>
              <a:cxn ang="0">
                <a:pos x="connsiteX2" y="connsiteY2"/>
              </a:cxn>
            </a:cxnLst>
            <a:rect l="l" t="t" r="r" b="b"/>
            <a:pathLst>
              <a:path w="441927" h="1280160">
                <a:moveTo>
                  <a:pt x="0" y="0"/>
                </a:moveTo>
                <a:cubicBezTo>
                  <a:pt x="200465" y="146538"/>
                  <a:pt x="400930" y="293077"/>
                  <a:pt x="436099" y="506437"/>
                </a:cubicBezTo>
                <a:cubicBezTo>
                  <a:pt x="471268" y="719797"/>
                  <a:pt x="341142" y="999978"/>
                  <a:pt x="211016" y="1280160"/>
                </a:cubicBezTo>
              </a:path>
            </a:pathLst>
          </a:cu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Diagonal Corners Snipped 10">
            <a:extLst>
              <a:ext uri="{FF2B5EF4-FFF2-40B4-BE49-F238E27FC236}">
                <a16:creationId xmlns:a16="http://schemas.microsoft.com/office/drawing/2014/main" id="{7FAF002E-75C8-4D07-B841-1B2B65888CD6}"/>
              </a:ext>
            </a:extLst>
          </p:cNvPr>
          <p:cNvSpPr/>
          <p:nvPr/>
        </p:nvSpPr>
        <p:spPr>
          <a:xfrm>
            <a:off x="9929612" y="2271107"/>
            <a:ext cx="2125009" cy="290499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solidFill>
                  <a:prstClr val="white"/>
                </a:solidFill>
                <a:effectLst/>
                <a:uLnTx/>
                <a:uFillTx/>
                <a:latin typeface="Calibri" panose="020F0502020204030204"/>
                <a:ea typeface="+mn-ea"/>
                <a:cs typeface="+mn-cs"/>
              </a:rPr>
              <a:t>Query and Analysis Tools</a:t>
            </a:r>
          </a:p>
        </p:txBody>
      </p:sp>
      <p:sp>
        <p:nvSpPr>
          <p:cNvPr id="9" name="Flowchart: Magnetic Disk 8">
            <a:extLst>
              <a:ext uri="{FF2B5EF4-FFF2-40B4-BE49-F238E27FC236}">
                <a16:creationId xmlns:a16="http://schemas.microsoft.com/office/drawing/2014/main" id="{A8A7D6FF-22FE-45BC-9362-338FF7988E57}"/>
              </a:ext>
            </a:extLst>
          </p:cNvPr>
          <p:cNvSpPr/>
          <p:nvPr/>
        </p:nvSpPr>
        <p:spPr>
          <a:xfrm>
            <a:off x="6336401" y="784000"/>
            <a:ext cx="2459869" cy="5496057"/>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Data Warehouse</a:t>
            </a:r>
          </a:p>
        </p:txBody>
      </p:sp>
    </p:spTree>
    <p:extLst>
      <p:ext uri="{BB962C8B-B14F-4D97-AF65-F5344CB8AC3E}">
        <p14:creationId xmlns:p14="http://schemas.microsoft.com/office/powerpoint/2010/main" val="360327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80">
                                          <p:stCondLst>
                                            <p:cond delay="0"/>
                                          </p:stCondLst>
                                        </p:cTn>
                                        <p:tgtEl>
                                          <p:spTgt spid="2"/>
                                        </p:tgtEl>
                                      </p:cBhvr>
                                    </p:animEffect>
                                    <p:anim calcmode="lin" valueType="num">
                                      <p:cBhvr>
                                        <p:cTn id="4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gtEl>
                                      </p:cBhvr>
                                      <p:to x="100000" y="60000"/>
                                    </p:animScale>
                                    <p:animScale>
                                      <p:cBhvr>
                                        <p:cTn id="50" dur="166" decel="50000">
                                          <p:stCondLst>
                                            <p:cond delay="676"/>
                                          </p:stCondLst>
                                        </p:cTn>
                                        <p:tgtEl>
                                          <p:spTgt spid="2"/>
                                        </p:tgtEl>
                                      </p:cBhvr>
                                      <p:to x="100000" y="100000"/>
                                    </p:animScale>
                                    <p:animScale>
                                      <p:cBhvr>
                                        <p:cTn id="51" dur="26">
                                          <p:stCondLst>
                                            <p:cond delay="1312"/>
                                          </p:stCondLst>
                                        </p:cTn>
                                        <p:tgtEl>
                                          <p:spTgt spid="2"/>
                                        </p:tgtEl>
                                      </p:cBhvr>
                                      <p:to x="100000" y="80000"/>
                                    </p:animScale>
                                    <p:animScale>
                                      <p:cBhvr>
                                        <p:cTn id="52" dur="166" decel="50000">
                                          <p:stCondLst>
                                            <p:cond delay="1338"/>
                                          </p:stCondLst>
                                        </p:cTn>
                                        <p:tgtEl>
                                          <p:spTgt spid="2"/>
                                        </p:tgtEl>
                                      </p:cBhvr>
                                      <p:to x="100000" y="100000"/>
                                    </p:animScale>
                                    <p:animScale>
                                      <p:cBhvr>
                                        <p:cTn id="53" dur="26">
                                          <p:stCondLst>
                                            <p:cond delay="1642"/>
                                          </p:stCondLst>
                                        </p:cTn>
                                        <p:tgtEl>
                                          <p:spTgt spid="2"/>
                                        </p:tgtEl>
                                      </p:cBhvr>
                                      <p:to x="100000" y="90000"/>
                                    </p:animScale>
                                    <p:animScale>
                                      <p:cBhvr>
                                        <p:cTn id="54" dur="166" decel="50000">
                                          <p:stCondLst>
                                            <p:cond delay="1668"/>
                                          </p:stCondLst>
                                        </p:cTn>
                                        <p:tgtEl>
                                          <p:spTgt spid="2"/>
                                        </p:tgtEl>
                                      </p:cBhvr>
                                      <p:to x="100000" y="100000"/>
                                    </p:animScale>
                                    <p:animScale>
                                      <p:cBhvr>
                                        <p:cTn id="55" dur="26">
                                          <p:stCondLst>
                                            <p:cond delay="1808"/>
                                          </p:stCondLst>
                                        </p:cTn>
                                        <p:tgtEl>
                                          <p:spTgt spid="2"/>
                                        </p:tgtEl>
                                      </p:cBhvr>
                                      <p:to x="100000" y="95000"/>
                                    </p:animScale>
                                    <p:animScale>
                                      <p:cBhvr>
                                        <p:cTn id="56" dur="166" decel="50000">
                                          <p:stCondLst>
                                            <p:cond delay="1834"/>
                                          </p:stCondLst>
                                        </p:cTn>
                                        <p:tgtEl>
                                          <p:spTgt spid="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circle(in)">
                                      <p:cBhvr>
                                        <p:cTn id="61" dur="2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circle(in)">
                                      <p:cBhvr>
                                        <p:cTn id="66" dur="2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circle(in)">
                                      <p:cBhvr>
                                        <p:cTn id="71" dur="20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circle(in)">
                                      <p:cBhvr>
                                        <p:cTn id="76" dur="20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circle(in)">
                                      <p:cBhvr>
                                        <p:cTn id="81" dur="2000"/>
                                        <p:tgtEl>
                                          <p:spTgt spid="9"/>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circle(in)">
                                      <p:cBhvr>
                                        <p:cTn id="86" dur="2000"/>
                                        <p:tgtEl>
                                          <p:spTgt spid="13"/>
                                        </p:tgtEl>
                                      </p:cBhvr>
                                    </p:animEffect>
                                  </p:childTnLst>
                                </p:cTn>
                              </p:par>
                              <p:par>
                                <p:cTn id="87" presetID="6" presetClass="entr" presetSubtype="16"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circle(in)">
                                      <p:cBhvr>
                                        <p:cTn id="89" dur="2000"/>
                                        <p:tgtEl>
                                          <p:spTgt spid="11"/>
                                        </p:tgtEl>
                                      </p:cBhvr>
                                    </p:animEffect>
                                  </p:childTnLst>
                                </p:cTn>
                              </p:par>
                              <p:par>
                                <p:cTn id="90" presetID="6" presetClass="entr" presetSubtype="16" fill="hold" grpId="0"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circle(in)">
                                      <p:cBhvr>
                                        <p:cTn id="92" dur="2000"/>
                                        <p:tgtEl>
                                          <p:spTgt spid="14"/>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circle(in)">
                                      <p:cBhvr>
                                        <p:cTn id="95" dur="2000"/>
                                        <p:tgtEl>
                                          <p:spTgt spid="17"/>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circle(in)">
                                      <p:cBhvr>
                                        <p:cTn id="98" dur="2000"/>
                                        <p:tgtEl>
                                          <p:spTgt spid="18"/>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circle(in)">
                                      <p:cBhvr>
                                        <p:cTn id="10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14" grpId="0" animBg="1"/>
      <p:bldP spid="15" grpId="0" animBg="1"/>
      <p:bldP spid="17" grpId="0" animBg="1"/>
      <p:bldP spid="18" grpId="0" animBg="1"/>
      <p:bldP spid="11"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a:bodyPr>
          <a:lstStyle/>
          <a:p>
            <a:pPr algn="just"/>
            <a:r>
              <a:rPr lang="en-US" sz="4000" b="1" i="1" dirty="0">
                <a:effectLst>
                  <a:outerShdw blurRad="38100" dist="38100" dir="2700000" algn="tl">
                    <a:srgbClr val="000000">
                      <a:alpha val="43137"/>
                    </a:srgbClr>
                  </a:outerShdw>
                </a:effectLst>
                <a:highlight>
                  <a:srgbClr val="FFFF00"/>
                </a:highlight>
                <a:ea typeface="Tahoma" panose="020B0604030504040204" pitchFamily="34" charset="0"/>
                <a:cs typeface="Tahoma" panose="020B0604030504040204" pitchFamily="34" charset="0"/>
              </a:rPr>
              <a:t>Data cleaning</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Cleaning includes, filling in missing values, smoothing noisy data, identifying or removing outliers, and resolving inconsistencies.</a:t>
            </a:r>
          </a:p>
          <a:p>
            <a:pPr algn="just"/>
            <a:r>
              <a:rPr lang="en-US" sz="4000" b="1" i="1" dirty="0">
                <a:effectLst>
                  <a:outerShdw blurRad="38100" dist="38100" dir="2700000" algn="tl">
                    <a:srgbClr val="000000">
                      <a:alpha val="43137"/>
                    </a:srgbClr>
                  </a:outerShdw>
                </a:effectLst>
                <a:highlight>
                  <a:srgbClr val="FFFF00"/>
                </a:highlight>
                <a:ea typeface="Tahoma" panose="020B0604030504040204" pitchFamily="34" charset="0"/>
                <a:cs typeface="Tahoma" panose="020B0604030504040204" pitchFamily="34" charset="0"/>
              </a:rPr>
              <a:t>Data integration</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Integration includes integration of multiple databases, data cubes, or files.</a:t>
            </a:r>
          </a:p>
          <a:p>
            <a:pPr algn="just"/>
            <a:r>
              <a:rPr lang="en-US" sz="4000" b="1" i="1" dirty="0">
                <a:effectLst>
                  <a:outerShdw blurRad="38100" dist="38100" dir="2700000" algn="tl">
                    <a:srgbClr val="000000">
                      <a:alpha val="43137"/>
                    </a:srgbClr>
                  </a:outerShdw>
                </a:effectLst>
                <a:highlight>
                  <a:srgbClr val="FFFF00"/>
                </a:highlight>
                <a:ea typeface="Tahoma" panose="020B0604030504040204" pitchFamily="34" charset="0"/>
                <a:cs typeface="Tahoma" panose="020B0604030504040204" pitchFamily="34" charset="0"/>
              </a:rPr>
              <a:t>Data transformation</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Convert data from legacy or host format to warehouse format.</a:t>
            </a:r>
          </a:p>
        </p:txBody>
      </p:sp>
    </p:spTree>
    <p:extLst>
      <p:ext uri="{BB962C8B-B14F-4D97-AF65-F5344CB8AC3E}">
        <p14:creationId xmlns:p14="http://schemas.microsoft.com/office/powerpoint/2010/main" val="276312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2BE9-70BA-4F10-8BCA-B6DAF072994B}"/>
              </a:ext>
            </a:extLst>
          </p:cNvPr>
          <p:cNvSpPr>
            <a:spLocks noGrp="1"/>
          </p:cNvSpPr>
          <p:nvPr>
            <p:ph type="title"/>
          </p:nvPr>
        </p:nvSpPr>
        <p:spPr/>
        <p:txBody>
          <a:bodyPr/>
          <a:lstStyle/>
          <a:p>
            <a:r>
              <a:rPr lang="en-GB" dirty="0"/>
              <a:t>Day three of Lecturers</a:t>
            </a:r>
            <a:endParaRPr lang="en-US" dirty="0"/>
          </a:p>
        </p:txBody>
      </p:sp>
      <p:sp>
        <p:nvSpPr>
          <p:cNvPr id="3" name="Text Placeholder 2">
            <a:extLst>
              <a:ext uri="{FF2B5EF4-FFF2-40B4-BE49-F238E27FC236}">
                <a16:creationId xmlns:a16="http://schemas.microsoft.com/office/drawing/2014/main" id="{DA386D38-B549-4B6D-ABD9-BCFEAAB8E738}"/>
              </a:ext>
            </a:extLst>
          </p:cNvPr>
          <p:cNvSpPr>
            <a:spLocks noGrp="1"/>
          </p:cNvSpPr>
          <p:nvPr>
            <p:ph type="body" idx="1"/>
          </p:nvPr>
        </p:nvSpPr>
        <p:spPr>
          <a:xfrm>
            <a:off x="1531702" y="3636259"/>
            <a:ext cx="8688977" cy="478542"/>
          </a:xfrm>
        </p:spPr>
        <p:txBody>
          <a:bodyPr>
            <a:normAutofit fontScale="77500" lnSpcReduction="20000"/>
          </a:bodyPr>
          <a:lstStyle/>
          <a:p>
            <a:r>
              <a:rPr lang="en-GB" dirty="0"/>
              <a:t>Data Curation </a:t>
            </a:r>
            <a:endParaRPr lang="en-US" dirty="0"/>
          </a:p>
        </p:txBody>
      </p:sp>
    </p:spTree>
    <p:extLst>
      <p:ext uri="{BB962C8B-B14F-4D97-AF65-F5344CB8AC3E}">
        <p14:creationId xmlns:p14="http://schemas.microsoft.com/office/powerpoint/2010/main" val="312129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Load:</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sort</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summarize,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consolidate;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compute views;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check integrity. </a:t>
            </a:r>
          </a:p>
          <a:p>
            <a:pPr lvl="1" algn="just"/>
            <a:r>
              <a:rPr lang="en-US" sz="36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Build indices and partitions</a:t>
            </a:r>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a:t>
            </a:r>
            <a:endPar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334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WAREHOUSES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lnSpcReduction="1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 a data warehouse are organized around major subjects.</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provide information on historical perspective – summarized on periodic dimension.</a:t>
            </a:r>
          </a:p>
          <a:p>
            <a:pPr algn="just"/>
            <a:r>
              <a:rPr lang="en-US" sz="4000" b="1" i="1" dirty="0" err="1">
                <a:effectLst>
                  <a:outerShdw blurRad="38100" dist="38100" dir="2700000" algn="tl">
                    <a:srgbClr val="000000">
                      <a:alpha val="43137"/>
                    </a:srgbClr>
                  </a:outerShdw>
                </a:effectLst>
                <a:ea typeface="Tahoma" panose="020B0604030504040204" pitchFamily="34" charset="0"/>
                <a:cs typeface="Tahoma" panose="020B0604030504040204" pitchFamily="34" charset="0"/>
              </a:rPr>
              <a:t>Eg.</a:t>
            </a:r>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 Sales of an item for a region in a period</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 model – multidimensional database structure / data cube</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Dimensions – Attributes / set of attributes</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 Facts – Aggregated measures (Count /Sales amount)</a:t>
            </a:r>
            <a:endPar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39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787790" y="0"/>
            <a:ext cx="11404209" cy="1162750"/>
          </a:xfrm>
        </p:spPr>
        <p:txBody>
          <a:bodyPr>
            <a:normAutofit fontScale="90000"/>
          </a:bodyPr>
          <a:lstStyle/>
          <a:p>
            <a:pPr algn="ctr"/>
            <a:r>
              <a:rPr lang="en-US" sz="6000" b="1" i="1" dirty="0">
                <a:effectLst>
                  <a:outerShdw blurRad="38100" dist="38100" dir="2700000" algn="tl">
                    <a:srgbClr val="000000">
                      <a:alpha val="43137"/>
                    </a:srgbClr>
                  </a:outerShdw>
                </a:effectLst>
              </a:rPr>
              <a:t>Components of a data warehouse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Sources –Data source interaction</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Transformation</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warehouse (data storage )</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Reporting (Data presentation )</a:t>
            </a:r>
          </a:p>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Metadata</a:t>
            </a:r>
            <a:endPar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B93409E-4480-41F8-8BA6-20A119E0AA47}"/>
              </a:ext>
            </a:extLst>
          </p:cNvPr>
          <p:cNvPicPr>
            <a:picLocks noChangeAspect="1"/>
          </p:cNvPicPr>
          <p:nvPr/>
        </p:nvPicPr>
        <p:blipFill>
          <a:blip r:embed="rId3"/>
          <a:stretch>
            <a:fillRect/>
          </a:stretch>
        </p:blipFill>
        <p:spPr>
          <a:xfrm>
            <a:off x="0" y="1012875"/>
            <a:ext cx="12192000" cy="5845126"/>
          </a:xfrm>
          <a:prstGeom prst="rect">
            <a:avLst/>
          </a:prstGeom>
        </p:spPr>
      </p:pic>
    </p:spTree>
    <p:extLst>
      <p:ext uri="{BB962C8B-B14F-4D97-AF65-F5344CB8AC3E}">
        <p14:creationId xmlns:p14="http://schemas.microsoft.com/office/powerpoint/2010/main" val="279764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220004" y="0"/>
            <a:ext cx="10971996" cy="1162750"/>
          </a:xfrm>
        </p:spPr>
        <p:txBody>
          <a:bodyPr>
            <a:noAutofit/>
          </a:bodyPr>
          <a:lstStyle/>
          <a:p>
            <a:pPr algn="ctr"/>
            <a:r>
              <a:rPr lang="en-US" sz="6000" b="1" i="1" dirty="0">
                <a:effectLst>
                  <a:outerShdw blurRad="38100" dist="38100" dir="2700000" algn="tl">
                    <a:srgbClr val="000000">
                      <a:alpha val="43137"/>
                    </a:srgbClr>
                  </a:outerShdw>
                </a:effectLst>
              </a:rPr>
              <a:t>Data Preprocessing</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0" y="1162750"/>
            <a:ext cx="12192000" cy="5695250"/>
          </a:xfrm>
        </p:spPr>
        <p:txBody>
          <a:bodyPr>
            <a:normAutofit lnSpcReduction="10000"/>
          </a:bodyPr>
          <a:lstStyle/>
          <a:p>
            <a:pPr algn="just"/>
            <a:r>
              <a:rPr lang="en-US" sz="40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Why preprocess the data?</a:t>
            </a:r>
          </a:p>
          <a:p>
            <a:pPr lvl="1" algn="just"/>
            <a:r>
              <a:rPr lang="en-US" sz="35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Data in the real world is dirty</a:t>
            </a:r>
          </a:p>
          <a:p>
            <a:pPr lvl="2"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incomplete: lacking attribute values, lacking certain attributes of interest, or containing only aggregate data</a:t>
            </a:r>
          </a:p>
          <a:p>
            <a:pPr lvl="4"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occupation=“”</a:t>
            </a:r>
          </a:p>
          <a:p>
            <a:pPr lvl="2"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noisy: containing errors or outliers</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Salary=“-10”</a:t>
            </a:r>
          </a:p>
          <a:p>
            <a:pPr lvl="2"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inconsistent: containing discrepancies in codes or names</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Age=“42” Birthday=“03/07/1997”</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Was rating “1,2,3”, now rating “A, B, C”</a:t>
            </a:r>
          </a:p>
          <a:p>
            <a:pPr lvl="3" algn="just"/>
            <a:r>
              <a:rPr lang="en-US" sz="3300" b="1" i="1" dirty="0">
                <a:effectLst>
                  <a:outerShdw blurRad="38100" dist="38100" dir="2700000" algn="tl">
                    <a:srgbClr val="000000">
                      <a:alpha val="43137"/>
                    </a:srgbClr>
                  </a:outerShdw>
                </a:effectLst>
                <a:ea typeface="Tahoma" panose="020B0604030504040204" pitchFamily="34" charset="0"/>
                <a:cs typeface="Tahoma" panose="020B0604030504040204" pitchFamily="34" charset="0"/>
              </a:rPr>
              <a:t>e.g., discrepancy between duplicate records</a:t>
            </a:r>
          </a:p>
        </p:txBody>
      </p:sp>
    </p:spTree>
    <p:extLst>
      <p:ext uri="{BB962C8B-B14F-4D97-AF65-F5344CB8AC3E}">
        <p14:creationId xmlns:p14="http://schemas.microsoft.com/office/powerpoint/2010/main" val="31512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ircle(in)">
                                      <p:cBhvr>
                                        <p:cTn id="3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4" name="Rectangle 4">
            <a:extLst>
              <a:ext uri="{FF2B5EF4-FFF2-40B4-BE49-F238E27FC236}">
                <a16:creationId xmlns:a16="http://schemas.microsoft.com/office/drawing/2014/main" id="{90EBCF47-20EA-4A32-B667-310F234CA058}"/>
              </a:ext>
            </a:extLst>
          </p:cNvPr>
          <p:cNvSpPr>
            <a:spLocks noGrp="1" noChangeArrowheads="1"/>
          </p:cNvSpPr>
          <p:nvPr>
            <p:ph type="title"/>
          </p:nvPr>
        </p:nvSpPr>
        <p:spPr>
          <a:xfrm>
            <a:off x="1508500" y="28752"/>
            <a:ext cx="10571998" cy="970450"/>
          </a:xfrm>
        </p:spPr>
        <p:txBody>
          <a:bodyPr/>
          <a:lstStyle/>
          <a:p>
            <a:pPr algn="ctr"/>
            <a:r>
              <a:rPr lang="en-US" altLang="LID4096" sz="5400" b="1" i="1" dirty="0">
                <a:effectLst>
                  <a:outerShdw blurRad="38100" dist="38100" dir="2700000" algn="tl">
                    <a:srgbClr val="000000">
                      <a:alpha val="43137"/>
                    </a:srgbClr>
                  </a:outerShdw>
                </a:effectLst>
              </a:rPr>
              <a:t>Why Is Data Dirty?</a:t>
            </a:r>
          </a:p>
        </p:txBody>
      </p:sp>
      <p:sp>
        <p:nvSpPr>
          <p:cNvPr id="460805" name="Rectangle 5">
            <a:extLst>
              <a:ext uri="{FF2B5EF4-FFF2-40B4-BE49-F238E27FC236}">
                <a16:creationId xmlns:a16="http://schemas.microsoft.com/office/drawing/2014/main" id="{9A183718-72D0-4984-AA62-7524B873DF15}"/>
              </a:ext>
            </a:extLst>
          </p:cNvPr>
          <p:cNvSpPr>
            <a:spLocks noGrp="1" noChangeArrowheads="1"/>
          </p:cNvSpPr>
          <p:nvPr>
            <p:ph type="body" idx="1"/>
          </p:nvPr>
        </p:nvSpPr>
        <p:spPr>
          <a:xfrm>
            <a:off x="126609" y="1167619"/>
            <a:ext cx="11953889" cy="5661630"/>
          </a:xfrm>
        </p:spPr>
        <p:txBody>
          <a:bodyPr>
            <a:normAutofit/>
          </a:bodyPr>
          <a:lstStyle/>
          <a:p>
            <a:pPr>
              <a:lnSpc>
                <a:spcPct val="80000"/>
              </a:lnSpc>
            </a:pPr>
            <a:r>
              <a:rPr lang="en-US" altLang="LID4096" sz="2800" b="1" i="1" dirty="0">
                <a:effectLst>
                  <a:outerShdw blurRad="38100" dist="38100" dir="2700000" algn="tl">
                    <a:srgbClr val="000000">
                      <a:alpha val="43137"/>
                    </a:srgbClr>
                  </a:outerShdw>
                </a:effectLst>
              </a:rPr>
              <a:t>Incomplete data comes from</a:t>
            </a:r>
          </a:p>
          <a:p>
            <a:pPr lvl="1">
              <a:lnSpc>
                <a:spcPct val="80000"/>
              </a:lnSpc>
            </a:pPr>
            <a:r>
              <a:rPr lang="en-US" altLang="LID4096" sz="2400" b="1" i="1" dirty="0">
                <a:effectLst>
                  <a:outerShdw blurRad="38100" dist="38100" dir="2700000" algn="tl">
                    <a:srgbClr val="000000">
                      <a:alpha val="43137"/>
                    </a:srgbClr>
                  </a:outerShdw>
                </a:effectLst>
              </a:rPr>
              <a:t>n/a data value when collected</a:t>
            </a:r>
          </a:p>
          <a:p>
            <a:pPr lvl="1">
              <a:lnSpc>
                <a:spcPct val="80000"/>
              </a:lnSpc>
            </a:pPr>
            <a:r>
              <a:rPr lang="en-US" altLang="LID4096" sz="2400" b="1" i="1" dirty="0">
                <a:effectLst>
                  <a:outerShdw blurRad="38100" dist="38100" dir="2700000" algn="tl">
                    <a:srgbClr val="000000">
                      <a:alpha val="43137"/>
                    </a:srgbClr>
                  </a:outerShdw>
                </a:effectLst>
              </a:rPr>
              <a:t>different consideration between the time when the data was collected and when it is analyzed.</a:t>
            </a:r>
          </a:p>
          <a:p>
            <a:pPr lvl="1">
              <a:lnSpc>
                <a:spcPct val="80000"/>
              </a:lnSpc>
            </a:pPr>
            <a:r>
              <a:rPr lang="en-US" altLang="LID4096" sz="2400" b="1" i="1" dirty="0">
                <a:effectLst>
                  <a:outerShdw blurRad="38100" dist="38100" dir="2700000" algn="tl">
                    <a:srgbClr val="000000">
                      <a:alpha val="43137"/>
                    </a:srgbClr>
                  </a:outerShdw>
                </a:effectLst>
              </a:rPr>
              <a:t>human/hardware/software problems</a:t>
            </a:r>
          </a:p>
          <a:p>
            <a:pPr>
              <a:lnSpc>
                <a:spcPct val="80000"/>
              </a:lnSpc>
            </a:pPr>
            <a:r>
              <a:rPr lang="en-US" altLang="LID4096" sz="2800" b="1" i="1" dirty="0">
                <a:effectLst>
                  <a:outerShdw blurRad="38100" dist="38100" dir="2700000" algn="tl">
                    <a:srgbClr val="000000">
                      <a:alpha val="43137"/>
                    </a:srgbClr>
                  </a:outerShdw>
                </a:effectLst>
              </a:rPr>
              <a:t>Noisy data comes from the process of data</a:t>
            </a:r>
          </a:p>
          <a:p>
            <a:pPr lvl="1">
              <a:lnSpc>
                <a:spcPct val="80000"/>
              </a:lnSpc>
            </a:pPr>
            <a:r>
              <a:rPr lang="en-US" altLang="LID4096" sz="2400" b="1" i="1" dirty="0">
                <a:effectLst>
                  <a:outerShdw blurRad="38100" dist="38100" dir="2700000" algn="tl">
                    <a:srgbClr val="000000">
                      <a:alpha val="43137"/>
                    </a:srgbClr>
                  </a:outerShdw>
                </a:effectLst>
              </a:rPr>
              <a:t>collection</a:t>
            </a:r>
          </a:p>
          <a:p>
            <a:pPr lvl="1">
              <a:lnSpc>
                <a:spcPct val="80000"/>
              </a:lnSpc>
            </a:pPr>
            <a:r>
              <a:rPr lang="en-US" altLang="LID4096" sz="2400" b="1" i="1" dirty="0">
                <a:effectLst>
                  <a:outerShdw blurRad="38100" dist="38100" dir="2700000" algn="tl">
                    <a:srgbClr val="000000">
                      <a:alpha val="43137"/>
                    </a:srgbClr>
                  </a:outerShdw>
                </a:effectLst>
              </a:rPr>
              <a:t>entry</a:t>
            </a:r>
          </a:p>
          <a:p>
            <a:pPr lvl="1">
              <a:lnSpc>
                <a:spcPct val="80000"/>
              </a:lnSpc>
            </a:pPr>
            <a:r>
              <a:rPr lang="en-US" altLang="LID4096" sz="2400" b="1" i="1" dirty="0">
                <a:effectLst>
                  <a:outerShdw blurRad="38100" dist="38100" dir="2700000" algn="tl">
                    <a:srgbClr val="000000">
                      <a:alpha val="43137"/>
                    </a:srgbClr>
                  </a:outerShdw>
                </a:effectLst>
              </a:rPr>
              <a:t>transmission</a:t>
            </a:r>
          </a:p>
          <a:p>
            <a:pPr>
              <a:lnSpc>
                <a:spcPct val="80000"/>
              </a:lnSpc>
            </a:pPr>
            <a:r>
              <a:rPr lang="en-US" altLang="LID4096" sz="2800" b="1" i="1" dirty="0">
                <a:effectLst>
                  <a:outerShdw blurRad="38100" dist="38100" dir="2700000" algn="tl">
                    <a:srgbClr val="000000">
                      <a:alpha val="43137"/>
                    </a:srgbClr>
                  </a:outerShdw>
                </a:effectLst>
              </a:rPr>
              <a:t>Inconsistent data comes from</a:t>
            </a:r>
          </a:p>
          <a:p>
            <a:pPr lvl="1">
              <a:lnSpc>
                <a:spcPct val="80000"/>
              </a:lnSpc>
            </a:pPr>
            <a:r>
              <a:rPr lang="en-US" altLang="LID4096" sz="2400" b="1" i="1" dirty="0">
                <a:effectLst>
                  <a:outerShdw blurRad="38100" dist="38100" dir="2700000" algn="tl">
                    <a:srgbClr val="000000">
                      <a:alpha val="43137"/>
                    </a:srgbClr>
                  </a:outerShdw>
                </a:effectLst>
              </a:rPr>
              <a:t>Different data sources</a:t>
            </a:r>
          </a:p>
          <a:p>
            <a:pPr lvl="1">
              <a:lnSpc>
                <a:spcPct val="80000"/>
              </a:lnSpc>
            </a:pPr>
            <a:r>
              <a:rPr lang="en-US" altLang="LID4096" sz="2400" b="1" i="1" dirty="0">
                <a:effectLst>
                  <a:outerShdw blurRad="38100" dist="38100" dir="2700000" algn="tl">
                    <a:srgbClr val="000000">
                      <a:alpha val="43137"/>
                    </a:srgbClr>
                  </a:outerShdw>
                </a:effectLst>
              </a:rPr>
              <a:t>Functional dependency violation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0805">
                                            <p:txEl>
                                              <p:pRg st="0" end="0"/>
                                            </p:txEl>
                                          </p:spTgt>
                                        </p:tgtEl>
                                        <p:attrNameLst>
                                          <p:attrName>style.visibility</p:attrName>
                                        </p:attrNameLst>
                                      </p:cBhvr>
                                      <p:to>
                                        <p:strVal val="visible"/>
                                      </p:to>
                                    </p:set>
                                    <p:animEffect transition="in" filter="barn(inVertical)">
                                      <p:cBhvr>
                                        <p:cTn id="7" dur="500"/>
                                        <p:tgtEl>
                                          <p:spTgt spid="46080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0805">
                                            <p:txEl>
                                              <p:pRg st="1" end="1"/>
                                            </p:txEl>
                                          </p:spTgt>
                                        </p:tgtEl>
                                        <p:attrNameLst>
                                          <p:attrName>style.visibility</p:attrName>
                                        </p:attrNameLst>
                                      </p:cBhvr>
                                      <p:to>
                                        <p:strVal val="visible"/>
                                      </p:to>
                                    </p:set>
                                    <p:animEffect transition="in" filter="barn(inVertical)">
                                      <p:cBhvr>
                                        <p:cTn id="10" dur="500"/>
                                        <p:tgtEl>
                                          <p:spTgt spid="46080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0805">
                                            <p:txEl>
                                              <p:pRg st="2" end="2"/>
                                            </p:txEl>
                                          </p:spTgt>
                                        </p:tgtEl>
                                        <p:attrNameLst>
                                          <p:attrName>style.visibility</p:attrName>
                                        </p:attrNameLst>
                                      </p:cBhvr>
                                      <p:to>
                                        <p:strVal val="visible"/>
                                      </p:to>
                                    </p:set>
                                    <p:animEffect transition="in" filter="barn(inVertical)">
                                      <p:cBhvr>
                                        <p:cTn id="13" dur="500"/>
                                        <p:tgtEl>
                                          <p:spTgt spid="460805">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60805">
                                            <p:txEl>
                                              <p:pRg st="3" end="3"/>
                                            </p:txEl>
                                          </p:spTgt>
                                        </p:tgtEl>
                                        <p:attrNameLst>
                                          <p:attrName>style.visibility</p:attrName>
                                        </p:attrNameLst>
                                      </p:cBhvr>
                                      <p:to>
                                        <p:strVal val="visible"/>
                                      </p:to>
                                    </p:set>
                                    <p:animEffect transition="in" filter="barn(inVertical)">
                                      <p:cBhvr>
                                        <p:cTn id="16" dur="500"/>
                                        <p:tgtEl>
                                          <p:spTgt spid="46080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60805">
                                            <p:txEl>
                                              <p:pRg st="4" end="4"/>
                                            </p:txEl>
                                          </p:spTgt>
                                        </p:tgtEl>
                                        <p:attrNameLst>
                                          <p:attrName>style.visibility</p:attrName>
                                        </p:attrNameLst>
                                      </p:cBhvr>
                                      <p:to>
                                        <p:strVal val="visible"/>
                                      </p:to>
                                    </p:set>
                                    <p:animEffect transition="in" filter="barn(inVertical)">
                                      <p:cBhvr>
                                        <p:cTn id="21" dur="500"/>
                                        <p:tgtEl>
                                          <p:spTgt spid="460805">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60805">
                                            <p:txEl>
                                              <p:pRg st="5" end="5"/>
                                            </p:txEl>
                                          </p:spTgt>
                                        </p:tgtEl>
                                        <p:attrNameLst>
                                          <p:attrName>style.visibility</p:attrName>
                                        </p:attrNameLst>
                                      </p:cBhvr>
                                      <p:to>
                                        <p:strVal val="visible"/>
                                      </p:to>
                                    </p:set>
                                    <p:animEffect transition="in" filter="barn(inVertical)">
                                      <p:cBhvr>
                                        <p:cTn id="24" dur="500"/>
                                        <p:tgtEl>
                                          <p:spTgt spid="460805">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60805">
                                            <p:txEl>
                                              <p:pRg st="6" end="6"/>
                                            </p:txEl>
                                          </p:spTgt>
                                        </p:tgtEl>
                                        <p:attrNameLst>
                                          <p:attrName>style.visibility</p:attrName>
                                        </p:attrNameLst>
                                      </p:cBhvr>
                                      <p:to>
                                        <p:strVal val="visible"/>
                                      </p:to>
                                    </p:set>
                                    <p:animEffect transition="in" filter="barn(inVertical)">
                                      <p:cBhvr>
                                        <p:cTn id="27" dur="500"/>
                                        <p:tgtEl>
                                          <p:spTgt spid="460805">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60805">
                                            <p:txEl>
                                              <p:pRg st="7" end="7"/>
                                            </p:txEl>
                                          </p:spTgt>
                                        </p:tgtEl>
                                        <p:attrNameLst>
                                          <p:attrName>style.visibility</p:attrName>
                                        </p:attrNameLst>
                                      </p:cBhvr>
                                      <p:to>
                                        <p:strVal val="visible"/>
                                      </p:to>
                                    </p:set>
                                    <p:animEffect transition="in" filter="barn(inVertical)">
                                      <p:cBhvr>
                                        <p:cTn id="30" dur="500"/>
                                        <p:tgtEl>
                                          <p:spTgt spid="46080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60805">
                                            <p:txEl>
                                              <p:pRg st="8" end="8"/>
                                            </p:txEl>
                                          </p:spTgt>
                                        </p:tgtEl>
                                        <p:attrNameLst>
                                          <p:attrName>style.visibility</p:attrName>
                                        </p:attrNameLst>
                                      </p:cBhvr>
                                      <p:to>
                                        <p:strVal val="visible"/>
                                      </p:to>
                                    </p:set>
                                    <p:animEffect transition="in" filter="barn(inVertical)">
                                      <p:cBhvr>
                                        <p:cTn id="35" dur="500"/>
                                        <p:tgtEl>
                                          <p:spTgt spid="460805">
                                            <p:txEl>
                                              <p:pRg st="8" end="8"/>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460805">
                                            <p:txEl>
                                              <p:pRg st="9" end="9"/>
                                            </p:txEl>
                                          </p:spTgt>
                                        </p:tgtEl>
                                        <p:attrNameLst>
                                          <p:attrName>style.visibility</p:attrName>
                                        </p:attrNameLst>
                                      </p:cBhvr>
                                      <p:to>
                                        <p:strVal val="visible"/>
                                      </p:to>
                                    </p:set>
                                    <p:animEffect transition="in" filter="barn(inVertical)">
                                      <p:cBhvr>
                                        <p:cTn id="38" dur="500"/>
                                        <p:tgtEl>
                                          <p:spTgt spid="460805">
                                            <p:txEl>
                                              <p:pRg st="9" end="9"/>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460805">
                                            <p:txEl>
                                              <p:pRg st="10" end="10"/>
                                            </p:txEl>
                                          </p:spTgt>
                                        </p:tgtEl>
                                        <p:attrNameLst>
                                          <p:attrName>style.visibility</p:attrName>
                                        </p:attrNameLst>
                                      </p:cBhvr>
                                      <p:to>
                                        <p:strVal val="visible"/>
                                      </p:to>
                                    </p:set>
                                    <p:animEffect transition="in" filter="barn(inVertical)">
                                      <p:cBhvr>
                                        <p:cTn id="41" dur="500"/>
                                        <p:tgtEl>
                                          <p:spTgt spid="46080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a:extLst>
              <a:ext uri="{FF2B5EF4-FFF2-40B4-BE49-F238E27FC236}">
                <a16:creationId xmlns:a16="http://schemas.microsoft.com/office/drawing/2014/main" id="{669BABBE-85AC-4AE4-984D-BC20F1E2BDB0}"/>
              </a:ext>
            </a:extLst>
          </p:cNvPr>
          <p:cNvSpPr>
            <a:spLocks noGrp="1" noChangeArrowheads="1"/>
          </p:cNvSpPr>
          <p:nvPr>
            <p:ph type="title"/>
          </p:nvPr>
        </p:nvSpPr>
        <p:spPr/>
        <p:txBody>
          <a:bodyPr>
            <a:normAutofit fontScale="90000"/>
          </a:bodyPr>
          <a:lstStyle/>
          <a:p>
            <a:pPr algn="ctr"/>
            <a:r>
              <a:rPr lang="en-US" altLang="LID4096" sz="4800" b="1" i="1" dirty="0">
                <a:effectLst>
                  <a:outerShdw blurRad="38100" dist="38100" dir="2700000" algn="tl">
                    <a:srgbClr val="000000">
                      <a:alpha val="43137"/>
                    </a:srgbClr>
                  </a:outerShdw>
                </a:effectLst>
              </a:rPr>
              <a:t>Major Tasks in Data Preprocessing</a:t>
            </a:r>
          </a:p>
        </p:txBody>
      </p:sp>
      <p:sp>
        <p:nvSpPr>
          <p:cNvPr id="464901" name="Rectangle 5">
            <a:extLst>
              <a:ext uri="{FF2B5EF4-FFF2-40B4-BE49-F238E27FC236}">
                <a16:creationId xmlns:a16="http://schemas.microsoft.com/office/drawing/2014/main" id="{774B402E-B6C6-48BC-8414-262CC9642A97}"/>
              </a:ext>
            </a:extLst>
          </p:cNvPr>
          <p:cNvSpPr>
            <a:spLocks noGrp="1" noChangeArrowheads="1"/>
          </p:cNvSpPr>
          <p:nvPr>
            <p:ph type="body" idx="1"/>
          </p:nvPr>
        </p:nvSpPr>
        <p:spPr>
          <a:xfrm>
            <a:off x="239151" y="1181686"/>
            <a:ext cx="11841347" cy="5570805"/>
          </a:xfrm>
        </p:spPr>
        <p:txBody>
          <a:bodyPr>
            <a:normAutofit/>
          </a:bodyPr>
          <a:lstStyle/>
          <a:p>
            <a:pPr>
              <a:lnSpc>
                <a:spcPct val="80000"/>
              </a:lnSpc>
            </a:pPr>
            <a:r>
              <a:rPr lang="en-US" altLang="LID4096" sz="2800" b="1" i="1" dirty="0">
                <a:effectLst>
                  <a:outerShdw blurRad="38100" dist="38100" dir="2700000" algn="tl">
                    <a:srgbClr val="000000">
                      <a:alpha val="43137"/>
                    </a:srgbClr>
                  </a:outerShdw>
                </a:effectLst>
              </a:rPr>
              <a:t>Data cleaning</a:t>
            </a:r>
          </a:p>
          <a:p>
            <a:pPr lvl="1">
              <a:lnSpc>
                <a:spcPct val="80000"/>
              </a:lnSpc>
            </a:pPr>
            <a:r>
              <a:rPr lang="en-US" altLang="LID4096" sz="2400" b="1" i="1" dirty="0">
                <a:effectLst>
                  <a:outerShdw blurRad="38100" dist="38100" dir="2700000" algn="tl">
                    <a:srgbClr val="000000">
                      <a:alpha val="43137"/>
                    </a:srgbClr>
                  </a:outerShdw>
                </a:effectLst>
              </a:rPr>
              <a:t>Fill in missing values, smooth noisy data, identify or remove outliers, and resolve inconsistencies</a:t>
            </a:r>
          </a:p>
          <a:p>
            <a:pPr>
              <a:lnSpc>
                <a:spcPct val="80000"/>
              </a:lnSpc>
            </a:pPr>
            <a:r>
              <a:rPr lang="en-US" altLang="LID4096" sz="2800" b="1" i="1" dirty="0">
                <a:effectLst>
                  <a:outerShdw blurRad="38100" dist="38100" dir="2700000" algn="tl">
                    <a:srgbClr val="000000">
                      <a:alpha val="43137"/>
                    </a:srgbClr>
                  </a:outerShdw>
                </a:effectLst>
              </a:rPr>
              <a:t>Data integration</a:t>
            </a:r>
          </a:p>
          <a:p>
            <a:pPr lvl="1">
              <a:lnSpc>
                <a:spcPct val="80000"/>
              </a:lnSpc>
            </a:pPr>
            <a:r>
              <a:rPr lang="en-US" altLang="LID4096" sz="2400" b="1" i="1" dirty="0">
                <a:effectLst>
                  <a:outerShdw blurRad="38100" dist="38100" dir="2700000" algn="tl">
                    <a:srgbClr val="000000">
                      <a:alpha val="43137"/>
                    </a:srgbClr>
                  </a:outerShdw>
                </a:effectLst>
              </a:rPr>
              <a:t>Integration of multiple databases, data cubes, or files</a:t>
            </a:r>
          </a:p>
          <a:p>
            <a:pPr>
              <a:lnSpc>
                <a:spcPct val="80000"/>
              </a:lnSpc>
            </a:pPr>
            <a:r>
              <a:rPr lang="en-US" altLang="LID4096" sz="2800" b="1" i="1" dirty="0">
                <a:effectLst>
                  <a:outerShdw blurRad="38100" dist="38100" dir="2700000" algn="tl">
                    <a:srgbClr val="000000">
                      <a:alpha val="43137"/>
                    </a:srgbClr>
                  </a:outerShdw>
                </a:effectLst>
              </a:rPr>
              <a:t>Data transformation</a:t>
            </a:r>
          </a:p>
          <a:p>
            <a:pPr lvl="1">
              <a:lnSpc>
                <a:spcPct val="80000"/>
              </a:lnSpc>
            </a:pPr>
            <a:r>
              <a:rPr lang="en-US" altLang="LID4096" sz="2400" b="1" i="1" dirty="0">
                <a:effectLst>
                  <a:outerShdw blurRad="38100" dist="38100" dir="2700000" algn="tl">
                    <a:srgbClr val="000000">
                      <a:alpha val="43137"/>
                    </a:srgbClr>
                  </a:outerShdw>
                </a:effectLst>
              </a:rPr>
              <a:t>Normalization and aggregation</a:t>
            </a:r>
          </a:p>
          <a:p>
            <a:pPr>
              <a:lnSpc>
                <a:spcPct val="80000"/>
              </a:lnSpc>
            </a:pPr>
            <a:r>
              <a:rPr lang="en-US" altLang="LID4096" sz="2800" b="1" i="1" dirty="0">
                <a:effectLst>
                  <a:outerShdw blurRad="38100" dist="38100" dir="2700000" algn="tl">
                    <a:srgbClr val="000000">
                      <a:alpha val="43137"/>
                    </a:srgbClr>
                  </a:outerShdw>
                </a:effectLst>
              </a:rPr>
              <a:t>Data reduction</a:t>
            </a:r>
          </a:p>
          <a:p>
            <a:pPr lvl="1">
              <a:lnSpc>
                <a:spcPct val="80000"/>
              </a:lnSpc>
            </a:pPr>
            <a:r>
              <a:rPr lang="en-US" altLang="LID4096" sz="2400" b="1" i="1" dirty="0">
                <a:effectLst>
                  <a:outerShdw blurRad="38100" dist="38100" dir="2700000" algn="tl">
                    <a:srgbClr val="000000">
                      <a:alpha val="43137"/>
                    </a:srgbClr>
                  </a:outerShdw>
                </a:effectLst>
              </a:rPr>
              <a:t>Obtains reduced representation in volume but produces the same or similar analytical results</a:t>
            </a:r>
          </a:p>
          <a:p>
            <a:pPr>
              <a:lnSpc>
                <a:spcPct val="80000"/>
              </a:lnSpc>
            </a:pPr>
            <a:r>
              <a:rPr lang="en-US" altLang="LID4096" sz="2800" b="1" i="1" dirty="0">
                <a:effectLst>
                  <a:outerShdw blurRad="38100" dist="38100" dir="2700000" algn="tl">
                    <a:srgbClr val="000000">
                      <a:alpha val="43137"/>
                    </a:srgbClr>
                  </a:outerShdw>
                </a:effectLst>
              </a:rPr>
              <a:t>Data discretization</a:t>
            </a:r>
          </a:p>
          <a:p>
            <a:pPr lvl="1">
              <a:lnSpc>
                <a:spcPct val="80000"/>
              </a:lnSpc>
            </a:pPr>
            <a:r>
              <a:rPr lang="en-US" altLang="LID4096" sz="2400" b="1" i="1" dirty="0">
                <a:effectLst>
                  <a:outerShdw blurRad="38100" dist="38100" dir="2700000" algn="tl">
                    <a:srgbClr val="000000">
                      <a:alpha val="43137"/>
                    </a:srgbClr>
                  </a:outerShdw>
                </a:effectLst>
              </a:rPr>
              <a:t>Part of data reduction but with particular importance, especially for numerical data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Effect transition="in" filter="barn(inVertical)">
                                      <p:cBhvr>
                                        <p:cTn id="7" dur="500"/>
                                        <p:tgtEl>
                                          <p:spTgt spid="46490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4901">
                                            <p:txEl>
                                              <p:pRg st="1" end="1"/>
                                            </p:txEl>
                                          </p:spTgt>
                                        </p:tgtEl>
                                        <p:attrNameLst>
                                          <p:attrName>style.visibility</p:attrName>
                                        </p:attrNameLst>
                                      </p:cBhvr>
                                      <p:to>
                                        <p:strVal val="visible"/>
                                      </p:to>
                                    </p:set>
                                    <p:animEffect transition="in" filter="barn(inVertical)">
                                      <p:cBhvr>
                                        <p:cTn id="10" dur="500"/>
                                        <p:tgtEl>
                                          <p:spTgt spid="46490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64901">
                                            <p:txEl>
                                              <p:pRg st="2" end="2"/>
                                            </p:txEl>
                                          </p:spTgt>
                                        </p:tgtEl>
                                        <p:attrNameLst>
                                          <p:attrName>style.visibility</p:attrName>
                                        </p:attrNameLst>
                                      </p:cBhvr>
                                      <p:to>
                                        <p:strVal val="visible"/>
                                      </p:to>
                                    </p:set>
                                    <p:animEffect transition="in" filter="barn(inVertical)">
                                      <p:cBhvr>
                                        <p:cTn id="15" dur="500"/>
                                        <p:tgtEl>
                                          <p:spTgt spid="464901">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64901">
                                            <p:txEl>
                                              <p:pRg st="3" end="3"/>
                                            </p:txEl>
                                          </p:spTgt>
                                        </p:tgtEl>
                                        <p:attrNameLst>
                                          <p:attrName>style.visibility</p:attrName>
                                        </p:attrNameLst>
                                      </p:cBhvr>
                                      <p:to>
                                        <p:strVal val="visible"/>
                                      </p:to>
                                    </p:set>
                                    <p:animEffect transition="in" filter="barn(inVertical)">
                                      <p:cBhvr>
                                        <p:cTn id="18" dur="500"/>
                                        <p:tgtEl>
                                          <p:spTgt spid="46490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64901">
                                            <p:txEl>
                                              <p:pRg st="4" end="4"/>
                                            </p:txEl>
                                          </p:spTgt>
                                        </p:tgtEl>
                                        <p:attrNameLst>
                                          <p:attrName>style.visibility</p:attrName>
                                        </p:attrNameLst>
                                      </p:cBhvr>
                                      <p:to>
                                        <p:strVal val="visible"/>
                                      </p:to>
                                    </p:set>
                                    <p:animEffect transition="in" filter="barn(inVertical)">
                                      <p:cBhvr>
                                        <p:cTn id="23" dur="500"/>
                                        <p:tgtEl>
                                          <p:spTgt spid="464901">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64901">
                                            <p:txEl>
                                              <p:pRg st="5" end="5"/>
                                            </p:txEl>
                                          </p:spTgt>
                                        </p:tgtEl>
                                        <p:attrNameLst>
                                          <p:attrName>style.visibility</p:attrName>
                                        </p:attrNameLst>
                                      </p:cBhvr>
                                      <p:to>
                                        <p:strVal val="visible"/>
                                      </p:to>
                                    </p:set>
                                    <p:animEffect transition="in" filter="barn(inVertical)">
                                      <p:cBhvr>
                                        <p:cTn id="26" dur="500"/>
                                        <p:tgtEl>
                                          <p:spTgt spid="46490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64901">
                                            <p:txEl>
                                              <p:pRg st="6" end="6"/>
                                            </p:txEl>
                                          </p:spTgt>
                                        </p:tgtEl>
                                        <p:attrNameLst>
                                          <p:attrName>style.visibility</p:attrName>
                                        </p:attrNameLst>
                                      </p:cBhvr>
                                      <p:to>
                                        <p:strVal val="visible"/>
                                      </p:to>
                                    </p:set>
                                    <p:animEffect transition="in" filter="barn(inVertical)">
                                      <p:cBhvr>
                                        <p:cTn id="31" dur="500"/>
                                        <p:tgtEl>
                                          <p:spTgt spid="464901">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64901">
                                            <p:txEl>
                                              <p:pRg st="7" end="7"/>
                                            </p:txEl>
                                          </p:spTgt>
                                        </p:tgtEl>
                                        <p:attrNameLst>
                                          <p:attrName>style.visibility</p:attrName>
                                        </p:attrNameLst>
                                      </p:cBhvr>
                                      <p:to>
                                        <p:strVal val="visible"/>
                                      </p:to>
                                    </p:set>
                                    <p:animEffect transition="in" filter="barn(inVertical)">
                                      <p:cBhvr>
                                        <p:cTn id="34" dur="500"/>
                                        <p:tgtEl>
                                          <p:spTgt spid="46490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64901">
                                            <p:txEl>
                                              <p:pRg st="8" end="8"/>
                                            </p:txEl>
                                          </p:spTgt>
                                        </p:tgtEl>
                                        <p:attrNameLst>
                                          <p:attrName>style.visibility</p:attrName>
                                        </p:attrNameLst>
                                      </p:cBhvr>
                                      <p:to>
                                        <p:strVal val="visible"/>
                                      </p:to>
                                    </p:set>
                                    <p:animEffect transition="in" filter="barn(inVertical)">
                                      <p:cBhvr>
                                        <p:cTn id="39" dur="500"/>
                                        <p:tgtEl>
                                          <p:spTgt spid="464901">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64901">
                                            <p:txEl>
                                              <p:pRg st="9" end="9"/>
                                            </p:txEl>
                                          </p:spTgt>
                                        </p:tgtEl>
                                        <p:attrNameLst>
                                          <p:attrName>style.visibility</p:attrName>
                                        </p:attrNameLst>
                                      </p:cBhvr>
                                      <p:to>
                                        <p:strVal val="visible"/>
                                      </p:to>
                                    </p:set>
                                    <p:animEffect transition="in" filter="barn(inVertical)">
                                      <p:cBhvr>
                                        <p:cTn id="42" dur="500"/>
                                        <p:tgtEl>
                                          <p:spTgt spid="46490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a:extLst>
              <a:ext uri="{FF2B5EF4-FFF2-40B4-BE49-F238E27FC236}">
                <a16:creationId xmlns:a16="http://schemas.microsoft.com/office/drawing/2014/main" id="{AF2B2F9D-3DD7-44D0-83BC-3D93CECBFCB0}"/>
              </a:ext>
            </a:extLst>
          </p:cNvPr>
          <p:cNvSpPr>
            <a:spLocks noGrp="1" noChangeArrowheads="1"/>
          </p:cNvSpPr>
          <p:nvPr>
            <p:ph type="title"/>
          </p:nvPr>
        </p:nvSpPr>
        <p:spPr/>
        <p:txBody>
          <a:bodyPr>
            <a:normAutofit fontScale="90000"/>
          </a:bodyPr>
          <a:lstStyle/>
          <a:p>
            <a:pPr algn="ctr"/>
            <a:r>
              <a:rPr lang="en-US" altLang="LID4096" sz="6000" b="1" i="1" dirty="0">
                <a:effectLst>
                  <a:outerShdw blurRad="38100" dist="38100" dir="2700000" algn="tl">
                    <a:srgbClr val="000000">
                      <a:alpha val="43137"/>
                    </a:srgbClr>
                  </a:outerShdw>
                </a:effectLst>
              </a:rPr>
              <a:t>Data Cleaning</a:t>
            </a:r>
          </a:p>
        </p:txBody>
      </p:sp>
      <p:sp>
        <p:nvSpPr>
          <p:cNvPr id="467973" name="Rectangle 5">
            <a:extLst>
              <a:ext uri="{FF2B5EF4-FFF2-40B4-BE49-F238E27FC236}">
                <a16:creationId xmlns:a16="http://schemas.microsoft.com/office/drawing/2014/main" id="{A0C13508-E7D4-4364-A6ED-06540453CA79}"/>
              </a:ext>
            </a:extLst>
          </p:cNvPr>
          <p:cNvSpPr>
            <a:spLocks noGrp="1" noChangeArrowheads="1"/>
          </p:cNvSpPr>
          <p:nvPr>
            <p:ph type="body" idx="1"/>
          </p:nvPr>
        </p:nvSpPr>
        <p:spPr>
          <a:xfrm>
            <a:off x="309490" y="1132647"/>
            <a:ext cx="11771008" cy="5591710"/>
          </a:xfrm>
        </p:spPr>
        <p:txBody>
          <a:bodyPr>
            <a:normAutofit/>
          </a:bodyPr>
          <a:lstStyle/>
          <a:p>
            <a:pPr>
              <a:lnSpc>
                <a:spcPct val="90000"/>
              </a:lnSpc>
            </a:pPr>
            <a:r>
              <a:rPr lang="en-US" altLang="LID4096" sz="3600" b="1" i="1" dirty="0">
                <a:effectLst>
                  <a:outerShdw blurRad="38100" dist="38100" dir="2700000" algn="tl">
                    <a:srgbClr val="000000">
                      <a:alpha val="43137"/>
                    </a:srgbClr>
                  </a:outerShdw>
                </a:effectLst>
              </a:rPr>
              <a:t>Importance</a:t>
            </a:r>
          </a:p>
          <a:p>
            <a:pPr lvl="1">
              <a:lnSpc>
                <a:spcPct val="90000"/>
              </a:lnSpc>
            </a:pPr>
            <a:r>
              <a:rPr lang="en-US" altLang="LID4096" sz="3200" b="1" i="1" dirty="0">
                <a:effectLst>
                  <a:outerShdw blurRad="38100" dist="38100" dir="2700000" algn="tl">
                    <a:srgbClr val="000000">
                      <a:alpha val="43137"/>
                    </a:srgbClr>
                  </a:outerShdw>
                </a:effectLst>
              </a:rPr>
              <a:t>“Data cleaning is one of the three biggest problems in data warehousing”—Ralph Kimball</a:t>
            </a:r>
          </a:p>
          <a:p>
            <a:pPr lvl="1">
              <a:lnSpc>
                <a:spcPct val="90000"/>
              </a:lnSpc>
            </a:pPr>
            <a:r>
              <a:rPr lang="en-US" altLang="LID4096" sz="3200" b="1" i="1" dirty="0">
                <a:effectLst>
                  <a:outerShdw blurRad="38100" dist="38100" dir="2700000" algn="tl">
                    <a:srgbClr val="000000">
                      <a:alpha val="43137"/>
                    </a:srgbClr>
                  </a:outerShdw>
                </a:effectLst>
              </a:rPr>
              <a:t>“Data cleaning is the number one problem in data warehousing”—DCI survey</a:t>
            </a:r>
          </a:p>
          <a:p>
            <a:pPr>
              <a:lnSpc>
                <a:spcPct val="90000"/>
              </a:lnSpc>
            </a:pPr>
            <a:r>
              <a:rPr lang="en-US" altLang="LID4096" sz="3600" b="1" i="1" dirty="0">
                <a:effectLst>
                  <a:outerShdw blurRad="38100" dist="38100" dir="2700000" algn="tl">
                    <a:srgbClr val="000000">
                      <a:alpha val="43137"/>
                    </a:srgbClr>
                  </a:outerShdw>
                </a:effectLst>
              </a:rPr>
              <a:t>Data cleaning tasks</a:t>
            </a:r>
          </a:p>
          <a:p>
            <a:pPr lvl="1">
              <a:lnSpc>
                <a:spcPct val="90000"/>
              </a:lnSpc>
            </a:pPr>
            <a:r>
              <a:rPr lang="en-US" altLang="LID4096" sz="3200" b="1" i="1" dirty="0">
                <a:effectLst>
                  <a:outerShdw blurRad="38100" dist="38100" dir="2700000" algn="tl">
                    <a:srgbClr val="000000">
                      <a:alpha val="43137"/>
                    </a:srgbClr>
                  </a:outerShdw>
                </a:effectLst>
              </a:rPr>
              <a:t>Fill in missing values</a:t>
            </a:r>
          </a:p>
          <a:p>
            <a:pPr lvl="1">
              <a:lnSpc>
                <a:spcPct val="90000"/>
              </a:lnSpc>
            </a:pPr>
            <a:r>
              <a:rPr lang="en-US" altLang="LID4096" sz="3200" b="1" i="1" dirty="0">
                <a:effectLst>
                  <a:outerShdw blurRad="38100" dist="38100" dir="2700000" algn="tl">
                    <a:srgbClr val="000000">
                      <a:alpha val="43137"/>
                    </a:srgbClr>
                  </a:outerShdw>
                </a:effectLst>
              </a:rPr>
              <a:t>Identify outliers and smooth out noisy data </a:t>
            </a:r>
          </a:p>
          <a:p>
            <a:pPr lvl="1">
              <a:lnSpc>
                <a:spcPct val="90000"/>
              </a:lnSpc>
            </a:pPr>
            <a:r>
              <a:rPr lang="en-US" altLang="LID4096" sz="3200" b="1" i="1" dirty="0">
                <a:effectLst>
                  <a:outerShdw blurRad="38100" dist="38100" dir="2700000" algn="tl">
                    <a:srgbClr val="000000">
                      <a:alpha val="43137"/>
                    </a:srgbClr>
                  </a:outerShdw>
                </a:effectLst>
              </a:rPr>
              <a:t>Correct inconsistent data</a:t>
            </a:r>
          </a:p>
          <a:p>
            <a:pPr lvl="1">
              <a:lnSpc>
                <a:spcPct val="90000"/>
              </a:lnSpc>
            </a:pPr>
            <a:r>
              <a:rPr lang="en-US" altLang="LID4096" sz="3200" b="1" i="1" dirty="0">
                <a:effectLst>
                  <a:outerShdw blurRad="38100" dist="38100" dir="2700000" algn="tl">
                    <a:srgbClr val="000000">
                      <a:alpha val="43137"/>
                    </a:srgbClr>
                  </a:outerShdw>
                </a:effectLst>
              </a:rPr>
              <a:t>Resolve redundancy caused by data integration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7973">
                                            <p:txEl>
                                              <p:pRg st="0" end="0"/>
                                            </p:txEl>
                                          </p:spTgt>
                                        </p:tgtEl>
                                        <p:attrNameLst>
                                          <p:attrName>style.visibility</p:attrName>
                                        </p:attrNameLst>
                                      </p:cBhvr>
                                      <p:to>
                                        <p:strVal val="visible"/>
                                      </p:to>
                                    </p:set>
                                    <p:animEffect transition="in" filter="barn(inVertical)">
                                      <p:cBhvr>
                                        <p:cTn id="7" dur="500"/>
                                        <p:tgtEl>
                                          <p:spTgt spid="46797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67973">
                                            <p:txEl>
                                              <p:pRg st="1" end="1"/>
                                            </p:txEl>
                                          </p:spTgt>
                                        </p:tgtEl>
                                        <p:attrNameLst>
                                          <p:attrName>style.visibility</p:attrName>
                                        </p:attrNameLst>
                                      </p:cBhvr>
                                      <p:to>
                                        <p:strVal val="visible"/>
                                      </p:to>
                                    </p:set>
                                    <p:animEffect transition="in" filter="barn(inVertical)">
                                      <p:cBhvr>
                                        <p:cTn id="10" dur="500"/>
                                        <p:tgtEl>
                                          <p:spTgt spid="46797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7973">
                                            <p:txEl>
                                              <p:pRg st="2" end="2"/>
                                            </p:txEl>
                                          </p:spTgt>
                                        </p:tgtEl>
                                        <p:attrNameLst>
                                          <p:attrName>style.visibility</p:attrName>
                                        </p:attrNameLst>
                                      </p:cBhvr>
                                      <p:to>
                                        <p:strVal val="visible"/>
                                      </p:to>
                                    </p:set>
                                    <p:animEffect transition="in" filter="barn(inVertical)">
                                      <p:cBhvr>
                                        <p:cTn id="13" dur="500"/>
                                        <p:tgtEl>
                                          <p:spTgt spid="46797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67973">
                                            <p:txEl>
                                              <p:pRg st="3" end="3"/>
                                            </p:txEl>
                                          </p:spTgt>
                                        </p:tgtEl>
                                        <p:attrNameLst>
                                          <p:attrName>style.visibility</p:attrName>
                                        </p:attrNameLst>
                                      </p:cBhvr>
                                      <p:to>
                                        <p:strVal val="visible"/>
                                      </p:to>
                                    </p:set>
                                    <p:animEffect transition="in" filter="barn(inVertical)">
                                      <p:cBhvr>
                                        <p:cTn id="18" dur="500"/>
                                        <p:tgtEl>
                                          <p:spTgt spid="46797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67973">
                                            <p:txEl>
                                              <p:pRg st="4" end="4"/>
                                            </p:txEl>
                                          </p:spTgt>
                                        </p:tgtEl>
                                        <p:attrNameLst>
                                          <p:attrName>style.visibility</p:attrName>
                                        </p:attrNameLst>
                                      </p:cBhvr>
                                      <p:to>
                                        <p:strVal val="visible"/>
                                      </p:to>
                                    </p:set>
                                    <p:animEffect transition="in" filter="barn(inVertical)">
                                      <p:cBhvr>
                                        <p:cTn id="21" dur="500"/>
                                        <p:tgtEl>
                                          <p:spTgt spid="46797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67973">
                                            <p:txEl>
                                              <p:pRg st="5" end="5"/>
                                            </p:txEl>
                                          </p:spTgt>
                                        </p:tgtEl>
                                        <p:attrNameLst>
                                          <p:attrName>style.visibility</p:attrName>
                                        </p:attrNameLst>
                                      </p:cBhvr>
                                      <p:to>
                                        <p:strVal val="visible"/>
                                      </p:to>
                                    </p:set>
                                    <p:animEffect transition="in" filter="barn(inVertical)">
                                      <p:cBhvr>
                                        <p:cTn id="24" dur="500"/>
                                        <p:tgtEl>
                                          <p:spTgt spid="46797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67973">
                                            <p:txEl>
                                              <p:pRg st="6" end="6"/>
                                            </p:txEl>
                                          </p:spTgt>
                                        </p:tgtEl>
                                        <p:attrNameLst>
                                          <p:attrName>style.visibility</p:attrName>
                                        </p:attrNameLst>
                                      </p:cBhvr>
                                      <p:to>
                                        <p:strVal val="visible"/>
                                      </p:to>
                                    </p:set>
                                    <p:animEffect transition="in" filter="barn(inVertical)">
                                      <p:cBhvr>
                                        <p:cTn id="27" dur="500"/>
                                        <p:tgtEl>
                                          <p:spTgt spid="467973">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67973">
                                            <p:txEl>
                                              <p:pRg st="7" end="7"/>
                                            </p:txEl>
                                          </p:spTgt>
                                        </p:tgtEl>
                                        <p:attrNameLst>
                                          <p:attrName>style.visibility</p:attrName>
                                        </p:attrNameLst>
                                      </p:cBhvr>
                                      <p:to>
                                        <p:strVal val="visible"/>
                                      </p:to>
                                    </p:set>
                                    <p:animEffect transition="in" filter="barn(inVertical)">
                                      <p:cBhvr>
                                        <p:cTn id="30" dur="500"/>
                                        <p:tgtEl>
                                          <p:spTgt spid="4679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lstStyle/>
          <a:p>
            <a:pPr algn="just"/>
            <a:r>
              <a:rPr lang="en-GB" dirty="0"/>
              <a:t>A key question that comes up in the process of data curation and archiving is, which datasets are worthy of long-term retention?</a:t>
            </a:r>
          </a:p>
          <a:p>
            <a:pPr algn="just"/>
            <a:r>
              <a:rPr lang="en-GB" dirty="0"/>
              <a:t>There is the need to also understand the best criteria to use in  making a choice in terms of data to accept and archive.</a:t>
            </a:r>
          </a:p>
          <a:p>
            <a:pPr algn="just"/>
            <a:r>
              <a:rPr lang="en-GB" dirty="0"/>
              <a:t>Making a choice on the data to archive would require you to answer the following questions.</a:t>
            </a:r>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53922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fontScale="92500"/>
          </a:bodyPr>
          <a:lstStyle/>
          <a:p>
            <a:pPr algn="just"/>
            <a:r>
              <a:rPr lang="en-GB" dirty="0"/>
              <a:t>Does the data fits into the mission and vision of the repository?</a:t>
            </a:r>
          </a:p>
          <a:p>
            <a:pPr algn="just"/>
            <a:r>
              <a:rPr lang="en-GB" dirty="0"/>
              <a:t>Does the data fits into the research focus of the institution?</a:t>
            </a:r>
          </a:p>
          <a:p>
            <a:pPr algn="just"/>
            <a:r>
              <a:rPr lang="en-GB" dirty="0"/>
              <a:t>What is the value of the data to the field (e.g. Social Sciences, Psychology, Medicine, Public Health etc.) of study the repository seek to archive its data?</a:t>
            </a:r>
          </a:p>
          <a:p>
            <a:pPr algn="just"/>
            <a:r>
              <a:rPr lang="en-GB" dirty="0"/>
              <a:t>How unique is the data and can it survive the test of time?</a:t>
            </a:r>
          </a:p>
          <a:p>
            <a:pPr algn="just"/>
            <a:r>
              <a:rPr lang="en-GB" dirty="0"/>
              <a:t>Is the data useful in terms of using current and emerging research and statistical techniques?</a:t>
            </a:r>
          </a:p>
          <a:p>
            <a:pPr algn="just"/>
            <a:endParaRPr lang="en-GB" dirty="0"/>
          </a:p>
          <a:p>
            <a:pPr algn="just"/>
            <a:endParaRPr lang="en-GB" dirty="0"/>
          </a:p>
          <a:p>
            <a:pPr algn="just"/>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21815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GB" dirty="0"/>
              <a:t>In addition to finding answers to the above question, any data repository or centre should also consider the following when making a decision on the kind of data to accept.</a:t>
            </a:r>
          </a:p>
          <a:p>
            <a:pPr algn="just"/>
            <a:r>
              <a:rPr lang="en-GB" dirty="0"/>
              <a:t>The diversity of the data</a:t>
            </a:r>
          </a:p>
          <a:p>
            <a:pPr algn="just"/>
            <a:r>
              <a:rPr lang="en-GB" dirty="0"/>
              <a:t>Preference should be given to complex data</a:t>
            </a:r>
          </a:p>
          <a:p>
            <a:pPr lvl="1" algn="just"/>
            <a:r>
              <a:rPr lang="en-US" dirty="0"/>
              <a:t> Data arising from longitudinal research, survey research, and non-standard types: biological data, administrative records, video data, spatial data, remotely sensed data, and relational databases.</a:t>
            </a:r>
            <a:endParaRPr lang="en-GB" dirty="0"/>
          </a:p>
          <a:p>
            <a:pPr lvl="1" algn="just"/>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74716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GB" dirty="0"/>
              <a:t>Data that uses the mixed method should also be given more preference </a:t>
            </a:r>
          </a:p>
          <a:p>
            <a:pPr lvl="1" algn="just"/>
            <a:r>
              <a:rPr lang="en-US" dirty="0"/>
              <a:t>Data that can support both qualitative and quantitative analyses; data resulting from concurrent (both at the same time), sequential (one following the other), or conversion (one method to the other) mixed method study designs.</a:t>
            </a:r>
          </a:p>
          <a:p>
            <a:pPr algn="just"/>
            <a:r>
              <a:rPr lang="en-US" dirty="0"/>
              <a:t>Data that is interdisciplinary in nature </a:t>
            </a:r>
          </a:p>
          <a:p>
            <a:pPr lvl="1" algn="just"/>
            <a:r>
              <a:rPr lang="en-US" dirty="0"/>
              <a:t>Data from interdisciplinary studies, and data resulting from studies using the research methods of multiple disciplines.</a:t>
            </a:r>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250170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fontScale="92500" lnSpcReduction="10000"/>
          </a:bodyPr>
          <a:lstStyle/>
          <a:p>
            <a:pPr algn="just"/>
            <a:r>
              <a:rPr lang="en-GB" dirty="0"/>
              <a:t>Also the data should also meet the following additional criteria </a:t>
            </a:r>
          </a:p>
          <a:p>
            <a:pPr algn="just"/>
            <a:r>
              <a:rPr lang="en-US" dirty="0"/>
              <a:t>The data are not available anywhere else, or are not likely to be available elsewhere in the future.</a:t>
            </a:r>
          </a:p>
          <a:p>
            <a:pPr algn="just"/>
            <a:r>
              <a:rPr lang="en-US" dirty="0"/>
              <a:t>The data are in the public domain.</a:t>
            </a:r>
          </a:p>
          <a:p>
            <a:pPr algn="just"/>
            <a:r>
              <a:rPr lang="en-US" dirty="0"/>
              <a:t>Copyright is clear, Copyright owners agree to your dissemination policies.</a:t>
            </a:r>
          </a:p>
          <a:p>
            <a:pPr algn="just"/>
            <a:r>
              <a:rPr lang="en-US" dirty="0"/>
              <a:t>The dataset adheres to standards for privacy and confidentiality.</a:t>
            </a:r>
          </a:p>
          <a:p>
            <a:pPr algn="just"/>
            <a:r>
              <a:rPr lang="en-US" dirty="0"/>
              <a:t>The technical documentation is complete.</a:t>
            </a:r>
          </a:p>
          <a:p>
            <a:pPr algn="just"/>
            <a:r>
              <a:rPr lang="en-US" dirty="0"/>
              <a:t>The data are in a format that facilitates ease of use.</a:t>
            </a:r>
            <a:endParaRPr lang="en-GB"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a:t>Selection and Appraisal</a:t>
            </a:r>
            <a:endParaRPr lang="en-GB" dirty="0"/>
          </a:p>
        </p:txBody>
      </p:sp>
    </p:spTree>
    <p:extLst>
      <p:ext uri="{BB962C8B-B14F-4D97-AF65-F5344CB8AC3E}">
        <p14:creationId xmlns:p14="http://schemas.microsoft.com/office/powerpoint/2010/main" val="360714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GB" dirty="0"/>
              <a:t>Once data is submitted, there must be checks in place to validate the process of submission.</a:t>
            </a:r>
          </a:p>
          <a:p>
            <a:pPr algn="just"/>
            <a:r>
              <a:rPr lang="en-GB" dirty="0"/>
              <a:t>There should be systems in place to track the submission process. </a:t>
            </a:r>
          </a:p>
          <a:p>
            <a:pPr algn="just"/>
            <a:r>
              <a:rPr lang="en-GB" dirty="0"/>
              <a:t>You should be able to review the submission before making it available online.</a:t>
            </a:r>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dirty="0"/>
              <a:t>Receipt of Submission</a:t>
            </a:r>
          </a:p>
        </p:txBody>
      </p:sp>
    </p:spTree>
    <p:extLst>
      <p:ext uri="{BB962C8B-B14F-4D97-AF65-F5344CB8AC3E}">
        <p14:creationId xmlns:p14="http://schemas.microsoft.com/office/powerpoint/2010/main" val="43612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3DAA-BEDF-4902-92F8-E1734539C111}"/>
              </a:ext>
            </a:extLst>
          </p:cNvPr>
          <p:cNvSpPr>
            <a:spLocks noGrp="1"/>
          </p:cNvSpPr>
          <p:nvPr>
            <p:ph idx="1"/>
          </p:nvPr>
        </p:nvSpPr>
        <p:spPr/>
        <p:txBody>
          <a:bodyPr>
            <a:normAutofit/>
          </a:bodyPr>
          <a:lstStyle/>
          <a:p>
            <a:pPr algn="just"/>
            <a:r>
              <a:rPr lang="en-US" dirty="0"/>
              <a:t>Data archiving is the process of moving data that may not be in active use to a dedicated storage device for long-term retention and possible future use. </a:t>
            </a:r>
          </a:p>
          <a:p>
            <a:pPr algn="just"/>
            <a:r>
              <a:rPr lang="en-US" dirty="0"/>
              <a:t>Data archives mainly consist of old data that remains useful to </a:t>
            </a:r>
            <a:r>
              <a:rPr lang="en-GB" dirty="0"/>
              <a:t>organisations</a:t>
            </a:r>
            <a:r>
              <a:rPr lang="en-US" dirty="0"/>
              <a:t> and researchers.</a:t>
            </a:r>
          </a:p>
          <a:p>
            <a:pPr algn="just"/>
            <a:r>
              <a:rPr lang="en-US" dirty="0"/>
              <a:t>Data archives are indexed and have search capabilities.</a:t>
            </a:r>
          </a:p>
          <a:p>
            <a:pPr marL="0" indent="0" algn="just">
              <a:buNone/>
            </a:pPr>
            <a:endParaRPr lang="en-US" dirty="0"/>
          </a:p>
        </p:txBody>
      </p:sp>
      <p:sp>
        <p:nvSpPr>
          <p:cNvPr id="2" name="Title 1">
            <a:extLst>
              <a:ext uri="{FF2B5EF4-FFF2-40B4-BE49-F238E27FC236}">
                <a16:creationId xmlns:a16="http://schemas.microsoft.com/office/drawing/2014/main" id="{5A5C4673-86F4-41DD-8FF7-486B2F085A5D}"/>
              </a:ext>
            </a:extLst>
          </p:cNvPr>
          <p:cNvSpPr>
            <a:spLocks noGrp="1"/>
          </p:cNvSpPr>
          <p:nvPr>
            <p:ph type="title"/>
          </p:nvPr>
        </p:nvSpPr>
        <p:spPr/>
        <p:txBody>
          <a:bodyPr/>
          <a:lstStyle/>
          <a:p>
            <a:r>
              <a:rPr lang="en-GB" dirty="0"/>
              <a:t>Database Archiving</a:t>
            </a:r>
          </a:p>
        </p:txBody>
      </p:sp>
    </p:spTree>
    <p:extLst>
      <p:ext uri="{BB962C8B-B14F-4D97-AF65-F5344CB8AC3E}">
        <p14:creationId xmlns:p14="http://schemas.microsoft.com/office/powerpoint/2010/main" val="385699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6208</TotalTime>
  <Words>2172</Words>
  <Application>Microsoft Office PowerPoint</Application>
  <PresentationFormat>Widescreen</PresentationFormat>
  <Paragraphs>187</Paragraphs>
  <Slides>26</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Cambria</vt:lpstr>
      <vt:lpstr>Tahoma</vt:lpstr>
      <vt:lpstr>Office Theme</vt:lpstr>
      <vt:lpstr>1_Office Theme</vt:lpstr>
      <vt:lpstr>Data Curation and Management Plans</vt:lpstr>
      <vt:lpstr>Day three of Lecturers</vt:lpstr>
      <vt:lpstr>Selection and Appraisal</vt:lpstr>
      <vt:lpstr>Selection and Appraisal</vt:lpstr>
      <vt:lpstr>Selection and Appraisal</vt:lpstr>
      <vt:lpstr>Selection and Appraisal</vt:lpstr>
      <vt:lpstr>Selection and Appraisal</vt:lpstr>
      <vt:lpstr>Receipt of Submission</vt:lpstr>
      <vt:lpstr>Database Archiving</vt:lpstr>
      <vt:lpstr>Data Archiving (Purpose)</vt:lpstr>
      <vt:lpstr>Data Archiving (Purpose)</vt:lpstr>
      <vt:lpstr>Roles in Data Archiving</vt:lpstr>
      <vt:lpstr>Roles in Data Archiving</vt:lpstr>
      <vt:lpstr>Good Practices for Data Archiving</vt:lpstr>
      <vt:lpstr>Process of Data Archiving at C-DAMAA</vt:lpstr>
      <vt:lpstr>Data Warehouse</vt:lpstr>
      <vt:lpstr>DATA WAREHOUSES</vt:lpstr>
      <vt:lpstr>PowerPoint Presentation</vt:lpstr>
      <vt:lpstr>DATA WAREHOUSES</vt:lpstr>
      <vt:lpstr>DATA WAREHOUSES</vt:lpstr>
      <vt:lpstr>DATA WAREHOUSES</vt:lpstr>
      <vt:lpstr>Components of a data warehouse</vt:lpstr>
      <vt:lpstr>Data Preprocessing</vt:lpstr>
      <vt:lpstr>Why Is Data Dirty?</vt:lpstr>
      <vt:lpstr>Major Tasks in Data Preprocessing</vt:lpstr>
      <vt:lpstr>Data Cleaning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Cantah</dc:creator>
  <cp:lastModifiedBy>Kofinti Raymond Elikplim</cp:lastModifiedBy>
  <cp:revision>255</cp:revision>
  <dcterms:created xsi:type="dcterms:W3CDTF">2020-06-17T14:19:37Z</dcterms:created>
  <dcterms:modified xsi:type="dcterms:W3CDTF">2024-08-15T09:33:30Z</dcterms:modified>
</cp:coreProperties>
</file>