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21"/>
  </p:notesMasterIdLst>
  <p:sldIdLst>
    <p:sldId id="256" r:id="rId3"/>
    <p:sldId id="257" r:id="rId4"/>
    <p:sldId id="258" r:id="rId5"/>
    <p:sldId id="711" r:id="rId6"/>
    <p:sldId id="710" r:id="rId7"/>
    <p:sldId id="712" r:id="rId8"/>
    <p:sldId id="262" r:id="rId9"/>
    <p:sldId id="260" r:id="rId10"/>
    <p:sldId id="259" r:id="rId11"/>
    <p:sldId id="263" r:id="rId12"/>
    <p:sldId id="264" r:id="rId13"/>
    <p:sldId id="265" r:id="rId14"/>
    <p:sldId id="261" r:id="rId15"/>
    <p:sldId id="266" r:id="rId16"/>
    <p:sldId id="267" r:id="rId17"/>
    <p:sldId id="268" r:id="rId18"/>
    <p:sldId id="269" r:id="rId19"/>
    <p:sldId id="713" r:id="rId20"/>
    <p:sldId id="270"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99" r:id="rId37"/>
    <p:sldId id="290" r:id="rId38"/>
    <p:sldId id="291" r:id="rId39"/>
    <p:sldId id="292" r:id="rId40"/>
    <p:sldId id="293" r:id="rId41"/>
    <p:sldId id="294" r:id="rId42"/>
    <p:sldId id="295" r:id="rId43"/>
    <p:sldId id="296" r:id="rId44"/>
    <p:sldId id="297" r:id="rId45"/>
    <p:sldId id="300" r:id="rId46"/>
    <p:sldId id="301" r:id="rId47"/>
    <p:sldId id="302" r:id="rId48"/>
    <p:sldId id="298" r:id="rId49"/>
    <p:sldId id="272" r:id="rId50"/>
    <p:sldId id="421" r:id="rId51"/>
    <p:sldId id="423" r:id="rId52"/>
    <p:sldId id="424" r:id="rId53"/>
    <p:sldId id="425" r:id="rId54"/>
    <p:sldId id="426" r:id="rId55"/>
    <p:sldId id="427" r:id="rId56"/>
    <p:sldId id="428" r:id="rId57"/>
    <p:sldId id="429" r:id="rId58"/>
    <p:sldId id="707" r:id="rId59"/>
    <p:sldId id="708" r:id="rId60"/>
    <p:sldId id="430" r:id="rId61"/>
    <p:sldId id="431" r:id="rId62"/>
    <p:sldId id="714" r:id="rId63"/>
    <p:sldId id="432" r:id="rId64"/>
    <p:sldId id="433" r:id="rId65"/>
    <p:sldId id="289" r:id="rId66"/>
    <p:sldId id="304" r:id="rId67"/>
    <p:sldId id="305" r:id="rId68"/>
    <p:sldId id="306" r:id="rId69"/>
    <p:sldId id="307" r:id="rId70"/>
    <p:sldId id="308" r:id="rId71"/>
    <p:sldId id="309" r:id="rId72"/>
    <p:sldId id="310" r:id="rId73"/>
    <p:sldId id="311" r:id="rId74"/>
    <p:sldId id="313" r:id="rId75"/>
    <p:sldId id="314" r:id="rId76"/>
    <p:sldId id="312" r:id="rId77"/>
    <p:sldId id="315" r:id="rId78"/>
    <p:sldId id="316" r:id="rId79"/>
    <p:sldId id="317" r:id="rId80"/>
    <p:sldId id="318" r:id="rId81"/>
    <p:sldId id="319" r:id="rId82"/>
    <p:sldId id="320" r:id="rId83"/>
    <p:sldId id="329" r:id="rId84"/>
    <p:sldId id="330" r:id="rId85"/>
    <p:sldId id="321" r:id="rId86"/>
    <p:sldId id="322" r:id="rId87"/>
    <p:sldId id="323" r:id="rId88"/>
    <p:sldId id="324" r:id="rId89"/>
    <p:sldId id="325" r:id="rId90"/>
    <p:sldId id="326" r:id="rId91"/>
    <p:sldId id="327" r:id="rId92"/>
    <p:sldId id="328" r:id="rId93"/>
    <p:sldId id="715" r:id="rId94"/>
    <p:sldId id="331" r:id="rId95"/>
    <p:sldId id="332" r:id="rId96"/>
    <p:sldId id="333" r:id="rId97"/>
    <p:sldId id="334" r:id="rId98"/>
    <p:sldId id="335" r:id="rId99"/>
    <p:sldId id="336" r:id="rId100"/>
    <p:sldId id="337" r:id="rId101"/>
    <p:sldId id="338" r:id="rId102"/>
    <p:sldId id="339" r:id="rId103"/>
    <p:sldId id="340" r:id="rId104"/>
    <p:sldId id="341" r:id="rId105"/>
    <p:sldId id="342" r:id="rId106"/>
    <p:sldId id="344" r:id="rId107"/>
    <p:sldId id="343" r:id="rId108"/>
    <p:sldId id="345" r:id="rId109"/>
    <p:sldId id="346" r:id="rId110"/>
    <p:sldId id="347" r:id="rId111"/>
    <p:sldId id="348" r:id="rId112"/>
    <p:sldId id="349" r:id="rId113"/>
    <p:sldId id="350" r:id="rId114"/>
    <p:sldId id="351" r:id="rId115"/>
    <p:sldId id="352" r:id="rId116"/>
    <p:sldId id="353" r:id="rId117"/>
    <p:sldId id="439" r:id="rId118"/>
    <p:sldId id="354" r:id="rId119"/>
    <p:sldId id="355" r:id="rId1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5CE6"/>
    <a:srgbClr val="8EBC26"/>
    <a:srgbClr val="20DAAE"/>
    <a:srgbClr val="FFCC00"/>
    <a:srgbClr val="0000FF"/>
    <a:srgbClr val="000099"/>
    <a:srgbClr val="FF0000"/>
    <a:srgbClr val="F72603"/>
    <a:srgbClr val="039B82"/>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242" autoAdjust="0"/>
    <p:restoredTop sz="94660"/>
  </p:normalViewPr>
  <p:slideViewPr>
    <p:cSldViewPr snapToGrid="0">
      <p:cViewPr varScale="1">
        <p:scale>
          <a:sx n="47" d="100"/>
          <a:sy n="47" d="100"/>
        </p:scale>
        <p:origin x="72"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viewProps" Target="viewProp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theme" Target="theme/theme1.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147AE8-1C90-4E27-9AD9-865B46E01D6A}" type="doc">
      <dgm:prSet loTypeId="urn:microsoft.com/office/officeart/2005/8/layout/chevron2" loCatId="list" qsTypeId="urn:microsoft.com/office/officeart/2005/8/quickstyle/3d2" qsCatId="3D" csTypeId="urn:microsoft.com/office/officeart/2005/8/colors/colorful4" csCatId="colorful" phldr="1"/>
      <dgm:spPr/>
      <dgm:t>
        <a:bodyPr/>
        <a:lstStyle/>
        <a:p>
          <a:endParaRPr lang="en-GB"/>
        </a:p>
      </dgm:t>
    </dgm:pt>
    <dgm:pt modelId="{04288C87-494C-40AE-A44A-A58AA914D8E4}">
      <dgm:prSet phldrT="[Text]"/>
      <dgm:spPr/>
      <dgm:t>
        <a:bodyPr/>
        <a:lstStyle/>
        <a:p>
          <a:r>
            <a:rPr lang="en-GB"/>
            <a:t>Data Creators</a:t>
          </a:r>
          <a:endParaRPr lang="en-GB" dirty="0"/>
        </a:p>
      </dgm:t>
    </dgm:pt>
    <dgm:pt modelId="{A16E7522-12AA-4AC9-8329-BC9AAF8C3744}" type="parTrans" cxnId="{48E251E4-31AD-4907-AD36-756C7F851ED7}">
      <dgm:prSet/>
      <dgm:spPr/>
      <dgm:t>
        <a:bodyPr/>
        <a:lstStyle/>
        <a:p>
          <a:endParaRPr lang="en-GB">
            <a:solidFill>
              <a:srgbClr val="0000FF"/>
            </a:solidFill>
          </a:endParaRPr>
        </a:p>
      </dgm:t>
    </dgm:pt>
    <dgm:pt modelId="{93589F74-6459-4BAB-92B4-4FD68584B129}" type="sibTrans" cxnId="{48E251E4-31AD-4907-AD36-756C7F851ED7}">
      <dgm:prSet/>
      <dgm:spPr/>
      <dgm:t>
        <a:bodyPr/>
        <a:lstStyle/>
        <a:p>
          <a:endParaRPr lang="en-GB">
            <a:solidFill>
              <a:srgbClr val="0000FF"/>
            </a:solidFill>
          </a:endParaRPr>
        </a:p>
      </dgm:t>
    </dgm:pt>
    <dgm:pt modelId="{079D6F18-518A-4AFF-AB29-8D59D9D0F137}">
      <dgm:prSet phldrT="[Text]" custT="1"/>
      <dgm:spPr/>
      <dgm:t>
        <a:bodyPr/>
        <a:lstStyle/>
        <a:p>
          <a:r>
            <a:rPr lang="en-GB" sz="1800" b="1" i="1"/>
            <a:t>Improve likelihood of research funding</a:t>
          </a:r>
          <a:endParaRPr lang="en-GB" sz="1800" b="1" i="1" dirty="0"/>
        </a:p>
      </dgm:t>
    </dgm:pt>
    <dgm:pt modelId="{3487EE0A-3813-456D-99C4-BD3205EC01BA}" type="parTrans" cxnId="{C7D70996-53C8-4923-A5BD-4E009AAC2C82}">
      <dgm:prSet/>
      <dgm:spPr/>
      <dgm:t>
        <a:bodyPr/>
        <a:lstStyle/>
        <a:p>
          <a:endParaRPr lang="en-GB">
            <a:solidFill>
              <a:srgbClr val="0000FF"/>
            </a:solidFill>
          </a:endParaRPr>
        </a:p>
      </dgm:t>
    </dgm:pt>
    <dgm:pt modelId="{2CFD3B08-492A-416D-8A6D-725CD7C4391B}" type="sibTrans" cxnId="{C7D70996-53C8-4923-A5BD-4E009AAC2C82}">
      <dgm:prSet/>
      <dgm:spPr/>
      <dgm:t>
        <a:bodyPr/>
        <a:lstStyle/>
        <a:p>
          <a:endParaRPr lang="en-GB">
            <a:solidFill>
              <a:srgbClr val="0000FF"/>
            </a:solidFill>
          </a:endParaRPr>
        </a:p>
      </dgm:t>
    </dgm:pt>
    <dgm:pt modelId="{B95020EB-0E74-43B6-A446-E81BBB256C3C}">
      <dgm:prSet phldrT="[Text]"/>
      <dgm:spPr/>
      <dgm:t>
        <a:bodyPr/>
        <a:lstStyle/>
        <a:p>
          <a:r>
            <a:rPr lang="en-GB"/>
            <a:t>Research Leaders</a:t>
          </a:r>
          <a:endParaRPr lang="en-GB" dirty="0"/>
        </a:p>
      </dgm:t>
    </dgm:pt>
    <dgm:pt modelId="{1AEC3C5F-6169-4AA6-A912-69CB6030EBFA}" type="parTrans" cxnId="{9C531C0F-CAC9-43DF-A47B-EC7946497453}">
      <dgm:prSet/>
      <dgm:spPr/>
      <dgm:t>
        <a:bodyPr/>
        <a:lstStyle/>
        <a:p>
          <a:endParaRPr lang="en-GB">
            <a:solidFill>
              <a:srgbClr val="0000FF"/>
            </a:solidFill>
          </a:endParaRPr>
        </a:p>
      </dgm:t>
    </dgm:pt>
    <dgm:pt modelId="{9E5849C7-F3AF-467E-BBB3-DBC4D6F0EB1D}" type="sibTrans" cxnId="{9C531C0F-CAC9-43DF-A47B-EC7946497453}">
      <dgm:prSet/>
      <dgm:spPr/>
      <dgm:t>
        <a:bodyPr/>
        <a:lstStyle/>
        <a:p>
          <a:endParaRPr lang="en-GB">
            <a:solidFill>
              <a:srgbClr val="0000FF"/>
            </a:solidFill>
          </a:endParaRPr>
        </a:p>
      </dgm:t>
    </dgm:pt>
    <dgm:pt modelId="{65394C4E-0BF8-446F-8999-05538F97DDFF}">
      <dgm:prSet phldrT="[Text]" custT="1"/>
      <dgm:spPr/>
      <dgm:t>
        <a:bodyPr/>
        <a:lstStyle/>
        <a:p>
          <a:pPr algn="just"/>
          <a:r>
            <a:rPr lang="en-GB" sz="2000" b="1" i="1"/>
            <a:t>Contribution to “Reproducible research” agenda</a:t>
          </a:r>
          <a:endParaRPr lang="en-GB" sz="2000" b="1" i="1" dirty="0"/>
        </a:p>
      </dgm:t>
    </dgm:pt>
    <dgm:pt modelId="{F2BC91EA-A6C3-41B4-A1F0-B983E24FB95A}" type="parTrans" cxnId="{462808FC-C0EB-48B9-8F2A-381F9902A68B}">
      <dgm:prSet/>
      <dgm:spPr/>
      <dgm:t>
        <a:bodyPr/>
        <a:lstStyle/>
        <a:p>
          <a:endParaRPr lang="en-GB">
            <a:solidFill>
              <a:srgbClr val="0000FF"/>
            </a:solidFill>
          </a:endParaRPr>
        </a:p>
      </dgm:t>
    </dgm:pt>
    <dgm:pt modelId="{B960D702-8996-45B5-9DA6-F9AFB7B8C886}" type="sibTrans" cxnId="{462808FC-C0EB-48B9-8F2A-381F9902A68B}">
      <dgm:prSet/>
      <dgm:spPr/>
      <dgm:t>
        <a:bodyPr/>
        <a:lstStyle/>
        <a:p>
          <a:endParaRPr lang="en-GB">
            <a:solidFill>
              <a:srgbClr val="0000FF"/>
            </a:solidFill>
          </a:endParaRPr>
        </a:p>
      </dgm:t>
    </dgm:pt>
    <dgm:pt modelId="{FA0B3D80-C94F-42AA-B628-6C995DA0A293}">
      <dgm:prSet phldrT="[Text]" custT="1"/>
      <dgm:spPr/>
      <dgm:t>
        <a:bodyPr/>
        <a:lstStyle/>
        <a:p>
          <a:pPr algn="just"/>
          <a:r>
            <a:rPr lang="en-GB" sz="2000" b="1" i="1"/>
            <a:t>Enhanced data handling practice &amp; less duplication of efforts</a:t>
          </a:r>
          <a:endParaRPr lang="en-GB" sz="2000" b="1" i="1" dirty="0"/>
        </a:p>
      </dgm:t>
    </dgm:pt>
    <dgm:pt modelId="{D4332042-0220-4247-B289-7B40A6A6494F}" type="parTrans" cxnId="{9749CDC5-DCD1-4483-BEA9-62677E93083B}">
      <dgm:prSet/>
      <dgm:spPr/>
      <dgm:t>
        <a:bodyPr/>
        <a:lstStyle/>
        <a:p>
          <a:endParaRPr lang="en-GB">
            <a:solidFill>
              <a:srgbClr val="0000FF"/>
            </a:solidFill>
          </a:endParaRPr>
        </a:p>
      </dgm:t>
    </dgm:pt>
    <dgm:pt modelId="{B42E7432-FEEC-4DB9-84BD-F7402FA94B69}" type="sibTrans" cxnId="{9749CDC5-DCD1-4483-BEA9-62677E93083B}">
      <dgm:prSet/>
      <dgm:spPr/>
      <dgm:t>
        <a:bodyPr/>
        <a:lstStyle/>
        <a:p>
          <a:endParaRPr lang="en-GB">
            <a:solidFill>
              <a:srgbClr val="0000FF"/>
            </a:solidFill>
          </a:endParaRPr>
        </a:p>
      </dgm:t>
    </dgm:pt>
    <dgm:pt modelId="{8698E225-CF15-4BFF-8435-5AA293DC8E7F}">
      <dgm:prSet phldrT="[Text]"/>
      <dgm:spPr/>
      <dgm:t>
        <a:bodyPr/>
        <a:lstStyle/>
        <a:p>
          <a:r>
            <a:rPr lang="en-GB"/>
            <a:t>Senior Management</a:t>
          </a:r>
          <a:endParaRPr lang="en-GB" dirty="0"/>
        </a:p>
      </dgm:t>
    </dgm:pt>
    <dgm:pt modelId="{D4B5C18A-DF4F-4018-9BCA-84B9A6E04BD1}" type="parTrans" cxnId="{A2F70B20-0CC4-4B89-BFE9-3738AFC22DDE}">
      <dgm:prSet/>
      <dgm:spPr/>
      <dgm:t>
        <a:bodyPr/>
        <a:lstStyle/>
        <a:p>
          <a:endParaRPr lang="en-GB">
            <a:solidFill>
              <a:srgbClr val="0000FF"/>
            </a:solidFill>
          </a:endParaRPr>
        </a:p>
      </dgm:t>
    </dgm:pt>
    <dgm:pt modelId="{4496B706-05AA-4B1C-95E7-C3B792DB9C04}" type="sibTrans" cxnId="{A2F70B20-0CC4-4B89-BFE9-3738AFC22DDE}">
      <dgm:prSet/>
      <dgm:spPr/>
      <dgm:t>
        <a:bodyPr/>
        <a:lstStyle/>
        <a:p>
          <a:endParaRPr lang="en-GB">
            <a:solidFill>
              <a:srgbClr val="0000FF"/>
            </a:solidFill>
          </a:endParaRPr>
        </a:p>
      </dgm:t>
    </dgm:pt>
    <dgm:pt modelId="{DE876564-AD5E-4E05-A964-0071ADB16AB2}">
      <dgm:prSet phldrT="[Text]" custT="1"/>
      <dgm:spPr/>
      <dgm:t>
        <a:bodyPr/>
        <a:lstStyle/>
        <a:p>
          <a:r>
            <a:rPr lang="en-GB" sz="2000" b="1" dirty="0"/>
            <a:t>Better able to achieve strategic goals to maximise research impact.</a:t>
          </a:r>
        </a:p>
      </dgm:t>
    </dgm:pt>
    <dgm:pt modelId="{E1B91175-2000-4EA6-AF36-81762CDDD431}" type="parTrans" cxnId="{2EE4AF38-FF21-44AA-B635-AB5C06C62730}">
      <dgm:prSet/>
      <dgm:spPr/>
      <dgm:t>
        <a:bodyPr/>
        <a:lstStyle/>
        <a:p>
          <a:endParaRPr lang="en-GB">
            <a:solidFill>
              <a:srgbClr val="0000FF"/>
            </a:solidFill>
          </a:endParaRPr>
        </a:p>
      </dgm:t>
    </dgm:pt>
    <dgm:pt modelId="{19FE3F02-97B2-4661-AA6F-853243847381}" type="sibTrans" cxnId="{2EE4AF38-FF21-44AA-B635-AB5C06C62730}">
      <dgm:prSet/>
      <dgm:spPr/>
      <dgm:t>
        <a:bodyPr/>
        <a:lstStyle/>
        <a:p>
          <a:endParaRPr lang="en-GB">
            <a:solidFill>
              <a:srgbClr val="0000FF"/>
            </a:solidFill>
          </a:endParaRPr>
        </a:p>
      </dgm:t>
    </dgm:pt>
    <dgm:pt modelId="{1297CDEF-6963-431B-ABAA-281888216F72}">
      <dgm:prSet phldrT="[Text]" custT="1"/>
      <dgm:spPr/>
      <dgm:t>
        <a:bodyPr/>
        <a:lstStyle/>
        <a:p>
          <a:r>
            <a:rPr lang="en-GB" sz="1800" b="1" i="1" dirty="0"/>
            <a:t>Potential to use data in further research</a:t>
          </a:r>
        </a:p>
      </dgm:t>
    </dgm:pt>
    <dgm:pt modelId="{DF22A30E-D057-4D9C-B1BD-909DADDF5708}" type="parTrans" cxnId="{BA4BC643-0C0C-423A-A5EA-750B665EC791}">
      <dgm:prSet/>
      <dgm:spPr/>
      <dgm:t>
        <a:bodyPr/>
        <a:lstStyle/>
        <a:p>
          <a:endParaRPr lang="en-GB">
            <a:solidFill>
              <a:srgbClr val="0000FF"/>
            </a:solidFill>
          </a:endParaRPr>
        </a:p>
      </dgm:t>
    </dgm:pt>
    <dgm:pt modelId="{79F29A9D-4022-4BA5-882F-FABF562AD528}" type="sibTrans" cxnId="{BA4BC643-0C0C-423A-A5EA-750B665EC791}">
      <dgm:prSet/>
      <dgm:spPr/>
      <dgm:t>
        <a:bodyPr/>
        <a:lstStyle/>
        <a:p>
          <a:endParaRPr lang="en-GB">
            <a:solidFill>
              <a:srgbClr val="0000FF"/>
            </a:solidFill>
          </a:endParaRPr>
        </a:p>
      </dgm:t>
    </dgm:pt>
    <dgm:pt modelId="{4356DB59-9C0C-4621-B8E0-EB766F4C6500}">
      <dgm:prSet phldrT="[Text]" custT="1"/>
      <dgm:spPr/>
      <dgm:t>
        <a:bodyPr/>
        <a:lstStyle/>
        <a:p>
          <a:r>
            <a:rPr lang="en-GB" sz="1800" b="1" i="1"/>
            <a:t>Fulfil publisher obligations &amp; achieve higher rate of citation</a:t>
          </a:r>
          <a:endParaRPr lang="en-GB" sz="1800" b="1" i="1" dirty="0"/>
        </a:p>
      </dgm:t>
    </dgm:pt>
    <dgm:pt modelId="{C0813C26-39A4-44A1-BB48-E6D4494DD53D}" type="parTrans" cxnId="{793C446F-2388-45EF-A140-762D0660A841}">
      <dgm:prSet/>
      <dgm:spPr/>
      <dgm:t>
        <a:bodyPr/>
        <a:lstStyle/>
        <a:p>
          <a:endParaRPr lang="en-GB">
            <a:solidFill>
              <a:srgbClr val="0000FF"/>
            </a:solidFill>
          </a:endParaRPr>
        </a:p>
      </dgm:t>
    </dgm:pt>
    <dgm:pt modelId="{0E58E589-FDA4-46A8-9AF2-CCCF878EE32F}" type="sibTrans" cxnId="{793C446F-2388-45EF-A140-762D0660A841}">
      <dgm:prSet/>
      <dgm:spPr/>
      <dgm:t>
        <a:bodyPr/>
        <a:lstStyle/>
        <a:p>
          <a:endParaRPr lang="en-GB">
            <a:solidFill>
              <a:srgbClr val="0000FF"/>
            </a:solidFill>
          </a:endParaRPr>
        </a:p>
      </dgm:t>
    </dgm:pt>
    <dgm:pt modelId="{AA9DD3FC-28FD-426F-AB0F-4F1A469E1B0F}">
      <dgm:prSet phldrT="[Text]" custT="1"/>
      <dgm:spPr/>
      <dgm:t>
        <a:bodyPr/>
        <a:lstStyle/>
        <a:p>
          <a:r>
            <a:rPr lang="en-GB" sz="1800" b="1" i="1"/>
            <a:t>Spend less time answering data user questions</a:t>
          </a:r>
          <a:endParaRPr lang="en-GB" sz="1800" b="1" i="1" dirty="0"/>
        </a:p>
      </dgm:t>
    </dgm:pt>
    <dgm:pt modelId="{CB83F577-D9F9-401B-960A-9CB993219764}" type="parTrans" cxnId="{D81EEFA9-65A2-47AB-89CF-6ABA46E10BC3}">
      <dgm:prSet/>
      <dgm:spPr/>
      <dgm:t>
        <a:bodyPr/>
        <a:lstStyle/>
        <a:p>
          <a:endParaRPr lang="en-GB">
            <a:solidFill>
              <a:srgbClr val="0000FF"/>
            </a:solidFill>
          </a:endParaRPr>
        </a:p>
      </dgm:t>
    </dgm:pt>
    <dgm:pt modelId="{D9713C9D-EB94-4671-B234-F11AC7042270}" type="sibTrans" cxnId="{D81EEFA9-65A2-47AB-89CF-6ABA46E10BC3}">
      <dgm:prSet/>
      <dgm:spPr/>
      <dgm:t>
        <a:bodyPr/>
        <a:lstStyle/>
        <a:p>
          <a:endParaRPr lang="en-GB">
            <a:solidFill>
              <a:srgbClr val="0000FF"/>
            </a:solidFill>
          </a:endParaRPr>
        </a:p>
      </dgm:t>
    </dgm:pt>
    <dgm:pt modelId="{EBC65B31-CBB7-4850-B984-94002B23FC09}">
      <dgm:prSet phldrT="[Text]" custT="1"/>
      <dgm:spPr/>
      <dgm:t>
        <a:bodyPr/>
        <a:lstStyle/>
        <a:p>
          <a:pPr algn="just"/>
          <a:r>
            <a:rPr lang="en-GB" sz="2000" b="1" i="1"/>
            <a:t>Greater take-up of research outputs in research &amp; teaching</a:t>
          </a:r>
          <a:endParaRPr lang="en-GB" sz="2000" b="1" i="1" dirty="0"/>
        </a:p>
      </dgm:t>
    </dgm:pt>
    <dgm:pt modelId="{FFBB9ACA-1696-4F01-9671-7056CCA9059F}" type="parTrans" cxnId="{7E38849A-7F3E-4426-B645-758C09A172BB}">
      <dgm:prSet/>
      <dgm:spPr/>
      <dgm:t>
        <a:bodyPr/>
        <a:lstStyle/>
        <a:p>
          <a:endParaRPr lang="en-GB">
            <a:solidFill>
              <a:srgbClr val="0000FF"/>
            </a:solidFill>
          </a:endParaRPr>
        </a:p>
      </dgm:t>
    </dgm:pt>
    <dgm:pt modelId="{32C2606C-A6A4-4A69-AC64-05F2D4DEB69B}" type="sibTrans" cxnId="{7E38849A-7F3E-4426-B645-758C09A172BB}">
      <dgm:prSet/>
      <dgm:spPr/>
      <dgm:t>
        <a:bodyPr/>
        <a:lstStyle/>
        <a:p>
          <a:endParaRPr lang="en-GB">
            <a:solidFill>
              <a:srgbClr val="0000FF"/>
            </a:solidFill>
          </a:endParaRPr>
        </a:p>
      </dgm:t>
    </dgm:pt>
    <dgm:pt modelId="{BDB3DA22-FAC4-4F0B-A11C-5ABE26E2CEF7}">
      <dgm:prSet phldrT="[Text]" custT="1"/>
      <dgm:spPr/>
      <dgm:t>
        <a:bodyPr/>
        <a:lstStyle/>
        <a:p>
          <a:r>
            <a:rPr lang="en-GB" sz="2000" b="1"/>
            <a:t>Build capacity within institutions &amp; collaborators</a:t>
          </a:r>
          <a:endParaRPr lang="en-GB" sz="2000" b="1" dirty="0"/>
        </a:p>
      </dgm:t>
    </dgm:pt>
    <dgm:pt modelId="{495372A2-3E9A-4736-A047-AE399C2EA4B5}" type="parTrans" cxnId="{03502071-345E-4AEF-9FA7-8DFF0AF63386}">
      <dgm:prSet/>
      <dgm:spPr/>
      <dgm:t>
        <a:bodyPr/>
        <a:lstStyle/>
        <a:p>
          <a:endParaRPr lang="en-GB">
            <a:solidFill>
              <a:srgbClr val="0000FF"/>
            </a:solidFill>
          </a:endParaRPr>
        </a:p>
      </dgm:t>
    </dgm:pt>
    <dgm:pt modelId="{0B69B238-266C-460B-B905-456976E2D8F3}" type="sibTrans" cxnId="{03502071-345E-4AEF-9FA7-8DFF0AF63386}">
      <dgm:prSet/>
      <dgm:spPr/>
      <dgm:t>
        <a:bodyPr/>
        <a:lstStyle/>
        <a:p>
          <a:endParaRPr lang="en-GB">
            <a:solidFill>
              <a:srgbClr val="0000FF"/>
            </a:solidFill>
          </a:endParaRPr>
        </a:p>
      </dgm:t>
    </dgm:pt>
    <dgm:pt modelId="{4BDDC744-F029-454A-A7ED-3BF3BBB3C7F5}">
      <dgm:prSet phldrT="[Text]" custT="1"/>
      <dgm:spPr/>
      <dgm:t>
        <a:bodyPr/>
        <a:lstStyle/>
        <a:p>
          <a:r>
            <a:rPr lang="en-GB" sz="2000" b="1"/>
            <a:t>Remain competitive with other institutions</a:t>
          </a:r>
          <a:endParaRPr lang="en-GB" sz="2000" b="1" dirty="0"/>
        </a:p>
      </dgm:t>
    </dgm:pt>
    <dgm:pt modelId="{608FDCE2-7B84-40BC-B8FD-DC513D7BABF5}" type="parTrans" cxnId="{F050285B-C502-4A89-88C5-7686B2B9FAC4}">
      <dgm:prSet/>
      <dgm:spPr/>
      <dgm:t>
        <a:bodyPr/>
        <a:lstStyle/>
        <a:p>
          <a:endParaRPr lang="en-GB">
            <a:solidFill>
              <a:srgbClr val="0000FF"/>
            </a:solidFill>
          </a:endParaRPr>
        </a:p>
      </dgm:t>
    </dgm:pt>
    <dgm:pt modelId="{9705188D-0205-4D97-9FF2-97AA85BFCEB3}" type="sibTrans" cxnId="{F050285B-C502-4A89-88C5-7686B2B9FAC4}">
      <dgm:prSet/>
      <dgm:spPr/>
      <dgm:t>
        <a:bodyPr/>
        <a:lstStyle/>
        <a:p>
          <a:endParaRPr lang="en-GB">
            <a:solidFill>
              <a:srgbClr val="0000FF"/>
            </a:solidFill>
          </a:endParaRPr>
        </a:p>
      </dgm:t>
    </dgm:pt>
    <dgm:pt modelId="{33076409-E2C5-4783-BE78-82B15A0BB83C}">
      <dgm:prSet phldrT="[Text]" custT="1"/>
      <dgm:spPr/>
      <dgm:t>
        <a:bodyPr/>
        <a:lstStyle/>
        <a:p>
          <a:r>
            <a:rPr lang="en-GB" sz="2000" b="1"/>
            <a:t>Ensure compliance with regulatory and contractual obligations </a:t>
          </a:r>
          <a:endParaRPr lang="en-GB" sz="2000" b="1" dirty="0"/>
        </a:p>
      </dgm:t>
    </dgm:pt>
    <dgm:pt modelId="{ABB54643-E003-4162-9A63-3C1BB132870B}" type="parTrans" cxnId="{4ACD55F6-1AE2-47CC-AF5C-6CCD29D3E02E}">
      <dgm:prSet/>
      <dgm:spPr/>
      <dgm:t>
        <a:bodyPr/>
        <a:lstStyle/>
        <a:p>
          <a:endParaRPr lang="en-GB">
            <a:solidFill>
              <a:srgbClr val="0000FF"/>
            </a:solidFill>
          </a:endParaRPr>
        </a:p>
      </dgm:t>
    </dgm:pt>
    <dgm:pt modelId="{21A2B393-0CE8-463B-881F-CB8A2023267A}" type="sibTrans" cxnId="{4ACD55F6-1AE2-47CC-AF5C-6CCD29D3E02E}">
      <dgm:prSet/>
      <dgm:spPr/>
      <dgm:t>
        <a:bodyPr/>
        <a:lstStyle/>
        <a:p>
          <a:endParaRPr lang="en-GB">
            <a:solidFill>
              <a:srgbClr val="0000FF"/>
            </a:solidFill>
          </a:endParaRPr>
        </a:p>
      </dgm:t>
    </dgm:pt>
    <dgm:pt modelId="{5D1DC874-FCBC-4141-A310-3931A7C36A30}" type="pres">
      <dgm:prSet presAssocID="{B0147AE8-1C90-4E27-9AD9-865B46E01D6A}" presName="linearFlow" presStyleCnt="0">
        <dgm:presLayoutVars>
          <dgm:dir/>
          <dgm:animLvl val="lvl"/>
          <dgm:resizeHandles val="exact"/>
        </dgm:presLayoutVars>
      </dgm:prSet>
      <dgm:spPr/>
    </dgm:pt>
    <dgm:pt modelId="{3DFBCF6D-D84E-4620-ACC8-FE2D3EC97CCA}" type="pres">
      <dgm:prSet presAssocID="{04288C87-494C-40AE-A44A-A58AA914D8E4}" presName="composite" presStyleCnt="0"/>
      <dgm:spPr/>
    </dgm:pt>
    <dgm:pt modelId="{4B04A5E0-AEA2-4D9F-99E9-5A820EE325CA}" type="pres">
      <dgm:prSet presAssocID="{04288C87-494C-40AE-A44A-A58AA914D8E4}" presName="parentText" presStyleLbl="alignNode1" presStyleIdx="0" presStyleCnt="3" custLinFactNeighborX="-24658" custLinFactNeighborY="2211">
        <dgm:presLayoutVars>
          <dgm:chMax val="1"/>
          <dgm:bulletEnabled val="1"/>
        </dgm:presLayoutVars>
      </dgm:prSet>
      <dgm:spPr/>
    </dgm:pt>
    <dgm:pt modelId="{4DCD2F56-AD84-4112-ABBD-80D95002A104}" type="pres">
      <dgm:prSet presAssocID="{04288C87-494C-40AE-A44A-A58AA914D8E4}" presName="descendantText" presStyleLbl="alignAcc1" presStyleIdx="0" presStyleCnt="3">
        <dgm:presLayoutVars>
          <dgm:bulletEnabled val="1"/>
        </dgm:presLayoutVars>
      </dgm:prSet>
      <dgm:spPr/>
    </dgm:pt>
    <dgm:pt modelId="{1CF902C3-85AA-48DD-95BF-596A20061044}" type="pres">
      <dgm:prSet presAssocID="{93589F74-6459-4BAB-92B4-4FD68584B129}" presName="sp" presStyleCnt="0"/>
      <dgm:spPr/>
    </dgm:pt>
    <dgm:pt modelId="{609C3300-38F7-40B5-8483-4198528406EB}" type="pres">
      <dgm:prSet presAssocID="{B95020EB-0E74-43B6-A446-E81BBB256C3C}" presName="composite" presStyleCnt="0"/>
      <dgm:spPr/>
    </dgm:pt>
    <dgm:pt modelId="{0287736C-DDCB-4573-86DE-D35F70DDDCD5}" type="pres">
      <dgm:prSet presAssocID="{B95020EB-0E74-43B6-A446-E81BBB256C3C}" presName="parentText" presStyleLbl="alignNode1" presStyleIdx="1" presStyleCnt="3">
        <dgm:presLayoutVars>
          <dgm:chMax val="1"/>
          <dgm:bulletEnabled val="1"/>
        </dgm:presLayoutVars>
      </dgm:prSet>
      <dgm:spPr/>
    </dgm:pt>
    <dgm:pt modelId="{D1CAAF91-18DF-43B7-AF04-B2B3AD061B46}" type="pres">
      <dgm:prSet presAssocID="{B95020EB-0E74-43B6-A446-E81BBB256C3C}" presName="descendantText" presStyleLbl="alignAcc1" presStyleIdx="1" presStyleCnt="3" custScaleY="131404">
        <dgm:presLayoutVars>
          <dgm:bulletEnabled val="1"/>
        </dgm:presLayoutVars>
      </dgm:prSet>
      <dgm:spPr/>
    </dgm:pt>
    <dgm:pt modelId="{09F0BC37-2524-45A9-80CF-5FCCAA134212}" type="pres">
      <dgm:prSet presAssocID="{9E5849C7-F3AF-467E-BBB3-DBC4D6F0EB1D}" presName="sp" presStyleCnt="0"/>
      <dgm:spPr/>
    </dgm:pt>
    <dgm:pt modelId="{698F456D-CB49-42CD-A45F-6CBCF08B3CC8}" type="pres">
      <dgm:prSet presAssocID="{8698E225-CF15-4BFF-8435-5AA293DC8E7F}" presName="composite" presStyleCnt="0"/>
      <dgm:spPr/>
    </dgm:pt>
    <dgm:pt modelId="{B67CFBCC-135B-4054-8B93-4848CE707399}" type="pres">
      <dgm:prSet presAssocID="{8698E225-CF15-4BFF-8435-5AA293DC8E7F}" presName="parentText" presStyleLbl="alignNode1" presStyleIdx="2" presStyleCnt="3">
        <dgm:presLayoutVars>
          <dgm:chMax val="1"/>
          <dgm:bulletEnabled val="1"/>
        </dgm:presLayoutVars>
      </dgm:prSet>
      <dgm:spPr/>
    </dgm:pt>
    <dgm:pt modelId="{D5CFD94A-D4B6-4ECA-BD4F-B3282447C5D6}" type="pres">
      <dgm:prSet presAssocID="{8698E225-CF15-4BFF-8435-5AA293DC8E7F}" presName="descendantText" presStyleLbl="alignAcc1" presStyleIdx="2" presStyleCnt="3" custScaleY="158833">
        <dgm:presLayoutVars>
          <dgm:bulletEnabled val="1"/>
        </dgm:presLayoutVars>
      </dgm:prSet>
      <dgm:spPr/>
    </dgm:pt>
  </dgm:ptLst>
  <dgm:cxnLst>
    <dgm:cxn modelId="{BDBEE403-44D6-479D-B9F1-60D066820D4E}" type="presOf" srcId="{8698E225-CF15-4BFF-8435-5AA293DC8E7F}" destId="{B67CFBCC-135B-4054-8B93-4848CE707399}" srcOrd="0" destOrd="0" presId="urn:microsoft.com/office/officeart/2005/8/layout/chevron2"/>
    <dgm:cxn modelId="{AFB9AB0C-30B8-4BB2-8B7B-170300E438D4}" type="presOf" srcId="{BDB3DA22-FAC4-4F0B-A11C-5ABE26E2CEF7}" destId="{D5CFD94A-D4B6-4ECA-BD4F-B3282447C5D6}" srcOrd="0" destOrd="1" presId="urn:microsoft.com/office/officeart/2005/8/layout/chevron2"/>
    <dgm:cxn modelId="{9C531C0F-CAC9-43DF-A47B-EC7946497453}" srcId="{B0147AE8-1C90-4E27-9AD9-865B46E01D6A}" destId="{B95020EB-0E74-43B6-A446-E81BBB256C3C}" srcOrd="1" destOrd="0" parTransId="{1AEC3C5F-6169-4AA6-A912-69CB6030EBFA}" sibTransId="{9E5849C7-F3AF-467E-BBB3-DBC4D6F0EB1D}"/>
    <dgm:cxn modelId="{A2F70B20-0CC4-4B89-BFE9-3738AFC22DDE}" srcId="{B0147AE8-1C90-4E27-9AD9-865B46E01D6A}" destId="{8698E225-CF15-4BFF-8435-5AA293DC8E7F}" srcOrd="2" destOrd="0" parTransId="{D4B5C18A-DF4F-4018-9BCA-84B9A6E04BD1}" sibTransId="{4496B706-05AA-4B1C-95E7-C3B792DB9C04}"/>
    <dgm:cxn modelId="{2EE4AF38-FF21-44AA-B635-AB5C06C62730}" srcId="{8698E225-CF15-4BFF-8435-5AA293DC8E7F}" destId="{DE876564-AD5E-4E05-A964-0071ADB16AB2}" srcOrd="0" destOrd="0" parTransId="{E1B91175-2000-4EA6-AF36-81762CDDD431}" sibTransId="{19FE3F02-97B2-4661-AA6F-853243847381}"/>
    <dgm:cxn modelId="{F050285B-C502-4A89-88C5-7686B2B9FAC4}" srcId="{8698E225-CF15-4BFF-8435-5AA293DC8E7F}" destId="{4BDDC744-F029-454A-A7ED-3BF3BBB3C7F5}" srcOrd="2" destOrd="0" parTransId="{608FDCE2-7B84-40BC-B8FD-DC513D7BABF5}" sibTransId="{9705188D-0205-4D97-9FF2-97AA85BFCEB3}"/>
    <dgm:cxn modelId="{AF6B8361-9179-42FB-BFDC-02D602BED120}" type="presOf" srcId="{B95020EB-0E74-43B6-A446-E81BBB256C3C}" destId="{0287736C-DDCB-4573-86DE-D35F70DDDCD5}" srcOrd="0" destOrd="0" presId="urn:microsoft.com/office/officeart/2005/8/layout/chevron2"/>
    <dgm:cxn modelId="{BA4BC643-0C0C-423A-A5EA-750B665EC791}" srcId="{04288C87-494C-40AE-A44A-A58AA914D8E4}" destId="{1297CDEF-6963-431B-ABAA-281888216F72}" srcOrd="1" destOrd="0" parTransId="{DF22A30E-D057-4D9C-B1BD-909DADDF5708}" sibTransId="{79F29A9D-4022-4BA5-882F-FABF562AD528}"/>
    <dgm:cxn modelId="{4FE4D446-83E8-4130-B81F-191E95E1744E}" type="presOf" srcId="{079D6F18-518A-4AFF-AB29-8D59D9D0F137}" destId="{4DCD2F56-AD84-4112-ABBD-80D95002A104}" srcOrd="0" destOrd="0" presId="urn:microsoft.com/office/officeart/2005/8/layout/chevron2"/>
    <dgm:cxn modelId="{9648BB4A-8037-418C-BEBA-4F4E635223FE}" type="presOf" srcId="{FA0B3D80-C94F-42AA-B628-6C995DA0A293}" destId="{D1CAAF91-18DF-43B7-AF04-B2B3AD061B46}" srcOrd="0" destOrd="1" presId="urn:microsoft.com/office/officeart/2005/8/layout/chevron2"/>
    <dgm:cxn modelId="{793C446F-2388-45EF-A140-762D0660A841}" srcId="{04288C87-494C-40AE-A44A-A58AA914D8E4}" destId="{4356DB59-9C0C-4621-B8E0-EB766F4C6500}" srcOrd="2" destOrd="0" parTransId="{C0813C26-39A4-44A1-BB48-E6D4494DD53D}" sibTransId="{0E58E589-FDA4-46A8-9AF2-CCCF878EE32F}"/>
    <dgm:cxn modelId="{03502071-345E-4AEF-9FA7-8DFF0AF63386}" srcId="{8698E225-CF15-4BFF-8435-5AA293DC8E7F}" destId="{BDB3DA22-FAC4-4F0B-A11C-5ABE26E2CEF7}" srcOrd="1" destOrd="0" parTransId="{495372A2-3E9A-4736-A047-AE399C2EA4B5}" sibTransId="{0B69B238-266C-460B-B905-456976E2D8F3}"/>
    <dgm:cxn modelId="{9AEBEE5A-37FE-42EE-AB83-B9268A395460}" type="presOf" srcId="{4BDDC744-F029-454A-A7ED-3BF3BBB3C7F5}" destId="{D5CFD94A-D4B6-4ECA-BD4F-B3282447C5D6}" srcOrd="0" destOrd="2" presId="urn:microsoft.com/office/officeart/2005/8/layout/chevron2"/>
    <dgm:cxn modelId="{F9D27D88-C1EB-4F09-A990-4C849500D64E}" type="presOf" srcId="{4356DB59-9C0C-4621-B8E0-EB766F4C6500}" destId="{4DCD2F56-AD84-4112-ABBD-80D95002A104}" srcOrd="0" destOrd="2" presId="urn:microsoft.com/office/officeart/2005/8/layout/chevron2"/>
    <dgm:cxn modelId="{1E3E1A90-D896-4F49-996E-6030AB36E288}" type="presOf" srcId="{1297CDEF-6963-431B-ABAA-281888216F72}" destId="{4DCD2F56-AD84-4112-ABBD-80D95002A104}" srcOrd="0" destOrd="1" presId="urn:microsoft.com/office/officeart/2005/8/layout/chevron2"/>
    <dgm:cxn modelId="{C7D70996-53C8-4923-A5BD-4E009AAC2C82}" srcId="{04288C87-494C-40AE-A44A-A58AA914D8E4}" destId="{079D6F18-518A-4AFF-AB29-8D59D9D0F137}" srcOrd="0" destOrd="0" parTransId="{3487EE0A-3813-456D-99C4-BD3205EC01BA}" sibTransId="{2CFD3B08-492A-416D-8A6D-725CD7C4391B}"/>
    <dgm:cxn modelId="{7E38849A-7F3E-4426-B645-758C09A172BB}" srcId="{B95020EB-0E74-43B6-A446-E81BBB256C3C}" destId="{EBC65B31-CBB7-4850-B984-94002B23FC09}" srcOrd="2" destOrd="0" parTransId="{FFBB9ACA-1696-4F01-9671-7056CCA9059F}" sibTransId="{32C2606C-A6A4-4A69-AC64-05F2D4DEB69B}"/>
    <dgm:cxn modelId="{0C7EAEA9-689C-401B-8585-7925E43D943A}" type="presOf" srcId="{AA9DD3FC-28FD-426F-AB0F-4F1A469E1B0F}" destId="{4DCD2F56-AD84-4112-ABBD-80D95002A104}" srcOrd="0" destOrd="3" presId="urn:microsoft.com/office/officeart/2005/8/layout/chevron2"/>
    <dgm:cxn modelId="{D81EEFA9-65A2-47AB-89CF-6ABA46E10BC3}" srcId="{04288C87-494C-40AE-A44A-A58AA914D8E4}" destId="{AA9DD3FC-28FD-426F-AB0F-4F1A469E1B0F}" srcOrd="3" destOrd="0" parTransId="{CB83F577-D9F9-401B-960A-9CB993219764}" sibTransId="{D9713C9D-EB94-4671-B234-F11AC7042270}"/>
    <dgm:cxn modelId="{9798C7AE-7C0A-4E74-8D80-C091D52C2EB9}" type="presOf" srcId="{33076409-E2C5-4783-BE78-82B15A0BB83C}" destId="{D5CFD94A-D4B6-4ECA-BD4F-B3282447C5D6}" srcOrd="0" destOrd="3" presId="urn:microsoft.com/office/officeart/2005/8/layout/chevron2"/>
    <dgm:cxn modelId="{F2EFE2B8-51C8-4B73-9465-0A09E40F8B6A}" type="presOf" srcId="{65394C4E-0BF8-446F-8999-05538F97DDFF}" destId="{D1CAAF91-18DF-43B7-AF04-B2B3AD061B46}" srcOrd="0" destOrd="0" presId="urn:microsoft.com/office/officeart/2005/8/layout/chevron2"/>
    <dgm:cxn modelId="{9DE9F9BC-7829-442B-B1F0-CDF8592C809F}" type="presOf" srcId="{EBC65B31-CBB7-4850-B984-94002B23FC09}" destId="{D1CAAF91-18DF-43B7-AF04-B2B3AD061B46}" srcOrd="0" destOrd="2" presId="urn:microsoft.com/office/officeart/2005/8/layout/chevron2"/>
    <dgm:cxn modelId="{9749CDC5-DCD1-4483-BEA9-62677E93083B}" srcId="{B95020EB-0E74-43B6-A446-E81BBB256C3C}" destId="{FA0B3D80-C94F-42AA-B628-6C995DA0A293}" srcOrd="1" destOrd="0" parTransId="{D4332042-0220-4247-B289-7B40A6A6494F}" sibTransId="{B42E7432-FEEC-4DB9-84BD-F7402FA94B69}"/>
    <dgm:cxn modelId="{33EA7ED5-4506-498B-8AF3-31777F022001}" type="presOf" srcId="{B0147AE8-1C90-4E27-9AD9-865B46E01D6A}" destId="{5D1DC874-FCBC-4141-A310-3931A7C36A30}" srcOrd="0" destOrd="0" presId="urn:microsoft.com/office/officeart/2005/8/layout/chevron2"/>
    <dgm:cxn modelId="{23F13FD8-4756-4421-9E45-2E19D4A34ACB}" type="presOf" srcId="{DE876564-AD5E-4E05-A964-0071ADB16AB2}" destId="{D5CFD94A-D4B6-4ECA-BD4F-B3282447C5D6}" srcOrd="0" destOrd="0" presId="urn:microsoft.com/office/officeart/2005/8/layout/chevron2"/>
    <dgm:cxn modelId="{48E251E4-31AD-4907-AD36-756C7F851ED7}" srcId="{B0147AE8-1C90-4E27-9AD9-865B46E01D6A}" destId="{04288C87-494C-40AE-A44A-A58AA914D8E4}" srcOrd="0" destOrd="0" parTransId="{A16E7522-12AA-4AC9-8329-BC9AAF8C3744}" sibTransId="{93589F74-6459-4BAB-92B4-4FD68584B129}"/>
    <dgm:cxn modelId="{4ACD55F6-1AE2-47CC-AF5C-6CCD29D3E02E}" srcId="{8698E225-CF15-4BFF-8435-5AA293DC8E7F}" destId="{33076409-E2C5-4783-BE78-82B15A0BB83C}" srcOrd="3" destOrd="0" parTransId="{ABB54643-E003-4162-9A63-3C1BB132870B}" sibTransId="{21A2B393-0CE8-463B-881F-CB8A2023267A}"/>
    <dgm:cxn modelId="{5189F4FB-8723-4357-BF4D-CE41E9D89DF6}" type="presOf" srcId="{04288C87-494C-40AE-A44A-A58AA914D8E4}" destId="{4B04A5E0-AEA2-4D9F-99E9-5A820EE325CA}" srcOrd="0" destOrd="0" presId="urn:microsoft.com/office/officeart/2005/8/layout/chevron2"/>
    <dgm:cxn modelId="{462808FC-C0EB-48B9-8F2A-381F9902A68B}" srcId="{B95020EB-0E74-43B6-A446-E81BBB256C3C}" destId="{65394C4E-0BF8-446F-8999-05538F97DDFF}" srcOrd="0" destOrd="0" parTransId="{F2BC91EA-A6C3-41B4-A1F0-B983E24FB95A}" sibTransId="{B960D702-8996-45B5-9DA6-F9AFB7B8C886}"/>
    <dgm:cxn modelId="{25A285F7-AF84-40F9-A5EC-8C19A08788D8}" type="presParOf" srcId="{5D1DC874-FCBC-4141-A310-3931A7C36A30}" destId="{3DFBCF6D-D84E-4620-ACC8-FE2D3EC97CCA}" srcOrd="0" destOrd="0" presId="urn:microsoft.com/office/officeart/2005/8/layout/chevron2"/>
    <dgm:cxn modelId="{7A2958AB-0F92-4F7A-975C-491225269F47}" type="presParOf" srcId="{3DFBCF6D-D84E-4620-ACC8-FE2D3EC97CCA}" destId="{4B04A5E0-AEA2-4D9F-99E9-5A820EE325CA}" srcOrd="0" destOrd="0" presId="urn:microsoft.com/office/officeart/2005/8/layout/chevron2"/>
    <dgm:cxn modelId="{0B43FBCF-1128-4E67-AD92-5C87FECC7191}" type="presParOf" srcId="{3DFBCF6D-D84E-4620-ACC8-FE2D3EC97CCA}" destId="{4DCD2F56-AD84-4112-ABBD-80D95002A104}" srcOrd="1" destOrd="0" presId="urn:microsoft.com/office/officeart/2005/8/layout/chevron2"/>
    <dgm:cxn modelId="{731FE074-E328-41AA-84E8-8D3AC3936FF0}" type="presParOf" srcId="{5D1DC874-FCBC-4141-A310-3931A7C36A30}" destId="{1CF902C3-85AA-48DD-95BF-596A20061044}" srcOrd="1" destOrd="0" presId="urn:microsoft.com/office/officeart/2005/8/layout/chevron2"/>
    <dgm:cxn modelId="{C3DBAB19-C312-418D-8033-ED3A7F64D30B}" type="presParOf" srcId="{5D1DC874-FCBC-4141-A310-3931A7C36A30}" destId="{609C3300-38F7-40B5-8483-4198528406EB}" srcOrd="2" destOrd="0" presId="urn:microsoft.com/office/officeart/2005/8/layout/chevron2"/>
    <dgm:cxn modelId="{766EF843-693B-42A3-B156-7D871B766F41}" type="presParOf" srcId="{609C3300-38F7-40B5-8483-4198528406EB}" destId="{0287736C-DDCB-4573-86DE-D35F70DDDCD5}" srcOrd="0" destOrd="0" presId="urn:microsoft.com/office/officeart/2005/8/layout/chevron2"/>
    <dgm:cxn modelId="{B079F3B4-EC76-408E-A8FE-33326AADBB82}" type="presParOf" srcId="{609C3300-38F7-40B5-8483-4198528406EB}" destId="{D1CAAF91-18DF-43B7-AF04-B2B3AD061B46}" srcOrd="1" destOrd="0" presId="urn:microsoft.com/office/officeart/2005/8/layout/chevron2"/>
    <dgm:cxn modelId="{B64563DA-301A-4459-8458-69F3D71D59BB}" type="presParOf" srcId="{5D1DC874-FCBC-4141-A310-3931A7C36A30}" destId="{09F0BC37-2524-45A9-80CF-5FCCAA134212}" srcOrd="3" destOrd="0" presId="urn:microsoft.com/office/officeart/2005/8/layout/chevron2"/>
    <dgm:cxn modelId="{6D49D4A5-6092-47B0-AEDF-C0A9BA169F66}" type="presParOf" srcId="{5D1DC874-FCBC-4141-A310-3931A7C36A30}" destId="{698F456D-CB49-42CD-A45F-6CBCF08B3CC8}" srcOrd="4" destOrd="0" presId="urn:microsoft.com/office/officeart/2005/8/layout/chevron2"/>
    <dgm:cxn modelId="{E57B58A1-F62C-460C-92E2-7FB5F7D51420}" type="presParOf" srcId="{698F456D-CB49-42CD-A45F-6CBCF08B3CC8}" destId="{B67CFBCC-135B-4054-8B93-4848CE707399}" srcOrd="0" destOrd="0" presId="urn:microsoft.com/office/officeart/2005/8/layout/chevron2"/>
    <dgm:cxn modelId="{A679F488-F9E5-494B-A5C6-D558DC4F4215}" type="presParOf" srcId="{698F456D-CB49-42CD-A45F-6CBCF08B3CC8}" destId="{D5CFD94A-D4B6-4ECA-BD4F-B3282447C5D6}"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04A5E0-AEA2-4D9F-99E9-5A820EE325CA}">
      <dsp:nvSpPr>
        <dsp:cNvPr id="0" name=""/>
        <dsp:cNvSpPr/>
      </dsp:nvSpPr>
      <dsp:spPr>
        <a:xfrm rot="5400000">
          <a:off x="-252144" y="293400"/>
          <a:ext cx="1680964" cy="1176675"/>
        </a:xfrm>
        <a:prstGeom prst="chevron">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GB" sz="1600" kern="1200"/>
            <a:t>Data Creators</a:t>
          </a:r>
          <a:endParaRPr lang="en-GB" sz="1600" kern="1200" dirty="0"/>
        </a:p>
      </dsp:txBody>
      <dsp:txXfrm rot="-5400000">
        <a:off x="1" y="629594"/>
        <a:ext cx="1176675" cy="504289"/>
      </dsp:txXfrm>
    </dsp:sp>
    <dsp:sp modelId="{4DCD2F56-AD84-4112-ABBD-80D95002A104}">
      <dsp:nvSpPr>
        <dsp:cNvPr id="0" name=""/>
        <dsp:cNvSpPr/>
      </dsp:nvSpPr>
      <dsp:spPr>
        <a:xfrm rot="5400000">
          <a:off x="4921267" y="-3740501"/>
          <a:ext cx="1092626" cy="8581810"/>
        </a:xfrm>
        <a:prstGeom prst="round2SameRect">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GB" sz="1800" b="1" i="1" kern="1200"/>
            <a:t>Improve likelihood of research funding</a:t>
          </a:r>
          <a:endParaRPr lang="en-GB" sz="1800" b="1" i="1" kern="1200" dirty="0"/>
        </a:p>
        <a:p>
          <a:pPr marL="171450" lvl="1" indent="-171450" algn="l" defTabSz="800100">
            <a:lnSpc>
              <a:spcPct val="90000"/>
            </a:lnSpc>
            <a:spcBef>
              <a:spcPct val="0"/>
            </a:spcBef>
            <a:spcAft>
              <a:spcPct val="15000"/>
            </a:spcAft>
            <a:buChar char="•"/>
          </a:pPr>
          <a:r>
            <a:rPr lang="en-GB" sz="1800" b="1" i="1" kern="1200" dirty="0"/>
            <a:t>Potential to use data in further research</a:t>
          </a:r>
        </a:p>
        <a:p>
          <a:pPr marL="171450" lvl="1" indent="-171450" algn="l" defTabSz="800100">
            <a:lnSpc>
              <a:spcPct val="90000"/>
            </a:lnSpc>
            <a:spcBef>
              <a:spcPct val="0"/>
            </a:spcBef>
            <a:spcAft>
              <a:spcPct val="15000"/>
            </a:spcAft>
            <a:buChar char="•"/>
          </a:pPr>
          <a:r>
            <a:rPr lang="en-GB" sz="1800" b="1" i="1" kern="1200"/>
            <a:t>Fulfil publisher obligations &amp; achieve higher rate of citation</a:t>
          </a:r>
          <a:endParaRPr lang="en-GB" sz="1800" b="1" i="1" kern="1200" dirty="0"/>
        </a:p>
        <a:p>
          <a:pPr marL="171450" lvl="1" indent="-171450" algn="l" defTabSz="800100">
            <a:lnSpc>
              <a:spcPct val="90000"/>
            </a:lnSpc>
            <a:spcBef>
              <a:spcPct val="0"/>
            </a:spcBef>
            <a:spcAft>
              <a:spcPct val="15000"/>
            </a:spcAft>
            <a:buChar char="•"/>
          </a:pPr>
          <a:r>
            <a:rPr lang="en-GB" sz="1800" b="1" i="1" kern="1200"/>
            <a:t>Spend less time answering data user questions</a:t>
          </a:r>
          <a:endParaRPr lang="en-GB" sz="1800" b="1" i="1" kern="1200" dirty="0"/>
        </a:p>
      </dsp:txBody>
      <dsp:txXfrm rot="-5400000">
        <a:off x="1176675" y="57429"/>
        <a:ext cx="8528472" cy="985950"/>
      </dsp:txXfrm>
    </dsp:sp>
    <dsp:sp modelId="{0287736C-DDCB-4573-86DE-D35F70DDDCD5}">
      <dsp:nvSpPr>
        <dsp:cNvPr id="0" name=""/>
        <dsp:cNvSpPr/>
      </dsp:nvSpPr>
      <dsp:spPr>
        <a:xfrm rot="5400000">
          <a:off x="-252144" y="1935516"/>
          <a:ext cx="1680964" cy="1176675"/>
        </a:xfrm>
        <a:prstGeom prst="chevron">
          <a:avLst/>
        </a:prstGeom>
        <a:gradFill rotWithShape="0">
          <a:gsLst>
            <a:gs pos="0">
              <a:schemeClr val="accent4">
                <a:hueOff val="4900445"/>
                <a:satOff val="-20388"/>
                <a:lumOff val="4804"/>
                <a:alphaOff val="0"/>
                <a:satMod val="103000"/>
                <a:lumMod val="102000"/>
                <a:tint val="94000"/>
              </a:schemeClr>
            </a:gs>
            <a:gs pos="50000">
              <a:schemeClr val="accent4">
                <a:hueOff val="4900445"/>
                <a:satOff val="-20388"/>
                <a:lumOff val="4804"/>
                <a:alphaOff val="0"/>
                <a:satMod val="110000"/>
                <a:lumMod val="100000"/>
                <a:shade val="100000"/>
              </a:schemeClr>
            </a:gs>
            <a:gs pos="100000">
              <a:schemeClr val="accent4">
                <a:hueOff val="4900445"/>
                <a:satOff val="-20388"/>
                <a:lumOff val="4804"/>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GB" sz="1600" kern="1200"/>
            <a:t>Research Leaders</a:t>
          </a:r>
          <a:endParaRPr lang="en-GB" sz="1600" kern="1200" dirty="0"/>
        </a:p>
      </dsp:txBody>
      <dsp:txXfrm rot="-5400000">
        <a:off x="1" y="2271710"/>
        <a:ext cx="1176675" cy="504289"/>
      </dsp:txXfrm>
    </dsp:sp>
    <dsp:sp modelId="{D1CAAF91-18DF-43B7-AF04-B2B3AD061B46}">
      <dsp:nvSpPr>
        <dsp:cNvPr id="0" name=""/>
        <dsp:cNvSpPr/>
      </dsp:nvSpPr>
      <dsp:spPr>
        <a:xfrm rot="5400000">
          <a:off x="4749702" y="-2061219"/>
          <a:ext cx="1435755" cy="8581810"/>
        </a:xfrm>
        <a:prstGeom prst="round2SameRect">
          <a:avLst/>
        </a:prstGeom>
        <a:solidFill>
          <a:schemeClr val="lt1">
            <a:alpha val="90000"/>
            <a:hueOff val="0"/>
            <a:satOff val="0"/>
            <a:lumOff val="0"/>
            <a:alphaOff val="0"/>
          </a:schemeClr>
        </a:solidFill>
        <a:ln w="6350" cap="flat" cmpd="sng" algn="ctr">
          <a:solidFill>
            <a:schemeClr val="accent4">
              <a:hueOff val="4900445"/>
              <a:satOff val="-20388"/>
              <a:lumOff val="4804"/>
              <a:alphaOff val="0"/>
            </a:schemeClr>
          </a:solidFill>
          <a:prstDash val="solid"/>
          <a:miter lim="800000"/>
        </a:ln>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just" defTabSz="889000">
            <a:lnSpc>
              <a:spcPct val="90000"/>
            </a:lnSpc>
            <a:spcBef>
              <a:spcPct val="0"/>
            </a:spcBef>
            <a:spcAft>
              <a:spcPct val="15000"/>
            </a:spcAft>
            <a:buChar char="•"/>
          </a:pPr>
          <a:r>
            <a:rPr lang="en-GB" sz="2000" b="1" i="1" kern="1200"/>
            <a:t>Contribution to “Reproducible research” agenda</a:t>
          </a:r>
          <a:endParaRPr lang="en-GB" sz="2000" b="1" i="1" kern="1200" dirty="0"/>
        </a:p>
        <a:p>
          <a:pPr marL="228600" lvl="1" indent="-228600" algn="just" defTabSz="889000">
            <a:lnSpc>
              <a:spcPct val="90000"/>
            </a:lnSpc>
            <a:spcBef>
              <a:spcPct val="0"/>
            </a:spcBef>
            <a:spcAft>
              <a:spcPct val="15000"/>
            </a:spcAft>
            <a:buChar char="•"/>
          </a:pPr>
          <a:r>
            <a:rPr lang="en-GB" sz="2000" b="1" i="1" kern="1200"/>
            <a:t>Enhanced data handling practice &amp; less duplication of efforts</a:t>
          </a:r>
          <a:endParaRPr lang="en-GB" sz="2000" b="1" i="1" kern="1200" dirty="0"/>
        </a:p>
        <a:p>
          <a:pPr marL="228600" lvl="1" indent="-228600" algn="just" defTabSz="889000">
            <a:lnSpc>
              <a:spcPct val="90000"/>
            </a:lnSpc>
            <a:spcBef>
              <a:spcPct val="0"/>
            </a:spcBef>
            <a:spcAft>
              <a:spcPct val="15000"/>
            </a:spcAft>
            <a:buChar char="•"/>
          </a:pPr>
          <a:r>
            <a:rPr lang="en-GB" sz="2000" b="1" i="1" kern="1200"/>
            <a:t>Greater take-up of research outputs in research &amp; teaching</a:t>
          </a:r>
          <a:endParaRPr lang="en-GB" sz="2000" b="1" i="1" kern="1200" dirty="0"/>
        </a:p>
      </dsp:txBody>
      <dsp:txXfrm rot="-5400000">
        <a:off x="1176675" y="1581896"/>
        <a:ext cx="8511722" cy="1295579"/>
      </dsp:txXfrm>
    </dsp:sp>
    <dsp:sp modelId="{B67CFBCC-135B-4054-8B93-4848CE707399}">
      <dsp:nvSpPr>
        <dsp:cNvPr id="0" name=""/>
        <dsp:cNvSpPr/>
      </dsp:nvSpPr>
      <dsp:spPr>
        <a:xfrm rot="5400000">
          <a:off x="-252144" y="3764647"/>
          <a:ext cx="1680964" cy="1176675"/>
        </a:xfrm>
        <a:prstGeom prst="chevron">
          <a:avLst/>
        </a:prstGeom>
        <a:gradFill rotWithShape="0">
          <a:gsLst>
            <a:gs pos="0">
              <a:schemeClr val="accent4">
                <a:hueOff val="9800891"/>
                <a:satOff val="-40777"/>
                <a:lumOff val="9608"/>
                <a:alphaOff val="0"/>
                <a:satMod val="103000"/>
                <a:lumMod val="102000"/>
                <a:tint val="94000"/>
              </a:schemeClr>
            </a:gs>
            <a:gs pos="50000">
              <a:schemeClr val="accent4">
                <a:hueOff val="9800891"/>
                <a:satOff val="-40777"/>
                <a:lumOff val="9608"/>
                <a:alphaOff val="0"/>
                <a:satMod val="110000"/>
                <a:lumMod val="100000"/>
                <a:shade val="100000"/>
              </a:schemeClr>
            </a:gs>
            <a:gs pos="100000">
              <a:schemeClr val="accent4">
                <a:hueOff val="9800891"/>
                <a:satOff val="-40777"/>
                <a:lumOff val="9608"/>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GB" sz="1600" kern="1200"/>
            <a:t>Senior Management</a:t>
          </a:r>
          <a:endParaRPr lang="en-GB" sz="1600" kern="1200" dirty="0"/>
        </a:p>
      </dsp:txBody>
      <dsp:txXfrm rot="-5400000">
        <a:off x="1" y="4100841"/>
        <a:ext cx="1176675" cy="504289"/>
      </dsp:txXfrm>
    </dsp:sp>
    <dsp:sp modelId="{D5CFD94A-D4B6-4ECA-BD4F-B3282447C5D6}">
      <dsp:nvSpPr>
        <dsp:cNvPr id="0" name=""/>
        <dsp:cNvSpPr/>
      </dsp:nvSpPr>
      <dsp:spPr>
        <a:xfrm rot="5400000">
          <a:off x="4599854" y="-232089"/>
          <a:ext cx="1735452" cy="8581810"/>
        </a:xfrm>
        <a:prstGeom prst="round2SameRect">
          <a:avLst/>
        </a:prstGeom>
        <a:solidFill>
          <a:schemeClr val="lt1">
            <a:alpha val="90000"/>
            <a:hueOff val="0"/>
            <a:satOff val="0"/>
            <a:lumOff val="0"/>
            <a:alphaOff val="0"/>
          </a:schemeClr>
        </a:solidFill>
        <a:ln w="6350" cap="flat" cmpd="sng" algn="ctr">
          <a:solidFill>
            <a:schemeClr val="accent4">
              <a:hueOff val="9800891"/>
              <a:satOff val="-40777"/>
              <a:lumOff val="9608"/>
              <a:alphaOff val="0"/>
            </a:schemeClr>
          </a:solidFill>
          <a:prstDash val="solid"/>
          <a:miter lim="800000"/>
        </a:ln>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GB" sz="2000" b="1" kern="1200" dirty="0"/>
            <a:t>Better able to achieve strategic goals to maximise research impact.</a:t>
          </a:r>
        </a:p>
        <a:p>
          <a:pPr marL="228600" lvl="1" indent="-228600" algn="l" defTabSz="889000">
            <a:lnSpc>
              <a:spcPct val="90000"/>
            </a:lnSpc>
            <a:spcBef>
              <a:spcPct val="0"/>
            </a:spcBef>
            <a:spcAft>
              <a:spcPct val="15000"/>
            </a:spcAft>
            <a:buChar char="•"/>
          </a:pPr>
          <a:r>
            <a:rPr lang="en-GB" sz="2000" b="1" kern="1200"/>
            <a:t>Build capacity within institutions &amp; collaborators</a:t>
          </a:r>
          <a:endParaRPr lang="en-GB" sz="2000" b="1" kern="1200" dirty="0"/>
        </a:p>
        <a:p>
          <a:pPr marL="228600" lvl="1" indent="-228600" algn="l" defTabSz="889000">
            <a:lnSpc>
              <a:spcPct val="90000"/>
            </a:lnSpc>
            <a:spcBef>
              <a:spcPct val="0"/>
            </a:spcBef>
            <a:spcAft>
              <a:spcPct val="15000"/>
            </a:spcAft>
            <a:buChar char="•"/>
          </a:pPr>
          <a:r>
            <a:rPr lang="en-GB" sz="2000" b="1" kern="1200"/>
            <a:t>Remain competitive with other institutions</a:t>
          </a:r>
          <a:endParaRPr lang="en-GB" sz="2000" b="1" kern="1200" dirty="0"/>
        </a:p>
        <a:p>
          <a:pPr marL="228600" lvl="1" indent="-228600" algn="l" defTabSz="889000">
            <a:lnSpc>
              <a:spcPct val="90000"/>
            </a:lnSpc>
            <a:spcBef>
              <a:spcPct val="0"/>
            </a:spcBef>
            <a:spcAft>
              <a:spcPct val="15000"/>
            </a:spcAft>
            <a:buChar char="•"/>
          </a:pPr>
          <a:r>
            <a:rPr lang="en-GB" sz="2000" b="1" kern="1200"/>
            <a:t>Ensure compliance with regulatory and contractual obligations </a:t>
          </a:r>
          <a:endParaRPr lang="en-GB" sz="2000" b="1" kern="1200" dirty="0"/>
        </a:p>
      </dsp:txBody>
      <dsp:txXfrm rot="-5400000">
        <a:off x="1176675" y="3275808"/>
        <a:ext cx="8497092" cy="1566016"/>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D9CD7C-C199-4991-A57E-C96C4CC53CBC}" type="datetimeFigureOut">
              <a:rPr lang="en-GB" smtClean="0"/>
              <a:t>16/08/2024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1CD407-5597-46AE-8D0D-B22BBC138F28}" type="slidenum">
              <a:rPr lang="en-GB" smtClean="0"/>
              <a:t>‹#›</a:t>
            </a:fld>
            <a:endParaRPr lang="en-GB"/>
          </a:p>
        </p:txBody>
      </p:sp>
    </p:spTree>
    <p:extLst>
      <p:ext uri="{BB962C8B-B14F-4D97-AF65-F5344CB8AC3E}">
        <p14:creationId xmlns:p14="http://schemas.microsoft.com/office/powerpoint/2010/main" val="400670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ahoma" panose="020B0604030504040204" pitchFamily="34" charset="0"/>
                <a:ea typeface="Tahoma" panose="020B0604030504040204" pitchFamily="34" charset="0"/>
                <a:cs typeface="Tahoma" panose="020B0604030504040204" pitchFamily="34" charset="0"/>
              </a:rPr>
              <a:t>The counterargument should be the most common argument against the topic.  The goal for this slide is to address the counterargument in such a way as to actually strengthen the original topic.  Be sure to address each piece of evidence against the topic.  As you address each piece of evidence elaborate on the text found on the slide.  Remember to transition to the final slide, the action step.</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6AEB063-7F11-4E3B-BA52-07405B1C2D9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39405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ahoma" panose="020B0604030504040204" pitchFamily="34" charset="0"/>
                <a:ea typeface="Tahoma" panose="020B0604030504040204" pitchFamily="34" charset="0"/>
                <a:cs typeface="Tahoma" panose="020B0604030504040204" pitchFamily="34" charset="0"/>
              </a:rPr>
              <a:t>The counterargument should be the most common argument against the topic.  The goal for this slide is to address the counterargument in such a way as to actually strengthen the original topic.  Be sure to address each piece of evidence against the topic.  As you address each piece of evidence elaborate on the text found on the slide.  Remember to transition to the final slide, the action step.</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6AEB063-7F11-4E3B-BA52-07405B1C2D9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431564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ahoma" panose="020B0604030504040204" pitchFamily="34" charset="0"/>
                <a:ea typeface="Tahoma" panose="020B0604030504040204" pitchFamily="34" charset="0"/>
                <a:cs typeface="Tahoma" panose="020B0604030504040204" pitchFamily="34" charset="0"/>
              </a:rPr>
              <a:t>The counterargument should be the most common argument against the topic.  The goal for this slide is to address the counterargument in such a way as to actually strengthen the original topic.  Be sure to address each piece of evidence against the topic.  As you address each piece of evidence elaborate on the text found on the slide.  Remember to transition to the final slide, the action step.</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6AEB063-7F11-4E3B-BA52-07405B1C2D9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62086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ahoma" panose="020B0604030504040204" pitchFamily="34" charset="0"/>
                <a:ea typeface="Tahoma" panose="020B0604030504040204" pitchFamily="34" charset="0"/>
                <a:cs typeface="Tahoma" panose="020B0604030504040204" pitchFamily="34" charset="0"/>
              </a:rPr>
              <a:t>The counterargument should be the most common argument against the topic.  The goal for this slide is to address the counterargument in such a way as to actually strengthen the original topic.  Be sure to address each piece of evidence against the topic.  As you address each piece of evidence elaborate on the text found on the slide.  Remember to transition to the final slide, the action step.</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6AEB063-7F11-4E3B-BA52-07405B1C2D9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188632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ahoma" panose="020B0604030504040204" pitchFamily="34" charset="0"/>
                <a:ea typeface="Tahoma" panose="020B0604030504040204" pitchFamily="34" charset="0"/>
                <a:cs typeface="Tahoma" panose="020B0604030504040204" pitchFamily="34" charset="0"/>
              </a:rPr>
              <a:t>The counterargument should be the most common argument against the topic.  The goal for this slide is to address the counterargument in such a way as to actually strengthen the original topic.  Be sure to address each piece of evidence against the topic.  As you address each piece of evidence elaborate on the text found on the slide.  Remember to transition to the final slide, the action step.</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6AEB063-7F11-4E3B-BA52-07405B1C2D9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973321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ahoma" panose="020B0604030504040204" pitchFamily="34" charset="0"/>
                <a:ea typeface="Tahoma" panose="020B0604030504040204" pitchFamily="34" charset="0"/>
                <a:cs typeface="Tahoma" panose="020B0604030504040204" pitchFamily="34" charset="0"/>
              </a:rPr>
              <a:t>The counterargument should be the most common argument against the topic.  The goal for this slide is to address the counterargument in such a way as to actually strengthen the original topic.  Be sure to address each piece of evidence against the topic.  As you address each piece of evidence elaborate on the text found on the slide.  Remember to transition to the final slide, the action step.</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6AEB063-7F11-4E3B-BA52-07405B1C2D9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54641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ahoma" panose="020B0604030504040204" pitchFamily="34" charset="0"/>
                <a:ea typeface="Tahoma" panose="020B0604030504040204" pitchFamily="34" charset="0"/>
                <a:cs typeface="Tahoma" panose="020B0604030504040204" pitchFamily="34" charset="0"/>
              </a:rPr>
              <a:t>The counterargument should be the most common argument against the topic.  The goal for this slide is to address the counterargument in such a way as to actually strengthen the original topic.  Be sure to address each piece of evidence against the topic.  As you address each piece of evidence elaborate on the text found on the slide.  Remember to transition to the final slide, the action step.</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6AEB063-7F11-4E3B-BA52-07405B1C2D9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1215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14EF988-3423-4B36-907C-D20C9FC5E07B}"/>
              </a:ext>
            </a:extLst>
          </p:cNvPr>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9CC1101-7F96-4E6C-881A-CB8852F5A56F}" type="slidenum">
              <a:rPr kumimoji="0" lang="en-US" altLang="LID4096"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altLang="LID4096"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3874" name="Rectangle 2">
            <a:extLst>
              <a:ext uri="{FF2B5EF4-FFF2-40B4-BE49-F238E27FC236}">
                <a16:creationId xmlns:a16="http://schemas.microsoft.com/office/drawing/2014/main" id="{400557B4-EA7B-47C1-BF0E-160426266D1D}"/>
              </a:ext>
            </a:extLst>
          </p:cNvPr>
          <p:cNvSpPr>
            <a:spLocks noGrp="1" noRot="1" noChangeAspect="1" noChangeArrowheads="1" noTextEdit="1"/>
          </p:cNvSpPr>
          <p:nvPr>
            <p:ph type="sldImg"/>
          </p:nvPr>
        </p:nvSpPr>
        <p:spPr>
          <a:ln/>
        </p:spPr>
      </p:sp>
      <p:sp>
        <p:nvSpPr>
          <p:cNvPr id="463875" name="Rectangle 3">
            <a:extLst>
              <a:ext uri="{FF2B5EF4-FFF2-40B4-BE49-F238E27FC236}">
                <a16:creationId xmlns:a16="http://schemas.microsoft.com/office/drawing/2014/main" id="{CD4ED848-F441-4C2D-BB2F-6096A3391F54}"/>
              </a:ext>
            </a:extLst>
          </p:cNvPr>
          <p:cNvSpPr>
            <a:spLocks noGrp="1" noChangeArrowheads="1"/>
          </p:cNvSpPr>
          <p:nvPr>
            <p:ph type="body" idx="1"/>
          </p:nvPr>
        </p:nvSpPr>
        <p:spPr>
          <a:xfrm>
            <a:off x="933450" y="4403725"/>
            <a:ext cx="5130800" cy="4171950"/>
          </a:xfrm>
        </p:spPr>
        <p:txBody>
          <a:bodyPr/>
          <a:lstStyle/>
          <a:p>
            <a:endParaRPr lang="LID4096" altLang="LID4096"/>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1CD407-5597-46AE-8D0D-B22BBC138F28}" type="slidenum">
              <a:rPr lang="en-GB" smtClean="0"/>
              <a:t>110</a:t>
            </a:fld>
            <a:endParaRPr lang="en-GB"/>
          </a:p>
        </p:txBody>
      </p:sp>
    </p:spTree>
    <p:extLst>
      <p:ext uri="{BB962C8B-B14F-4D97-AF65-F5344CB8AC3E}">
        <p14:creationId xmlns:p14="http://schemas.microsoft.com/office/powerpoint/2010/main" val="24137519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A7F41A-2338-4499-A68C-745D9567A83A}"/>
              </a:ext>
            </a:extLst>
          </p:cNvPr>
          <p:cNvSpPr>
            <a:spLocks noGrp="1"/>
          </p:cNvSpPr>
          <p:nvPr>
            <p:ph type="subTitle" idx="1"/>
          </p:nvPr>
        </p:nvSpPr>
        <p:spPr>
          <a:xfrm>
            <a:off x="1783080" y="5095612"/>
            <a:ext cx="8031480" cy="826217"/>
          </a:xfrm>
          <a:solidFill>
            <a:srgbClr val="0033CC"/>
          </a:solidFill>
          <a:scene3d>
            <a:camera prst="orthographicFront"/>
            <a:lightRig rig="threePt" dir="t"/>
          </a:scene3d>
          <a:sp3d>
            <a:bevelT w="165100" prst="coolSlant"/>
          </a:sp3d>
        </p:spPr>
        <p:txBody>
          <a:bodyPr>
            <a:normAutofit/>
          </a:bodyPr>
          <a:lstStyle>
            <a:lvl1pPr marL="0" indent="0" algn="ctr">
              <a:buNone/>
              <a:defRPr sz="2800" b="1" i="1">
                <a:solidFill>
                  <a:schemeClr val="bg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51FF8BAD-298E-481C-8819-2E9DC0C51064}"/>
              </a:ext>
            </a:extLst>
          </p:cNvPr>
          <p:cNvSpPr>
            <a:spLocks noGrp="1"/>
          </p:cNvSpPr>
          <p:nvPr>
            <p:ph type="dt" sz="half" idx="10"/>
          </p:nvPr>
        </p:nvSpPr>
        <p:spPr/>
        <p:txBody>
          <a:bodyPr/>
          <a:lstStyle/>
          <a:p>
            <a:fld id="{79258987-A25C-4C50-807C-D37EDE9949C3}" type="datetimeFigureOut">
              <a:rPr lang="en-US" smtClean="0"/>
              <a:t>8/16/2024</a:t>
            </a:fld>
            <a:endParaRPr lang="en-US"/>
          </a:p>
        </p:txBody>
      </p:sp>
      <p:sp>
        <p:nvSpPr>
          <p:cNvPr id="5" name="Footer Placeholder 4">
            <a:extLst>
              <a:ext uri="{FF2B5EF4-FFF2-40B4-BE49-F238E27FC236}">
                <a16:creationId xmlns:a16="http://schemas.microsoft.com/office/drawing/2014/main" id="{39F72FDB-CA50-4F4C-BDBE-A13E96E8EC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CE76C9-B0DC-4AC5-AF60-DA6B5526366A}"/>
              </a:ext>
            </a:extLst>
          </p:cNvPr>
          <p:cNvSpPr>
            <a:spLocks noGrp="1"/>
          </p:cNvSpPr>
          <p:nvPr>
            <p:ph type="sldNum" sz="quarter" idx="12"/>
          </p:nvPr>
        </p:nvSpPr>
        <p:spPr/>
        <p:txBody>
          <a:bodyPr/>
          <a:lstStyle/>
          <a:p>
            <a:fld id="{72AAA65B-9930-4F85-A80E-4CA852413443}" type="slidenum">
              <a:rPr lang="en-US" smtClean="0"/>
              <a:t>‹#›</a:t>
            </a:fld>
            <a:endParaRPr lang="en-US"/>
          </a:p>
        </p:txBody>
      </p:sp>
      <p:sp>
        <p:nvSpPr>
          <p:cNvPr id="2" name="Title 1">
            <a:extLst>
              <a:ext uri="{FF2B5EF4-FFF2-40B4-BE49-F238E27FC236}">
                <a16:creationId xmlns:a16="http://schemas.microsoft.com/office/drawing/2014/main" id="{4C355FB8-265D-459D-9137-FD3A74262C8E}"/>
              </a:ext>
            </a:extLst>
          </p:cNvPr>
          <p:cNvSpPr>
            <a:spLocks noGrp="1"/>
          </p:cNvSpPr>
          <p:nvPr>
            <p:ph type="ctrTitle"/>
          </p:nvPr>
        </p:nvSpPr>
        <p:spPr>
          <a:xfrm>
            <a:off x="751114" y="595249"/>
            <a:ext cx="10515600" cy="1331533"/>
          </a:xfrm>
          <a:solidFill>
            <a:srgbClr val="F72603"/>
          </a:solidFill>
          <a:scene3d>
            <a:camera prst="orthographicFront"/>
            <a:lightRig rig="threePt" dir="t"/>
          </a:scene3d>
          <a:sp3d>
            <a:bevelT w="165100" prst="coolSlant"/>
          </a:sp3d>
        </p:spPr>
        <p:style>
          <a:lnRef idx="0">
            <a:schemeClr val="accent5"/>
          </a:lnRef>
          <a:fillRef idx="3">
            <a:schemeClr val="accent5"/>
          </a:fillRef>
          <a:effectRef idx="3">
            <a:schemeClr val="accent5"/>
          </a:effectRef>
          <a:fontRef idx="minor">
            <a:schemeClr val="lt1"/>
          </a:fontRef>
        </p:style>
        <p:txBody>
          <a:bodyPr anchor="b">
            <a:normAutofit/>
          </a:bodyPr>
          <a:lstStyle>
            <a:lvl1pPr algn="ctr">
              <a:defRPr sz="5400" b="1">
                <a:solidFill>
                  <a:schemeClr val="bg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defRPr>
            </a:lvl1pPr>
          </a:lstStyle>
          <a:p>
            <a:r>
              <a:rPr lang="en-US" dirty="0"/>
              <a:t>Click to edit Master title style</a:t>
            </a:r>
          </a:p>
        </p:txBody>
      </p:sp>
      <p:pic>
        <p:nvPicPr>
          <p:cNvPr id="8" name="Picture 7">
            <a:extLst>
              <a:ext uri="{FF2B5EF4-FFF2-40B4-BE49-F238E27FC236}">
                <a16:creationId xmlns:a16="http://schemas.microsoft.com/office/drawing/2014/main" id="{DDE61A83-18A6-4B8C-A83B-DEC52C35B3FC}"/>
              </a:ext>
            </a:extLst>
          </p:cNvPr>
          <p:cNvPicPr>
            <a:picLocks noChangeAspect="1"/>
          </p:cNvPicPr>
          <p:nvPr userDrawn="1"/>
        </p:nvPicPr>
        <p:blipFill>
          <a:blip r:embed="rId2"/>
          <a:stretch>
            <a:fillRect/>
          </a:stretch>
        </p:blipFill>
        <p:spPr>
          <a:xfrm>
            <a:off x="4946467" y="2260777"/>
            <a:ext cx="1898469" cy="2166846"/>
          </a:xfrm>
          <a:prstGeom prst="rect">
            <a:avLst/>
          </a:prstGeom>
        </p:spPr>
      </p:pic>
    </p:spTree>
    <p:extLst>
      <p:ext uri="{BB962C8B-B14F-4D97-AF65-F5344CB8AC3E}">
        <p14:creationId xmlns:p14="http://schemas.microsoft.com/office/powerpoint/2010/main" val="1113248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12EA1-5FBD-4438-B4B3-A40E0B7CB2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839BC7F-6A7C-443F-8DE5-53F72CEB59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5B4206-F545-4B97-BE8D-DFB15FFE0A3B}"/>
              </a:ext>
            </a:extLst>
          </p:cNvPr>
          <p:cNvSpPr>
            <a:spLocks noGrp="1"/>
          </p:cNvSpPr>
          <p:nvPr>
            <p:ph type="dt" sz="half" idx="10"/>
          </p:nvPr>
        </p:nvSpPr>
        <p:spPr/>
        <p:txBody>
          <a:bodyPr/>
          <a:lstStyle/>
          <a:p>
            <a:fld id="{79258987-A25C-4C50-807C-D37EDE9949C3}" type="datetimeFigureOut">
              <a:rPr lang="en-US" smtClean="0"/>
              <a:t>8/16/2024</a:t>
            </a:fld>
            <a:endParaRPr lang="en-US"/>
          </a:p>
        </p:txBody>
      </p:sp>
      <p:sp>
        <p:nvSpPr>
          <p:cNvPr id="5" name="Footer Placeholder 4">
            <a:extLst>
              <a:ext uri="{FF2B5EF4-FFF2-40B4-BE49-F238E27FC236}">
                <a16:creationId xmlns:a16="http://schemas.microsoft.com/office/drawing/2014/main" id="{E60A075B-36AF-4D92-88A2-9C7501160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EB21C2-8C8B-4A95-8949-CB2067F422CD}"/>
              </a:ext>
            </a:extLst>
          </p:cNvPr>
          <p:cNvSpPr>
            <a:spLocks noGrp="1"/>
          </p:cNvSpPr>
          <p:nvPr>
            <p:ph type="sldNum" sz="quarter" idx="12"/>
          </p:nvPr>
        </p:nvSpPr>
        <p:spPr/>
        <p:txBody>
          <a:bodyPr/>
          <a:lstStyle/>
          <a:p>
            <a:fld id="{72AAA65B-9930-4F85-A80E-4CA852413443}" type="slidenum">
              <a:rPr lang="en-US" smtClean="0"/>
              <a:t>‹#›</a:t>
            </a:fld>
            <a:endParaRPr lang="en-US"/>
          </a:p>
        </p:txBody>
      </p:sp>
    </p:spTree>
    <p:extLst>
      <p:ext uri="{BB962C8B-B14F-4D97-AF65-F5344CB8AC3E}">
        <p14:creationId xmlns:p14="http://schemas.microsoft.com/office/powerpoint/2010/main" val="3906659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D80A9E-0C84-4D69-A1D4-CB6D7F8F40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9F967D-14AA-4B11-9CE4-6883489380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45C6B1-138D-4A02-8EBD-E3B428B65ABB}"/>
              </a:ext>
            </a:extLst>
          </p:cNvPr>
          <p:cNvSpPr>
            <a:spLocks noGrp="1"/>
          </p:cNvSpPr>
          <p:nvPr>
            <p:ph type="dt" sz="half" idx="10"/>
          </p:nvPr>
        </p:nvSpPr>
        <p:spPr/>
        <p:txBody>
          <a:bodyPr/>
          <a:lstStyle/>
          <a:p>
            <a:fld id="{79258987-A25C-4C50-807C-D37EDE9949C3}" type="datetimeFigureOut">
              <a:rPr lang="en-US" smtClean="0"/>
              <a:t>8/16/2024</a:t>
            </a:fld>
            <a:endParaRPr lang="en-US"/>
          </a:p>
        </p:txBody>
      </p:sp>
      <p:sp>
        <p:nvSpPr>
          <p:cNvPr id="5" name="Footer Placeholder 4">
            <a:extLst>
              <a:ext uri="{FF2B5EF4-FFF2-40B4-BE49-F238E27FC236}">
                <a16:creationId xmlns:a16="http://schemas.microsoft.com/office/drawing/2014/main" id="{17C43181-E65F-4A74-AAD2-0341953638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23B67-127B-41ED-A6CD-CE03419C0718}"/>
              </a:ext>
            </a:extLst>
          </p:cNvPr>
          <p:cNvSpPr>
            <a:spLocks noGrp="1"/>
          </p:cNvSpPr>
          <p:nvPr>
            <p:ph type="sldNum" sz="quarter" idx="12"/>
          </p:nvPr>
        </p:nvSpPr>
        <p:spPr/>
        <p:txBody>
          <a:bodyPr/>
          <a:lstStyle/>
          <a:p>
            <a:fld id="{72AAA65B-9930-4F85-A80E-4CA852413443}" type="slidenum">
              <a:rPr lang="en-US" smtClean="0"/>
              <a:t>‹#›</a:t>
            </a:fld>
            <a:endParaRPr lang="en-US"/>
          </a:p>
        </p:txBody>
      </p:sp>
    </p:spTree>
    <p:extLst>
      <p:ext uri="{BB962C8B-B14F-4D97-AF65-F5344CB8AC3E}">
        <p14:creationId xmlns:p14="http://schemas.microsoft.com/office/powerpoint/2010/main" val="16736596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A4A6B6B-F942-4C03-B3CA-0BB58D2806DD}"/>
              </a:ext>
            </a:extLst>
          </p:cNvPr>
          <p:cNvSpPr>
            <a:spLocks noGrp="1"/>
          </p:cNvSpPr>
          <p:nvPr>
            <p:ph type="dt" sz="half" idx="10"/>
          </p:nvPr>
        </p:nvSpPr>
        <p:spPr>
          <a:xfrm>
            <a:off x="8706" y="6475321"/>
            <a:ext cx="2743200" cy="365125"/>
          </a:xfrm>
          <a:prstGeom prst="rect">
            <a:avLst/>
          </a:prstGeom>
        </p:spPr>
        <p:txBody>
          <a:bodyPr/>
          <a:lstStyle/>
          <a:p>
            <a:fld id="{BF6DC714-620E-43B8-B6F0-5B1641623F0A}" type="datetime1">
              <a:rPr lang="en-GB" smtClean="0"/>
              <a:t>16/08/2024</a:t>
            </a:fld>
            <a:endParaRPr lang="en-GB"/>
          </a:p>
        </p:txBody>
      </p:sp>
      <p:sp>
        <p:nvSpPr>
          <p:cNvPr id="5" name="Footer Placeholder 4">
            <a:extLst>
              <a:ext uri="{FF2B5EF4-FFF2-40B4-BE49-F238E27FC236}">
                <a16:creationId xmlns:a16="http://schemas.microsoft.com/office/drawing/2014/main" id="{C08EB60A-9070-441C-946B-369D0E38A290}"/>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1CE2C24E-6739-47C0-ACEF-793D67D13AA4}"/>
              </a:ext>
            </a:extLst>
          </p:cNvPr>
          <p:cNvSpPr>
            <a:spLocks noGrp="1"/>
          </p:cNvSpPr>
          <p:nvPr>
            <p:ph type="sldNum" sz="quarter" idx="12"/>
          </p:nvPr>
        </p:nvSpPr>
        <p:spPr>
          <a:xfrm>
            <a:off x="8610600" y="6356350"/>
            <a:ext cx="2743200" cy="365125"/>
          </a:xfrm>
          <a:prstGeom prst="rect">
            <a:avLst/>
          </a:prstGeom>
        </p:spPr>
        <p:txBody>
          <a:bodyPr/>
          <a:lstStyle/>
          <a:p>
            <a:fld id="{5576A088-A8D9-4974-B30A-5AE85A04896C}" type="slidenum">
              <a:rPr lang="en-GB" smtClean="0"/>
              <a:t>‹#›</a:t>
            </a:fld>
            <a:endParaRPr lang="en-GB"/>
          </a:p>
        </p:txBody>
      </p:sp>
      <p:sp>
        <p:nvSpPr>
          <p:cNvPr id="7" name="Rectangle: Rounded Corners 6">
            <a:extLst>
              <a:ext uri="{FF2B5EF4-FFF2-40B4-BE49-F238E27FC236}">
                <a16:creationId xmlns:a16="http://schemas.microsoft.com/office/drawing/2014/main" id="{AB0D0F46-D3A6-4D5E-ACA7-461EC472B82F}"/>
              </a:ext>
            </a:extLst>
          </p:cNvPr>
          <p:cNvSpPr/>
          <p:nvPr userDrawn="1"/>
        </p:nvSpPr>
        <p:spPr>
          <a:xfrm>
            <a:off x="150920" y="1180863"/>
            <a:ext cx="11097088" cy="1562337"/>
          </a:xfrm>
          <a:prstGeom prst="roundRect">
            <a:avLst>
              <a:gd name="adj" fmla="val 50000"/>
            </a:avLst>
          </a:prstGeom>
          <a:solidFill>
            <a:srgbClr val="F0130E"/>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C45D1504-7B25-4DBA-9CEB-4AA08E540019}"/>
              </a:ext>
            </a:extLst>
          </p:cNvPr>
          <p:cNvSpPr>
            <a:spLocks noGrp="1"/>
          </p:cNvSpPr>
          <p:nvPr>
            <p:ph type="ctrTitle"/>
          </p:nvPr>
        </p:nvSpPr>
        <p:spPr>
          <a:xfrm>
            <a:off x="390617" y="1438183"/>
            <a:ext cx="10564428" cy="1118719"/>
          </a:xfrm>
        </p:spPr>
        <p:txBody>
          <a:bodyPr anchor="b"/>
          <a:lstStyle>
            <a:lvl1pPr algn="ctr">
              <a:defRPr sz="5400"/>
            </a:lvl1pPr>
          </a:lstStyle>
          <a:p>
            <a:r>
              <a:rPr lang="en-US" dirty="0"/>
              <a:t>Click to edit Master title style</a:t>
            </a:r>
            <a:endParaRPr lang="en-GB" dirty="0"/>
          </a:p>
        </p:txBody>
      </p:sp>
      <p:sp>
        <p:nvSpPr>
          <p:cNvPr id="8" name="Rectangle: Rounded Corners 7">
            <a:extLst>
              <a:ext uri="{FF2B5EF4-FFF2-40B4-BE49-F238E27FC236}">
                <a16:creationId xmlns:a16="http://schemas.microsoft.com/office/drawing/2014/main" id="{6DE760BE-8CA0-411E-9E31-FEF756884795}"/>
              </a:ext>
            </a:extLst>
          </p:cNvPr>
          <p:cNvSpPr/>
          <p:nvPr userDrawn="1"/>
        </p:nvSpPr>
        <p:spPr>
          <a:xfrm>
            <a:off x="1578005" y="4363479"/>
            <a:ext cx="8189651" cy="1216373"/>
          </a:xfrm>
          <a:prstGeom prst="roundRect">
            <a:avLst>
              <a:gd name="adj" fmla="val 50000"/>
            </a:avLst>
          </a:prstGeom>
          <a:solidFill>
            <a:srgbClr val="0829CE"/>
          </a:solidFill>
          <a:ln>
            <a:solidFill>
              <a:srgbClr val="0829CE"/>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Subtitle 2">
            <a:extLst>
              <a:ext uri="{FF2B5EF4-FFF2-40B4-BE49-F238E27FC236}">
                <a16:creationId xmlns:a16="http://schemas.microsoft.com/office/drawing/2014/main" id="{1D183FD9-D7D6-45AF-83EB-956A9E52E299}"/>
              </a:ext>
            </a:extLst>
          </p:cNvPr>
          <p:cNvSpPr>
            <a:spLocks noGrp="1"/>
          </p:cNvSpPr>
          <p:nvPr>
            <p:ph type="subTitle" idx="1"/>
          </p:nvPr>
        </p:nvSpPr>
        <p:spPr>
          <a:xfrm>
            <a:off x="1944210" y="4687410"/>
            <a:ext cx="7608162" cy="780160"/>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Tree>
    <p:extLst>
      <p:ext uri="{BB962C8B-B14F-4D97-AF65-F5344CB8AC3E}">
        <p14:creationId xmlns:p14="http://schemas.microsoft.com/office/powerpoint/2010/main" val="8600603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16718-228B-4F12-A14E-82EDB1BAAF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0AC516F-C6A3-458F-9E96-536E1ECD74D1}"/>
              </a:ext>
            </a:extLst>
          </p:cNvPr>
          <p:cNvSpPr>
            <a:spLocks noGrp="1"/>
          </p:cNvSpPr>
          <p:nvPr>
            <p:ph idx="1"/>
          </p:nvPr>
        </p:nvSpPr>
        <p:spPr>
          <a:xfrm>
            <a:off x="1" y="833073"/>
            <a:ext cx="11338560" cy="5463224"/>
          </a:xfrm>
        </p:spPr>
        <p:txBody>
          <a:bodyPr/>
          <a:lstStyle>
            <a:lvl1pPr marL="228600" indent="-228600">
              <a:buFont typeface="Cambria" panose="02040503050406030204" pitchFamily="18" charset="0"/>
              <a:buChar char="⫸"/>
              <a:defRPr i="1">
                <a:solidFill>
                  <a:srgbClr val="000066"/>
                </a:solidFill>
              </a:defRPr>
            </a:lvl1pPr>
            <a:lvl2pPr marL="685800" indent="-228600">
              <a:buFont typeface="Cambria" panose="02040503050406030204" pitchFamily="18" charset="0"/>
              <a:buChar char="⫸"/>
              <a:defRPr i="1">
                <a:solidFill>
                  <a:srgbClr val="000066"/>
                </a:solidFill>
              </a:defRPr>
            </a:lvl2pPr>
            <a:lvl3pPr marL="1143000" indent="-228600">
              <a:buFont typeface="Cambria" panose="02040503050406030204" pitchFamily="18" charset="0"/>
              <a:buChar char="⫸"/>
              <a:defRPr i="1">
                <a:solidFill>
                  <a:srgbClr val="000066"/>
                </a:solidFill>
              </a:defRPr>
            </a:lvl3pPr>
            <a:lvl4pPr marL="1600200" indent="-228600">
              <a:buFont typeface="Cambria" panose="02040503050406030204" pitchFamily="18" charset="0"/>
              <a:buChar char="⫸"/>
              <a:defRPr i="1">
                <a:solidFill>
                  <a:srgbClr val="000066"/>
                </a:solidFill>
              </a:defRPr>
            </a:lvl4pPr>
            <a:lvl5pPr marL="2057400" indent="-228600">
              <a:buFont typeface="Cambria" panose="02040503050406030204" pitchFamily="18" charset="0"/>
              <a:buChar char="⫸"/>
              <a:defRPr i="1">
                <a:solidFill>
                  <a:srgbClr val="000066"/>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7056747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167044E-9EF4-4DFA-9BEF-DD12199F1DD6}"/>
              </a:ext>
            </a:extLst>
          </p:cNvPr>
          <p:cNvSpPr>
            <a:spLocks noGrp="1"/>
          </p:cNvSpPr>
          <p:nvPr>
            <p:ph type="dt" sz="half" idx="10"/>
          </p:nvPr>
        </p:nvSpPr>
        <p:spPr>
          <a:xfrm>
            <a:off x="8706" y="6475321"/>
            <a:ext cx="1613355" cy="365125"/>
          </a:xfrm>
          <a:prstGeom prst="rect">
            <a:avLst/>
          </a:prstGeom>
        </p:spPr>
        <p:txBody>
          <a:bodyPr/>
          <a:lstStyle/>
          <a:p>
            <a:fld id="{2643EE3C-6508-4721-BDCA-106F03BBB6E8}" type="datetime1">
              <a:rPr lang="en-GB" smtClean="0"/>
              <a:t>16/08/2024</a:t>
            </a:fld>
            <a:endParaRPr lang="en-GB"/>
          </a:p>
        </p:txBody>
      </p:sp>
      <p:sp>
        <p:nvSpPr>
          <p:cNvPr id="5" name="Footer Placeholder 4">
            <a:extLst>
              <a:ext uri="{FF2B5EF4-FFF2-40B4-BE49-F238E27FC236}">
                <a16:creationId xmlns:a16="http://schemas.microsoft.com/office/drawing/2014/main" id="{C6E7BD6C-9C88-4D05-9AA2-41AF6623BDBA}"/>
              </a:ext>
            </a:extLst>
          </p:cNvPr>
          <p:cNvSpPr>
            <a:spLocks noGrp="1"/>
          </p:cNvSpPr>
          <p:nvPr>
            <p:ph type="ftr" sz="quarter" idx="11"/>
          </p:nvPr>
        </p:nvSpPr>
        <p:spPr>
          <a:xfrm>
            <a:off x="1942011" y="6356350"/>
            <a:ext cx="9318171" cy="365125"/>
          </a:xfrm>
          <a:prstGeom prst="rect">
            <a:avLst/>
          </a:prstGeom>
        </p:spPr>
        <p:txBody>
          <a:bodyPr/>
          <a:lstStyle/>
          <a:p>
            <a:endParaRPr lang="en-GB" dirty="0"/>
          </a:p>
        </p:txBody>
      </p:sp>
      <p:sp>
        <p:nvSpPr>
          <p:cNvPr id="6" name="Slide Number Placeholder 5">
            <a:extLst>
              <a:ext uri="{FF2B5EF4-FFF2-40B4-BE49-F238E27FC236}">
                <a16:creationId xmlns:a16="http://schemas.microsoft.com/office/drawing/2014/main" id="{0D135A69-E8C7-47E1-B683-54A092982297}"/>
              </a:ext>
            </a:extLst>
          </p:cNvPr>
          <p:cNvSpPr>
            <a:spLocks noGrp="1"/>
          </p:cNvSpPr>
          <p:nvPr>
            <p:ph type="sldNum" sz="quarter" idx="12"/>
          </p:nvPr>
        </p:nvSpPr>
        <p:spPr>
          <a:xfrm>
            <a:off x="11713029" y="6411367"/>
            <a:ext cx="415651" cy="365125"/>
          </a:xfrm>
          <a:prstGeom prst="rect">
            <a:avLst/>
          </a:prstGeom>
        </p:spPr>
        <p:txBody>
          <a:bodyPr/>
          <a:lstStyle/>
          <a:p>
            <a:fld id="{5576A088-A8D9-4974-B30A-5AE85A04896C}" type="slidenum">
              <a:rPr lang="en-GB" smtClean="0"/>
              <a:t>‹#›</a:t>
            </a:fld>
            <a:endParaRPr lang="en-GB" dirty="0"/>
          </a:p>
        </p:txBody>
      </p:sp>
      <p:sp>
        <p:nvSpPr>
          <p:cNvPr id="7" name="Rectangle: Diagonal Corners Snipped 6">
            <a:extLst>
              <a:ext uri="{FF2B5EF4-FFF2-40B4-BE49-F238E27FC236}">
                <a16:creationId xmlns:a16="http://schemas.microsoft.com/office/drawing/2014/main" id="{EE3944D1-7B0E-4863-8E09-2713078B0800}"/>
              </a:ext>
            </a:extLst>
          </p:cNvPr>
          <p:cNvSpPr/>
          <p:nvPr userDrawn="1"/>
        </p:nvSpPr>
        <p:spPr>
          <a:xfrm>
            <a:off x="675096" y="1662793"/>
            <a:ext cx="9801315" cy="1957251"/>
          </a:xfrm>
          <a:prstGeom prst="snip2DiagRect">
            <a:avLst>
              <a:gd name="adj1" fmla="val 0"/>
              <a:gd name="adj2" fmla="val 50000"/>
            </a:avLst>
          </a:prstGeom>
          <a:solidFill>
            <a:srgbClr val="0829CE"/>
          </a:solidFill>
          <a:ln>
            <a:solidFill>
              <a:srgbClr val="0829CE"/>
            </a:solid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8800CE0-21D0-46D5-B5EA-983243CFBC69}"/>
              </a:ext>
            </a:extLst>
          </p:cNvPr>
          <p:cNvSpPr>
            <a:spLocks noGrp="1"/>
          </p:cNvSpPr>
          <p:nvPr>
            <p:ph type="title"/>
          </p:nvPr>
        </p:nvSpPr>
        <p:spPr>
          <a:xfrm>
            <a:off x="1380306" y="1795281"/>
            <a:ext cx="9122047" cy="1692274"/>
          </a:xfrm>
        </p:spPr>
        <p:txBody>
          <a:bodyPr anchor="b"/>
          <a:lstStyle>
            <a:lvl1pPr>
              <a:defRPr sz="4800"/>
            </a:lvl1pPr>
          </a:lstStyle>
          <a:p>
            <a:r>
              <a:rPr lang="en-US" dirty="0"/>
              <a:t>Click to edit Master title style</a:t>
            </a:r>
            <a:endParaRPr lang="en-GB" dirty="0"/>
          </a:p>
        </p:txBody>
      </p:sp>
      <p:sp>
        <p:nvSpPr>
          <p:cNvPr id="8" name="Arrow: Right 7">
            <a:extLst>
              <a:ext uri="{FF2B5EF4-FFF2-40B4-BE49-F238E27FC236}">
                <a16:creationId xmlns:a16="http://schemas.microsoft.com/office/drawing/2014/main" id="{95A40C39-25DA-4CC1-BFDA-4440040D7CC5}"/>
              </a:ext>
            </a:extLst>
          </p:cNvPr>
          <p:cNvSpPr/>
          <p:nvPr userDrawn="1"/>
        </p:nvSpPr>
        <p:spPr>
          <a:xfrm>
            <a:off x="1040671" y="3360146"/>
            <a:ext cx="9801315" cy="2982686"/>
          </a:xfrm>
          <a:prstGeom prst="rightArrow">
            <a:avLst/>
          </a:prstGeom>
          <a:solidFill>
            <a:srgbClr val="FF0000"/>
          </a:solidFill>
          <a:ln>
            <a:solidFill>
              <a:srgbClr val="F0130E"/>
            </a:solidFill>
          </a:ln>
          <a:scene3d>
            <a:camera prst="perspectiveRelaxedModerately"/>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 Placeholder 2">
            <a:extLst>
              <a:ext uri="{FF2B5EF4-FFF2-40B4-BE49-F238E27FC236}">
                <a16:creationId xmlns:a16="http://schemas.microsoft.com/office/drawing/2014/main" id="{A7FABD71-EF11-4CBC-91EE-06871668F8C7}"/>
              </a:ext>
            </a:extLst>
          </p:cNvPr>
          <p:cNvSpPr>
            <a:spLocks noGrp="1"/>
          </p:cNvSpPr>
          <p:nvPr>
            <p:ph type="body" idx="1"/>
          </p:nvPr>
        </p:nvSpPr>
        <p:spPr>
          <a:xfrm>
            <a:off x="1622061" y="4537301"/>
            <a:ext cx="7907383" cy="888274"/>
          </a:xfrm>
        </p:spPr>
        <p:txBody>
          <a:bodyPr>
            <a:normAutofit/>
          </a:bodyPr>
          <a:lstStyle>
            <a:lvl1pPr marL="0" indent="0">
              <a:buNone/>
              <a:defRPr sz="2800">
                <a:solidFill>
                  <a:srgbClr val="FFC00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2637474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64FE4-580B-444D-AF07-639F9871E59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EBEC9A9-0B36-4931-AB85-6648E10E26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8D2E0A9-42F7-4375-B236-125AE286F5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C413F14-CF93-4A15-9FC1-70EDDB3668F9}"/>
              </a:ext>
            </a:extLst>
          </p:cNvPr>
          <p:cNvSpPr>
            <a:spLocks noGrp="1"/>
          </p:cNvSpPr>
          <p:nvPr>
            <p:ph type="dt" sz="half" idx="10"/>
          </p:nvPr>
        </p:nvSpPr>
        <p:spPr>
          <a:xfrm>
            <a:off x="8706" y="6475321"/>
            <a:ext cx="2743200" cy="365125"/>
          </a:xfrm>
          <a:prstGeom prst="rect">
            <a:avLst/>
          </a:prstGeom>
        </p:spPr>
        <p:txBody>
          <a:bodyPr/>
          <a:lstStyle/>
          <a:p>
            <a:fld id="{16D6F9E3-E042-4745-856D-19BA6BE6F5F0}" type="datetime1">
              <a:rPr lang="en-GB" smtClean="0"/>
              <a:t>16/08/2024</a:t>
            </a:fld>
            <a:endParaRPr lang="en-GB"/>
          </a:p>
        </p:txBody>
      </p:sp>
      <p:sp>
        <p:nvSpPr>
          <p:cNvPr id="6" name="Footer Placeholder 5">
            <a:extLst>
              <a:ext uri="{FF2B5EF4-FFF2-40B4-BE49-F238E27FC236}">
                <a16:creationId xmlns:a16="http://schemas.microsoft.com/office/drawing/2014/main" id="{0C8EC828-087B-49A6-85F5-6928C7E91F3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FA945079-5F3C-4B4C-A69F-B6DC0C212F7B}"/>
              </a:ext>
            </a:extLst>
          </p:cNvPr>
          <p:cNvSpPr>
            <a:spLocks noGrp="1"/>
          </p:cNvSpPr>
          <p:nvPr>
            <p:ph type="sldNum" sz="quarter" idx="12"/>
          </p:nvPr>
        </p:nvSpPr>
        <p:spPr>
          <a:xfrm>
            <a:off x="8610600" y="6356350"/>
            <a:ext cx="2743200" cy="365125"/>
          </a:xfrm>
          <a:prstGeom prst="rect">
            <a:avLst/>
          </a:prstGeom>
        </p:spPr>
        <p:txBody>
          <a:bodyPr/>
          <a:lstStyle/>
          <a:p>
            <a:fld id="{5576A088-A8D9-4974-B30A-5AE85A04896C}" type="slidenum">
              <a:rPr lang="en-GB" smtClean="0"/>
              <a:t>‹#›</a:t>
            </a:fld>
            <a:endParaRPr lang="en-GB"/>
          </a:p>
        </p:txBody>
      </p:sp>
    </p:spTree>
    <p:extLst>
      <p:ext uri="{BB962C8B-B14F-4D97-AF65-F5344CB8AC3E}">
        <p14:creationId xmlns:p14="http://schemas.microsoft.com/office/powerpoint/2010/main" val="6396798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E6672-71A7-43B6-BB50-3FEBD1E9FCC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86AF68B-A2A7-492A-8F25-26726DD15F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03325B-B13B-4606-B49F-E2DA4E3C7E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1F6A7F8-BD7D-43CC-9BD5-71F3133AC5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BC2DCC-7AD6-4B02-AEBA-BE1BB0AF86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67271E5-37EF-4350-9C54-F73535388694}"/>
              </a:ext>
            </a:extLst>
          </p:cNvPr>
          <p:cNvSpPr>
            <a:spLocks noGrp="1"/>
          </p:cNvSpPr>
          <p:nvPr>
            <p:ph type="dt" sz="half" idx="10"/>
          </p:nvPr>
        </p:nvSpPr>
        <p:spPr>
          <a:xfrm>
            <a:off x="8706" y="6475321"/>
            <a:ext cx="2743200" cy="365125"/>
          </a:xfrm>
          <a:prstGeom prst="rect">
            <a:avLst/>
          </a:prstGeom>
        </p:spPr>
        <p:txBody>
          <a:bodyPr/>
          <a:lstStyle/>
          <a:p>
            <a:fld id="{BF214FD1-29C6-425B-8FAE-F2CCAE4CD893}" type="datetime1">
              <a:rPr lang="en-GB" smtClean="0"/>
              <a:t>16/08/2024</a:t>
            </a:fld>
            <a:endParaRPr lang="en-GB"/>
          </a:p>
        </p:txBody>
      </p:sp>
      <p:sp>
        <p:nvSpPr>
          <p:cNvPr id="8" name="Footer Placeholder 7">
            <a:extLst>
              <a:ext uri="{FF2B5EF4-FFF2-40B4-BE49-F238E27FC236}">
                <a16:creationId xmlns:a16="http://schemas.microsoft.com/office/drawing/2014/main" id="{E785CDAA-758C-4471-973E-D532D6C0F84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9" name="Slide Number Placeholder 8">
            <a:extLst>
              <a:ext uri="{FF2B5EF4-FFF2-40B4-BE49-F238E27FC236}">
                <a16:creationId xmlns:a16="http://schemas.microsoft.com/office/drawing/2014/main" id="{A9C9E27A-7F8C-42D5-BEA7-D6A4BD592E52}"/>
              </a:ext>
            </a:extLst>
          </p:cNvPr>
          <p:cNvSpPr>
            <a:spLocks noGrp="1"/>
          </p:cNvSpPr>
          <p:nvPr>
            <p:ph type="sldNum" sz="quarter" idx="12"/>
          </p:nvPr>
        </p:nvSpPr>
        <p:spPr>
          <a:xfrm>
            <a:off x="8610600" y="6356350"/>
            <a:ext cx="2743200" cy="365125"/>
          </a:xfrm>
          <a:prstGeom prst="rect">
            <a:avLst/>
          </a:prstGeom>
        </p:spPr>
        <p:txBody>
          <a:bodyPr/>
          <a:lstStyle/>
          <a:p>
            <a:fld id="{5576A088-A8D9-4974-B30A-5AE85A04896C}" type="slidenum">
              <a:rPr lang="en-GB" smtClean="0"/>
              <a:t>‹#›</a:t>
            </a:fld>
            <a:endParaRPr lang="en-GB"/>
          </a:p>
        </p:txBody>
      </p:sp>
    </p:spTree>
    <p:extLst>
      <p:ext uri="{BB962C8B-B14F-4D97-AF65-F5344CB8AC3E}">
        <p14:creationId xmlns:p14="http://schemas.microsoft.com/office/powerpoint/2010/main" val="8635386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2402B-F290-4619-8E32-9A49C2ED810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329572D-92DC-4C24-AB7C-64474E23B9C0}"/>
              </a:ext>
            </a:extLst>
          </p:cNvPr>
          <p:cNvSpPr>
            <a:spLocks noGrp="1"/>
          </p:cNvSpPr>
          <p:nvPr>
            <p:ph type="dt" sz="half" idx="10"/>
          </p:nvPr>
        </p:nvSpPr>
        <p:spPr>
          <a:xfrm>
            <a:off x="8706" y="6475321"/>
            <a:ext cx="2743200" cy="365125"/>
          </a:xfrm>
          <a:prstGeom prst="rect">
            <a:avLst/>
          </a:prstGeom>
        </p:spPr>
        <p:txBody>
          <a:bodyPr/>
          <a:lstStyle/>
          <a:p>
            <a:fld id="{B18F6B89-3D82-4385-9BFF-38DE34574013}" type="datetime1">
              <a:rPr lang="en-GB" smtClean="0"/>
              <a:t>16/08/2024</a:t>
            </a:fld>
            <a:endParaRPr lang="en-GB"/>
          </a:p>
        </p:txBody>
      </p:sp>
      <p:sp>
        <p:nvSpPr>
          <p:cNvPr id="4" name="Footer Placeholder 3">
            <a:extLst>
              <a:ext uri="{FF2B5EF4-FFF2-40B4-BE49-F238E27FC236}">
                <a16:creationId xmlns:a16="http://schemas.microsoft.com/office/drawing/2014/main" id="{B18A3EE0-5626-41CA-B3CE-4CAB5C2C098B}"/>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5" name="Slide Number Placeholder 4">
            <a:extLst>
              <a:ext uri="{FF2B5EF4-FFF2-40B4-BE49-F238E27FC236}">
                <a16:creationId xmlns:a16="http://schemas.microsoft.com/office/drawing/2014/main" id="{32AEF22C-EB95-407F-B084-BB3CDFA6FF75}"/>
              </a:ext>
            </a:extLst>
          </p:cNvPr>
          <p:cNvSpPr>
            <a:spLocks noGrp="1"/>
          </p:cNvSpPr>
          <p:nvPr>
            <p:ph type="sldNum" sz="quarter" idx="12"/>
          </p:nvPr>
        </p:nvSpPr>
        <p:spPr>
          <a:xfrm>
            <a:off x="8610600" y="6356350"/>
            <a:ext cx="2743200" cy="365125"/>
          </a:xfrm>
          <a:prstGeom prst="rect">
            <a:avLst/>
          </a:prstGeom>
        </p:spPr>
        <p:txBody>
          <a:bodyPr/>
          <a:lstStyle/>
          <a:p>
            <a:fld id="{5576A088-A8D9-4974-B30A-5AE85A04896C}" type="slidenum">
              <a:rPr lang="en-GB" smtClean="0"/>
              <a:t>‹#›</a:t>
            </a:fld>
            <a:endParaRPr lang="en-GB"/>
          </a:p>
        </p:txBody>
      </p:sp>
    </p:spTree>
    <p:extLst>
      <p:ext uri="{BB962C8B-B14F-4D97-AF65-F5344CB8AC3E}">
        <p14:creationId xmlns:p14="http://schemas.microsoft.com/office/powerpoint/2010/main" val="23604820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B1AEF5-F6EC-437D-9195-D18E2C6A9497}"/>
              </a:ext>
            </a:extLst>
          </p:cNvPr>
          <p:cNvSpPr>
            <a:spLocks noGrp="1"/>
          </p:cNvSpPr>
          <p:nvPr>
            <p:ph type="dt" sz="half" idx="10"/>
          </p:nvPr>
        </p:nvSpPr>
        <p:spPr>
          <a:xfrm>
            <a:off x="8706" y="6475321"/>
            <a:ext cx="2743200" cy="365125"/>
          </a:xfrm>
          <a:prstGeom prst="rect">
            <a:avLst/>
          </a:prstGeom>
        </p:spPr>
        <p:txBody>
          <a:bodyPr/>
          <a:lstStyle/>
          <a:p>
            <a:fld id="{DA04FAA2-0512-485F-9ACD-B1DFEBECF517}" type="datetime1">
              <a:rPr lang="en-GB" smtClean="0"/>
              <a:t>16/08/2024</a:t>
            </a:fld>
            <a:endParaRPr lang="en-GB"/>
          </a:p>
        </p:txBody>
      </p:sp>
      <p:sp>
        <p:nvSpPr>
          <p:cNvPr id="3" name="Footer Placeholder 2">
            <a:extLst>
              <a:ext uri="{FF2B5EF4-FFF2-40B4-BE49-F238E27FC236}">
                <a16:creationId xmlns:a16="http://schemas.microsoft.com/office/drawing/2014/main" id="{C34FD95D-6D72-46BF-880F-71AA5F77865C}"/>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4" name="Slide Number Placeholder 3">
            <a:extLst>
              <a:ext uri="{FF2B5EF4-FFF2-40B4-BE49-F238E27FC236}">
                <a16:creationId xmlns:a16="http://schemas.microsoft.com/office/drawing/2014/main" id="{52926B2D-7F4B-4577-8CB1-2C22B358A3FF}"/>
              </a:ext>
            </a:extLst>
          </p:cNvPr>
          <p:cNvSpPr>
            <a:spLocks noGrp="1"/>
          </p:cNvSpPr>
          <p:nvPr>
            <p:ph type="sldNum" sz="quarter" idx="12"/>
          </p:nvPr>
        </p:nvSpPr>
        <p:spPr>
          <a:xfrm>
            <a:off x="8610600" y="6356350"/>
            <a:ext cx="2743200" cy="365125"/>
          </a:xfrm>
          <a:prstGeom prst="rect">
            <a:avLst/>
          </a:prstGeom>
        </p:spPr>
        <p:txBody>
          <a:bodyPr/>
          <a:lstStyle/>
          <a:p>
            <a:fld id="{5576A088-A8D9-4974-B30A-5AE85A04896C}" type="slidenum">
              <a:rPr lang="en-GB" smtClean="0"/>
              <a:t>‹#›</a:t>
            </a:fld>
            <a:endParaRPr lang="en-GB"/>
          </a:p>
        </p:txBody>
      </p:sp>
    </p:spTree>
    <p:extLst>
      <p:ext uri="{BB962C8B-B14F-4D97-AF65-F5344CB8AC3E}">
        <p14:creationId xmlns:p14="http://schemas.microsoft.com/office/powerpoint/2010/main" val="32782211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D1BB6-E052-40C9-A15E-8B196112D2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26E24B0-28D3-4FF1-B105-CACA1E2A25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5EB0A51-2987-4C98-AA4E-808E1F1831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0A1FE1-BF00-4BC2-9B26-1818D168AEE5}"/>
              </a:ext>
            </a:extLst>
          </p:cNvPr>
          <p:cNvSpPr>
            <a:spLocks noGrp="1"/>
          </p:cNvSpPr>
          <p:nvPr>
            <p:ph type="dt" sz="half" idx="10"/>
          </p:nvPr>
        </p:nvSpPr>
        <p:spPr>
          <a:xfrm>
            <a:off x="8706" y="6475321"/>
            <a:ext cx="2743200" cy="365125"/>
          </a:xfrm>
          <a:prstGeom prst="rect">
            <a:avLst/>
          </a:prstGeom>
        </p:spPr>
        <p:txBody>
          <a:bodyPr/>
          <a:lstStyle/>
          <a:p>
            <a:fld id="{3C6147F1-E958-4EF6-BE15-C825A412D804}" type="datetime1">
              <a:rPr lang="en-GB" smtClean="0"/>
              <a:t>16/08/2024</a:t>
            </a:fld>
            <a:endParaRPr lang="en-GB"/>
          </a:p>
        </p:txBody>
      </p:sp>
      <p:sp>
        <p:nvSpPr>
          <p:cNvPr id="6" name="Footer Placeholder 5">
            <a:extLst>
              <a:ext uri="{FF2B5EF4-FFF2-40B4-BE49-F238E27FC236}">
                <a16:creationId xmlns:a16="http://schemas.microsoft.com/office/drawing/2014/main" id="{B171FD23-55B8-4D29-A995-48AE2B6DDD74}"/>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163E0975-7E93-4222-B3D3-E0C19A2713F5}"/>
              </a:ext>
            </a:extLst>
          </p:cNvPr>
          <p:cNvSpPr>
            <a:spLocks noGrp="1"/>
          </p:cNvSpPr>
          <p:nvPr>
            <p:ph type="sldNum" sz="quarter" idx="12"/>
          </p:nvPr>
        </p:nvSpPr>
        <p:spPr>
          <a:xfrm>
            <a:off x="8610600" y="6356350"/>
            <a:ext cx="2743200" cy="365125"/>
          </a:xfrm>
          <a:prstGeom prst="rect">
            <a:avLst/>
          </a:prstGeom>
        </p:spPr>
        <p:txBody>
          <a:bodyPr/>
          <a:lstStyle/>
          <a:p>
            <a:fld id="{5576A088-A8D9-4974-B30A-5AE85A04896C}" type="slidenum">
              <a:rPr lang="en-GB" smtClean="0"/>
              <a:t>‹#›</a:t>
            </a:fld>
            <a:endParaRPr lang="en-GB"/>
          </a:p>
        </p:txBody>
      </p:sp>
    </p:spTree>
    <p:extLst>
      <p:ext uri="{BB962C8B-B14F-4D97-AF65-F5344CB8AC3E}">
        <p14:creationId xmlns:p14="http://schemas.microsoft.com/office/powerpoint/2010/main" val="1215529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3652F36-787A-4F8E-8554-68308124A547}"/>
              </a:ext>
            </a:extLst>
          </p:cNvPr>
          <p:cNvPicPr>
            <a:picLocks noChangeAspect="1"/>
          </p:cNvPicPr>
          <p:nvPr userDrawn="1"/>
        </p:nvPicPr>
        <p:blipFill>
          <a:blip r:embed="rId2"/>
          <a:stretch>
            <a:fillRect/>
          </a:stretch>
        </p:blipFill>
        <p:spPr>
          <a:xfrm>
            <a:off x="11826241" y="6492874"/>
            <a:ext cx="365759" cy="365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Rectangle 8">
            <a:extLst>
              <a:ext uri="{FF2B5EF4-FFF2-40B4-BE49-F238E27FC236}">
                <a16:creationId xmlns:a16="http://schemas.microsoft.com/office/drawing/2014/main" id="{6EA53875-46F9-4ABF-857D-CF65FBE3740C}"/>
              </a:ext>
            </a:extLst>
          </p:cNvPr>
          <p:cNvSpPr/>
          <p:nvPr userDrawn="1"/>
        </p:nvSpPr>
        <p:spPr>
          <a:xfrm>
            <a:off x="0" y="6492875"/>
            <a:ext cx="11826240" cy="365125"/>
          </a:xfrm>
          <a:prstGeom prst="rect">
            <a:avLst/>
          </a:prstGeom>
          <a:solidFill>
            <a:srgbClr val="FFCC00"/>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b="1" i="1">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p:txBody>
      </p:sp>
      <p:sp>
        <p:nvSpPr>
          <p:cNvPr id="4" name="Date Placeholder 3">
            <a:extLst>
              <a:ext uri="{FF2B5EF4-FFF2-40B4-BE49-F238E27FC236}">
                <a16:creationId xmlns:a16="http://schemas.microsoft.com/office/drawing/2014/main" id="{8E258BBA-695F-4104-864D-26AB20B04296}"/>
              </a:ext>
            </a:extLst>
          </p:cNvPr>
          <p:cNvSpPr>
            <a:spLocks noGrp="1"/>
          </p:cNvSpPr>
          <p:nvPr>
            <p:ph type="dt" sz="half" idx="10"/>
          </p:nvPr>
        </p:nvSpPr>
        <p:spPr>
          <a:xfrm>
            <a:off x="498567" y="6492875"/>
            <a:ext cx="2741023" cy="365125"/>
          </a:xfrm>
        </p:spPr>
        <p:txBody>
          <a:bodyPr/>
          <a:lstStyle>
            <a:lvl1pPr>
              <a:defRPr sz="1300" b="1" i="1">
                <a:solidFill>
                  <a:schemeClr val="bg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defRPr>
            </a:lvl1pPr>
          </a:lstStyle>
          <a:p>
            <a:fld id="{79258987-A25C-4C50-807C-D37EDE9949C3}" type="datetimeFigureOut">
              <a:rPr lang="en-US" smtClean="0"/>
              <a:pPr/>
              <a:t>8/16/2024</a:t>
            </a:fld>
            <a:endParaRPr lang="en-US" dirty="0"/>
          </a:p>
        </p:txBody>
      </p:sp>
      <p:sp>
        <p:nvSpPr>
          <p:cNvPr id="5" name="Footer Placeholder 4">
            <a:extLst>
              <a:ext uri="{FF2B5EF4-FFF2-40B4-BE49-F238E27FC236}">
                <a16:creationId xmlns:a16="http://schemas.microsoft.com/office/drawing/2014/main" id="{5ACA6FE8-345F-4EE5-ADF6-7A29717FDCA5}"/>
              </a:ext>
            </a:extLst>
          </p:cNvPr>
          <p:cNvSpPr>
            <a:spLocks noGrp="1"/>
          </p:cNvSpPr>
          <p:nvPr>
            <p:ph type="ftr" sz="quarter" idx="11"/>
          </p:nvPr>
        </p:nvSpPr>
        <p:spPr>
          <a:xfrm>
            <a:off x="4211137" y="6492875"/>
            <a:ext cx="4111535" cy="365125"/>
          </a:xfrm>
        </p:spPr>
        <p:txBody>
          <a:bodyPr/>
          <a:lstStyle>
            <a:lvl1pPr>
              <a:defRPr sz="1300" b="1" i="1">
                <a:solidFill>
                  <a:schemeClr val="bg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defRPr>
            </a:lvl1pPr>
          </a:lstStyle>
          <a:p>
            <a:endParaRPr lang="en-US"/>
          </a:p>
        </p:txBody>
      </p:sp>
      <p:sp>
        <p:nvSpPr>
          <p:cNvPr id="6" name="Slide Number Placeholder 5">
            <a:extLst>
              <a:ext uri="{FF2B5EF4-FFF2-40B4-BE49-F238E27FC236}">
                <a16:creationId xmlns:a16="http://schemas.microsoft.com/office/drawing/2014/main" id="{F8459AC5-83C9-4A5B-B136-6D6084EBAF38}"/>
              </a:ext>
            </a:extLst>
          </p:cNvPr>
          <p:cNvSpPr>
            <a:spLocks noGrp="1"/>
          </p:cNvSpPr>
          <p:nvPr>
            <p:ph type="sldNum" sz="quarter" idx="12"/>
          </p:nvPr>
        </p:nvSpPr>
        <p:spPr>
          <a:xfrm>
            <a:off x="8952410" y="6520587"/>
            <a:ext cx="2741023" cy="365125"/>
          </a:xfrm>
        </p:spPr>
        <p:txBody>
          <a:bodyPr/>
          <a:lstStyle>
            <a:lvl1pPr>
              <a:defRPr>
                <a:solidFill>
                  <a:schemeClr val="bg1"/>
                </a:solidFill>
                <a:latin typeface="Cambria" panose="02040503050406030204" pitchFamily="18" charset="0"/>
                <a:ea typeface="Cambria" panose="02040503050406030204" pitchFamily="18" charset="0"/>
              </a:defRPr>
            </a:lvl1pPr>
          </a:lstStyle>
          <a:p>
            <a:fld id="{72AAA65B-9930-4F85-A80E-4CA852413443}" type="slidenum">
              <a:rPr lang="en-US" smtClean="0"/>
              <a:pPr/>
              <a:t>‹#›</a:t>
            </a:fld>
            <a:endParaRPr lang="en-US"/>
          </a:p>
        </p:txBody>
      </p:sp>
      <p:pic>
        <p:nvPicPr>
          <p:cNvPr id="10" name="Picture 9">
            <a:extLst>
              <a:ext uri="{FF2B5EF4-FFF2-40B4-BE49-F238E27FC236}">
                <a16:creationId xmlns:a16="http://schemas.microsoft.com/office/drawing/2014/main" id="{E459389C-ABCA-4B91-95CE-2653CBB5A7F4}"/>
              </a:ext>
            </a:extLst>
          </p:cNvPr>
          <p:cNvPicPr>
            <a:picLocks noChangeAspect="1"/>
          </p:cNvPicPr>
          <p:nvPr userDrawn="1"/>
        </p:nvPicPr>
        <p:blipFill>
          <a:blip r:embed="rId3"/>
          <a:stretch>
            <a:fillRect/>
          </a:stretch>
        </p:blipFill>
        <p:spPr>
          <a:xfrm>
            <a:off x="11172825" y="7404"/>
            <a:ext cx="1019175" cy="1126072"/>
          </a:xfrm>
          <a:prstGeom prst="rect">
            <a:avLst/>
          </a:prstGeom>
          <a:solidFill>
            <a:schemeClr val="accent1"/>
          </a:solidFill>
        </p:spPr>
      </p:pic>
      <p:sp>
        <p:nvSpPr>
          <p:cNvPr id="3" name="Content Placeholder 2">
            <a:extLst>
              <a:ext uri="{FF2B5EF4-FFF2-40B4-BE49-F238E27FC236}">
                <a16:creationId xmlns:a16="http://schemas.microsoft.com/office/drawing/2014/main" id="{366BEEFC-51CD-445E-94B5-56FAFEC95D54}"/>
              </a:ext>
            </a:extLst>
          </p:cNvPr>
          <p:cNvSpPr>
            <a:spLocks noGrp="1"/>
          </p:cNvSpPr>
          <p:nvPr>
            <p:ph idx="1"/>
          </p:nvPr>
        </p:nvSpPr>
        <p:spPr>
          <a:xfrm>
            <a:off x="0" y="1161188"/>
            <a:ext cx="12192000" cy="5303974"/>
          </a:xfrm>
        </p:spPr>
        <p:txBody>
          <a:bodyPr>
            <a:normAutofit/>
          </a:bodyPr>
          <a:lstStyle>
            <a:lvl1pPr marL="228600" indent="-228600">
              <a:buFont typeface="Cambria" panose="02040503050406030204" pitchFamily="18" charset="0"/>
              <a:buChar char="֎"/>
              <a:defRPr sz="3600" b="1">
                <a:solidFill>
                  <a:srgbClr val="000099"/>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defRPr>
            </a:lvl1pPr>
            <a:lvl2pPr marL="685800" indent="-228600">
              <a:buFont typeface="Cambria" panose="02040503050406030204" pitchFamily="18" charset="0"/>
              <a:buChar char="֎"/>
              <a:defRPr sz="3200" b="1">
                <a:solidFill>
                  <a:srgbClr val="000099"/>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defRPr>
            </a:lvl2pPr>
            <a:lvl3pPr marL="1143000" indent="-228600">
              <a:buFont typeface="Cambria" panose="02040503050406030204" pitchFamily="18" charset="0"/>
              <a:buChar char="֎"/>
              <a:defRPr sz="2800" b="1">
                <a:solidFill>
                  <a:srgbClr val="000099"/>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defRPr>
            </a:lvl3pPr>
            <a:lvl4pPr marL="1600200" indent="-228600">
              <a:buFont typeface="Cambria" panose="02040503050406030204" pitchFamily="18" charset="0"/>
              <a:buChar char="֎"/>
              <a:defRPr sz="2400" b="1">
                <a:solidFill>
                  <a:srgbClr val="000099"/>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defRPr>
            </a:lvl4pPr>
            <a:lvl5pPr marL="2057400" indent="-228600">
              <a:buFont typeface="Cambria" panose="02040503050406030204" pitchFamily="18" charset="0"/>
              <a:buChar char="֎"/>
              <a:defRPr sz="2400" b="1">
                <a:solidFill>
                  <a:srgbClr val="000099"/>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53B4C6DB-F042-4E57-ABC4-5D620FDD181A}"/>
              </a:ext>
            </a:extLst>
          </p:cNvPr>
          <p:cNvSpPr>
            <a:spLocks noGrp="1"/>
          </p:cNvSpPr>
          <p:nvPr>
            <p:ph type="title"/>
          </p:nvPr>
        </p:nvSpPr>
        <p:spPr>
          <a:xfrm>
            <a:off x="1" y="0"/>
            <a:ext cx="11239500" cy="1133476"/>
          </a:xfrm>
          <a:solidFill>
            <a:srgbClr val="0033CC"/>
          </a:solidFill>
        </p:spPr>
        <p:txBody>
          <a:bodyPr/>
          <a:lstStyle>
            <a:lvl1pPr algn="ctr">
              <a:defRPr b="1">
                <a:solidFill>
                  <a:schemeClr val="bg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defRPr>
            </a:lvl1pPr>
          </a:lstStyle>
          <a:p>
            <a:r>
              <a:rPr lang="en-US" dirty="0"/>
              <a:t>Click to edit Master title style</a:t>
            </a:r>
          </a:p>
        </p:txBody>
      </p:sp>
    </p:spTree>
    <p:extLst>
      <p:ext uri="{BB962C8B-B14F-4D97-AF65-F5344CB8AC3E}">
        <p14:creationId xmlns:p14="http://schemas.microsoft.com/office/powerpoint/2010/main" val="3467102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ircle(in)">
                                      <p:cBhvr>
                                        <p:cTn id="13" dur="2000"/>
                                        <p:tgtEl>
                                          <p:spTgt spid="3">
                                            <p:txEl>
                                              <p:pRg st="2" end="2"/>
                                            </p:txEl>
                                          </p:spTgt>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ircle(in)">
                                      <p:cBhvr>
                                        <p:cTn id="16" dur="2000"/>
                                        <p:tgtEl>
                                          <p:spTgt spid="3">
                                            <p:txEl>
                                              <p:pRg st="3" end="3"/>
                                            </p:txEl>
                                          </p:spTgt>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ircle(in)">
                                      <p:cBhvr>
                                        <p:cTn id="19"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6" presetClass="entr" presetSubtype="16"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circle(in)">
                      <p:cBhvr>
                        <p:cTn dur="2000"/>
                        <p:tgtEl>
                          <p:spTgt spid="3"/>
                        </p:tgtEl>
                      </p:cBhvr>
                    </p:animEffect>
                  </p:childTnLst>
                </p:cTn>
              </p:par>
            </p:tnLst>
          </p:tmpl>
          <p:tmpl lvl="2">
            <p:tnLst>
              <p:par>
                <p:cTn presetID="6" presetClass="entr" presetSubtype="16"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circle(in)">
                      <p:cBhvr>
                        <p:cTn dur="2000"/>
                        <p:tgtEl>
                          <p:spTgt spid="3"/>
                        </p:tgtEl>
                      </p:cBhvr>
                    </p:animEffect>
                  </p:childTnLst>
                </p:cTn>
              </p:par>
            </p:tnLst>
          </p:tmpl>
          <p:tmpl lvl="3">
            <p:tnLst>
              <p:par>
                <p:cTn presetID="6" presetClass="entr" presetSubtype="16"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circle(in)">
                      <p:cBhvr>
                        <p:cTn dur="2000"/>
                        <p:tgtEl>
                          <p:spTgt spid="3"/>
                        </p:tgtEl>
                      </p:cBhvr>
                    </p:animEffect>
                  </p:childTnLst>
                </p:cTn>
              </p:par>
            </p:tnLst>
          </p:tmpl>
          <p:tmpl lvl="4">
            <p:tnLst>
              <p:par>
                <p:cTn presetID="6" presetClass="entr" presetSubtype="16"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circle(in)">
                      <p:cBhvr>
                        <p:cTn dur="2000"/>
                        <p:tgtEl>
                          <p:spTgt spid="3"/>
                        </p:tgtEl>
                      </p:cBhvr>
                    </p:animEffect>
                  </p:childTnLst>
                </p:cTn>
              </p:par>
            </p:tnLst>
          </p:tmpl>
          <p:tmpl lvl="5">
            <p:tnLst>
              <p:par>
                <p:cTn presetID="6" presetClass="entr" presetSubtype="16"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circle(in)">
                      <p:cBhvr>
                        <p:cTn dur="2000"/>
                        <p:tgtEl>
                          <p:spTgt spid="3"/>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D0C59-A32B-47D4-9146-BC51CC1ADE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DF4F728-7A18-465B-96FF-423F3E01DA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723A066-DD13-4832-94D9-1257F1153A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6084CA-9331-4705-A074-7FC9BAB253C2}"/>
              </a:ext>
            </a:extLst>
          </p:cNvPr>
          <p:cNvSpPr>
            <a:spLocks noGrp="1"/>
          </p:cNvSpPr>
          <p:nvPr>
            <p:ph type="dt" sz="half" idx="10"/>
          </p:nvPr>
        </p:nvSpPr>
        <p:spPr>
          <a:xfrm>
            <a:off x="8706" y="6475321"/>
            <a:ext cx="2743200" cy="365125"/>
          </a:xfrm>
          <a:prstGeom prst="rect">
            <a:avLst/>
          </a:prstGeom>
        </p:spPr>
        <p:txBody>
          <a:bodyPr/>
          <a:lstStyle/>
          <a:p>
            <a:fld id="{FB59B571-8F99-41AE-96F1-E57FC758A591}" type="datetime1">
              <a:rPr lang="en-GB" smtClean="0"/>
              <a:t>16/08/2024</a:t>
            </a:fld>
            <a:endParaRPr lang="en-GB"/>
          </a:p>
        </p:txBody>
      </p:sp>
      <p:sp>
        <p:nvSpPr>
          <p:cNvPr id="6" name="Footer Placeholder 5">
            <a:extLst>
              <a:ext uri="{FF2B5EF4-FFF2-40B4-BE49-F238E27FC236}">
                <a16:creationId xmlns:a16="http://schemas.microsoft.com/office/drawing/2014/main" id="{7AF904DE-B2E1-4FEB-B960-8556F35727B3}"/>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A0AADC31-ABE5-456C-AF66-0BA66AEAD36E}"/>
              </a:ext>
            </a:extLst>
          </p:cNvPr>
          <p:cNvSpPr>
            <a:spLocks noGrp="1"/>
          </p:cNvSpPr>
          <p:nvPr>
            <p:ph type="sldNum" sz="quarter" idx="12"/>
          </p:nvPr>
        </p:nvSpPr>
        <p:spPr>
          <a:xfrm>
            <a:off x="8610600" y="6356350"/>
            <a:ext cx="2743200" cy="365125"/>
          </a:xfrm>
          <a:prstGeom prst="rect">
            <a:avLst/>
          </a:prstGeom>
        </p:spPr>
        <p:txBody>
          <a:bodyPr/>
          <a:lstStyle/>
          <a:p>
            <a:fld id="{5576A088-A8D9-4974-B30A-5AE85A04896C}" type="slidenum">
              <a:rPr lang="en-GB" smtClean="0"/>
              <a:t>‹#›</a:t>
            </a:fld>
            <a:endParaRPr lang="en-GB"/>
          </a:p>
        </p:txBody>
      </p:sp>
    </p:spTree>
    <p:extLst>
      <p:ext uri="{BB962C8B-B14F-4D97-AF65-F5344CB8AC3E}">
        <p14:creationId xmlns:p14="http://schemas.microsoft.com/office/powerpoint/2010/main" val="6219219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2FE58-CD61-44DD-97CA-ECDBEC6A706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7BA2D81-15E6-4BC3-8AE3-4F384E6DBF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6A39386-EF63-47D5-8889-E4A5034C48F1}"/>
              </a:ext>
            </a:extLst>
          </p:cNvPr>
          <p:cNvSpPr>
            <a:spLocks noGrp="1"/>
          </p:cNvSpPr>
          <p:nvPr>
            <p:ph type="dt" sz="half" idx="10"/>
          </p:nvPr>
        </p:nvSpPr>
        <p:spPr>
          <a:xfrm>
            <a:off x="8706" y="6475321"/>
            <a:ext cx="2743200" cy="365125"/>
          </a:xfrm>
          <a:prstGeom prst="rect">
            <a:avLst/>
          </a:prstGeom>
        </p:spPr>
        <p:txBody>
          <a:bodyPr/>
          <a:lstStyle/>
          <a:p>
            <a:fld id="{C4F34C9C-FDCA-4DEA-AA8A-E95C20F20498}" type="datetime1">
              <a:rPr lang="en-GB" smtClean="0"/>
              <a:t>16/08/2024</a:t>
            </a:fld>
            <a:endParaRPr lang="en-GB"/>
          </a:p>
        </p:txBody>
      </p:sp>
      <p:sp>
        <p:nvSpPr>
          <p:cNvPr id="5" name="Footer Placeholder 4">
            <a:extLst>
              <a:ext uri="{FF2B5EF4-FFF2-40B4-BE49-F238E27FC236}">
                <a16:creationId xmlns:a16="http://schemas.microsoft.com/office/drawing/2014/main" id="{BFEDBA02-CF27-43F3-8308-AC988BB789E9}"/>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9A980D30-0C64-40A4-A99A-947BAD73972C}"/>
              </a:ext>
            </a:extLst>
          </p:cNvPr>
          <p:cNvSpPr>
            <a:spLocks noGrp="1"/>
          </p:cNvSpPr>
          <p:nvPr>
            <p:ph type="sldNum" sz="quarter" idx="12"/>
          </p:nvPr>
        </p:nvSpPr>
        <p:spPr>
          <a:xfrm>
            <a:off x="8610600" y="6356350"/>
            <a:ext cx="2743200" cy="365125"/>
          </a:xfrm>
          <a:prstGeom prst="rect">
            <a:avLst/>
          </a:prstGeom>
        </p:spPr>
        <p:txBody>
          <a:bodyPr/>
          <a:lstStyle/>
          <a:p>
            <a:fld id="{5576A088-A8D9-4974-B30A-5AE85A04896C}" type="slidenum">
              <a:rPr lang="en-GB" smtClean="0"/>
              <a:t>‹#›</a:t>
            </a:fld>
            <a:endParaRPr lang="en-GB"/>
          </a:p>
        </p:txBody>
      </p:sp>
    </p:spTree>
    <p:extLst>
      <p:ext uri="{BB962C8B-B14F-4D97-AF65-F5344CB8AC3E}">
        <p14:creationId xmlns:p14="http://schemas.microsoft.com/office/powerpoint/2010/main" val="31847045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031358-2CB1-4B9A-9BC5-758596BFAAC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80C82D8-3A9E-4417-91DE-49DFAE9F57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586401E-7DF0-42F8-878F-44CE403F68DE}"/>
              </a:ext>
            </a:extLst>
          </p:cNvPr>
          <p:cNvSpPr>
            <a:spLocks noGrp="1"/>
          </p:cNvSpPr>
          <p:nvPr>
            <p:ph type="dt" sz="half" idx="10"/>
          </p:nvPr>
        </p:nvSpPr>
        <p:spPr>
          <a:xfrm>
            <a:off x="8706" y="6475321"/>
            <a:ext cx="2743200" cy="365125"/>
          </a:xfrm>
          <a:prstGeom prst="rect">
            <a:avLst/>
          </a:prstGeom>
        </p:spPr>
        <p:txBody>
          <a:bodyPr/>
          <a:lstStyle/>
          <a:p>
            <a:fld id="{651A1D81-08FB-4A5F-A818-F17BD55000BB}" type="datetime1">
              <a:rPr lang="en-GB" smtClean="0"/>
              <a:t>16/08/2024</a:t>
            </a:fld>
            <a:endParaRPr lang="en-GB"/>
          </a:p>
        </p:txBody>
      </p:sp>
      <p:sp>
        <p:nvSpPr>
          <p:cNvPr id="5" name="Footer Placeholder 4">
            <a:extLst>
              <a:ext uri="{FF2B5EF4-FFF2-40B4-BE49-F238E27FC236}">
                <a16:creationId xmlns:a16="http://schemas.microsoft.com/office/drawing/2014/main" id="{386705B4-5929-4C50-B39C-4AAE14F8A089}"/>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DEB7CADF-B805-4389-9B89-376CEF5A280C}"/>
              </a:ext>
            </a:extLst>
          </p:cNvPr>
          <p:cNvSpPr>
            <a:spLocks noGrp="1"/>
          </p:cNvSpPr>
          <p:nvPr>
            <p:ph type="sldNum" sz="quarter" idx="12"/>
          </p:nvPr>
        </p:nvSpPr>
        <p:spPr>
          <a:xfrm>
            <a:off x="8610600" y="6356350"/>
            <a:ext cx="2743200" cy="365125"/>
          </a:xfrm>
          <a:prstGeom prst="rect">
            <a:avLst/>
          </a:prstGeom>
        </p:spPr>
        <p:txBody>
          <a:bodyPr/>
          <a:lstStyle/>
          <a:p>
            <a:fld id="{5576A088-A8D9-4974-B30A-5AE85A04896C}" type="slidenum">
              <a:rPr lang="en-GB" smtClean="0"/>
              <a:t>‹#›</a:t>
            </a:fld>
            <a:endParaRPr lang="en-GB"/>
          </a:p>
        </p:txBody>
      </p:sp>
    </p:spTree>
    <p:extLst>
      <p:ext uri="{BB962C8B-B14F-4D97-AF65-F5344CB8AC3E}">
        <p14:creationId xmlns:p14="http://schemas.microsoft.com/office/powerpoint/2010/main" val="34996220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704" y="26499"/>
            <a:ext cx="11373295" cy="661478"/>
          </a:xfrm>
        </p:spPr>
        <p:txBody>
          <a:bodyPr anchor="ctr" anchorCtr="0"/>
          <a:lstStyle>
            <a:lvl1pPr>
              <a:defRPr b="1"/>
            </a:lvl1pPr>
          </a:lstStyle>
          <a:p>
            <a:r>
              <a:rPr lang="en-US"/>
              <a:t>Click to edit Master title style</a:t>
            </a:r>
            <a:endParaRPr lang="en-US" dirty="0"/>
          </a:p>
        </p:txBody>
      </p:sp>
      <p:sp>
        <p:nvSpPr>
          <p:cNvPr id="4" name="Content Placeholder 3"/>
          <p:cNvSpPr>
            <a:spLocks noGrp="1"/>
          </p:cNvSpPr>
          <p:nvPr>
            <p:ph sz="half" idx="2" hasCustomPrompt="1"/>
          </p:nvPr>
        </p:nvSpPr>
        <p:spPr>
          <a:xfrm>
            <a:off x="8704" y="866777"/>
            <a:ext cx="11373294" cy="5489571"/>
          </a:xfrm>
        </p:spPr>
        <p:txBody>
          <a:bodyPr>
            <a:normAutofit/>
          </a:bodyPr>
          <a:lstStyle>
            <a:lvl1pPr marL="228600" indent="-228600">
              <a:buFont typeface="Cambria" panose="02040503050406030204" pitchFamily="18" charset="0"/>
              <a:buChar char="⊹"/>
              <a:defRPr sz="2800"/>
            </a:lvl1pPr>
            <a:lvl2pPr marL="685800" indent="-228600">
              <a:buFont typeface="Cambria" panose="02040503050406030204" pitchFamily="18" charset="0"/>
              <a:buChar char="⊹"/>
              <a:defRPr sz="2800"/>
            </a:lvl2pPr>
            <a:lvl3pPr marL="1143000" indent="-228600">
              <a:buFont typeface="Cambria" panose="02040503050406030204" pitchFamily="18" charset="0"/>
              <a:buChar char="⊹"/>
              <a:defRPr sz="2800"/>
            </a:lvl3pPr>
            <a:lvl4pPr marL="1600200" indent="-228600">
              <a:buFont typeface="Cambria" panose="02040503050406030204" pitchFamily="18" charset="0"/>
              <a:buChar char="⊹"/>
              <a:defRPr sz="2800"/>
            </a:lvl4pPr>
            <a:lvl5pPr marL="2057400" indent="-228600">
              <a:buFont typeface="Cambria" panose="02040503050406030204" pitchFamily="18" charset="0"/>
              <a:buChar char="⊹"/>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a:extLst>
              <a:ext uri="{FF2B5EF4-FFF2-40B4-BE49-F238E27FC236}">
                <a16:creationId xmlns:a16="http://schemas.microsoft.com/office/drawing/2014/main" id="{20466CE2-DFEE-46B8-AFB2-817272E3B703}"/>
              </a:ext>
            </a:extLst>
          </p:cNvPr>
          <p:cNvSpPr>
            <a:spLocks noGrp="1"/>
          </p:cNvSpPr>
          <p:nvPr>
            <p:ph type="dt" sz="half" idx="10"/>
          </p:nvPr>
        </p:nvSpPr>
        <p:spPr/>
        <p:txBody>
          <a:bodyPr/>
          <a:lstStyle/>
          <a:p>
            <a:fld id="{99C8A05D-D2CE-4435-9C20-8D66B0EEF6F0}" type="datetime1">
              <a:rPr lang="en-GB" noProof="0" smtClean="0"/>
              <a:t>16/08/2024</a:t>
            </a:fld>
            <a:endParaRPr lang="en-US" noProof="0" dirty="0"/>
          </a:p>
        </p:txBody>
      </p:sp>
      <p:sp>
        <p:nvSpPr>
          <p:cNvPr id="9" name="Footer Placeholder 8">
            <a:extLst>
              <a:ext uri="{FF2B5EF4-FFF2-40B4-BE49-F238E27FC236}">
                <a16:creationId xmlns:a16="http://schemas.microsoft.com/office/drawing/2014/main" id="{27E9A94A-136A-4208-8F98-012BDAC1A23C}"/>
              </a:ext>
            </a:extLst>
          </p:cNvPr>
          <p:cNvSpPr>
            <a:spLocks noGrp="1"/>
          </p:cNvSpPr>
          <p:nvPr>
            <p:ph type="ftr" sz="quarter" idx="11"/>
          </p:nvPr>
        </p:nvSpPr>
        <p:spPr/>
        <p:txBody>
          <a:bodyPr/>
          <a:lstStyle/>
          <a:p>
            <a:endParaRPr lang="en-US" noProof="0" dirty="0"/>
          </a:p>
        </p:txBody>
      </p:sp>
      <p:sp>
        <p:nvSpPr>
          <p:cNvPr id="10" name="Slide Number Placeholder 9">
            <a:extLst>
              <a:ext uri="{FF2B5EF4-FFF2-40B4-BE49-F238E27FC236}">
                <a16:creationId xmlns:a16="http://schemas.microsoft.com/office/drawing/2014/main" id="{81459C8B-DA0F-4808-A642-40471D1D2C96}"/>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19820389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0" y="152400"/>
            <a:ext cx="11040533" cy="533400"/>
          </a:xfrm>
        </p:spPr>
        <p:txBody>
          <a:bodyPr/>
          <a:lstStyle/>
          <a:p>
            <a:r>
              <a:rPr lang="en-US"/>
              <a:t>Click to edit Master title style</a:t>
            </a:r>
          </a:p>
        </p:txBody>
      </p:sp>
      <p:sp>
        <p:nvSpPr>
          <p:cNvPr id="3" name="Text Placeholder 2"/>
          <p:cNvSpPr>
            <a:spLocks noGrp="1"/>
          </p:cNvSpPr>
          <p:nvPr>
            <p:ph type="body" sz="half" idx="1"/>
          </p:nvPr>
        </p:nvSpPr>
        <p:spPr>
          <a:xfrm>
            <a:off x="548217" y="1143000"/>
            <a:ext cx="5444067"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484" y="1143000"/>
            <a:ext cx="5444067"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77100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0D904-E64D-4810-B696-59439819DA54}"/>
              </a:ext>
            </a:extLst>
          </p:cNvPr>
          <p:cNvSpPr>
            <a:spLocks noGrp="1"/>
          </p:cNvSpPr>
          <p:nvPr>
            <p:ph type="title"/>
          </p:nvPr>
        </p:nvSpPr>
        <p:spPr>
          <a:xfrm>
            <a:off x="629194" y="1328014"/>
            <a:ext cx="10515599" cy="1341119"/>
          </a:xfrm>
          <a:solidFill>
            <a:srgbClr val="0033CC"/>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chor="b">
            <a:normAutofit/>
          </a:bodyPr>
          <a:lstStyle>
            <a:lvl1pPr algn="ctr">
              <a:defRPr sz="4800" b="1">
                <a:solidFill>
                  <a:schemeClr val="bg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defRPr>
            </a:lvl1pPr>
          </a:lstStyle>
          <a:p>
            <a:r>
              <a:rPr lang="en-US" dirty="0"/>
              <a:t>Click to edit Master title style</a:t>
            </a:r>
          </a:p>
        </p:txBody>
      </p:sp>
      <p:sp>
        <p:nvSpPr>
          <p:cNvPr id="3" name="Text Placeholder 2">
            <a:extLst>
              <a:ext uri="{FF2B5EF4-FFF2-40B4-BE49-F238E27FC236}">
                <a16:creationId xmlns:a16="http://schemas.microsoft.com/office/drawing/2014/main" id="{C64C496C-C8B3-4C7A-907D-3E7558E52DEE}"/>
              </a:ext>
            </a:extLst>
          </p:cNvPr>
          <p:cNvSpPr>
            <a:spLocks noGrp="1"/>
          </p:cNvSpPr>
          <p:nvPr>
            <p:ph type="body" idx="1"/>
          </p:nvPr>
        </p:nvSpPr>
        <p:spPr>
          <a:xfrm>
            <a:off x="1751510" y="3548335"/>
            <a:ext cx="8688977" cy="759867"/>
          </a:xfrm>
          <a:solidFill>
            <a:srgbClr val="F72603"/>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a:bodyPr>
          <a:lstStyle>
            <a:lvl1pPr marL="0" indent="0" algn="ctr">
              <a:buNone/>
              <a:defRPr sz="4400" b="1" i="1">
                <a:solidFill>
                  <a:schemeClr val="bg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332F45F4-CABB-4186-8E31-9AA1CC4CA47D}"/>
              </a:ext>
            </a:extLst>
          </p:cNvPr>
          <p:cNvSpPr>
            <a:spLocks noGrp="1"/>
          </p:cNvSpPr>
          <p:nvPr>
            <p:ph type="dt" sz="half" idx="10"/>
          </p:nvPr>
        </p:nvSpPr>
        <p:spPr/>
        <p:txBody>
          <a:bodyPr/>
          <a:lstStyle/>
          <a:p>
            <a:fld id="{79258987-A25C-4C50-807C-D37EDE9949C3}" type="datetimeFigureOut">
              <a:rPr lang="en-US" smtClean="0"/>
              <a:t>8/16/2024</a:t>
            </a:fld>
            <a:endParaRPr lang="en-US"/>
          </a:p>
        </p:txBody>
      </p:sp>
      <p:sp>
        <p:nvSpPr>
          <p:cNvPr id="5" name="Footer Placeholder 4">
            <a:extLst>
              <a:ext uri="{FF2B5EF4-FFF2-40B4-BE49-F238E27FC236}">
                <a16:creationId xmlns:a16="http://schemas.microsoft.com/office/drawing/2014/main" id="{B6826509-4C74-469E-952C-EA3519D794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D6BF2F-3005-4007-88C9-5D5793F9DEA7}"/>
              </a:ext>
            </a:extLst>
          </p:cNvPr>
          <p:cNvSpPr>
            <a:spLocks noGrp="1"/>
          </p:cNvSpPr>
          <p:nvPr>
            <p:ph type="sldNum" sz="quarter" idx="12"/>
          </p:nvPr>
        </p:nvSpPr>
        <p:spPr/>
        <p:txBody>
          <a:bodyPr/>
          <a:lstStyle/>
          <a:p>
            <a:fld id="{72AAA65B-9930-4F85-A80E-4CA852413443}" type="slidenum">
              <a:rPr lang="en-US" smtClean="0"/>
              <a:t>‹#›</a:t>
            </a:fld>
            <a:endParaRPr lang="en-US"/>
          </a:p>
        </p:txBody>
      </p:sp>
      <p:pic>
        <p:nvPicPr>
          <p:cNvPr id="7" name="Picture 6">
            <a:extLst>
              <a:ext uri="{FF2B5EF4-FFF2-40B4-BE49-F238E27FC236}">
                <a16:creationId xmlns:a16="http://schemas.microsoft.com/office/drawing/2014/main" id="{D6D261B6-354D-4DAA-B616-7FA08A23B760}"/>
              </a:ext>
            </a:extLst>
          </p:cNvPr>
          <p:cNvPicPr>
            <a:picLocks noChangeAspect="1"/>
          </p:cNvPicPr>
          <p:nvPr userDrawn="1"/>
        </p:nvPicPr>
        <p:blipFill>
          <a:blip r:embed="rId2"/>
          <a:stretch>
            <a:fillRect/>
          </a:stretch>
        </p:blipFill>
        <p:spPr>
          <a:xfrm>
            <a:off x="11826240" y="0"/>
            <a:ext cx="365759" cy="365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Rectangle 7">
            <a:extLst>
              <a:ext uri="{FF2B5EF4-FFF2-40B4-BE49-F238E27FC236}">
                <a16:creationId xmlns:a16="http://schemas.microsoft.com/office/drawing/2014/main" id="{DAFB0509-DE09-4B85-BDB3-CA6AFDFB71A5}"/>
              </a:ext>
            </a:extLst>
          </p:cNvPr>
          <p:cNvSpPr/>
          <p:nvPr userDrawn="1"/>
        </p:nvSpPr>
        <p:spPr>
          <a:xfrm>
            <a:off x="0" y="0"/>
            <a:ext cx="11826240" cy="365125"/>
          </a:xfrm>
          <a:prstGeom prst="rect">
            <a:avLst/>
          </a:prstGeom>
          <a:solidFill>
            <a:srgbClr val="FFCC00"/>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7077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1164A-5ADA-4C1A-894C-C83DE3B302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19A2A8-6EEF-4A61-A959-9FB0439A66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E614AD-AFBA-404E-98BF-412515F0C2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8AE26D-833F-484A-A833-D8D8DB9FB025}"/>
              </a:ext>
            </a:extLst>
          </p:cNvPr>
          <p:cNvSpPr>
            <a:spLocks noGrp="1"/>
          </p:cNvSpPr>
          <p:nvPr>
            <p:ph type="dt" sz="half" idx="10"/>
          </p:nvPr>
        </p:nvSpPr>
        <p:spPr/>
        <p:txBody>
          <a:bodyPr/>
          <a:lstStyle/>
          <a:p>
            <a:fld id="{79258987-A25C-4C50-807C-D37EDE9949C3}" type="datetimeFigureOut">
              <a:rPr lang="en-US" smtClean="0"/>
              <a:t>8/16/2024</a:t>
            </a:fld>
            <a:endParaRPr lang="en-US"/>
          </a:p>
        </p:txBody>
      </p:sp>
      <p:sp>
        <p:nvSpPr>
          <p:cNvPr id="6" name="Footer Placeholder 5">
            <a:extLst>
              <a:ext uri="{FF2B5EF4-FFF2-40B4-BE49-F238E27FC236}">
                <a16:creationId xmlns:a16="http://schemas.microsoft.com/office/drawing/2014/main" id="{49DC931F-C543-4439-ACCF-E3CDC7C997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523BC2-973C-4C68-8C6A-365938C927C5}"/>
              </a:ext>
            </a:extLst>
          </p:cNvPr>
          <p:cNvSpPr>
            <a:spLocks noGrp="1"/>
          </p:cNvSpPr>
          <p:nvPr>
            <p:ph type="sldNum" sz="quarter" idx="12"/>
          </p:nvPr>
        </p:nvSpPr>
        <p:spPr/>
        <p:txBody>
          <a:bodyPr/>
          <a:lstStyle/>
          <a:p>
            <a:fld id="{72AAA65B-9930-4F85-A80E-4CA852413443}" type="slidenum">
              <a:rPr lang="en-US" smtClean="0"/>
              <a:t>‹#›</a:t>
            </a:fld>
            <a:endParaRPr lang="en-US"/>
          </a:p>
        </p:txBody>
      </p:sp>
    </p:spTree>
    <p:extLst>
      <p:ext uri="{BB962C8B-B14F-4D97-AF65-F5344CB8AC3E}">
        <p14:creationId xmlns:p14="http://schemas.microsoft.com/office/powerpoint/2010/main" val="4285048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6C1B4-2048-44AE-A5EB-90AAC6E2A06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BC0879-ED13-4922-A1E2-3C7B95AEB4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D04021-D008-4B65-9FD5-A61687B6C8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DEE472-D372-405D-BF20-59722B8260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7ADF5B-01EF-4176-84A0-5FAD220F77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1E6C74-6507-4FF5-B4E6-6987BD8C6529}"/>
              </a:ext>
            </a:extLst>
          </p:cNvPr>
          <p:cNvSpPr>
            <a:spLocks noGrp="1"/>
          </p:cNvSpPr>
          <p:nvPr>
            <p:ph type="dt" sz="half" idx="10"/>
          </p:nvPr>
        </p:nvSpPr>
        <p:spPr/>
        <p:txBody>
          <a:bodyPr/>
          <a:lstStyle/>
          <a:p>
            <a:fld id="{79258987-A25C-4C50-807C-D37EDE9949C3}" type="datetimeFigureOut">
              <a:rPr lang="en-US" smtClean="0"/>
              <a:t>8/16/2024</a:t>
            </a:fld>
            <a:endParaRPr lang="en-US"/>
          </a:p>
        </p:txBody>
      </p:sp>
      <p:sp>
        <p:nvSpPr>
          <p:cNvPr id="8" name="Footer Placeholder 7">
            <a:extLst>
              <a:ext uri="{FF2B5EF4-FFF2-40B4-BE49-F238E27FC236}">
                <a16:creationId xmlns:a16="http://schemas.microsoft.com/office/drawing/2014/main" id="{4CA675D0-3DF5-483C-9B46-2547E93827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7F0C91-C363-47F1-975E-5833905D7ACD}"/>
              </a:ext>
            </a:extLst>
          </p:cNvPr>
          <p:cNvSpPr>
            <a:spLocks noGrp="1"/>
          </p:cNvSpPr>
          <p:nvPr>
            <p:ph type="sldNum" sz="quarter" idx="12"/>
          </p:nvPr>
        </p:nvSpPr>
        <p:spPr/>
        <p:txBody>
          <a:bodyPr/>
          <a:lstStyle/>
          <a:p>
            <a:fld id="{72AAA65B-9930-4F85-A80E-4CA852413443}" type="slidenum">
              <a:rPr lang="en-US" smtClean="0"/>
              <a:t>‹#›</a:t>
            </a:fld>
            <a:endParaRPr lang="en-US"/>
          </a:p>
        </p:txBody>
      </p:sp>
    </p:spTree>
    <p:extLst>
      <p:ext uri="{BB962C8B-B14F-4D97-AF65-F5344CB8AC3E}">
        <p14:creationId xmlns:p14="http://schemas.microsoft.com/office/powerpoint/2010/main" val="637713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486BF-8A3B-43DB-9735-776B6E7A13DD}"/>
              </a:ext>
            </a:extLst>
          </p:cNvPr>
          <p:cNvSpPr>
            <a:spLocks noGrp="1"/>
          </p:cNvSpPr>
          <p:nvPr>
            <p:ph type="title"/>
          </p:nvPr>
        </p:nvSpPr>
        <p:spPr>
          <a:xfrm>
            <a:off x="-1" y="-16191"/>
            <a:ext cx="11172825" cy="1126072"/>
          </a:xfrm>
          <a:solidFill>
            <a:srgbClr val="0033CC"/>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lvl1pPr algn="ctr">
              <a:defRPr b="1">
                <a:solidFill>
                  <a:schemeClr val="bg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defRPr>
            </a:lvl1pPr>
          </a:lstStyle>
          <a:p>
            <a:r>
              <a:rPr lang="en-US" dirty="0"/>
              <a:t>Click to edit Master title style</a:t>
            </a:r>
          </a:p>
        </p:txBody>
      </p:sp>
      <p:sp>
        <p:nvSpPr>
          <p:cNvPr id="3" name="Date Placeholder 2">
            <a:extLst>
              <a:ext uri="{FF2B5EF4-FFF2-40B4-BE49-F238E27FC236}">
                <a16:creationId xmlns:a16="http://schemas.microsoft.com/office/drawing/2014/main" id="{8FD4BD02-19CA-4C8D-972B-047AD1F6E425}"/>
              </a:ext>
            </a:extLst>
          </p:cNvPr>
          <p:cNvSpPr>
            <a:spLocks noGrp="1"/>
          </p:cNvSpPr>
          <p:nvPr>
            <p:ph type="dt" sz="half" idx="10"/>
          </p:nvPr>
        </p:nvSpPr>
        <p:spPr/>
        <p:txBody>
          <a:bodyPr/>
          <a:lstStyle/>
          <a:p>
            <a:fld id="{79258987-A25C-4C50-807C-D37EDE9949C3}" type="datetimeFigureOut">
              <a:rPr lang="en-US" smtClean="0"/>
              <a:t>8/16/2024</a:t>
            </a:fld>
            <a:endParaRPr lang="en-US"/>
          </a:p>
        </p:txBody>
      </p:sp>
      <p:sp>
        <p:nvSpPr>
          <p:cNvPr id="4" name="Footer Placeholder 3">
            <a:extLst>
              <a:ext uri="{FF2B5EF4-FFF2-40B4-BE49-F238E27FC236}">
                <a16:creationId xmlns:a16="http://schemas.microsoft.com/office/drawing/2014/main" id="{725667F9-063F-483B-BDAB-B96A2343333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E31244-36B9-4BD0-BAF4-917BF978D5E9}"/>
              </a:ext>
            </a:extLst>
          </p:cNvPr>
          <p:cNvSpPr>
            <a:spLocks noGrp="1"/>
          </p:cNvSpPr>
          <p:nvPr>
            <p:ph type="sldNum" sz="quarter" idx="12"/>
          </p:nvPr>
        </p:nvSpPr>
        <p:spPr/>
        <p:txBody>
          <a:bodyPr/>
          <a:lstStyle/>
          <a:p>
            <a:fld id="{72AAA65B-9930-4F85-A80E-4CA852413443}" type="slidenum">
              <a:rPr lang="en-US" smtClean="0"/>
              <a:t>‹#›</a:t>
            </a:fld>
            <a:endParaRPr lang="en-US"/>
          </a:p>
        </p:txBody>
      </p:sp>
      <p:pic>
        <p:nvPicPr>
          <p:cNvPr id="6" name="Picture 5">
            <a:extLst>
              <a:ext uri="{FF2B5EF4-FFF2-40B4-BE49-F238E27FC236}">
                <a16:creationId xmlns:a16="http://schemas.microsoft.com/office/drawing/2014/main" id="{CABEF05B-6FA9-49C9-B83D-69B1F1597F15}"/>
              </a:ext>
            </a:extLst>
          </p:cNvPr>
          <p:cNvPicPr>
            <a:picLocks noChangeAspect="1"/>
          </p:cNvPicPr>
          <p:nvPr userDrawn="1"/>
        </p:nvPicPr>
        <p:blipFill>
          <a:blip r:embed="rId2"/>
          <a:stretch>
            <a:fillRect/>
          </a:stretch>
        </p:blipFill>
        <p:spPr>
          <a:xfrm>
            <a:off x="11172825" y="7404"/>
            <a:ext cx="1019175" cy="1126072"/>
          </a:xfrm>
          <a:prstGeom prst="rect">
            <a:avLst/>
          </a:prstGeom>
          <a:solidFill>
            <a:schemeClr val="accent1"/>
          </a:solidFill>
        </p:spPr>
      </p:pic>
    </p:spTree>
    <p:extLst>
      <p:ext uri="{BB962C8B-B14F-4D97-AF65-F5344CB8AC3E}">
        <p14:creationId xmlns:p14="http://schemas.microsoft.com/office/powerpoint/2010/main" val="385441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77349E-2040-4262-B1DF-88739D726523}"/>
              </a:ext>
            </a:extLst>
          </p:cNvPr>
          <p:cNvSpPr>
            <a:spLocks noGrp="1"/>
          </p:cNvSpPr>
          <p:nvPr>
            <p:ph type="dt" sz="half" idx="10"/>
          </p:nvPr>
        </p:nvSpPr>
        <p:spPr/>
        <p:txBody>
          <a:bodyPr/>
          <a:lstStyle/>
          <a:p>
            <a:fld id="{79258987-A25C-4C50-807C-D37EDE9949C3}" type="datetimeFigureOut">
              <a:rPr lang="en-US" smtClean="0"/>
              <a:t>8/16/2024</a:t>
            </a:fld>
            <a:endParaRPr lang="en-US"/>
          </a:p>
        </p:txBody>
      </p:sp>
      <p:sp>
        <p:nvSpPr>
          <p:cNvPr id="3" name="Footer Placeholder 2">
            <a:extLst>
              <a:ext uri="{FF2B5EF4-FFF2-40B4-BE49-F238E27FC236}">
                <a16:creationId xmlns:a16="http://schemas.microsoft.com/office/drawing/2014/main" id="{503FD581-64AB-46DE-9021-D0DD7B8A3D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69C4D6C-0A3D-4528-B426-5D69E0AED646}"/>
              </a:ext>
            </a:extLst>
          </p:cNvPr>
          <p:cNvSpPr>
            <a:spLocks noGrp="1"/>
          </p:cNvSpPr>
          <p:nvPr>
            <p:ph type="sldNum" sz="quarter" idx="12"/>
          </p:nvPr>
        </p:nvSpPr>
        <p:spPr/>
        <p:txBody>
          <a:bodyPr/>
          <a:lstStyle/>
          <a:p>
            <a:fld id="{72AAA65B-9930-4F85-A80E-4CA852413443}" type="slidenum">
              <a:rPr lang="en-US" smtClean="0"/>
              <a:t>‹#›</a:t>
            </a:fld>
            <a:endParaRPr lang="en-US"/>
          </a:p>
        </p:txBody>
      </p:sp>
      <p:pic>
        <p:nvPicPr>
          <p:cNvPr id="5" name="Picture 4">
            <a:extLst>
              <a:ext uri="{FF2B5EF4-FFF2-40B4-BE49-F238E27FC236}">
                <a16:creationId xmlns:a16="http://schemas.microsoft.com/office/drawing/2014/main" id="{2EADB76A-C8C9-47C7-A9AF-604CE3FEDE60}"/>
              </a:ext>
            </a:extLst>
          </p:cNvPr>
          <p:cNvPicPr>
            <a:picLocks noChangeAspect="1"/>
          </p:cNvPicPr>
          <p:nvPr userDrawn="1"/>
        </p:nvPicPr>
        <p:blipFill>
          <a:blip r:embed="rId2"/>
          <a:stretch>
            <a:fillRect/>
          </a:stretch>
        </p:blipFill>
        <p:spPr>
          <a:xfrm>
            <a:off x="11660776" y="7404"/>
            <a:ext cx="531223" cy="628322"/>
          </a:xfrm>
          <a:prstGeom prst="rect">
            <a:avLst/>
          </a:prstGeom>
          <a:solidFill>
            <a:schemeClr val="accent1"/>
          </a:solidFill>
        </p:spPr>
      </p:pic>
    </p:spTree>
    <p:extLst>
      <p:ext uri="{BB962C8B-B14F-4D97-AF65-F5344CB8AC3E}">
        <p14:creationId xmlns:p14="http://schemas.microsoft.com/office/powerpoint/2010/main" val="3480109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5F840-082A-4483-83E8-B92EE7CAB0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BB1C7A-07C0-4485-B15D-87B21E1C79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C8408A2-CD1B-4FDF-A412-B6A255D3E8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F5A368-510B-4E8D-98D9-67DDD2E85F23}"/>
              </a:ext>
            </a:extLst>
          </p:cNvPr>
          <p:cNvSpPr>
            <a:spLocks noGrp="1"/>
          </p:cNvSpPr>
          <p:nvPr>
            <p:ph type="dt" sz="half" idx="10"/>
          </p:nvPr>
        </p:nvSpPr>
        <p:spPr/>
        <p:txBody>
          <a:bodyPr/>
          <a:lstStyle/>
          <a:p>
            <a:fld id="{79258987-A25C-4C50-807C-D37EDE9949C3}" type="datetimeFigureOut">
              <a:rPr lang="en-US" smtClean="0"/>
              <a:t>8/16/2024</a:t>
            </a:fld>
            <a:endParaRPr lang="en-US"/>
          </a:p>
        </p:txBody>
      </p:sp>
      <p:sp>
        <p:nvSpPr>
          <p:cNvPr id="6" name="Footer Placeholder 5">
            <a:extLst>
              <a:ext uri="{FF2B5EF4-FFF2-40B4-BE49-F238E27FC236}">
                <a16:creationId xmlns:a16="http://schemas.microsoft.com/office/drawing/2014/main" id="{BF267238-AAFF-4328-B717-CF815B7707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592167-C2F2-4F82-97AB-00C9F0BE5483}"/>
              </a:ext>
            </a:extLst>
          </p:cNvPr>
          <p:cNvSpPr>
            <a:spLocks noGrp="1"/>
          </p:cNvSpPr>
          <p:nvPr>
            <p:ph type="sldNum" sz="quarter" idx="12"/>
          </p:nvPr>
        </p:nvSpPr>
        <p:spPr/>
        <p:txBody>
          <a:bodyPr/>
          <a:lstStyle/>
          <a:p>
            <a:fld id="{72AAA65B-9930-4F85-A80E-4CA852413443}" type="slidenum">
              <a:rPr lang="en-US" smtClean="0"/>
              <a:t>‹#›</a:t>
            </a:fld>
            <a:endParaRPr lang="en-US"/>
          </a:p>
        </p:txBody>
      </p:sp>
    </p:spTree>
    <p:extLst>
      <p:ext uri="{BB962C8B-B14F-4D97-AF65-F5344CB8AC3E}">
        <p14:creationId xmlns:p14="http://schemas.microsoft.com/office/powerpoint/2010/main" val="1633617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2D0ED-9680-403B-8C40-184BCAF799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188A39-843C-4AD4-B39E-F464AB3C9D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B3F80C-A1E2-48B1-A6BE-71922E4CF2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92914F-1160-4A77-BB07-68BE10A89DD6}"/>
              </a:ext>
            </a:extLst>
          </p:cNvPr>
          <p:cNvSpPr>
            <a:spLocks noGrp="1"/>
          </p:cNvSpPr>
          <p:nvPr>
            <p:ph type="dt" sz="half" idx="10"/>
          </p:nvPr>
        </p:nvSpPr>
        <p:spPr/>
        <p:txBody>
          <a:bodyPr/>
          <a:lstStyle/>
          <a:p>
            <a:fld id="{79258987-A25C-4C50-807C-D37EDE9949C3}" type="datetimeFigureOut">
              <a:rPr lang="en-US" smtClean="0"/>
              <a:t>8/16/2024</a:t>
            </a:fld>
            <a:endParaRPr lang="en-US"/>
          </a:p>
        </p:txBody>
      </p:sp>
      <p:sp>
        <p:nvSpPr>
          <p:cNvPr id="6" name="Footer Placeholder 5">
            <a:extLst>
              <a:ext uri="{FF2B5EF4-FFF2-40B4-BE49-F238E27FC236}">
                <a16:creationId xmlns:a16="http://schemas.microsoft.com/office/drawing/2014/main" id="{51DC3104-5C72-43D4-A956-3FC4441524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2A5D17-EF5B-4236-BE28-7D75CFD4B6D0}"/>
              </a:ext>
            </a:extLst>
          </p:cNvPr>
          <p:cNvSpPr>
            <a:spLocks noGrp="1"/>
          </p:cNvSpPr>
          <p:nvPr>
            <p:ph type="sldNum" sz="quarter" idx="12"/>
          </p:nvPr>
        </p:nvSpPr>
        <p:spPr/>
        <p:txBody>
          <a:bodyPr/>
          <a:lstStyle/>
          <a:p>
            <a:fld id="{72AAA65B-9930-4F85-A80E-4CA852413443}" type="slidenum">
              <a:rPr lang="en-US" smtClean="0"/>
              <a:t>‹#›</a:t>
            </a:fld>
            <a:endParaRPr lang="en-US"/>
          </a:p>
        </p:txBody>
      </p:sp>
    </p:spTree>
    <p:extLst>
      <p:ext uri="{BB962C8B-B14F-4D97-AF65-F5344CB8AC3E}">
        <p14:creationId xmlns:p14="http://schemas.microsoft.com/office/powerpoint/2010/main" val="3192865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C74BAD-2E8B-4AD3-B0CD-108769B207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8A891B-B80C-4F90-9665-75F558C394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E1C31D-6DC9-4CAB-B37B-14AB2998E1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258987-A25C-4C50-807C-D37EDE9949C3}" type="datetimeFigureOut">
              <a:rPr lang="en-US" smtClean="0"/>
              <a:t>8/16/2024</a:t>
            </a:fld>
            <a:endParaRPr lang="en-US"/>
          </a:p>
        </p:txBody>
      </p:sp>
      <p:sp>
        <p:nvSpPr>
          <p:cNvPr id="5" name="Footer Placeholder 4">
            <a:extLst>
              <a:ext uri="{FF2B5EF4-FFF2-40B4-BE49-F238E27FC236}">
                <a16:creationId xmlns:a16="http://schemas.microsoft.com/office/drawing/2014/main" id="{6271F45D-DBC0-4E95-B30F-0AA31EF937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4BFDE44-24C4-422D-B7D2-48E2042665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AAA65B-9930-4F85-A80E-4CA852413443}" type="slidenum">
              <a:rPr lang="en-US" smtClean="0"/>
              <a:t>‹#›</a:t>
            </a:fld>
            <a:endParaRPr lang="en-US"/>
          </a:p>
        </p:txBody>
      </p:sp>
    </p:spTree>
    <p:extLst>
      <p:ext uri="{BB962C8B-B14F-4D97-AF65-F5344CB8AC3E}">
        <p14:creationId xmlns:p14="http://schemas.microsoft.com/office/powerpoint/2010/main" val="1662825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7A19B33-DFCE-4592-A5C9-DEB137ECB682}"/>
              </a:ext>
            </a:extLst>
          </p:cNvPr>
          <p:cNvSpPr/>
          <p:nvPr userDrawn="1"/>
        </p:nvSpPr>
        <p:spPr>
          <a:xfrm>
            <a:off x="11355979" y="787033"/>
            <a:ext cx="818607" cy="6070967"/>
          </a:xfrm>
          <a:prstGeom prst="rect">
            <a:avLst/>
          </a:prstGeom>
          <a:solidFill>
            <a:srgbClr val="F0130E"/>
          </a:solidFill>
          <a:ln>
            <a:solidFill>
              <a:srgbClr val="FF0000"/>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 Placeholder 2">
            <a:extLst>
              <a:ext uri="{FF2B5EF4-FFF2-40B4-BE49-F238E27FC236}">
                <a16:creationId xmlns:a16="http://schemas.microsoft.com/office/drawing/2014/main" id="{1F08D622-5865-4BE5-B2C7-E4A7B0CE4E86}"/>
              </a:ext>
            </a:extLst>
          </p:cNvPr>
          <p:cNvSpPr>
            <a:spLocks noGrp="1"/>
          </p:cNvSpPr>
          <p:nvPr>
            <p:ph type="body" idx="1"/>
          </p:nvPr>
        </p:nvSpPr>
        <p:spPr>
          <a:xfrm>
            <a:off x="17414" y="808268"/>
            <a:ext cx="11338565" cy="5531136"/>
          </a:xfrm>
          <a:prstGeom prst="rect">
            <a:avLst/>
          </a:prstGeom>
          <a:noFill/>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Rectangle 3">
            <a:extLst>
              <a:ext uri="{FF2B5EF4-FFF2-40B4-BE49-F238E27FC236}">
                <a16:creationId xmlns:a16="http://schemas.microsoft.com/office/drawing/2014/main" id="{30054138-42CA-474E-8B8D-662205F42CF0}"/>
              </a:ext>
            </a:extLst>
          </p:cNvPr>
          <p:cNvSpPr/>
          <p:nvPr userDrawn="1"/>
        </p:nvSpPr>
        <p:spPr>
          <a:xfrm>
            <a:off x="-1" y="1"/>
            <a:ext cx="12174587" cy="787032"/>
          </a:xfrm>
          <a:prstGeom prst="rect">
            <a:avLst/>
          </a:prstGeom>
          <a:solidFill>
            <a:srgbClr val="0829C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oup 10">
            <a:extLst>
              <a:ext uri="{FF2B5EF4-FFF2-40B4-BE49-F238E27FC236}">
                <a16:creationId xmlns:a16="http://schemas.microsoft.com/office/drawing/2014/main" id="{9EEA9CD9-5766-4693-8BBF-796600541973}"/>
              </a:ext>
            </a:extLst>
          </p:cNvPr>
          <p:cNvGrpSpPr/>
          <p:nvPr userDrawn="1"/>
        </p:nvGrpSpPr>
        <p:grpSpPr>
          <a:xfrm>
            <a:off x="11355978" y="94166"/>
            <a:ext cx="818607" cy="853442"/>
            <a:chOff x="10881362" y="0"/>
            <a:chExt cx="1301932" cy="1224235"/>
          </a:xfrm>
          <a:solidFill>
            <a:srgbClr val="FFC000"/>
          </a:solidFill>
        </p:grpSpPr>
        <p:sp>
          <p:nvSpPr>
            <p:cNvPr id="8" name="Oval 7">
              <a:extLst>
                <a:ext uri="{FF2B5EF4-FFF2-40B4-BE49-F238E27FC236}">
                  <a16:creationId xmlns:a16="http://schemas.microsoft.com/office/drawing/2014/main" id="{45E4538A-D6E1-4294-B3D2-187DE4FB6CD0}"/>
                </a:ext>
              </a:extLst>
            </p:cNvPr>
            <p:cNvSpPr/>
            <p:nvPr userDrawn="1"/>
          </p:nvSpPr>
          <p:spPr>
            <a:xfrm>
              <a:off x="10881362" y="0"/>
              <a:ext cx="1301932" cy="1224235"/>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a:extLst>
                <a:ext uri="{FF2B5EF4-FFF2-40B4-BE49-F238E27FC236}">
                  <a16:creationId xmlns:a16="http://schemas.microsoft.com/office/drawing/2014/main" id="{64DD956E-DC72-44CC-AA7C-2FA467D41076}"/>
                </a:ext>
              </a:extLst>
            </p:cNvPr>
            <p:cNvPicPr>
              <a:picLocks noChangeAspect="1"/>
            </p:cNvPicPr>
            <p:nvPr userDrawn="1"/>
          </p:nvPicPr>
          <p:blipFill>
            <a:blip r:embed="rId15"/>
            <a:stretch>
              <a:fillRect/>
            </a:stretch>
          </p:blipFill>
          <p:spPr>
            <a:xfrm>
              <a:off x="11035936" y="69669"/>
              <a:ext cx="1071155" cy="1154566"/>
            </a:xfrm>
            <a:prstGeom prst="rect">
              <a:avLst/>
            </a:prstGeom>
            <a:grpFill/>
            <a:ln>
              <a:noFill/>
            </a:ln>
            <a:effectLst>
              <a:softEdge rad="112500"/>
            </a:effectLst>
          </p:spPr>
        </p:pic>
      </p:grpSp>
      <p:sp>
        <p:nvSpPr>
          <p:cNvPr id="2" name="Title Placeholder 1">
            <a:extLst>
              <a:ext uri="{FF2B5EF4-FFF2-40B4-BE49-F238E27FC236}">
                <a16:creationId xmlns:a16="http://schemas.microsoft.com/office/drawing/2014/main" id="{8455BD06-BAB6-41CF-83E4-E5AC534642C8}"/>
              </a:ext>
            </a:extLst>
          </p:cNvPr>
          <p:cNvSpPr>
            <a:spLocks noGrp="1"/>
          </p:cNvSpPr>
          <p:nvPr>
            <p:ph type="title"/>
          </p:nvPr>
        </p:nvSpPr>
        <p:spPr>
          <a:xfrm>
            <a:off x="168809" y="94166"/>
            <a:ext cx="11100078" cy="619937"/>
          </a:xfrm>
          <a:prstGeom prst="rect">
            <a:avLst/>
          </a:prstGeom>
          <a:noFill/>
          <a:scene3d>
            <a:camera prst="orthographicFront"/>
            <a:lightRig rig="threePt" dir="t"/>
          </a:scene3d>
          <a:sp3d>
            <a:bevelT w="114300" prst="artDeco"/>
          </a:sp3d>
        </p:spPr>
        <p:txBody>
          <a:bodyPr vert="horz" lIns="91440" tIns="45720" rIns="91440" bIns="45720" rtlCol="0" anchor="ctr">
            <a:noAutofit/>
          </a:bodyPr>
          <a:lstStyle/>
          <a:p>
            <a:r>
              <a:rPr lang="en-US" dirty="0"/>
              <a:t>Click to edit Master title style</a:t>
            </a:r>
            <a:endParaRPr lang="en-GB" dirty="0"/>
          </a:p>
        </p:txBody>
      </p:sp>
      <p:sp>
        <p:nvSpPr>
          <p:cNvPr id="19" name="Rectangle: Rounded Corners 18">
            <a:extLst>
              <a:ext uri="{FF2B5EF4-FFF2-40B4-BE49-F238E27FC236}">
                <a16:creationId xmlns:a16="http://schemas.microsoft.com/office/drawing/2014/main" id="{E6054DBD-2D9E-444F-BCF2-76C78E1B9C19}"/>
              </a:ext>
            </a:extLst>
          </p:cNvPr>
          <p:cNvSpPr/>
          <p:nvPr userDrawn="1"/>
        </p:nvSpPr>
        <p:spPr>
          <a:xfrm>
            <a:off x="1689461" y="6321848"/>
            <a:ext cx="10406747" cy="553097"/>
          </a:xfrm>
          <a:prstGeom prst="roundRect">
            <a:avLst>
              <a:gd name="adj" fmla="val 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Footer Placeholder 4">
            <a:extLst>
              <a:ext uri="{FF2B5EF4-FFF2-40B4-BE49-F238E27FC236}">
                <a16:creationId xmlns:a16="http://schemas.microsoft.com/office/drawing/2014/main" id="{46C25051-5292-4499-A68D-3A5E7B76472C}"/>
              </a:ext>
            </a:extLst>
          </p:cNvPr>
          <p:cNvSpPr>
            <a:spLocks noGrp="1"/>
          </p:cNvSpPr>
          <p:nvPr>
            <p:ph type="ftr" sz="quarter" idx="3"/>
          </p:nvPr>
        </p:nvSpPr>
        <p:spPr>
          <a:xfrm>
            <a:off x="1689461" y="6356349"/>
            <a:ext cx="10032277" cy="527867"/>
          </a:xfrm>
          <a:prstGeom prst="rect">
            <a:avLst/>
          </a:prstGeom>
          <a:ln>
            <a:noFill/>
          </a:ln>
        </p:spPr>
        <p:txBody>
          <a:bodyPr/>
          <a:lstStyle>
            <a:lvl1pPr>
              <a:defRPr sz="1600" b="1">
                <a:solidFill>
                  <a:schemeClr val="bg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defRPr>
            </a:lvl1pPr>
          </a:lstStyle>
          <a:p>
            <a:endParaRPr lang="en-GB" dirty="0"/>
          </a:p>
        </p:txBody>
      </p:sp>
      <p:sp>
        <p:nvSpPr>
          <p:cNvPr id="21" name="Oval 20">
            <a:extLst>
              <a:ext uri="{FF2B5EF4-FFF2-40B4-BE49-F238E27FC236}">
                <a16:creationId xmlns:a16="http://schemas.microsoft.com/office/drawing/2014/main" id="{D2D5B3DF-FB69-4AC7-A4E5-3591E48B1777}"/>
              </a:ext>
            </a:extLst>
          </p:cNvPr>
          <p:cNvSpPr/>
          <p:nvPr userDrawn="1"/>
        </p:nvSpPr>
        <p:spPr>
          <a:xfrm>
            <a:off x="11721740" y="6356350"/>
            <a:ext cx="461554" cy="484095"/>
          </a:xfrm>
          <a:prstGeom prst="ellipse">
            <a:avLst/>
          </a:prstGeom>
          <a:solidFill>
            <a:srgbClr val="C00000"/>
          </a:solidFill>
          <a:ln>
            <a:solidFill>
              <a:srgbClr val="C00000"/>
            </a:solidFill>
          </a:ln>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Slide Number Placeholder 5">
            <a:extLst>
              <a:ext uri="{FF2B5EF4-FFF2-40B4-BE49-F238E27FC236}">
                <a16:creationId xmlns:a16="http://schemas.microsoft.com/office/drawing/2014/main" id="{8BA88C88-0A13-47E4-8B01-B3247660EC3E}"/>
              </a:ext>
            </a:extLst>
          </p:cNvPr>
          <p:cNvSpPr>
            <a:spLocks noGrp="1"/>
          </p:cNvSpPr>
          <p:nvPr>
            <p:ph type="sldNum" sz="quarter" idx="4"/>
          </p:nvPr>
        </p:nvSpPr>
        <p:spPr>
          <a:xfrm>
            <a:off x="11721739" y="6412469"/>
            <a:ext cx="461555" cy="371856"/>
          </a:xfrm>
          <a:prstGeom prst="rect">
            <a:avLst/>
          </a:prstGeom>
          <a:scene3d>
            <a:camera prst="orthographicFront"/>
            <a:lightRig rig="threePt" dir="t"/>
          </a:scene3d>
          <a:sp3d>
            <a:bevelT prst="convex"/>
          </a:sp3d>
        </p:spPr>
        <p:txBody>
          <a:bodyPr/>
          <a:lstStyle>
            <a:lvl1pPr>
              <a:defRPr i="1">
                <a:solidFill>
                  <a:schemeClr val="bg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defRPr>
            </a:lvl1pPr>
          </a:lstStyle>
          <a:p>
            <a:fld id="{5576A088-A8D9-4974-B30A-5AE85A04896C}" type="slidenum">
              <a:rPr lang="en-GB" smtClean="0"/>
              <a:pPr/>
              <a:t>‹#›</a:t>
            </a:fld>
            <a:endParaRPr lang="en-GB"/>
          </a:p>
        </p:txBody>
      </p:sp>
      <p:sp>
        <p:nvSpPr>
          <p:cNvPr id="23" name="Rectangle: Rounded Corners 22">
            <a:extLst>
              <a:ext uri="{FF2B5EF4-FFF2-40B4-BE49-F238E27FC236}">
                <a16:creationId xmlns:a16="http://schemas.microsoft.com/office/drawing/2014/main" id="{E886563B-1640-4766-85F1-D1906065CA4D}"/>
              </a:ext>
            </a:extLst>
          </p:cNvPr>
          <p:cNvSpPr/>
          <p:nvPr userDrawn="1"/>
        </p:nvSpPr>
        <p:spPr>
          <a:xfrm>
            <a:off x="8706" y="6321848"/>
            <a:ext cx="1680757" cy="536152"/>
          </a:xfrm>
          <a:prstGeom prst="roundRect">
            <a:avLst>
              <a:gd name="adj" fmla="val 424"/>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Date Placeholder 3">
            <a:extLst>
              <a:ext uri="{FF2B5EF4-FFF2-40B4-BE49-F238E27FC236}">
                <a16:creationId xmlns:a16="http://schemas.microsoft.com/office/drawing/2014/main" id="{1A17659B-BF32-4A29-AE94-0C71F31FDF9D}"/>
              </a:ext>
            </a:extLst>
          </p:cNvPr>
          <p:cNvSpPr>
            <a:spLocks noGrp="1"/>
          </p:cNvSpPr>
          <p:nvPr>
            <p:ph type="dt" sz="half" idx="2"/>
          </p:nvPr>
        </p:nvSpPr>
        <p:spPr>
          <a:xfrm>
            <a:off x="8704" y="6419200"/>
            <a:ext cx="1680757" cy="365125"/>
          </a:xfrm>
          <a:prstGeom prst="rect">
            <a:avLst/>
          </a:prstGeom>
        </p:spPr>
        <p:txBody>
          <a:bodyPr/>
          <a:lstStyle>
            <a:lvl1pPr>
              <a:defRPr b="1">
                <a:solidFill>
                  <a:schemeClr val="bg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defRPr>
            </a:lvl1pPr>
          </a:lstStyle>
          <a:p>
            <a:fld id="{3100DF50-6A96-4D74-8354-E3CBAE8CA585}" type="datetime1">
              <a:rPr lang="en-GB" smtClean="0"/>
              <a:t>16/08/2024</a:t>
            </a:fld>
            <a:endParaRPr lang="en-GB" dirty="0"/>
          </a:p>
        </p:txBody>
      </p:sp>
    </p:spTree>
    <p:extLst>
      <p:ext uri="{BB962C8B-B14F-4D97-AF65-F5344CB8AC3E}">
        <p14:creationId xmlns:p14="http://schemas.microsoft.com/office/powerpoint/2010/main" val="29252642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ircle(in)">
                                      <p:cBhvr>
                                        <p:cTn id="13" dur="2000"/>
                                        <p:tgtEl>
                                          <p:spTgt spid="3">
                                            <p:txEl>
                                              <p:pRg st="2" end="2"/>
                                            </p:txEl>
                                          </p:spTgt>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ircle(in)">
                                      <p:cBhvr>
                                        <p:cTn id="16" dur="2000"/>
                                        <p:tgtEl>
                                          <p:spTgt spid="3">
                                            <p:txEl>
                                              <p:pRg st="3" end="3"/>
                                            </p:txEl>
                                          </p:spTgt>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ircle(in)">
                                      <p:cBhvr>
                                        <p:cTn id="19"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6" presetClass="entr" presetSubtype="16"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circle(in)">
                      <p:cBhvr>
                        <p:cTn dur="2000"/>
                        <p:tgtEl>
                          <p:spTgt spid="3"/>
                        </p:tgtEl>
                      </p:cBhvr>
                    </p:animEffect>
                  </p:childTnLst>
                </p:cTn>
              </p:par>
            </p:tnLst>
          </p:tmpl>
          <p:tmpl lvl="2">
            <p:tnLst>
              <p:par>
                <p:cTn presetID="6" presetClass="entr" presetSubtype="16"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circle(in)">
                      <p:cBhvr>
                        <p:cTn dur="2000"/>
                        <p:tgtEl>
                          <p:spTgt spid="3"/>
                        </p:tgtEl>
                      </p:cBhvr>
                    </p:animEffect>
                  </p:childTnLst>
                </p:cTn>
              </p:par>
            </p:tnLst>
          </p:tmpl>
          <p:tmpl lvl="3">
            <p:tnLst>
              <p:par>
                <p:cTn presetID="6" presetClass="entr" presetSubtype="16"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circle(in)">
                      <p:cBhvr>
                        <p:cTn dur="2000"/>
                        <p:tgtEl>
                          <p:spTgt spid="3"/>
                        </p:tgtEl>
                      </p:cBhvr>
                    </p:animEffect>
                  </p:childTnLst>
                </p:cTn>
              </p:par>
            </p:tnLst>
          </p:tmpl>
          <p:tmpl lvl="4">
            <p:tnLst>
              <p:par>
                <p:cTn presetID="6" presetClass="entr" presetSubtype="16"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circle(in)">
                      <p:cBhvr>
                        <p:cTn dur="2000"/>
                        <p:tgtEl>
                          <p:spTgt spid="3"/>
                        </p:tgtEl>
                      </p:cBhvr>
                    </p:animEffect>
                  </p:childTnLst>
                </p:cTn>
              </p:par>
            </p:tnLst>
          </p:tmpl>
          <p:tmpl lvl="5">
            <p:tnLst>
              <p:par>
                <p:cTn presetID="6" presetClass="entr" presetSubtype="16"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circle(in)">
                      <p:cBhvr>
                        <p:cTn dur="2000"/>
                        <p:tgtEl>
                          <p:spTgt spid="3"/>
                        </p:tgtEl>
                      </p:cBhvr>
                    </p:animEffect>
                  </p:childTnLst>
                </p:cTn>
              </p:par>
            </p:tnLst>
          </p:tmpl>
        </p:tmplLst>
      </p:bldP>
    </p:bldLst>
  </p:timing>
  <p:hf sldNum="0" hdr="0" ftr="0" dt="0"/>
  <p:txStyles>
    <p:titleStyle>
      <a:lvl1pPr algn="ctr" defTabSz="914400" rtl="0" eaLnBrk="1" latinLnBrk="0" hangingPunct="1">
        <a:lnSpc>
          <a:spcPct val="90000"/>
        </a:lnSpc>
        <a:spcBef>
          <a:spcPct val="0"/>
        </a:spcBef>
        <a:buNone/>
        <a:defRPr sz="5000" b="1" i="1" kern="1200">
          <a:solidFill>
            <a:schemeClr val="bg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mj-cs"/>
        </a:defRPr>
      </a:lvl1pPr>
    </p:titleStyle>
    <p:bodyStyle>
      <a:lvl1pPr marL="228600" indent="-228600" algn="l" defTabSz="914400" rtl="0" eaLnBrk="1" latinLnBrk="0" hangingPunct="1">
        <a:lnSpc>
          <a:spcPct val="90000"/>
        </a:lnSpc>
        <a:spcBef>
          <a:spcPts val="1000"/>
        </a:spcBef>
        <a:buFont typeface="Cambria" panose="02040503050406030204" pitchFamily="18" charset="0"/>
        <a:buChar char="⊪"/>
        <a:defRPr sz="2800" b="1" kern="1200">
          <a:solidFill>
            <a:srgbClr val="000066"/>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mn-cs"/>
        </a:defRPr>
      </a:lvl1pPr>
      <a:lvl2pPr marL="685800" indent="-228600" algn="l" defTabSz="914400" rtl="0" eaLnBrk="1" latinLnBrk="0" hangingPunct="1">
        <a:lnSpc>
          <a:spcPct val="90000"/>
        </a:lnSpc>
        <a:spcBef>
          <a:spcPts val="500"/>
        </a:spcBef>
        <a:buFont typeface="Cambria" panose="02040503050406030204" pitchFamily="18" charset="0"/>
        <a:buChar char="⊪"/>
        <a:defRPr sz="2400" b="1" kern="1200">
          <a:solidFill>
            <a:srgbClr val="000066"/>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mn-cs"/>
        </a:defRPr>
      </a:lvl2pPr>
      <a:lvl3pPr marL="1143000" indent="-228600" algn="l" defTabSz="914400" rtl="0" eaLnBrk="1" latinLnBrk="0" hangingPunct="1">
        <a:lnSpc>
          <a:spcPct val="90000"/>
        </a:lnSpc>
        <a:spcBef>
          <a:spcPts val="500"/>
        </a:spcBef>
        <a:buFont typeface="Cambria" panose="02040503050406030204" pitchFamily="18" charset="0"/>
        <a:buChar char="⊪"/>
        <a:defRPr sz="2000" b="1" kern="1200">
          <a:solidFill>
            <a:srgbClr val="000066"/>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mn-cs"/>
        </a:defRPr>
      </a:lvl3pPr>
      <a:lvl4pPr marL="1600200" indent="-228600" algn="l" defTabSz="914400" rtl="0" eaLnBrk="1" latinLnBrk="0" hangingPunct="1">
        <a:lnSpc>
          <a:spcPct val="90000"/>
        </a:lnSpc>
        <a:spcBef>
          <a:spcPts val="500"/>
        </a:spcBef>
        <a:buFont typeface="Cambria" panose="02040503050406030204" pitchFamily="18" charset="0"/>
        <a:buChar char="⊪"/>
        <a:defRPr sz="1800" b="1" kern="1200">
          <a:solidFill>
            <a:srgbClr val="000066"/>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mn-cs"/>
        </a:defRPr>
      </a:lvl4pPr>
      <a:lvl5pPr marL="2057400" indent="-228600" algn="l" defTabSz="914400" rtl="0" eaLnBrk="1" latinLnBrk="0" hangingPunct="1">
        <a:lnSpc>
          <a:spcPct val="90000"/>
        </a:lnSpc>
        <a:spcBef>
          <a:spcPts val="500"/>
        </a:spcBef>
        <a:buFont typeface="Cambria" panose="02040503050406030204" pitchFamily="18" charset="0"/>
        <a:buChar char="⊪"/>
        <a:defRPr sz="1800" b="1" kern="1200">
          <a:solidFill>
            <a:srgbClr val="000066"/>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31AE-7535-4CD0-A60E-6F7FFF2A5B03}"/>
              </a:ext>
            </a:extLst>
          </p:cNvPr>
          <p:cNvSpPr>
            <a:spLocks noGrp="1"/>
          </p:cNvSpPr>
          <p:nvPr>
            <p:ph type="ctrTitle"/>
          </p:nvPr>
        </p:nvSpPr>
        <p:spPr>
          <a:xfrm>
            <a:off x="838200" y="614299"/>
            <a:ext cx="10515600" cy="1331533"/>
          </a:xfrm>
        </p:spPr>
        <p:txBody>
          <a:bodyPr>
            <a:normAutofit fontScale="90000"/>
          </a:bodyPr>
          <a:lstStyle/>
          <a:p>
            <a:r>
              <a:rPr lang="en-GB" dirty="0"/>
              <a:t>Data Curation and Management Plans</a:t>
            </a:r>
            <a:endParaRPr lang="en-US" dirty="0"/>
          </a:p>
        </p:txBody>
      </p:sp>
      <p:sp>
        <p:nvSpPr>
          <p:cNvPr id="3" name="Subtitle 2">
            <a:extLst>
              <a:ext uri="{FF2B5EF4-FFF2-40B4-BE49-F238E27FC236}">
                <a16:creationId xmlns:a16="http://schemas.microsoft.com/office/drawing/2014/main" id="{587A1E16-E311-4CC6-BE45-EB7984B073DE}"/>
              </a:ext>
            </a:extLst>
          </p:cNvPr>
          <p:cNvSpPr>
            <a:spLocks noGrp="1"/>
          </p:cNvSpPr>
          <p:nvPr>
            <p:ph type="subTitle" idx="1"/>
          </p:nvPr>
        </p:nvSpPr>
        <p:spPr/>
        <p:txBody>
          <a:bodyPr/>
          <a:lstStyle/>
          <a:p>
            <a:r>
              <a:rPr lang="en-US" dirty="0"/>
              <a:t>SCHOOL OF ECONOMICS</a:t>
            </a:r>
          </a:p>
        </p:txBody>
      </p:sp>
    </p:spTree>
    <p:extLst>
      <p:ext uri="{BB962C8B-B14F-4D97-AF65-F5344CB8AC3E}">
        <p14:creationId xmlns:p14="http://schemas.microsoft.com/office/powerpoint/2010/main" val="1319855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A6EE65-95EC-47DF-A600-1542D09DDE5D}"/>
              </a:ext>
            </a:extLst>
          </p:cNvPr>
          <p:cNvSpPr>
            <a:spLocks noGrp="1"/>
          </p:cNvSpPr>
          <p:nvPr>
            <p:ph idx="1"/>
          </p:nvPr>
        </p:nvSpPr>
        <p:spPr/>
        <p:txBody>
          <a:bodyPr>
            <a:normAutofit fontScale="92500" lnSpcReduction="10000"/>
          </a:bodyPr>
          <a:lstStyle/>
          <a:p>
            <a:pPr algn="just"/>
            <a:r>
              <a:rPr lang="en-GB" dirty="0"/>
              <a:t>Data curation is the dynamic and ongoing process of data management throughout the </a:t>
            </a:r>
            <a:r>
              <a:rPr lang="en-GB" dirty="0">
                <a:solidFill>
                  <a:srgbClr val="FF0000"/>
                </a:solidFill>
              </a:rPr>
              <a:t>life cycle and usefulness of the data.</a:t>
            </a:r>
          </a:p>
          <a:p>
            <a:pPr algn="just"/>
            <a:r>
              <a:rPr lang="en-GB" dirty="0"/>
              <a:t>The process  of data curation involves </a:t>
            </a:r>
          </a:p>
          <a:p>
            <a:pPr algn="just"/>
            <a:r>
              <a:rPr lang="en-GB" dirty="0">
                <a:solidFill>
                  <a:srgbClr val="FF0000"/>
                </a:solidFill>
              </a:rPr>
              <a:t>Preserving</a:t>
            </a:r>
            <a:r>
              <a:rPr lang="en-GB" dirty="0"/>
              <a:t> </a:t>
            </a:r>
          </a:p>
          <a:p>
            <a:pPr lvl="1" algn="just"/>
            <a:r>
              <a:rPr lang="en-GB" dirty="0"/>
              <a:t>Collecting and managing and storing research data</a:t>
            </a:r>
          </a:p>
          <a:p>
            <a:pPr algn="just"/>
            <a:r>
              <a:rPr lang="en-GB" dirty="0">
                <a:solidFill>
                  <a:srgbClr val="FF0000"/>
                </a:solidFill>
              </a:rPr>
              <a:t>Sharing</a:t>
            </a:r>
            <a:r>
              <a:rPr lang="en-GB" dirty="0"/>
              <a:t> </a:t>
            </a:r>
          </a:p>
          <a:p>
            <a:pPr lvl="1" algn="just"/>
            <a:r>
              <a:rPr lang="en-GB" dirty="0"/>
              <a:t> Making it publicly available and accessible and revealing the potential of the data across different domains</a:t>
            </a:r>
          </a:p>
          <a:p>
            <a:pPr algn="just"/>
            <a:r>
              <a:rPr lang="en-GB" dirty="0">
                <a:solidFill>
                  <a:srgbClr val="FF0000"/>
                </a:solidFill>
              </a:rPr>
              <a:t>Discovering</a:t>
            </a:r>
            <a:r>
              <a:rPr lang="en-GB" dirty="0"/>
              <a:t> </a:t>
            </a:r>
          </a:p>
          <a:p>
            <a:pPr lvl="1" algn="just"/>
            <a:r>
              <a:rPr lang="en-GB" dirty="0"/>
              <a:t>Enhance the re-use of the data and new combination of data</a:t>
            </a:r>
          </a:p>
        </p:txBody>
      </p:sp>
      <p:sp>
        <p:nvSpPr>
          <p:cNvPr id="3" name="Title 2">
            <a:extLst>
              <a:ext uri="{FF2B5EF4-FFF2-40B4-BE49-F238E27FC236}">
                <a16:creationId xmlns:a16="http://schemas.microsoft.com/office/drawing/2014/main" id="{8738E09A-F98F-41D7-A1E7-5D05DCDA4A80}"/>
              </a:ext>
            </a:extLst>
          </p:cNvPr>
          <p:cNvSpPr>
            <a:spLocks noGrp="1"/>
          </p:cNvSpPr>
          <p:nvPr>
            <p:ph type="title"/>
          </p:nvPr>
        </p:nvSpPr>
        <p:spPr/>
        <p:txBody>
          <a:bodyPr/>
          <a:lstStyle/>
          <a:p>
            <a:r>
              <a:rPr lang="en-GB" dirty="0"/>
              <a:t>Data Curation</a:t>
            </a:r>
            <a:endParaRPr lang="en-US" dirty="0"/>
          </a:p>
        </p:txBody>
      </p:sp>
    </p:spTree>
    <p:extLst>
      <p:ext uri="{BB962C8B-B14F-4D97-AF65-F5344CB8AC3E}">
        <p14:creationId xmlns:p14="http://schemas.microsoft.com/office/powerpoint/2010/main" val="312830919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E92342-AB8E-40F9-B57C-7D7C0C723717}"/>
              </a:ext>
            </a:extLst>
          </p:cNvPr>
          <p:cNvSpPr>
            <a:spLocks noGrp="1"/>
          </p:cNvSpPr>
          <p:nvPr>
            <p:ph type="body" idx="1"/>
          </p:nvPr>
        </p:nvSpPr>
        <p:spPr/>
        <p:txBody>
          <a:bodyPr/>
          <a:lstStyle/>
          <a:p>
            <a:r>
              <a:rPr lang="en-GB" dirty="0"/>
              <a:t>Data Management Plans </a:t>
            </a:r>
          </a:p>
        </p:txBody>
      </p:sp>
    </p:spTree>
    <p:extLst>
      <p:ext uri="{BB962C8B-B14F-4D97-AF65-F5344CB8AC3E}">
        <p14:creationId xmlns:p14="http://schemas.microsoft.com/office/powerpoint/2010/main" val="368668149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FD84EAC-2630-4ED4-98B3-BC46E55FA3E9}"/>
              </a:ext>
            </a:extLst>
          </p:cNvPr>
          <p:cNvSpPr>
            <a:spLocks noGrp="1"/>
          </p:cNvSpPr>
          <p:nvPr>
            <p:ph idx="1"/>
          </p:nvPr>
        </p:nvSpPr>
        <p:spPr/>
        <p:txBody>
          <a:bodyPr>
            <a:normAutofit lnSpcReduction="10000"/>
          </a:bodyPr>
          <a:lstStyle/>
          <a:p>
            <a:pPr algn="just"/>
            <a:r>
              <a:rPr lang="en-GB" dirty="0"/>
              <a:t>DMP typically states what data would be created, how it would be documented and preserved, who would be able access the data and the kind of restrictions that would applied. </a:t>
            </a:r>
          </a:p>
          <a:p>
            <a:pPr algn="just"/>
            <a:r>
              <a:rPr lang="en-GB" dirty="0"/>
              <a:t>Horizon (2020) defines DMPs as detailing what data the project will generate, whether and how it will be exploited or made accessible for verification and re-use, and how it will be curated and preserved.</a:t>
            </a:r>
          </a:p>
          <a:p>
            <a:pPr algn="just"/>
            <a:r>
              <a:rPr lang="en-GB" dirty="0"/>
              <a:t>It is a formal document which gives guidance to all stakeholders regarding how to handle data during and after research project</a:t>
            </a:r>
          </a:p>
        </p:txBody>
      </p:sp>
      <p:sp>
        <p:nvSpPr>
          <p:cNvPr id="3" name="Title 2">
            <a:extLst>
              <a:ext uri="{FF2B5EF4-FFF2-40B4-BE49-F238E27FC236}">
                <a16:creationId xmlns:a16="http://schemas.microsoft.com/office/drawing/2014/main" id="{263D9851-C0F1-41E6-9D6A-B5FCB1EC20AE}"/>
              </a:ext>
            </a:extLst>
          </p:cNvPr>
          <p:cNvSpPr>
            <a:spLocks noGrp="1"/>
          </p:cNvSpPr>
          <p:nvPr>
            <p:ph type="title"/>
          </p:nvPr>
        </p:nvSpPr>
        <p:spPr/>
        <p:txBody>
          <a:bodyPr/>
          <a:lstStyle/>
          <a:p>
            <a:r>
              <a:rPr lang="en-GB" dirty="0"/>
              <a:t>What DMP </a:t>
            </a:r>
          </a:p>
        </p:txBody>
      </p:sp>
    </p:spTree>
    <p:extLst>
      <p:ext uri="{BB962C8B-B14F-4D97-AF65-F5344CB8AC3E}">
        <p14:creationId xmlns:p14="http://schemas.microsoft.com/office/powerpoint/2010/main" val="301815720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3D9851-C0F1-41E6-9D6A-B5FCB1EC20AE}"/>
              </a:ext>
            </a:extLst>
          </p:cNvPr>
          <p:cNvSpPr>
            <a:spLocks noGrp="1"/>
          </p:cNvSpPr>
          <p:nvPr>
            <p:ph type="title"/>
          </p:nvPr>
        </p:nvSpPr>
        <p:spPr/>
        <p:txBody>
          <a:bodyPr/>
          <a:lstStyle/>
          <a:p>
            <a:r>
              <a:rPr lang="en-GB" dirty="0"/>
              <a:t>Don’t undervalue research data</a:t>
            </a:r>
          </a:p>
        </p:txBody>
      </p:sp>
      <p:pic>
        <p:nvPicPr>
          <p:cNvPr id="6" name="Picture 5">
            <a:extLst>
              <a:ext uri="{FF2B5EF4-FFF2-40B4-BE49-F238E27FC236}">
                <a16:creationId xmlns:a16="http://schemas.microsoft.com/office/drawing/2014/main" id="{188845AD-AEEB-488D-B6D6-1846124AACF0}"/>
              </a:ext>
            </a:extLst>
          </p:cNvPr>
          <p:cNvPicPr>
            <a:picLocks noChangeAspect="1"/>
          </p:cNvPicPr>
          <p:nvPr/>
        </p:nvPicPr>
        <p:blipFill>
          <a:blip r:embed="rId2"/>
          <a:stretch>
            <a:fillRect/>
          </a:stretch>
        </p:blipFill>
        <p:spPr>
          <a:xfrm>
            <a:off x="3886200" y="1195753"/>
            <a:ext cx="4316904" cy="5205047"/>
          </a:xfrm>
          <a:prstGeom prst="rect">
            <a:avLst/>
          </a:prstGeom>
        </p:spPr>
      </p:pic>
    </p:spTree>
    <p:extLst>
      <p:ext uri="{BB962C8B-B14F-4D97-AF65-F5344CB8AC3E}">
        <p14:creationId xmlns:p14="http://schemas.microsoft.com/office/powerpoint/2010/main" val="178562920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FD84EAC-2630-4ED4-98B3-BC46E55FA3E9}"/>
              </a:ext>
            </a:extLst>
          </p:cNvPr>
          <p:cNvSpPr>
            <a:spLocks noGrp="1"/>
          </p:cNvSpPr>
          <p:nvPr>
            <p:ph idx="1"/>
          </p:nvPr>
        </p:nvSpPr>
        <p:spPr/>
        <p:txBody>
          <a:bodyPr>
            <a:normAutofit/>
          </a:bodyPr>
          <a:lstStyle/>
          <a:p>
            <a:pPr algn="just"/>
            <a:r>
              <a:rPr lang="en-GB" dirty="0"/>
              <a:t>Opportunity to engage with researchers and improve RDM practice</a:t>
            </a:r>
          </a:p>
          <a:p>
            <a:pPr algn="just"/>
            <a:r>
              <a:rPr lang="en-GB" dirty="0"/>
              <a:t>Raise awareness of support available</a:t>
            </a:r>
          </a:p>
          <a:p>
            <a:pPr algn="just"/>
            <a:r>
              <a:rPr lang="en-GB" dirty="0"/>
              <a:t>Collate information to inform service delivery</a:t>
            </a:r>
          </a:p>
          <a:p>
            <a:pPr algn="just"/>
            <a:r>
              <a:rPr lang="en-GB" dirty="0"/>
              <a:t>Ensure the University is not exposed to risk</a:t>
            </a:r>
          </a:p>
          <a:p>
            <a:pPr algn="just"/>
            <a:r>
              <a:rPr lang="en-GB" dirty="0"/>
              <a:t>Ability to recover costs via grants</a:t>
            </a:r>
          </a:p>
          <a:p>
            <a:pPr algn="just"/>
            <a:r>
              <a:rPr lang="en-GB" dirty="0"/>
              <a:t>It provide guidance to:</a:t>
            </a:r>
          </a:p>
          <a:p>
            <a:pPr lvl="1" algn="just"/>
            <a:r>
              <a:rPr lang="en-GB" dirty="0"/>
              <a:t>How to handle data under regular circumstances </a:t>
            </a:r>
          </a:p>
          <a:p>
            <a:pPr lvl="1" algn="just"/>
            <a:r>
              <a:rPr lang="en-GB" dirty="0"/>
              <a:t>Establish the process to deal with unforeseen issues</a:t>
            </a:r>
          </a:p>
        </p:txBody>
      </p:sp>
      <p:sp>
        <p:nvSpPr>
          <p:cNvPr id="3" name="Title 2">
            <a:extLst>
              <a:ext uri="{FF2B5EF4-FFF2-40B4-BE49-F238E27FC236}">
                <a16:creationId xmlns:a16="http://schemas.microsoft.com/office/drawing/2014/main" id="{263D9851-C0F1-41E6-9D6A-B5FCB1EC20AE}"/>
              </a:ext>
            </a:extLst>
          </p:cNvPr>
          <p:cNvSpPr>
            <a:spLocks noGrp="1"/>
          </p:cNvSpPr>
          <p:nvPr>
            <p:ph type="title"/>
          </p:nvPr>
        </p:nvSpPr>
        <p:spPr/>
        <p:txBody>
          <a:bodyPr/>
          <a:lstStyle/>
          <a:p>
            <a:r>
              <a:rPr lang="en-GB" dirty="0"/>
              <a:t>Why is DMP necessary?</a:t>
            </a:r>
          </a:p>
        </p:txBody>
      </p:sp>
    </p:spTree>
    <p:extLst>
      <p:ext uri="{BB962C8B-B14F-4D97-AF65-F5344CB8AC3E}">
        <p14:creationId xmlns:p14="http://schemas.microsoft.com/office/powerpoint/2010/main" val="77664839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FD84EAC-2630-4ED4-98B3-BC46E55FA3E9}"/>
              </a:ext>
            </a:extLst>
          </p:cNvPr>
          <p:cNvSpPr>
            <a:spLocks noGrp="1"/>
          </p:cNvSpPr>
          <p:nvPr>
            <p:ph idx="1"/>
          </p:nvPr>
        </p:nvSpPr>
        <p:spPr/>
        <p:txBody>
          <a:bodyPr>
            <a:normAutofit/>
          </a:bodyPr>
          <a:lstStyle/>
          <a:p>
            <a:pPr algn="just"/>
            <a:r>
              <a:rPr lang="en-GB" dirty="0"/>
              <a:t>It brings to bear, all the necessary issues associated with data management such as</a:t>
            </a:r>
          </a:p>
          <a:p>
            <a:pPr lvl="1" algn="just"/>
            <a:r>
              <a:rPr lang="en-GB" dirty="0"/>
              <a:t>Data cleaning </a:t>
            </a:r>
          </a:p>
          <a:p>
            <a:pPr lvl="1" algn="just"/>
            <a:r>
              <a:rPr lang="en-GB" dirty="0"/>
              <a:t>Metadata generation </a:t>
            </a:r>
          </a:p>
          <a:p>
            <a:pPr lvl="1" algn="just"/>
            <a:r>
              <a:rPr lang="en-GB" dirty="0"/>
              <a:t>Data preservation </a:t>
            </a:r>
          </a:p>
          <a:p>
            <a:pPr lvl="1" algn="just"/>
            <a:r>
              <a:rPr lang="en-GB" dirty="0"/>
              <a:t>Data analysis and </a:t>
            </a:r>
          </a:p>
          <a:p>
            <a:pPr lvl="1" algn="just"/>
            <a:r>
              <a:rPr lang="en-GB" dirty="0"/>
              <a:t>Data archival.</a:t>
            </a:r>
          </a:p>
          <a:p>
            <a:pPr algn="just"/>
            <a:r>
              <a:rPr lang="en-GB" dirty="0"/>
              <a:t>DMP provides an authoritative resource for documenting data management practices</a:t>
            </a:r>
          </a:p>
          <a:p>
            <a:pPr lvl="1" algn="just"/>
            <a:endParaRPr lang="en-GB" dirty="0"/>
          </a:p>
        </p:txBody>
      </p:sp>
      <p:sp>
        <p:nvSpPr>
          <p:cNvPr id="3" name="Title 2">
            <a:extLst>
              <a:ext uri="{FF2B5EF4-FFF2-40B4-BE49-F238E27FC236}">
                <a16:creationId xmlns:a16="http://schemas.microsoft.com/office/drawing/2014/main" id="{263D9851-C0F1-41E6-9D6A-B5FCB1EC20AE}"/>
              </a:ext>
            </a:extLst>
          </p:cNvPr>
          <p:cNvSpPr>
            <a:spLocks noGrp="1"/>
          </p:cNvSpPr>
          <p:nvPr>
            <p:ph type="title"/>
          </p:nvPr>
        </p:nvSpPr>
        <p:spPr/>
        <p:txBody>
          <a:bodyPr/>
          <a:lstStyle/>
          <a:p>
            <a:r>
              <a:rPr lang="en-GB" dirty="0"/>
              <a:t>Why is DMP necessary?</a:t>
            </a:r>
          </a:p>
        </p:txBody>
      </p:sp>
    </p:spTree>
    <p:extLst>
      <p:ext uri="{BB962C8B-B14F-4D97-AF65-F5344CB8AC3E}">
        <p14:creationId xmlns:p14="http://schemas.microsoft.com/office/powerpoint/2010/main" val="313394126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67C3A-05DA-401B-A9DE-50C23566288C}"/>
              </a:ext>
            </a:extLst>
          </p:cNvPr>
          <p:cNvSpPr>
            <a:spLocks noGrp="1"/>
          </p:cNvSpPr>
          <p:nvPr>
            <p:ph type="title"/>
          </p:nvPr>
        </p:nvSpPr>
        <p:spPr/>
        <p:txBody>
          <a:bodyPr/>
          <a:lstStyle/>
          <a:p>
            <a:r>
              <a:rPr lang="en-GB" dirty="0"/>
              <a:t>Creating DMP</a:t>
            </a:r>
          </a:p>
        </p:txBody>
      </p:sp>
      <p:sp>
        <p:nvSpPr>
          <p:cNvPr id="3" name="Text Placeholder 2">
            <a:extLst>
              <a:ext uri="{FF2B5EF4-FFF2-40B4-BE49-F238E27FC236}">
                <a16:creationId xmlns:a16="http://schemas.microsoft.com/office/drawing/2014/main" id="{0D5E558A-0101-437D-A3D7-A0D14159F215}"/>
              </a:ext>
            </a:extLst>
          </p:cNvPr>
          <p:cNvSpPr>
            <a:spLocks noGrp="1"/>
          </p:cNvSpPr>
          <p:nvPr>
            <p:ph type="body" idx="1"/>
          </p:nvPr>
        </p:nvSpPr>
        <p:spPr/>
        <p:txBody>
          <a:bodyPr/>
          <a:lstStyle/>
          <a:p>
            <a:r>
              <a:rPr lang="en-GB" dirty="0"/>
              <a:t>Issues to Consider</a:t>
            </a:r>
          </a:p>
        </p:txBody>
      </p:sp>
    </p:spTree>
    <p:extLst>
      <p:ext uri="{BB962C8B-B14F-4D97-AF65-F5344CB8AC3E}">
        <p14:creationId xmlns:p14="http://schemas.microsoft.com/office/powerpoint/2010/main" val="268484754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FD84EAC-2630-4ED4-98B3-BC46E55FA3E9}"/>
              </a:ext>
            </a:extLst>
          </p:cNvPr>
          <p:cNvSpPr>
            <a:spLocks noGrp="1"/>
          </p:cNvSpPr>
          <p:nvPr>
            <p:ph idx="1"/>
          </p:nvPr>
        </p:nvSpPr>
        <p:spPr/>
        <p:txBody>
          <a:bodyPr>
            <a:normAutofit fontScale="85000" lnSpcReduction="20000"/>
          </a:bodyPr>
          <a:lstStyle/>
          <a:p>
            <a:pPr algn="just"/>
            <a:r>
              <a:rPr lang="en-GB" dirty="0"/>
              <a:t>What data will be generated or reused in this research?</a:t>
            </a:r>
          </a:p>
          <a:p>
            <a:pPr algn="just"/>
            <a:r>
              <a:rPr lang="en-GB" dirty="0"/>
              <a:t>Here you should give a short description of the data you will create, or any third-party data that you plan to reuse.</a:t>
            </a:r>
          </a:p>
          <a:p>
            <a:pPr algn="just"/>
            <a:r>
              <a:rPr lang="en-GB" dirty="0"/>
              <a:t>Consider the types of data your research will generate, for example qualitative survey data, computational models, statistics, measurements, text, images, audio visual data, or samples.</a:t>
            </a:r>
          </a:p>
          <a:p>
            <a:pPr algn="just"/>
            <a:r>
              <a:rPr lang="en-GB" dirty="0"/>
              <a:t>Also consider the longevity of the file formats that you choose. Using open standards so your data can be read by a variety of software makes it easier to preserve and share with others.</a:t>
            </a:r>
          </a:p>
          <a:p>
            <a:pPr algn="just"/>
            <a:r>
              <a:rPr lang="en-GB" dirty="0"/>
              <a:t>If you are reusing third-party data, make sure you have sought appropriate permissions to allow for any data sharing or preservation plans.</a:t>
            </a:r>
          </a:p>
        </p:txBody>
      </p:sp>
      <p:sp>
        <p:nvSpPr>
          <p:cNvPr id="3" name="Title 2">
            <a:extLst>
              <a:ext uri="{FF2B5EF4-FFF2-40B4-BE49-F238E27FC236}">
                <a16:creationId xmlns:a16="http://schemas.microsoft.com/office/drawing/2014/main" id="{263D9851-C0F1-41E6-9D6A-B5FCB1EC20AE}"/>
              </a:ext>
            </a:extLst>
          </p:cNvPr>
          <p:cNvSpPr>
            <a:spLocks noGrp="1"/>
          </p:cNvSpPr>
          <p:nvPr>
            <p:ph type="title"/>
          </p:nvPr>
        </p:nvSpPr>
        <p:spPr/>
        <p:txBody>
          <a:bodyPr/>
          <a:lstStyle/>
          <a:p>
            <a:r>
              <a:rPr lang="en-GB" dirty="0"/>
              <a:t>Data Capture</a:t>
            </a:r>
          </a:p>
        </p:txBody>
      </p:sp>
    </p:spTree>
    <p:extLst>
      <p:ext uri="{BB962C8B-B14F-4D97-AF65-F5344CB8AC3E}">
        <p14:creationId xmlns:p14="http://schemas.microsoft.com/office/powerpoint/2010/main" val="304185141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FD84EAC-2630-4ED4-98B3-BC46E55FA3E9}"/>
              </a:ext>
            </a:extLst>
          </p:cNvPr>
          <p:cNvSpPr>
            <a:spLocks noGrp="1"/>
          </p:cNvSpPr>
          <p:nvPr>
            <p:ph idx="1"/>
          </p:nvPr>
        </p:nvSpPr>
        <p:spPr/>
        <p:txBody>
          <a:bodyPr>
            <a:normAutofit fontScale="92500"/>
          </a:bodyPr>
          <a:lstStyle/>
          <a:p>
            <a:pPr algn="just"/>
            <a:r>
              <a:rPr lang="en-GB" sz="3200" dirty="0"/>
              <a:t>How will the data be documented to ensure it can be understood?</a:t>
            </a:r>
          </a:p>
          <a:p>
            <a:pPr algn="just"/>
            <a:r>
              <a:rPr lang="en-GB" sz="3200" dirty="0"/>
              <a:t>Producing good documentation and metadata provides context for your data, and makes it easier to find and use in the long term. </a:t>
            </a:r>
          </a:p>
          <a:p>
            <a:pPr algn="just"/>
            <a:r>
              <a:rPr lang="en-GB" sz="3200" dirty="0"/>
              <a:t>The amount of effort put into documenting your data will depend on the intended lifespan and how broadly you intend to share it.</a:t>
            </a:r>
          </a:p>
          <a:p>
            <a:pPr algn="just"/>
            <a:r>
              <a:rPr lang="en-GB" sz="3200" dirty="0"/>
              <a:t>You may want to capture details about what instrumentation has been used and how that has been calibrated, full variable and value labels, and details about your methodology.</a:t>
            </a:r>
          </a:p>
          <a:p>
            <a:pPr algn="just"/>
            <a:r>
              <a:rPr lang="en-GB" sz="3200" dirty="0"/>
              <a:t>Some of this information may be captured already in lab notebooks, project documents or research papers. </a:t>
            </a:r>
          </a:p>
          <a:p>
            <a:pPr algn="just"/>
            <a:r>
              <a:rPr lang="en-GB" sz="3200" dirty="0"/>
              <a:t>Where will the data be stored and backed-up?</a:t>
            </a:r>
          </a:p>
        </p:txBody>
      </p:sp>
      <p:sp>
        <p:nvSpPr>
          <p:cNvPr id="3" name="Title 2">
            <a:extLst>
              <a:ext uri="{FF2B5EF4-FFF2-40B4-BE49-F238E27FC236}">
                <a16:creationId xmlns:a16="http://schemas.microsoft.com/office/drawing/2014/main" id="{263D9851-C0F1-41E6-9D6A-B5FCB1EC20AE}"/>
              </a:ext>
            </a:extLst>
          </p:cNvPr>
          <p:cNvSpPr>
            <a:spLocks noGrp="1"/>
          </p:cNvSpPr>
          <p:nvPr>
            <p:ph type="title"/>
          </p:nvPr>
        </p:nvSpPr>
        <p:spPr/>
        <p:txBody>
          <a:bodyPr/>
          <a:lstStyle/>
          <a:p>
            <a:r>
              <a:rPr lang="en-GB" dirty="0"/>
              <a:t>Data Management</a:t>
            </a:r>
          </a:p>
        </p:txBody>
      </p:sp>
    </p:spTree>
    <p:extLst>
      <p:ext uri="{BB962C8B-B14F-4D97-AF65-F5344CB8AC3E}">
        <p14:creationId xmlns:p14="http://schemas.microsoft.com/office/powerpoint/2010/main" val="350923745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FD84EAC-2630-4ED4-98B3-BC46E55FA3E9}"/>
              </a:ext>
            </a:extLst>
          </p:cNvPr>
          <p:cNvSpPr>
            <a:spLocks noGrp="1"/>
          </p:cNvSpPr>
          <p:nvPr>
            <p:ph idx="1"/>
          </p:nvPr>
        </p:nvSpPr>
        <p:spPr/>
        <p:txBody>
          <a:bodyPr>
            <a:normAutofit/>
          </a:bodyPr>
          <a:lstStyle/>
          <a:p>
            <a:pPr algn="just"/>
            <a:r>
              <a:rPr lang="en-GB" dirty="0"/>
              <a:t>How will you quality assure your data?</a:t>
            </a:r>
          </a:p>
          <a:p>
            <a:pPr algn="just"/>
            <a:r>
              <a:rPr lang="en-GB" dirty="0"/>
              <a:t>Explain how the consistency and quality of data collection will be controlled and documented. </a:t>
            </a:r>
          </a:p>
          <a:p>
            <a:pPr algn="just"/>
            <a:r>
              <a:rPr lang="en-GB" dirty="0"/>
              <a:t>This may include processes such as calibration, repeat samples or measurements, standardised data capture or recording, data entry validation, peer review of data or representation with controlled vocabularies. </a:t>
            </a:r>
          </a:p>
        </p:txBody>
      </p:sp>
      <p:sp>
        <p:nvSpPr>
          <p:cNvPr id="3" name="Title 2">
            <a:extLst>
              <a:ext uri="{FF2B5EF4-FFF2-40B4-BE49-F238E27FC236}">
                <a16:creationId xmlns:a16="http://schemas.microsoft.com/office/drawing/2014/main" id="{263D9851-C0F1-41E6-9D6A-B5FCB1EC20AE}"/>
              </a:ext>
            </a:extLst>
          </p:cNvPr>
          <p:cNvSpPr>
            <a:spLocks noGrp="1"/>
          </p:cNvSpPr>
          <p:nvPr>
            <p:ph type="title"/>
          </p:nvPr>
        </p:nvSpPr>
        <p:spPr/>
        <p:txBody>
          <a:bodyPr/>
          <a:lstStyle/>
          <a:p>
            <a:r>
              <a:rPr lang="en-GB" dirty="0"/>
              <a:t>Integrity</a:t>
            </a:r>
          </a:p>
        </p:txBody>
      </p:sp>
    </p:spTree>
    <p:extLst>
      <p:ext uri="{BB962C8B-B14F-4D97-AF65-F5344CB8AC3E}">
        <p14:creationId xmlns:p14="http://schemas.microsoft.com/office/powerpoint/2010/main" val="9910342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FD84EAC-2630-4ED4-98B3-BC46E55FA3E9}"/>
              </a:ext>
            </a:extLst>
          </p:cNvPr>
          <p:cNvSpPr>
            <a:spLocks noGrp="1"/>
          </p:cNvSpPr>
          <p:nvPr>
            <p:ph idx="1"/>
          </p:nvPr>
        </p:nvSpPr>
        <p:spPr/>
        <p:txBody>
          <a:bodyPr>
            <a:normAutofit/>
          </a:bodyPr>
          <a:lstStyle/>
          <a:p>
            <a:pPr algn="just"/>
            <a:r>
              <a:rPr lang="en-GB" dirty="0"/>
              <a:t>Consider whether you will be creating any sensitive data that need to be kept confidential to protect participants or to safeguard Intellectual Property. </a:t>
            </a:r>
          </a:p>
          <a:p>
            <a:pPr algn="just"/>
            <a:r>
              <a:rPr lang="en-GB" dirty="0"/>
              <a:t>If so, what procedures will you follow, for example obtaining permissions via consent agreements and data licenses, or protecting information via anonymisation, restricted access and embargo period.</a:t>
            </a:r>
          </a:p>
        </p:txBody>
      </p:sp>
      <p:sp>
        <p:nvSpPr>
          <p:cNvPr id="3" name="Title 2">
            <a:extLst>
              <a:ext uri="{FF2B5EF4-FFF2-40B4-BE49-F238E27FC236}">
                <a16:creationId xmlns:a16="http://schemas.microsoft.com/office/drawing/2014/main" id="{263D9851-C0F1-41E6-9D6A-B5FCB1EC20AE}"/>
              </a:ext>
            </a:extLst>
          </p:cNvPr>
          <p:cNvSpPr>
            <a:spLocks noGrp="1"/>
          </p:cNvSpPr>
          <p:nvPr>
            <p:ph type="title"/>
          </p:nvPr>
        </p:nvSpPr>
        <p:spPr/>
        <p:txBody>
          <a:bodyPr/>
          <a:lstStyle/>
          <a:p>
            <a:r>
              <a:rPr lang="en-GB" dirty="0"/>
              <a:t>Confidentiality</a:t>
            </a:r>
          </a:p>
        </p:txBody>
      </p:sp>
    </p:spTree>
    <p:extLst>
      <p:ext uri="{BB962C8B-B14F-4D97-AF65-F5344CB8AC3E}">
        <p14:creationId xmlns:p14="http://schemas.microsoft.com/office/powerpoint/2010/main" val="2070336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A6EE65-95EC-47DF-A600-1542D09DDE5D}"/>
              </a:ext>
            </a:extLst>
          </p:cNvPr>
          <p:cNvSpPr>
            <a:spLocks noGrp="1"/>
          </p:cNvSpPr>
          <p:nvPr>
            <p:ph idx="1"/>
          </p:nvPr>
        </p:nvSpPr>
        <p:spPr/>
        <p:txBody>
          <a:bodyPr>
            <a:normAutofit/>
          </a:bodyPr>
          <a:lstStyle/>
          <a:p>
            <a:pPr algn="just"/>
            <a:r>
              <a:rPr lang="en-GB" dirty="0"/>
              <a:t>Generally, Data curation focuses on the long-term management and preservation of data due to the high opportunity cost of loosing data.</a:t>
            </a:r>
          </a:p>
          <a:p>
            <a:pPr algn="just"/>
            <a:r>
              <a:rPr lang="en-GB" dirty="0"/>
              <a:t>Through the process of data curation:</a:t>
            </a:r>
          </a:p>
          <a:p>
            <a:pPr lvl="1" algn="just"/>
            <a:r>
              <a:rPr lang="en-GB" dirty="0"/>
              <a:t>Data is cleaned, organised, enhanced, described and preserved for public use.</a:t>
            </a:r>
          </a:p>
          <a:p>
            <a:pPr algn="just"/>
            <a:r>
              <a:rPr lang="en-GB" dirty="0"/>
              <a:t>Just like old paintings, or rare books are made accessible to the public now and in the future, data curation processes ensures that data is always made available to the public. </a:t>
            </a:r>
          </a:p>
          <a:p>
            <a:pPr algn="just"/>
            <a:endParaRPr lang="en-GB" dirty="0"/>
          </a:p>
          <a:p>
            <a:pPr algn="just"/>
            <a:endParaRPr lang="en-GB" dirty="0"/>
          </a:p>
        </p:txBody>
      </p:sp>
      <p:sp>
        <p:nvSpPr>
          <p:cNvPr id="3" name="Title 2">
            <a:extLst>
              <a:ext uri="{FF2B5EF4-FFF2-40B4-BE49-F238E27FC236}">
                <a16:creationId xmlns:a16="http://schemas.microsoft.com/office/drawing/2014/main" id="{8738E09A-F98F-41D7-A1E7-5D05DCDA4A80}"/>
              </a:ext>
            </a:extLst>
          </p:cNvPr>
          <p:cNvSpPr>
            <a:spLocks noGrp="1"/>
          </p:cNvSpPr>
          <p:nvPr>
            <p:ph type="title"/>
          </p:nvPr>
        </p:nvSpPr>
        <p:spPr/>
        <p:txBody>
          <a:bodyPr/>
          <a:lstStyle/>
          <a:p>
            <a:r>
              <a:rPr lang="en-GB" dirty="0"/>
              <a:t>Data Curation</a:t>
            </a:r>
            <a:endParaRPr lang="en-US" dirty="0"/>
          </a:p>
        </p:txBody>
      </p:sp>
    </p:spTree>
    <p:extLst>
      <p:ext uri="{BB962C8B-B14F-4D97-AF65-F5344CB8AC3E}">
        <p14:creationId xmlns:p14="http://schemas.microsoft.com/office/powerpoint/2010/main" val="1885658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FD84EAC-2630-4ED4-98B3-BC46E55FA3E9}"/>
              </a:ext>
            </a:extLst>
          </p:cNvPr>
          <p:cNvSpPr>
            <a:spLocks noGrp="1"/>
          </p:cNvSpPr>
          <p:nvPr>
            <p:ph idx="1"/>
          </p:nvPr>
        </p:nvSpPr>
        <p:spPr/>
        <p:txBody>
          <a:bodyPr>
            <a:normAutofit/>
          </a:bodyPr>
          <a:lstStyle/>
          <a:p>
            <a:pPr algn="just"/>
            <a:r>
              <a:rPr lang="en-GB" dirty="0"/>
              <a:t>Consider which data are of long-term value and should be retained. </a:t>
            </a:r>
          </a:p>
          <a:p>
            <a:pPr algn="just"/>
            <a:r>
              <a:rPr lang="en-GB" dirty="0"/>
              <a:t>You should keep the data needed to validate any published findings, and may wish to keep other data that could be reused.</a:t>
            </a:r>
          </a:p>
          <a:p>
            <a:pPr algn="just"/>
            <a:r>
              <a:rPr lang="en-GB" dirty="0"/>
              <a:t>How long do the data need to be kept? Check if you are subject to legal obligations or expectations from your funder.</a:t>
            </a:r>
          </a:p>
        </p:txBody>
      </p:sp>
      <p:sp>
        <p:nvSpPr>
          <p:cNvPr id="3" name="Title 2">
            <a:extLst>
              <a:ext uri="{FF2B5EF4-FFF2-40B4-BE49-F238E27FC236}">
                <a16:creationId xmlns:a16="http://schemas.microsoft.com/office/drawing/2014/main" id="{263D9851-C0F1-41E6-9D6A-B5FCB1EC20AE}"/>
              </a:ext>
            </a:extLst>
          </p:cNvPr>
          <p:cNvSpPr>
            <a:spLocks noGrp="1"/>
          </p:cNvSpPr>
          <p:nvPr>
            <p:ph type="title"/>
          </p:nvPr>
        </p:nvSpPr>
        <p:spPr/>
        <p:txBody>
          <a:bodyPr/>
          <a:lstStyle/>
          <a:p>
            <a:r>
              <a:rPr lang="en-GB" dirty="0"/>
              <a:t>Retention and Preservation</a:t>
            </a:r>
          </a:p>
        </p:txBody>
      </p:sp>
    </p:spTree>
    <p:extLst>
      <p:ext uri="{BB962C8B-B14F-4D97-AF65-F5344CB8AC3E}">
        <p14:creationId xmlns:p14="http://schemas.microsoft.com/office/powerpoint/2010/main" val="418331744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FD84EAC-2630-4ED4-98B3-BC46E55FA3E9}"/>
              </a:ext>
            </a:extLst>
          </p:cNvPr>
          <p:cNvSpPr>
            <a:spLocks noGrp="1"/>
          </p:cNvSpPr>
          <p:nvPr>
            <p:ph idx="1"/>
          </p:nvPr>
        </p:nvSpPr>
        <p:spPr/>
        <p:txBody>
          <a:bodyPr>
            <a:normAutofit/>
          </a:bodyPr>
          <a:lstStyle/>
          <a:p>
            <a:pPr algn="just"/>
            <a:r>
              <a:rPr lang="en-GB" dirty="0"/>
              <a:t>How will the data be preserved?</a:t>
            </a:r>
          </a:p>
          <a:p>
            <a:pPr algn="just"/>
            <a:r>
              <a:rPr lang="en-GB" dirty="0"/>
              <a:t>Consider how your data will be managed so it can still be opened and understood in several years’ time, and who will do any work needed to ensure this?</a:t>
            </a:r>
          </a:p>
          <a:p>
            <a:pPr algn="just"/>
            <a:r>
              <a:rPr lang="en-GB" dirty="0"/>
              <a:t> Will you offer your data for deposit in a subject-specific data archive or an open</a:t>
            </a:r>
          </a:p>
        </p:txBody>
      </p:sp>
      <p:sp>
        <p:nvSpPr>
          <p:cNvPr id="3" name="Title 2">
            <a:extLst>
              <a:ext uri="{FF2B5EF4-FFF2-40B4-BE49-F238E27FC236}">
                <a16:creationId xmlns:a16="http://schemas.microsoft.com/office/drawing/2014/main" id="{263D9851-C0F1-41E6-9D6A-B5FCB1EC20AE}"/>
              </a:ext>
            </a:extLst>
          </p:cNvPr>
          <p:cNvSpPr>
            <a:spLocks noGrp="1"/>
          </p:cNvSpPr>
          <p:nvPr>
            <p:ph type="title"/>
          </p:nvPr>
        </p:nvSpPr>
        <p:spPr/>
        <p:txBody>
          <a:bodyPr>
            <a:normAutofit fontScale="90000"/>
          </a:bodyPr>
          <a:lstStyle/>
          <a:p>
            <a:r>
              <a:rPr lang="en-GB" dirty="0"/>
              <a:t>Retention and Preservation/Sharing and Publication</a:t>
            </a:r>
          </a:p>
        </p:txBody>
      </p:sp>
    </p:spTree>
    <p:extLst>
      <p:ext uri="{BB962C8B-B14F-4D97-AF65-F5344CB8AC3E}">
        <p14:creationId xmlns:p14="http://schemas.microsoft.com/office/powerpoint/2010/main" val="187164915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B3BC6-152F-4BEC-AC44-869078830AB3}"/>
              </a:ext>
            </a:extLst>
          </p:cNvPr>
          <p:cNvSpPr>
            <a:spLocks noGrp="1"/>
          </p:cNvSpPr>
          <p:nvPr>
            <p:ph type="title"/>
          </p:nvPr>
        </p:nvSpPr>
        <p:spPr/>
        <p:txBody>
          <a:bodyPr/>
          <a:lstStyle/>
          <a:p>
            <a:r>
              <a:rPr lang="en-GB" dirty="0"/>
              <a:t>Data Cleaning and Quality Assurance</a:t>
            </a:r>
          </a:p>
        </p:txBody>
      </p:sp>
      <p:sp>
        <p:nvSpPr>
          <p:cNvPr id="3" name="Text Placeholder 2">
            <a:extLst>
              <a:ext uri="{FF2B5EF4-FFF2-40B4-BE49-F238E27FC236}">
                <a16:creationId xmlns:a16="http://schemas.microsoft.com/office/drawing/2014/main" id="{77158FA2-CAA3-4318-BF4C-7077E95A03C9}"/>
              </a:ext>
            </a:extLst>
          </p:cNvPr>
          <p:cNvSpPr>
            <a:spLocks noGrp="1"/>
          </p:cNvSpPr>
          <p:nvPr>
            <p:ph type="body" idx="1"/>
          </p:nvPr>
        </p:nvSpPr>
        <p:spPr/>
        <p:txBody>
          <a:bodyPr/>
          <a:lstStyle/>
          <a:p>
            <a:r>
              <a:rPr lang="en-CA" dirty="0"/>
              <a:t>DCQA</a:t>
            </a:r>
            <a:endParaRPr lang="en-GB" dirty="0"/>
          </a:p>
        </p:txBody>
      </p:sp>
    </p:spTree>
    <p:extLst>
      <p:ext uri="{BB962C8B-B14F-4D97-AF65-F5344CB8AC3E}">
        <p14:creationId xmlns:p14="http://schemas.microsoft.com/office/powerpoint/2010/main" val="108051918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2F0C7E5-450B-44C7-AF84-937E06447D5F}"/>
              </a:ext>
            </a:extLst>
          </p:cNvPr>
          <p:cNvSpPr>
            <a:spLocks noGrp="1"/>
          </p:cNvSpPr>
          <p:nvPr>
            <p:ph idx="1"/>
          </p:nvPr>
        </p:nvSpPr>
        <p:spPr/>
        <p:txBody>
          <a:bodyPr>
            <a:normAutofit fontScale="92500"/>
          </a:bodyPr>
          <a:lstStyle/>
          <a:p>
            <a:pPr algn="just"/>
            <a:r>
              <a:rPr lang="en-GB" dirty="0"/>
              <a:t>Data cleaning is the process of detecting and correcting corrupt or inaccurate records from a record set, table, or database.</a:t>
            </a:r>
          </a:p>
          <a:p>
            <a:pPr algn="just"/>
            <a:r>
              <a:rPr lang="en-GB" dirty="0"/>
              <a:t>It refers to identifying incomplete, incorrect, inaccurate or irrelevant parts of the data and then replacing, modifying, or deleting the dirty or coarse data.</a:t>
            </a:r>
          </a:p>
          <a:p>
            <a:pPr algn="just"/>
            <a:r>
              <a:rPr lang="en-GB" dirty="0"/>
              <a:t>Data cleansing is also important because it improves your data quality and in doing so, increases overall productivity. </a:t>
            </a:r>
          </a:p>
          <a:p>
            <a:pPr algn="just"/>
            <a:r>
              <a:rPr lang="en-GB" dirty="0"/>
              <a:t>When you clean your data, all outdated or incorrect information is gone – leaving you with the highest quality</a:t>
            </a:r>
          </a:p>
        </p:txBody>
      </p:sp>
      <p:sp>
        <p:nvSpPr>
          <p:cNvPr id="3" name="Title 2">
            <a:extLst>
              <a:ext uri="{FF2B5EF4-FFF2-40B4-BE49-F238E27FC236}">
                <a16:creationId xmlns:a16="http://schemas.microsoft.com/office/drawing/2014/main" id="{C2DB11A7-33A2-443F-B354-731D0F2B803F}"/>
              </a:ext>
            </a:extLst>
          </p:cNvPr>
          <p:cNvSpPr>
            <a:spLocks noGrp="1"/>
          </p:cNvSpPr>
          <p:nvPr>
            <p:ph type="title"/>
          </p:nvPr>
        </p:nvSpPr>
        <p:spPr/>
        <p:txBody>
          <a:bodyPr/>
          <a:lstStyle/>
          <a:p>
            <a:r>
              <a:rPr lang="en-GB" dirty="0"/>
              <a:t>Data Cleaning </a:t>
            </a:r>
          </a:p>
        </p:txBody>
      </p:sp>
    </p:spTree>
    <p:extLst>
      <p:ext uri="{BB962C8B-B14F-4D97-AF65-F5344CB8AC3E}">
        <p14:creationId xmlns:p14="http://schemas.microsoft.com/office/powerpoint/2010/main" val="410915579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2F0C7E5-450B-44C7-AF84-937E06447D5F}"/>
              </a:ext>
            </a:extLst>
          </p:cNvPr>
          <p:cNvSpPr>
            <a:spLocks noGrp="1"/>
          </p:cNvSpPr>
          <p:nvPr>
            <p:ph idx="1"/>
          </p:nvPr>
        </p:nvSpPr>
        <p:spPr/>
        <p:txBody>
          <a:bodyPr>
            <a:normAutofit fontScale="92500" lnSpcReduction="10000"/>
          </a:bodyPr>
          <a:lstStyle/>
          <a:p>
            <a:pPr algn="just"/>
            <a:r>
              <a:rPr lang="en-GB" dirty="0"/>
              <a:t>Dummy Values</a:t>
            </a:r>
          </a:p>
          <a:p>
            <a:pPr algn="just"/>
            <a:r>
              <a:rPr lang="en-GB" dirty="0"/>
              <a:t>Absence of Data</a:t>
            </a:r>
          </a:p>
          <a:p>
            <a:pPr algn="just"/>
            <a:r>
              <a:rPr lang="en-GB" dirty="0"/>
              <a:t>Multipurpose Fields </a:t>
            </a:r>
          </a:p>
          <a:p>
            <a:pPr algn="just"/>
            <a:r>
              <a:rPr lang="en-GB" dirty="0"/>
              <a:t>Cryptic Data (data from wide sources)</a:t>
            </a:r>
          </a:p>
          <a:p>
            <a:pPr algn="just"/>
            <a:r>
              <a:rPr lang="en-GB" dirty="0"/>
              <a:t>Contradicting Data</a:t>
            </a:r>
          </a:p>
          <a:p>
            <a:pPr algn="just"/>
            <a:r>
              <a:rPr lang="en-GB" dirty="0"/>
              <a:t>Inappropriate use of address lines</a:t>
            </a:r>
          </a:p>
          <a:p>
            <a:pPr algn="just"/>
            <a:r>
              <a:rPr lang="en-GB" dirty="0"/>
              <a:t>Violation of business rules</a:t>
            </a:r>
          </a:p>
          <a:p>
            <a:pPr algn="just"/>
            <a:r>
              <a:rPr lang="en-GB" dirty="0"/>
              <a:t>Reused primary keys</a:t>
            </a:r>
          </a:p>
          <a:p>
            <a:pPr algn="just"/>
            <a:r>
              <a:rPr lang="en-GB" dirty="0"/>
              <a:t>Non-unique identifiers and </a:t>
            </a:r>
          </a:p>
          <a:p>
            <a:pPr algn="just"/>
            <a:r>
              <a:rPr lang="en-GB" dirty="0"/>
              <a:t>Data integration problem</a:t>
            </a:r>
          </a:p>
        </p:txBody>
      </p:sp>
      <p:sp>
        <p:nvSpPr>
          <p:cNvPr id="3" name="Title 2">
            <a:extLst>
              <a:ext uri="{FF2B5EF4-FFF2-40B4-BE49-F238E27FC236}">
                <a16:creationId xmlns:a16="http://schemas.microsoft.com/office/drawing/2014/main" id="{C2DB11A7-33A2-443F-B354-731D0F2B803F}"/>
              </a:ext>
            </a:extLst>
          </p:cNvPr>
          <p:cNvSpPr>
            <a:spLocks noGrp="1"/>
          </p:cNvSpPr>
          <p:nvPr>
            <p:ph type="title"/>
          </p:nvPr>
        </p:nvSpPr>
        <p:spPr/>
        <p:txBody>
          <a:bodyPr/>
          <a:lstStyle/>
          <a:p>
            <a:r>
              <a:rPr lang="en-GB" dirty="0"/>
              <a:t>Why is Data “Dirty”?</a:t>
            </a:r>
          </a:p>
        </p:txBody>
      </p:sp>
    </p:spTree>
    <p:extLst>
      <p:ext uri="{BB962C8B-B14F-4D97-AF65-F5344CB8AC3E}">
        <p14:creationId xmlns:p14="http://schemas.microsoft.com/office/powerpoint/2010/main" val="427255915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2F0C7E5-450B-44C7-AF84-937E06447D5F}"/>
              </a:ext>
            </a:extLst>
          </p:cNvPr>
          <p:cNvSpPr>
            <a:spLocks noGrp="1"/>
          </p:cNvSpPr>
          <p:nvPr>
            <p:ph idx="1"/>
          </p:nvPr>
        </p:nvSpPr>
        <p:spPr/>
        <p:txBody>
          <a:bodyPr>
            <a:normAutofit lnSpcReduction="10000"/>
          </a:bodyPr>
          <a:lstStyle/>
          <a:p>
            <a:pPr algn="just"/>
            <a:r>
              <a:rPr lang="en-GB" dirty="0"/>
              <a:t>Parsing </a:t>
            </a:r>
          </a:p>
          <a:p>
            <a:pPr lvl="1" algn="just"/>
            <a:r>
              <a:rPr lang="en-GB" dirty="0"/>
              <a:t>Locates and identifies individual data elements in the source files and then isolates these data elements in the target files.</a:t>
            </a:r>
          </a:p>
          <a:p>
            <a:pPr algn="just"/>
            <a:r>
              <a:rPr lang="en-GB" dirty="0"/>
              <a:t>Correcting </a:t>
            </a:r>
          </a:p>
          <a:p>
            <a:pPr lvl="1" algn="just"/>
            <a:r>
              <a:rPr lang="en-GB" dirty="0"/>
              <a:t>Corrects parsed individual data components using sophisticated data algorithms and secondary data sources.</a:t>
            </a:r>
          </a:p>
          <a:p>
            <a:pPr algn="just"/>
            <a:r>
              <a:rPr lang="en-GB" dirty="0"/>
              <a:t>Standardising </a:t>
            </a:r>
          </a:p>
          <a:p>
            <a:pPr lvl="1" algn="just"/>
            <a:r>
              <a:rPr lang="en-GB" dirty="0"/>
              <a:t>Standardizing applies to conversion routines to transform data into its preferred (and consistent) format using both standard and custom business rules.</a:t>
            </a:r>
          </a:p>
          <a:p>
            <a:pPr lvl="1" algn="just"/>
            <a:endParaRPr lang="en-GB" dirty="0"/>
          </a:p>
        </p:txBody>
      </p:sp>
      <p:sp>
        <p:nvSpPr>
          <p:cNvPr id="3" name="Title 2">
            <a:extLst>
              <a:ext uri="{FF2B5EF4-FFF2-40B4-BE49-F238E27FC236}">
                <a16:creationId xmlns:a16="http://schemas.microsoft.com/office/drawing/2014/main" id="{C2DB11A7-33A2-443F-B354-731D0F2B803F}"/>
              </a:ext>
            </a:extLst>
          </p:cNvPr>
          <p:cNvSpPr>
            <a:spLocks noGrp="1"/>
          </p:cNvSpPr>
          <p:nvPr>
            <p:ph type="title"/>
          </p:nvPr>
        </p:nvSpPr>
        <p:spPr/>
        <p:txBody>
          <a:bodyPr/>
          <a:lstStyle/>
          <a:p>
            <a:r>
              <a:rPr lang="en-GB" dirty="0"/>
              <a:t>Steps in Data Cleaning</a:t>
            </a:r>
          </a:p>
        </p:txBody>
      </p:sp>
    </p:spTree>
    <p:extLst>
      <p:ext uri="{BB962C8B-B14F-4D97-AF65-F5344CB8AC3E}">
        <p14:creationId xmlns:p14="http://schemas.microsoft.com/office/powerpoint/2010/main" val="351538304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2" name="Rectangle 4">
            <a:extLst>
              <a:ext uri="{FF2B5EF4-FFF2-40B4-BE49-F238E27FC236}">
                <a16:creationId xmlns:a16="http://schemas.microsoft.com/office/drawing/2014/main" id="{30AEB8E9-9A75-4943-A8CE-BFAB1352BA1C}"/>
              </a:ext>
            </a:extLst>
          </p:cNvPr>
          <p:cNvSpPr>
            <a:spLocks noGrp="1" noChangeArrowheads="1"/>
          </p:cNvSpPr>
          <p:nvPr>
            <p:ph type="title"/>
          </p:nvPr>
        </p:nvSpPr>
        <p:spPr>
          <a:xfrm>
            <a:off x="1" y="0"/>
            <a:ext cx="11137391" cy="758952"/>
          </a:xfrm>
        </p:spPr>
        <p:txBody>
          <a:bodyPr>
            <a:normAutofit fontScale="90000"/>
          </a:bodyPr>
          <a:lstStyle/>
          <a:p>
            <a:pPr algn="ctr"/>
            <a:r>
              <a:rPr lang="en-US" altLang="LID4096" sz="5400" b="1" i="1" dirty="0">
                <a:effectLst>
                  <a:outerShdw blurRad="38100" dist="38100" dir="2700000" algn="tl">
                    <a:srgbClr val="000000">
                      <a:alpha val="43137"/>
                    </a:srgbClr>
                  </a:outerShdw>
                </a:effectLst>
              </a:rPr>
              <a:t>Data Compression</a:t>
            </a:r>
          </a:p>
        </p:txBody>
      </p:sp>
      <p:sp>
        <p:nvSpPr>
          <p:cNvPr id="488453" name="Rectangle 5">
            <a:extLst>
              <a:ext uri="{FF2B5EF4-FFF2-40B4-BE49-F238E27FC236}">
                <a16:creationId xmlns:a16="http://schemas.microsoft.com/office/drawing/2014/main" id="{563553E6-8661-453C-BC53-1F67220EEC62}"/>
              </a:ext>
            </a:extLst>
          </p:cNvPr>
          <p:cNvSpPr>
            <a:spLocks noGrp="1" noChangeArrowheads="1"/>
          </p:cNvSpPr>
          <p:nvPr>
            <p:ph type="body" idx="1"/>
          </p:nvPr>
        </p:nvSpPr>
        <p:spPr>
          <a:xfrm>
            <a:off x="1" y="824249"/>
            <a:ext cx="11359166" cy="5460642"/>
          </a:xfrm>
        </p:spPr>
        <p:txBody>
          <a:bodyPr>
            <a:normAutofit lnSpcReduction="10000"/>
          </a:bodyPr>
          <a:lstStyle/>
          <a:p>
            <a:pPr>
              <a:lnSpc>
                <a:spcPct val="80000"/>
              </a:lnSpc>
            </a:pPr>
            <a:r>
              <a:rPr lang="en-US" altLang="LID4096" sz="3600" b="1" i="1" dirty="0">
                <a:effectLst>
                  <a:outerShdw blurRad="38100" dist="38100" dir="2700000" algn="tl">
                    <a:srgbClr val="000000">
                      <a:alpha val="43137"/>
                    </a:srgbClr>
                  </a:outerShdw>
                </a:effectLst>
              </a:rPr>
              <a:t>String compression</a:t>
            </a:r>
          </a:p>
          <a:p>
            <a:pPr lvl="1">
              <a:lnSpc>
                <a:spcPct val="80000"/>
              </a:lnSpc>
            </a:pPr>
            <a:r>
              <a:rPr lang="en-US" altLang="LID4096" sz="3200" b="1" i="1" dirty="0">
                <a:effectLst>
                  <a:outerShdw blurRad="38100" dist="38100" dir="2700000" algn="tl">
                    <a:srgbClr val="000000">
                      <a:alpha val="43137"/>
                    </a:srgbClr>
                  </a:outerShdw>
                </a:effectLst>
              </a:rPr>
              <a:t>There are extensive theories and well-tuned algorithms</a:t>
            </a:r>
          </a:p>
          <a:p>
            <a:pPr lvl="1">
              <a:lnSpc>
                <a:spcPct val="80000"/>
              </a:lnSpc>
            </a:pPr>
            <a:r>
              <a:rPr lang="en-US" altLang="LID4096" sz="3200" b="1" i="1" dirty="0">
                <a:effectLst>
                  <a:outerShdw blurRad="38100" dist="38100" dir="2700000" algn="tl">
                    <a:srgbClr val="000000">
                      <a:alpha val="43137"/>
                    </a:srgbClr>
                  </a:outerShdw>
                </a:effectLst>
              </a:rPr>
              <a:t>Typically lossless</a:t>
            </a:r>
          </a:p>
          <a:p>
            <a:pPr lvl="1">
              <a:lnSpc>
                <a:spcPct val="80000"/>
              </a:lnSpc>
            </a:pPr>
            <a:r>
              <a:rPr lang="en-US" altLang="LID4096" sz="3200" b="1" i="1" dirty="0">
                <a:effectLst>
                  <a:outerShdw blurRad="38100" dist="38100" dir="2700000" algn="tl">
                    <a:srgbClr val="000000">
                      <a:alpha val="43137"/>
                    </a:srgbClr>
                  </a:outerShdw>
                </a:effectLst>
              </a:rPr>
              <a:t>But only limited manipulation is possible without expansion</a:t>
            </a:r>
            <a:endParaRPr lang="en-US" altLang="LID4096" sz="3200" b="1" i="1" dirty="0">
              <a:effectLst>
                <a:outerShdw blurRad="38100" dist="38100" dir="2700000" algn="tl">
                  <a:srgbClr val="000000">
                    <a:alpha val="43137"/>
                  </a:srgbClr>
                </a:outerShdw>
              </a:effectLst>
              <a:sym typeface="Symbol" panose="05050102010706020507" pitchFamily="18" charset="2"/>
            </a:endParaRPr>
          </a:p>
          <a:p>
            <a:pPr>
              <a:lnSpc>
                <a:spcPct val="80000"/>
              </a:lnSpc>
            </a:pPr>
            <a:r>
              <a:rPr lang="en-US" altLang="LID4096" sz="3600" b="1" i="1" dirty="0">
                <a:effectLst>
                  <a:outerShdw blurRad="38100" dist="38100" dir="2700000" algn="tl">
                    <a:srgbClr val="000000">
                      <a:alpha val="43137"/>
                    </a:srgbClr>
                  </a:outerShdw>
                </a:effectLst>
                <a:sym typeface="Symbol" panose="05050102010706020507" pitchFamily="18" charset="2"/>
              </a:rPr>
              <a:t>Audio/video compression</a:t>
            </a:r>
          </a:p>
          <a:p>
            <a:pPr lvl="1">
              <a:lnSpc>
                <a:spcPct val="80000"/>
              </a:lnSpc>
            </a:pPr>
            <a:r>
              <a:rPr lang="en-US" altLang="LID4096" sz="3200" b="1" i="1" dirty="0">
                <a:effectLst>
                  <a:outerShdw blurRad="38100" dist="38100" dir="2700000" algn="tl">
                    <a:srgbClr val="000000">
                      <a:alpha val="43137"/>
                    </a:srgbClr>
                  </a:outerShdw>
                </a:effectLst>
                <a:sym typeface="Symbol" panose="05050102010706020507" pitchFamily="18" charset="2"/>
              </a:rPr>
              <a:t>Typically lossy compression, with progressive refinement</a:t>
            </a:r>
          </a:p>
          <a:p>
            <a:pPr lvl="1">
              <a:lnSpc>
                <a:spcPct val="80000"/>
              </a:lnSpc>
            </a:pPr>
            <a:r>
              <a:rPr lang="en-US" altLang="LID4096" sz="3200" b="1" i="1" dirty="0">
                <a:effectLst>
                  <a:outerShdw blurRad="38100" dist="38100" dir="2700000" algn="tl">
                    <a:srgbClr val="000000">
                      <a:alpha val="43137"/>
                    </a:srgbClr>
                  </a:outerShdw>
                </a:effectLst>
                <a:sym typeface="Symbol" panose="05050102010706020507" pitchFamily="18" charset="2"/>
              </a:rPr>
              <a:t>Sometimes small fragments of signal can be reconstructed without reconstructing the whole</a:t>
            </a:r>
          </a:p>
          <a:p>
            <a:pPr>
              <a:lnSpc>
                <a:spcPct val="80000"/>
              </a:lnSpc>
            </a:pPr>
            <a:r>
              <a:rPr lang="en-US" altLang="LID4096" sz="3600" b="1" i="1" dirty="0">
                <a:effectLst>
                  <a:outerShdw blurRad="38100" dist="38100" dir="2700000" algn="tl">
                    <a:srgbClr val="000000">
                      <a:alpha val="43137"/>
                    </a:srgbClr>
                  </a:outerShdw>
                </a:effectLst>
                <a:sym typeface="Symbol" panose="05050102010706020507" pitchFamily="18" charset="2"/>
              </a:rPr>
              <a:t>Time sequence is not audio</a:t>
            </a:r>
          </a:p>
          <a:p>
            <a:pPr lvl="1">
              <a:lnSpc>
                <a:spcPct val="80000"/>
              </a:lnSpc>
            </a:pPr>
            <a:r>
              <a:rPr lang="en-US" altLang="LID4096" sz="3200" b="1" i="1" dirty="0">
                <a:effectLst>
                  <a:outerShdw blurRad="38100" dist="38100" dir="2700000" algn="tl">
                    <a:srgbClr val="000000">
                      <a:alpha val="43137"/>
                    </a:srgbClr>
                  </a:outerShdw>
                </a:effectLst>
                <a:sym typeface="Symbol" panose="05050102010706020507" pitchFamily="18" charset="2"/>
              </a:rPr>
              <a:t>Typically short and vary slowly with time</a:t>
            </a:r>
          </a:p>
        </p:txBody>
      </p:sp>
    </p:spTree>
  </p:cSld>
  <p:clrMapOvr>
    <a:masterClrMapping/>
  </p:clrMapOvr>
  <p:transition>
    <p:wipe dir="d"/>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2F0C7E5-450B-44C7-AF84-937E06447D5F}"/>
              </a:ext>
            </a:extLst>
          </p:cNvPr>
          <p:cNvSpPr>
            <a:spLocks noGrp="1"/>
          </p:cNvSpPr>
          <p:nvPr>
            <p:ph idx="1"/>
          </p:nvPr>
        </p:nvSpPr>
        <p:spPr/>
        <p:txBody>
          <a:bodyPr>
            <a:normAutofit/>
          </a:bodyPr>
          <a:lstStyle/>
          <a:p>
            <a:pPr algn="just"/>
            <a:r>
              <a:rPr lang="en-GB" dirty="0"/>
              <a:t>Matching  </a:t>
            </a:r>
          </a:p>
          <a:p>
            <a:pPr lvl="1" algn="just"/>
            <a:r>
              <a:rPr lang="en-GB" dirty="0"/>
              <a:t>Searching and matching records within and across the parsed, corrected and standardized data based on predefined business rules to eliminate duplications.</a:t>
            </a:r>
          </a:p>
          <a:p>
            <a:pPr algn="just"/>
            <a:r>
              <a:rPr lang="en-GB" dirty="0"/>
              <a:t>Consolidating </a:t>
            </a:r>
          </a:p>
          <a:p>
            <a:pPr lvl="1" algn="just"/>
            <a:r>
              <a:rPr lang="en-GB" dirty="0"/>
              <a:t>Analysing and identifying relationships between matched records and consolidating/merging them into ONE representation.</a:t>
            </a:r>
          </a:p>
        </p:txBody>
      </p:sp>
      <p:sp>
        <p:nvSpPr>
          <p:cNvPr id="3" name="Title 2">
            <a:extLst>
              <a:ext uri="{FF2B5EF4-FFF2-40B4-BE49-F238E27FC236}">
                <a16:creationId xmlns:a16="http://schemas.microsoft.com/office/drawing/2014/main" id="{C2DB11A7-33A2-443F-B354-731D0F2B803F}"/>
              </a:ext>
            </a:extLst>
          </p:cNvPr>
          <p:cNvSpPr>
            <a:spLocks noGrp="1"/>
          </p:cNvSpPr>
          <p:nvPr>
            <p:ph type="title"/>
          </p:nvPr>
        </p:nvSpPr>
        <p:spPr/>
        <p:txBody>
          <a:bodyPr/>
          <a:lstStyle/>
          <a:p>
            <a:r>
              <a:rPr lang="en-GB" dirty="0"/>
              <a:t>Steps in Data Cleaning</a:t>
            </a:r>
          </a:p>
        </p:txBody>
      </p:sp>
    </p:spTree>
    <p:extLst>
      <p:ext uri="{BB962C8B-B14F-4D97-AF65-F5344CB8AC3E}">
        <p14:creationId xmlns:p14="http://schemas.microsoft.com/office/powerpoint/2010/main" val="367935872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2EFA3-6B8C-4594-B30A-6D159BDD6D09}"/>
              </a:ext>
            </a:extLst>
          </p:cNvPr>
          <p:cNvSpPr>
            <a:spLocks noGrp="1"/>
          </p:cNvSpPr>
          <p:nvPr>
            <p:ph type="title"/>
          </p:nvPr>
        </p:nvSpPr>
        <p:spPr/>
        <p:txBody>
          <a:bodyPr/>
          <a:lstStyle/>
          <a:p>
            <a:r>
              <a:rPr lang="en-GB" dirty="0"/>
              <a:t>End-to-End Data Cleaning </a:t>
            </a:r>
          </a:p>
        </p:txBody>
      </p:sp>
      <p:grpSp>
        <p:nvGrpSpPr>
          <p:cNvPr id="7" name="Group 6">
            <a:extLst>
              <a:ext uri="{FF2B5EF4-FFF2-40B4-BE49-F238E27FC236}">
                <a16:creationId xmlns:a16="http://schemas.microsoft.com/office/drawing/2014/main" id="{FFF0C693-875D-42FB-BFA9-EAE98B3E805E}"/>
              </a:ext>
            </a:extLst>
          </p:cNvPr>
          <p:cNvGrpSpPr/>
          <p:nvPr/>
        </p:nvGrpSpPr>
        <p:grpSpPr>
          <a:xfrm>
            <a:off x="4771710" y="2669505"/>
            <a:ext cx="2372353" cy="2261937"/>
            <a:chOff x="4771710" y="2669505"/>
            <a:chExt cx="2372353" cy="2261937"/>
          </a:xfrm>
        </p:grpSpPr>
        <p:sp>
          <p:nvSpPr>
            <p:cNvPr id="4" name="Oval 3">
              <a:extLst>
                <a:ext uri="{FF2B5EF4-FFF2-40B4-BE49-F238E27FC236}">
                  <a16:creationId xmlns:a16="http://schemas.microsoft.com/office/drawing/2014/main" id="{500CD62E-12E8-4935-BD69-8B1CE11961FC}"/>
                </a:ext>
              </a:extLst>
            </p:cNvPr>
            <p:cNvSpPr/>
            <p:nvPr/>
          </p:nvSpPr>
          <p:spPr>
            <a:xfrm>
              <a:off x="4771710" y="2669505"/>
              <a:ext cx="2372353" cy="2261937"/>
            </a:xfrm>
            <a:prstGeom prst="ellipse">
              <a:avLst/>
            </a:prstGeom>
            <a:ln w="1270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2400" b="1" i="1" dirty="0"/>
                <a:t>Data Cleaning</a:t>
              </a:r>
            </a:p>
          </p:txBody>
        </p:sp>
        <p:sp>
          <p:nvSpPr>
            <p:cNvPr id="5" name="Oval 4">
              <a:extLst>
                <a:ext uri="{FF2B5EF4-FFF2-40B4-BE49-F238E27FC236}">
                  <a16:creationId xmlns:a16="http://schemas.microsoft.com/office/drawing/2014/main" id="{4D411837-BF06-43F4-A398-C868537C3070}"/>
                </a:ext>
              </a:extLst>
            </p:cNvPr>
            <p:cNvSpPr/>
            <p:nvPr/>
          </p:nvSpPr>
          <p:spPr>
            <a:xfrm>
              <a:off x="5276850" y="3095624"/>
              <a:ext cx="1362075" cy="1409700"/>
            </a:xfrm>
            <a:prstGeom prst="ellipse">
              <a:avLst/>
            </a:prstGeom>
            <a:noFill/>
            <a:ln w="63500">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grpSp>
      <p:grpSp>
        <p:nvGrpSpPr>
          <p:cNvPr id="16" name="Group 15">
            <a:extLst>
              <a:ext uri="{FF2B5EF4-FFF2-40B4-BE49-F238E27FC236}">
                <a16:creationId xmlns:a16="http://schemas.microsoft.com/office/drawing/2014/main" id="{0384357A-02AB-4AB5-9C78-5B38CD34E56A}"/>
              </a:ext>
            </a:extLst>
          </p:cNvPr>
          <p:cNvGrpSpPr/>
          <p:nvPr/>
        </p:nvGrpSpPr>
        <p:grpSpPr>
          <a:xfrm>
            <a:off x="6660175" y="1416588"/>
            <a:ext cx="4923013" cy="1298722"/>
            <a:chOff x="6748014" y="1804217"/>
            <a:chExt cx="4491486" cy="1389393"/>
          </a:xfrm>
          <a:solidFill>
            <a:srgbClr val="FF0000"/>
          </a:solidFill>
        </p:grpSpPr>
        <p:grpSp>
          <p:nvGrpSpPr>
            <p:cNvPr id="14" name="Group 13">
              <a:extLst>
                <a:ext uri="{FF2B5EF4-FFF2-40B4-BE49-F238E27FC236}">
                  <a16:creationId xmlns:a16="http://schemas.microsoft.com/office/drawing/2014/main" id="{66F6B07D-2A19-4C9D-BD68-D5C2DF0B3F64}"/>
                </a:ext>
              </a:extLst>
            </p:cNvPr>
            <p:cNvGrpSpPr/>
            <p:nvPr/>
          </p:nvGrpSpPr>
          <p:grpSpPr>
            <a:xfrm>
              <a:off x="6748014" y="1821022"/>
              <a:ext cx="4491486" cy="1372588"/>
              <a:chOff x="6748014" y="1821022"/>
              <a:chExt cx="4491486" cy="1372588"/>
            </a:xfrm>
            <a:grpFill/>
          </p:grpSpPr>
          <p:sp>
            <p:nvSpPr>
              <p:cNvPr id="8" name="Oval 7">
                <a:extLst>
                  <a:ext uri="{FF2B5EF4-FFF2-40B4-BE49-F238E27FC236}">
                    <a16:creationId xmlns:a16="http://schemas.microsoft.com/office/drawing/2014/main" id="{90AEB35E-0994-4B04-AF05-5C27E3B80373}"/>
                  </a:ext>
                </a:extLst>
              </p:cNvPr>
              <p:cNvSpPr/>
              <p:nvPr/>
            </p:nvSpPr>
            <p:spPr>
              <a:xfrm>
                <a:off x="6748014" y="2931922"/>
                <a:ext cx="257176" cy="261688"/>
              </a:xfrm>
              <a:prstGeom prst="ellipse">
                <a:avLst/>
              </a:prstGeom>
              <a:grpFill/>
              <a:ln w="63500">
                <a:solidFill>
                  <a:srgbClr val="000099"/>
                </a:solid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06CAE8ED-C642-41BF-BF70-B8732656882C}"/>
                  </a:ext>
                </a:extLst>
              </p:cNvPr>
              <p:cNvSpPr/>
              <p:nvPr/>
            </p:nvSpPr>
            <p:spPr>
              <a:xfrm>
                <a:off x="7152475" y="2596580"/>
                <a:ext cx="161613" cy="144885"/>
              </a:xfrm>
              <a:prstGeom prst="ellipse">
                <a:avLst/>
              </a:prstGeom>
              <a:grpFill/>
              <a:ln w="63500">
                <a:solidFill>
                  <a:srgbClr val="000099"/>
                </a:solid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C1188F03-A597-41E8-B771-C60BEB076A28}"/>
                  </a:ext>
                </a:extLst>
              </p:cNvPr>
              <p:cNvSpPr/>
              <p:nvPr/>
            </p:nvSpPr>
            <p:spPr>
              <a:xfrm>
                <a:off x="7420287" y="2267445"/>
                <a:ext cx="133038" cy="151905"/>
              </a:xfrm>
              <a:prstGeom prst="ellipse">
                <a:avLst/>
              </a:prstGeom>
              <a:grpFill/>
              <a:ln w="63500">
                <a:solidFill>
                  <a:srgbClr val="000099"/>
                </a:solid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3" name="Group 12">
                <a:extLst>
                  <a:ext uri="{FF2B5EF4-FFF2-40B4-BE49-F238E27FC236}">
                    <a16:creationId xmlns:a16="http://schemas.microsoft.com/office/drawing/2014/main" id="{BFCB17ED-21ED-4C4D-B07B-E1973012D83D}"/>
                  </a:ext>
                </a:extLst>
              </p:cNvPr>
              <p:cNvGrpSpPr/>
              <p:nvPr/>
            </p:nvGrpSpPr>
            <p:grpSpPr>
              <a:xfrm>
                <a:off x="7595404" y="1821022"/>
                <a:ext cx="3644096" cy="716880"/>
                <a:chOff x="7595404" y="1821022"/>
                <a:chExt cx="3644096" cy="716880"/>
              </a:xfrm>
              <a:grpFill/>
            </p:grpSpPr>
            <p:sp>
              <p:nvSpPr>
                <p:cNvPr id="12" name="Rectangle 11">
                  <a:extLst>
                    <a:ext uri="{FF2B5EF4-FFF2-40B4-BE49-F238E27FC236}">
                      <a16:creationId xmlns:a16="http://schemas.microsoft.com/office/drawing/2014/main" id="{32E6BB5C-96E9-4D20-8840-9A3A94A87F21}"/>
                    </a:ext>
                  </a:extLst>
                </p:cNvPr>
                <p:cNvSpPr/>
                <p:nvPr/>
              </p:nvSpPr>
              <p:spPr>
                <a:xfrm>
                  <a:off x="7938774" y="1821022"/>
                  <a:ext cx="3300726" cy="672518"/>
                </a:xfrm>
                <a:prstGeom prst="rect">
                  <a:avLst/>
                </a:prstGeom>
                <a:grpFill/>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578A7ACB-B76F-46B5-8360-12CCE5176966}"/>
                    </a:ext>
                  </a:extLst>
                </p:cNvPr>
                <p:cNvSpPr/>
                <p:nvPr/>
              </p:nvSpPr>
              <p:spPr>
                <a:xfrm>
                  <a:off x="7595404" y="1821022"/>
                  <a:ext cx="686740" cy="716880"/>
                </a:xfrm>
                <a:prstGeom prst="ellipse">
                  <a:avLst/>
                </a:prstGeom>
                <a:grpFill/>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effectLst>
                        <a:outerShdw blurRad="38100" dist="38100" dir="2700000" algn="tl">
                          <a:srgbClr val="000000">
                            <a:alpha val="43137"/>
                          </a:srgbClr>
                        </a:outerShdw>
                      </a:effectLst>
                    </a:rPr>
                    <a:t>1</a:t>
                  </a:r>
                  <a:endParaRPr lang="en-GB" b="1" dirty="0">
                    <a:effectLst>
                      <a:outerShdw blurRad="38100" dist="38100" dir="2700000" algn="tl">
                        <a:srgbClr val="000000">
                          <a:alpha val="43137"/>
                        </a:srgbClr>
                      </a:outerShdw>
                    </a:effectLst>
                  </a:endParaRPr>
                </a:p>
              </p:txBody>
            </p:sp>
          </p:grpSp>
        </p:grpSp>
        <p:sp>
          <p:nvSpPr>
            <p:cNvPr id="15" name="TextBox 14">
              <a:extLst>
                <a:ext uri="{FF2B5EF4-FFF2-40B4-BE49-F238E27FC236}">
                  <a16:creationId xmlns:a16="http://schemas.microsoft.com/office/drawing/2014/main" id="{14C747B1-A656-4816-B60A-ABBB3155183F}"/>
                </a:ext>
              </a:extLst>
            </p:cNvPr>
            <p:cNvSpPr txBox="1"/>
            <p:nvPr/>
          </p:nvSpPr>
          <p:spPr>
            <a:xfrm>
              <a:off x="8282144" y="1804217"/>
              <a:ext cx="2943834" cy="691455"/>
            </a:xfrm>
            <a:prstGeom prst="rect">
              <a:avLst/>
            </a:prstGeom>
            <a:noFill/>
            <a:scene3d>
              <a:camera prst="orthographicFront"/>
              <a:lightRig rig="threePt" dir="t"/>
            </a:scene3d>
            <a:sp3d>
              <a:bevelT w="139700" h="139700" prst="divot"/>
            </a:sp3d>
          </p:spPr>
          <p:txBody>
            <a:bodyPr wrap="square" rtlCol="0">
              <a:spAutoFit/>
            </a:bodyPr>
            <a:lstStyle/>
            <a:p>
              <a:r>
                <a:rPr lang="en-GB" b="1" dirty="0">
                  <a:solidFill>
                    <a:schemeClr val="bg1"/>
                  </a:solidFill>
                  <a:effectLst>
                    <a:outerShdw blurRad="38100" dist="38100" dir="2700000" algn="tl">
                      <a:srgbClr val="000000">
                        <a:alpha val="43137"/>
                      </a:srgbClr>
                    </a:outerShdw>
                  </a:effectLst>
                </a:rPr>
                <a:t>Identifying &amp; Deleting Duplicates</a:t>
              </a:r>
            </a:p>
          </p:txBody>
        </p:sp>
      </p:grpSp>
      <p:grpSp>
        <p:nvGrpSpPr>
          <p:cNvPr id="17" name="Group 16">
            <a:extLst>
              <a:ext uri="{FF2B5EF4-FFF2-40B4-BE49-F238E27FC236}">
                <a16:creationId xmlns:a16="http://schemas.microsoft.com/office/drawing/2014/main" id="{DFE746F8-53E3-4FCB-AE52-BD7D116D67B4}"/>
              </a:ext>
            </a:extLst>
          </p:cNvPr>
          <p:cNvGrpSpPr/>
          <p:nvPr/>
        </p:nvGrpSpPr>
        <p:grpSpPr>
          <a:xfrm>
            <a:off x="7281492" y="2464507"/>
            <a:ext cx="4781238" cy="1055528"/>
            <a:chOff x="6877362" y="1821022"/>
            <a:chExt cx="4362138" cy="1129220"/>
          </a:xfrm>
          <a:solidFill>
            <a:srgbClr val="0000FF"/>
          </a:solidFill>
        </p:grpSpPr>
        <p:grpSp>
          <p:nvGrpSpPr>
            <p:cNvPr id="18" name="Group 17">
              <a:extLst>
                <a:ext uri="{FF2B5EF4-FFF2-40B4-BE49-F238E27FC236}">
                  <a16:creationId xmlns:a16="http://schemas.microsoft.com/office/drawing/2014/main" id="{7F2EB495-0DD6-4A09-AD46-150B7FF6861E}"/>
                </a:ext>
              </a:extLst>
            </p:cNvPr>
            <p:cNvGrpSpPr/>
            <p:nvPr/>
          </p:nvGrpSpPr>
          <p:grpSpPr>
            <a:xfrm>
              <a:off x="6877362" y="1821022"/>
              <a:ext cx="4362138" cy="1129220"/>
              <a:chOff x="6877362" y="1821022"/>
              <a:chExt cx="4362138" cy="1129220"/>
            </a:xfrm>
            <a:grpFill/>
          </p:grpSpPr>
          <p:sp>
            <p:nvSpPr>
              <p:cNvPr id="20" name="Oval 19">
                <a:extLst>
                  <a:ext uri="{FF2B5EF4-FFF2-40B4-BE49-F238E27FC236}">
                    <a16:creationId xmlns:a16="http://schemas.microsoft.com/office/drawing/2014/main" id="{91ED4749-35FD-46CF-9758-8E05AC9C4993}"/>
                  </a:ext>
                </a:extLst>
              </p:cNvPr>
              <p:cNvSpPr/>
              <p:nvPr/>
            </p:nvSpPr>
            <p:spPr>
              <a:xfrm>
                <a:off x="6877362" y="2688555"/>
                <a:ext cx="257176" cy="261687"/>
              </a:xfrm>
              <a:prstGeom prst="ellipse">
                <a:avLst/>
              </a:prstGeom>
              <a:grpFill/>
              <a:ln w="63500">
                <a:solidFill>
                  <a:srgbClr val="000099"/>
                </a:solid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B0276791-C309-449F-ACF2-F510262C1FA9}"/>
                  </a:ext>
                </a:extLst>
              </p:cNvPr>
              <p:cNvSpPr/>
              <p:nvPr/>
            </p:nvSpPr>
            <p:spPr>
              <a:xfrm>
                <a:off x="7172637" y="2493540"/>
                <a:ext cx="161613" cy="144885"/>
              </a:xfrm>
              <a:prstGeom prst="ellipse">
                <a:avLst/>
              </a:prstGeom>
              <a:grpFill/>
              <a:ln w="63500">
                <a:solidFill>
                  <a:srgbClr val="000099"/>
                </a:solid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92536830-D3C3-46F4-B141-ADC315457FBD}"/>
                  </a:ext>
                </a:extLst>
              </p:cNvPr>
              <p:cNvSpPr/>
              <p:nvPr/>
            </p:nvSpPr>
            <p:spPr>
              <a:xfrm>
                <a:off x="7420287" y="2267445"/>
                <a:ext cx="133038" cy="151905"/>
              </a:xfrm>
              <a:prstGeom prst="ellipse">
                <a:avLst/>
              </a:prstGeom>
              <a:grpFill/>
              <a:ln w="63500">
                <a:solidFill>
                  <a:srgbClr val="000099"/>
                </a:solid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3" name="Group 22">
                <a:extLst>
                  <a:ext uri="{FF2B5EF4-FFF2-40B4-BE49-F238E27FC236}">
                    <a16:creationId xmlns:a16="http://schemas.microsoft.com/office/drawing/2014/main" id="{C75C52B6-E324-4A54-8166-52380C4656CC}"/>
                  </a:ext>
                </a:extLst>
              </p:cNvPr>
              <p:cNvGrpSpPr/>
              <p:nvPr/>
            </p:nvGrpSpPr>
            <p:grpSpPr>
              <a:xfrm>
                <a:off x="7595404" y="1821022"/>
                <a:ext cx="3644096" cy="716880"/>
                <a:chOff x="7595404" y="1821022"/>
                <a:chExt cx="3644096" cy="716880"/>
              </a:xfrm>
              <a:grpFill/>
            </p:grpSpPr>
            <p:sp>
              <p:nvSpPr>
                <p:cNvPr id="24" name="Rectangle 23">
                  <a:extLst>
                    <a:ext uri="{FF2B5EF4-FFF2-40B4-BE49-F238E27FC236}">
                      <a16:creationId xmlns:a16="http://schemas.microsoft.com/office/drawing/2014/main" id="{279C5E81-0199-4F0E-ACC4-FADDFC733515}"/>
                    </a:ext>
                  </a:extLst>
                </p:cNvPr>
                <p:cNvSpPr/>
                <p:nvPr/>
              </p:nvSpPr>
              <p:spPr>
                <a:xfrm>
                  <a:off x="7938774" y="1821022"/>
                  <a:ext cx="3300726" cy="672518"/>
                </a:xfrm>
                <a:prstGeom prst="rect">
                  <a:avLst/>
                </a:prstGeom>
                <a:grpFill/>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169FDA93-B89B-415F-8EFE-9272CAB414FC}"/>
                    </a:ext>
                  </a:extLst>
                </p:cNvPr>
                <p:cNvSpPr/>
                <p:nvPr/>
              </p:nvSpPr>
              <p:spPr>
                <a:xfrm>
                  <a:off x="7595404" y="1821022"/>
                  <a:ext cx="686740" cy="716880"/>
                </a:xfrm>
                <a:prstGeom prst="ellipse">
                  <a:avLst/>
                </a:prstGeom>
                <a:grpFill/>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effectLst>
                        <a:outerShdw blurRad="38100" dist="38100" dir="2700000" algn="tl">
                          <a:srgbClr val="000000">
                            <a:alpha val="43137"/>
                          </a:srgbClr>
                        </a:outerShdw>
                      </a:effectLst>
                    </a:rPr>
                    <a:t>2</a:t>
                  </a:r>
                </a:p>
              </p:txBody>
            </p:sp>
          </p:grpSp>
        </p:grpSp>
        <p:sp>
          <p:nvSpPr>
            <p:cNvPr id="19" name="TextBox 18">
              <a:extLst>
                <a:ext uri="{FF2B5EF4-FFF2-40B4-BE49-F238E27FC236}">
                  <a16:creationId xmlns:a16="http://schemas.microsoft.com/office/drawing/2014/main" id="{1DDC5C48-AA66-469E-B335-0139721F8933}"/>
                </a:ext>
              </a:extLst>
            </p:cNvPr>
            <p:cNvSpPr txBox="1"/>
            <p:nvPr/>
          </p:nvSpPr>
          <p:spPr>
            <a:xfrm>
              <a:off x="8266560" y="1846447"/>
              <a:ext cx="2948886" cy="691455"/>
            </a:xfrm>
            <a:prstGeom prst="rect">
              <a:avLst/>
            </a:prstGeom>
            <a:noFill/>
            <a:scene3d>
              <a:camera prst="orthographicFront"/>
              <a:lightRig rig="threePt" dir="t"/>
            </a:scene3d>
            <a:sp3d>
              <a:bevelT w="139700" h="139700" prst="divot"/>
            </a:sp3d>
          </p:spPr>
          <p:txBody>
            <a:bodyPr wrap="square" rtlCol="0">
              <a:spAutoFit/>
            </a:bodyPr>
            <a:lstStyle/>
            <a:p>
              <a:r>
                <a:rPr lang="en-GB" b="1" i="1" dirty="0">
                  <a:solidFill>
                    <a:schemeClr val="bg1"/>
                  </a:solidFill>
                  <a:effectLst>
                    <a:outerShdw blurRad="38100" dist="38100" dir="2700000" algn="tl">
                      <a:srgbClr val="000000">
                        <a:alpha val="43137"/>
                      </a:srgbClr>
                    </a:outerShdw>
                  </a:effectLst>
                </a:rPr>
                <a:t>Fixing incomplete &amp; irrelevant </a:t>
              </a:r>
            </a:p>
          </p:txBody>
        </p:sp>
      </p:grpSp>
      <p:grpSp>
        <p:nvGrpSpPr>
          <p:cNvPr id="26" name="Group 25">
            <a:extLst>
              <a:ext uri="{FF2B5EF4-FFF2-40B4-BE49-F238E27FC236}">
                <a16:creationId xmlns:a16="http://schemas.microsoft.com/office/drawing/2014/main" id="{6415802A-C7EA-4006-A7D6-44C04C66DCE4}"/>
              </a:ext>
            </a:extLst>
          </p:cNvPr>
          <p:cNvGrpSpPr/>
          <p:nvPr/>
        </p:nvGrpSpPr>
        <p:grpSpPr>
          <a:xfrm>
            <a:off x="6865356" y="4559942"/>
            <a:ext cx="5180293" cy="718990"/>
            <a:chOff x="6513286" y="1768716"/>
            <a:chExt cx="4726214" cy="769186"/>
          </a:xfrm>
          <a:solidFill>
            <a:srgbClr val="00B050"/>
          </a:solidFill>
        </p:grpSpPr>
        <p:grpSp>
          <p:nvGrpSpPr>
            <p:cNvPr id="27" name="Group 26">
              <a:extLst>
                <a:ext uri="{FF2B5EF4-FFF2-40B4-BE49-F238E27FC236}">
                  <a16:creationId xmlns:a16="http://schemas.microsoft.com/office/drawing/2014/main" id="{897F8BD3-7D3D-4980-AB3B-088FF97526BA}"/>
                </a:ext>
              </a:extLst>
            </p:cNvPr>
            <p:cNvGrpSpPr/>
            <p:nvPr/>
          </p:nvGrpSpPr>
          <p:grpSpPr>
            <a:xfrm>
              <a:off x="6513286" y="1768716"/>
              <a:ext cx="4726214" cy="769186"/>
              <a:chOff x="6513286" y="1768716"/>
              <a:chExt cx="4726214" cy="769186"/>
            </a:xfrm>
            <a:grpFill/>
          </p:grpSpPr>
          <p:sp>
            <p:nvSpPr>
              <p:cNvPr id="29" name="Oval 28">
                <a:extLst>
                  <a:ext uri="{FF2B5EF4-FFF2-40B4-BE49-F238E27FC236}">
                    <a16:creationId xmlns:a16="http://schemas.microsoft.com/office/drawing/2014/main" id="{2755D24B-EEF0-465E-B7A5-734C66E8D3F1}"/>
                  </a:ext>
                </a:extLst>
              </p:cNvPr>
              <p:cNvSpPr/>
              <p:nvPr/>
            </p:nvSpPr>
            <p:spPr>
              <a:xfrm>
                <a:off x="6513286" y="1768716"/>
                <a:ext cx="257176" cy="261688"/>
              </a:xfrm>
              <a:prstGeom prst="ellipse">
                <a:avLst/>
              </a:prstGeom>
              <a:grpFill/>
              <a:ln w="63500">
                <a:solidFill>
                  <a:srgbClr val="000099"/>
                </a:solid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Oval 29">
                <a:extLst>
                  <a:ext uri="{FF2B5EF4-FFF2-40B4-BE49-F238E27FC236}">
                    <a16:creationId xmlns:a16="http://schemas.microsoft.com/office/drawing/2014/main" id="{FE79FABA-C249-4F59-98B5-C9EA14DFBF75}"/>
                  </a:ext>
                </a:extLst>
              </p:cNvPr>
              <p:cNvSpPr/>
              <p:nvPr/>
            </p:nvSpPr>
            <p:spPr>
              <a:xfrm>
                <a:off x="6925092" y="1934184"/>
                <a:ext cx="226188" cy="223097"/>
              </a:xfrm>
              <a:prstGeom prst="ellipse">
                <a:avLst/>
              </a:prstGeom>
              <a:grpFill/>
              <a:ln w="63500">
                <a:solidFill>
                  <a:srgbClr val="000099"/>
                </a:solid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a:extLst>
                  <a:ext uri="{FF2B5EF4-FFF2-40B4-BE49-F238E27FC236}">
                    <a16:creationId xmlns:a16="http://schemas.microsoft.com/office/drawing/2014/main" id="{CEC75574-6DFB-42C1-A00E-FE09DAFF7F36}"/>
                  </a:ext>
                </a:extLst>
              </p:cNvPr>
              <p:cNvSpPr/>
              <p:nvPr/>
            </p:nvSpPr>
            <p:spPr>
              <a:xfrm>
                <a:off x="7290681" y="2143079"/>
                <a:ext cx="133038" cy="151905"/>
              </a:xfrm>
              <a:prstGeom prst="ellipse">
                <a:avLst/>
              </a:prstGeom>
              <a:grpFill/>
              <a:ln w="63500">
                <a:solidFill>
                  <a:srgbClr val="000099"/>
                </a:solid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2" name="Group 31">
                <a:extLst>
                  <a:ext uri="{FF2B5EF4-FFF2-40B4-BE49-F238E27FC236}">
                    <a16:creationId xmlns:a16="http://schemas.microsoft.com/office/drawing/2014/main" id="{448BFC5C-2E4D-4CCA-AB9F-46EC9BFBB40A}"/>
                  </a:ext>
                </a:extLst>
              </p:cNvPr>
              <p:cNvGrpSpPr/>
              <p:nvPr/>
            </p:nvGrpSpPr>
            <p:grpSpPr>
              <a:xfrm>
                <a:off x="7595404" y="1821022"/>
                <a:ext cx="3644096" cy="716880"/>
                <a:chOff x="7595404" y="1821022"/>
                <a:chExt cx="3644096" cy="716880"/>
              </a:xfrm>
              <a:grpFill/>
            </p:grpSpPr>
            <p:sp>
              <p:nvSpPr>
                <p:cNvPr id="33" name="Rectangle 32">
                  <a:extLst>
                    <a:ext uri="{FF2B5EF4-FFF2-40B4-BE49-F238E27FC236}">
                      <a16:creationId xmlns:a16="http://schemas.microsoft.com/office/drawing/2014/main" id="{9C2A9300-4625-4F5C-ADF0-68443F6B402C}"/>
                    </a:ext>
                  </a:extLst>
                </p:cNvPr>
                <p:cNvSpPr/>
                <p:nvPr/>
              </p:nvSpPr>
              <p:spPr>
                <a:xfrm>
                  <a:off x="7938774" y="1821022"/>
                  <a:ext cx="3300726" cy="672518"/>
                </a:xfrm>
                <a:prstGeom prst="rect">
                  <a:avLst/>
                </a:prstGeom>
                <a:grpFill/>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B18B95F5-55D4-49D7-906A-01FBAFF24706}"/>
                    </a:ext>
                  </a:extLst>
                </p:cNvPr>
                <p:cNvSpPr/>
                <p:nvPr/>
              </p:nvSpPr>
              <p:spPr>
                <a:xfrm>
                  <a:off x="7595404" y="1821022"/>
                  <a:ext cx="686740" cy="716880"/>
                </a:xfrm>
                <a:prstGeom prst="ellipse">
                  <a:avLst/>
                </a:prstGeom>
                <a:grpFill/>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effectLst>
                        <a:outerShdw blurRad="38100" dist="38100" dir="2700000" algn="tl">
                          <a:srgbClr val="000000">
                            <a:alpha val="43137"/>
                          </a:srgbClr>
                        </a:outerShdw>
                      </a:effectLst>
                    </a:rPr>
                    <a:t>4</a:t>
                  </a:r>
                  <a:endParaRPr lang="en-GB" b="1" dirty="0">
                    <a:effectLst>
                      <a:outerShdw blurRad="38100" dist="38100" dir="2700000" algn="tl">
                        <a:srgbClr val="000000">
                          <a:alpha val="43137"/>
                        </a:srgbClr>
                      </a:outerShdw>
                    </a:effectLst>
                  </a:endParaRPr>
                </a:p>
              </p:txBody>
            </p:sp>
          </p:grpSp>
        </p:grpSp>
        <p:sp>
          <p:nvSpPr>
            <p:cNvPr id="28" name="TextBox 27">
              <a:extLst>
                <a:ext uri="{FF2B5EF4-FFF2-40B4-BE49-F238E27FC236}">
                  <a16:creationId xmlns:a16="http://schemas.microsoft.com/office/drawing/2014/main" id="{39168738-1F5B-4B74-90D2-378C519E1EEE}"/>
                </a:ext>
              </a:extLst>
            </p:cNvPr>
            <p:cNvSpPr txBox="1"/>
            <p:nvPr/>
          </p:nvSpPr>
          <p:spPr>
            <a:xfrm>
              <a:off x="8297728" y="1910219"/>
              <a:ext cx="2808420" cy="395117"/>
            </a:xfrm>
            <a:prstGeom prst="rect">
              <a:avLst/>
            </a:prstGeom>
            <a:noFill/>
            <a:scene3d>
              <a:camera prst="orthographicFront"/>
              <a:lightRig rig="threePt" dir="t"/>
            </a:scene3d>
            <a:sp3d>
              <a:bevelT w="139700" h="139700" prst="divot"/>
            </a:sp3d>
          </p:spPr>
          <p:txBody>
            <a:bodyPr wrap="square" rtlCol="0">
              <a:spAutoFit/>
            </a:bodyPr>
            <a:lstStyle/>
            <a:p>
              <a:pPr algn="just"/>
              <a:r>
                <a:rPr lang="en-GB" b="1" i="1" dirty="0">
                  <a:solidFill>
                    <a:schemeClr val="bg1"/>
                  </a:solidFill>
                  <a:effectLst>
                    <a:outerShdw blurRad="38100" dist="38100" dir="2700000" algn="tl">
                      <a:srgbClr val="000000">
                        <a:alpha val="43137"/>
                      </a:srgbClr>
                    </a:outerShdw>
                  </a:effectLst>
                </a:rPr>
                <a:t>Auditing and aggregating </a:t>
              </a:r>
            </a:p>
          </p:txBody>
        </p:sp>
      </p:grpSp>
      <p:grpSp>
        <p:nvGrpSpPr>
          <p:cNvPr id="35" name="Group 34">
            <a:extLst>
              <a:ext uri="{FF2B5EF4-FFF2-40B4-BE49-F238E27FC236}">
                <a16:creationId xmlns:a16="http://schemas.microsoft.com/office/drawing/2014/main" id="{AADF32F7-DF12-4CA9-8573-3BC6A34C608A}"/>
              </a:ext>
            </a:extLst>
          </p:cNvPr>
          <p:cNvGrpSpPr/>
          <p:nvPr/>
        </p:nvGrpSpPr>
        <p:grpSpPr>
          <a:xfrm>
            <a:off x="7241567" y="3517137"/>
            <a:ext cx="4880208" cy="670097"/>
            <a:chOff x="6787067" y="1821022"/>
            <a:chExt cx="4452433" cy="716880"/>
          </a:xfrm>
          <a:solidFill>
            <a:srgbClr val="FFCC00"/>
          </a:solidFill>
        </p:grpSpPr>
        <p:grpSp>
          <p:nvGrpSpPr>
            <p:cNvPr id="36" name="Group 35">
              <a:extLst>
                <a:ext uri="{FF2B5EF4-FFF2-40B4-BE49-F238E27FC236}">
                  <a16:creationId xmlns:a16="http://schemas.microsoft.com/office/drawing/2014/main" id="{F6B5A440-45A5-407D-866F-7E50BF96D9F9}"/>
                </a:ext>
              </a:extLst>
            </p:cNvPr>
            <p:cNvGrpSpPr/>
            <p:nvPr/>
          </p:nvGrpSpPr>
          <p:grpSpPr>
            <a:xfrm>
              <a:off x="6787067" y="1821022"/>
              <a:ext cx="4452433" cy="716880"/>
              <a:chOff x="6787067" y="1821022"/>
              <a:chExt cx="4452433" cy="716880"/>
            </a:xfrm>
            <a:grpFill/>
          </p:grpSpPr>
          <p:sp>
            <p:nvSpPr>
              <p:cNvPr id="38" name="Oval 37">
                <a:extLst>
                  <a:ext uri="{FF2B5EF4-FFF2-40B4-BE49-F238E27FC236}">
                    <a16:creationId xmlns:a16="http://schemas.microsoft.com/office/drawing/2014/main" id="{6035EE10-4509-41C3-9FF3-D306B19676CD}"/>
                  </a:ext>
                </a:extLst>
              </p:cNvPr>
              <p:cNvSpPr/>
              <p:nvPr/>
            </p:nvSpPr>
            <p:spPr>
              <a:xfrm>
                <a:off x="6787067" y="2073109"/>
                <a:ext cx="215047" cy="261688"/>
              </a:xfrm>
              <a:prstGeom prst="ellipse">
                <a:avLst/>
              </a:prstGeom>
              <a:grpFill/>
              <a:ln w="63500">
                <a:solidFill>
                  <a:srgbClr val="000099"/>
                </a:solid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E3795CF8-7A1B-4626-BF23-2A1E2C50C2D4}"/>
                  </a:ext>
                </a:extLst>
              </p:cNvPr>
              <p:cNvSpPr/>
              <p:nvPr/>
            </p:nvSpPr>
            <p:spPr>
              <a:xfrm>
                <a:off x="7144451" y="2134936"/>
                <a:ext cx="133038" cy="163060"/>
              </a:xfrm>
              <a:prstGeom prst="ellipse">
                <a:avLst/>
              </a:prstGeom>
              <a:grpFill/>
              <a:ln w="63500">
                <a:solidFill>
                  <a:srgbClr val="000099"/>
                </a:solid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a:extLst>
                  <a:ext uri="{FF2B5EF4-FFF2-40B4-BE49-F238E27FC236}">
                    <a16:creationId xmlns:a16="http://schemas.microsoft.com/office/drawing/2014/main" id="{C2B1495A-5415-4293-9AAD-F9E06715077E}"/>
                  </a:ext>
                </a:extLst>
              </p:cNvPr>
              <p:cNvSpPr/>
              <p:nvPr/>
            </p:nvSpPr>
            <p:spPr>
              <a:xfrm>
                <a:off x="7420287" y="2114595"/>
                <a:ext cx="133038" cy="151905"/>
              </a:xfrm>
              <a:prstGeom prst="ellipse">
                <a:avLst/>
              </a:prstGeom>
              <a:grpFill/>
              <a:ln w="63500">
                <a:solidFill>
                  <a:srgbClr val="000099"/>
                </a:solid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1" name="Group 40">
                <a:extLst>
                  <a:ext uri="{FF2B5EF4-FFF2-40B4-BE49-F238E27FC236}">
                    <a16:creationId xmlns:a16="http://schemas.microsoft.com/office/drawing/2014/main" id="{D5EF7C7D-2157-408A-A109-26CAAD3BAD2D}"/>
                  </a:ext>
                </a:extLst>
              </p:cNvPr>
              <p:cNvGrpSpPr/>
              <p:nvPr/>
            </p:nvGrpSpPr>
            <p:grpSpPr>
              <a:xfrm>
                <a:off x="7595404" y="1821022"/>
                <a:ext cx="3644096" cy="716880"/>
                <a:chOff x="7595404" y="1821022"/>
                <a:chExt cx="3644096" cy="716880"/>
              </a:xfrm>
              <a:grpFill/>
            </p:grpSpPr>
            <p:sp>
              <p:nvSpPr>
                <p:cNvPr id="42" name="Rectangle 41">
                  <a:extLst>
                    <a:ext uri="{FF2B5EF4-FFF2-40B4-BE49-F238E27FC236}">
                      <a16:creationId xmlns:a16="http://schemas.microsoft.com/office/drawing/2014/main" id="{ABC4CCE8-EA3D-422C-A5D8-39F7A5E30A1B}"/>
                    </a:ext>
                  </a:extLst>
                </p:cNvPr>
                <p:cNvSpPr/>
                <p:nvPr/>
              </p:nvSpPr>
              <p:spPr>
                <a:xfrm>
                  <a:off x="7938774" y="1821022"/>
                  <a:ext cx="3300726" cy="672518"/>
                </a:xfrm>
                <a:prstGeom prst="rect">
                  <a:avLst/>
                </a:prstGeom>
                <a:grpFill/>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a:extLst>
                    <a:ext uri="{FF2B5EF4-FFF2-40B4-BE49-F238E27FC236}">
                      <a16:creationId xmlns:a16="http://schemas.microsoft.com/office/drawing/2014/main" id="{4A5F56F9-167A-4EE1-A0D3-8AC7918A9A99}"/>
                    </a:ext>
                  </a:extLst>
                </p:cNvPr>
                <p:cNvSpPr/>
                <p:nvPr/>
              </p:nvSpPr>
              <p:spPr>
                <a:xfrm>
                  <a:off x="7595404" y="1821022"/>
                  <a:ext cx="686740" cy="716880"/>
                </a:xfrm>
                <a:prstGeom prst="ellipse">
                  <a:avLst/>
                </a:prstGeom>
                <a:grpFill/>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effectLst>
                        <a:outerShdw blurRad="38100" dist="38100" dir="2700000" algn="tl">
                          <a:srgbClr val="000000">
                            <a:alpha val="43137"/>
                          </a:srgbClr>
                        </a:outerShdw>
                      </a:effectLst>
                    </a:rPr>
                    <a:t>3</a:t>
                  </a:r>
                  <a:endParaRPr lang="en-GB" b="1" dirty="0">
                    <a:effectLst>
                      <a:outerShdw blurRad="38100" dist="38100" dir="2700000" algn="tl">
                        <a:srgbClr val="000000">
                          <a:alpha val="43137"/>
                        </a:srgbClr>
                      </a:outerShdw>
                    </a:effectLst>
                  </a:endParaRPr>
                </a:p>
              </p:txBody>
            </p:sp>
          </p:grpSp>
        </p:grpSp>
        <p:sp>
          <p:nvSpPr>
            <p:cNvPr id="37" name="TextBox 36">
              <a:extLst>
                <a:ext uri="{FF2B5EF4-FFF2-40B4-BE49-F238E27FC236}">
                  <a16:creationId xmlns:a16="http://schemas.microsoft.com/office/drawing/2014/main" id="{579C89F2-AD82-4FE5-986E-3750877FAED9}"/>
                </a:ext>
              </a:extLst>
            </p:cNvPr>
            <p:cNvSpPr txBox="1"/>
            <p:nvPr/>
          </p:nvSpPr>
          <p:spPr>
            <a:xfrm>
              <a:off x="8324221" y="1908263"/>
              <a:ext cx="2861408" cy="395117"/>
            </a:xfrm>
            <a:prstGeom prst="rect">
              <a:avLst/>
            </a:prstGeom>
            <a:noFill/>
            <a:scene3d>
              <a:camera prst="orthographicFront"/>
              <a:lightRig rig="threePt" dir="t"/>
            </a:scene3d>
            <a:sp3d>
              <a:bevelT w="139700" h="139700" prst="divot"/>
            </a:sp3d>
          </p:spPr>
          <p:txBody>
            <a:bodyPr wrap="square" rtlCol="0">
              <a:spAutoFit/>
            </a:bodyPr>
            <a:lstStyle/>
            <a:p>
              <a:r>
                <a:rPr lang="en-GB" b="1" i="1" dirty="0">
                  <a:solidFill>
                    <a:schemeClr val="bg1"/>
                  </a:solidFill>
                  <a:effectLst>
                    <a:outerShdw blurRad="38100" dist="38100" dir="2700000" algn="tl">
                      <a:srgbClr val="000000">
                        <a:alpha val="43137"/>
                      </a:srgbClr>
                    </a:outerShdw>
                  </a:effectLst>
                </a:rPr>
                <a:t>Inserting Missing details</a:t>
              </a:r>
            </a:p>
          </p:txBody>
        </p:sp>
      </p:grpSp>
      <p:grpSp>
        <p:nvGrpSpPr>
          <p:cNvPr id="53" name="Group 52">
            <a:extLst>
              <a:ext uri="{FF2B5EF4-FFF2-40B4-BE49-F238E27FC236}">
                <a16:creationId xmlns:a16="http://schemas.microsoft.com/office/drawing/2014/main" id="{0D652703-B2BB-49EB-B891-E52168A6237E}"/>
              </a:ext>
            </a:extLst>
          </p:cNvPr>
          <p:cNvGrpSpPr/>
          <p:nvPr/>
        </p:nvGrpSpPr>
        <p:grpSpPr>
          <a:xfrm rot="10800000">
            <a:off x="133893" y="1556977"/>
            <a:ext cx="5405535" cy="1110801"/>
            <a:chOff x="6307788" y="1349550"/>
            <a:chExt cx="4931712" cy="1188352"/>
          </a:xfrm>
          <a:solidFill>
            <a:srgbClr val="C00000"/>
          </a:solidFill>
        </p:grpSpPr>
        <p:grpSp>
          <p:nvGrpSpPr>
            <p:cNvPr id="54" name="Group 53">
              <a:extLst>
                <a:ext uri="{FF2B5EF4-FFF2-40B4-BE49-F238E27FC236}">
                  <a16:creationId xmlns:a16="http://schemas.microsoft.com/office/drawing/2014/main" id="{8AFD14BA-27CC-40D4-B203-99EFC23AB31A}"/>
                </a:ext>
              </a:extLst>
            </p:cNvPr>
            <p:cNvGrpSpPr/>
            <p:nvPr/>
          </p:nvGrpSpPr>
          <p:grpSpPr>
            <a:xfrm>
              <a:off x="6307788" y="1349550"/>
              <a:ext cx="4931712" cy="1188352"/>
              <a:chOff x="6307788" y="1349550"/>
              <a:chExt cx="4931712" cy="1188352"/>
            </a:xfrm>
            <a:grpFill/>
          </p:grpSpPr>
          <p:sp>
            <p:nvSpPr>
              <p:cNvPr id="56" name="Oval 55">
                <a:extLst>
                  <a:ext uri="{FF2B5EF4-FFF2-40B4-BE49-F238E27FC236}">
                    <a16:creationId xmlns:a16="http://schemas.microsoft.com/office/drawing/2014/main" id="{22602C50-276D-4B61-BB48-DBFB0D83429E}"/>
                  </a:ext>
                </a:extLst>
              </p:cNvPr>
              <p:cNvSpPr/>
              <p:nvPr/>
            </p:nvSpPr>
            <p:spPr>
              <a:xfrm>
                <a:off x="6307788" y="1349550"/>
                <a:ext cx="257176" cy="261688"/>
              </a:xfrm>
              <a:prstGeom prst="ellipse">
                <a:avLst/>
              </a:prstGeom>
              <a:grpFill/>
              <a:ln w="63500">
                <a:solidFill>
                  <a:srgbClr val="000099"/>
                </a:solid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7" name="Oval 56">
                <a:extLst>
                  <a:ext uri="{FF2B5EF4-FFF2-40B4-BE49-F238E27FC236}">
                    <a16:creationId xmlns:a16="http://schemas.microsoft.com/office/drawing/2014/main" id="{8133D5C4-0404-4A36-814E-6AA05503DBF0}"/>
                  </a:ext>
                </a:extLst>
              </p:cNvPr>
              <p:cNvSpPr/>
              <p:nvPr/>
            </p:nvSpPr>
            <p:spPr>
              <a:xfrm>
                <a:off x="6946904" y="1712522"/>
                <a:ext cx="200345" cy="238572"/>
              </a:xfrm>
              <a:prstGeom prst="ellipse">
                <a:avLst/>
              </a:prstGeom>
              <a:grpFill/>
              <a:ln w="63500">
                <a:solidFill>
                  <a:srgbClr val="000099"/>
                </a:solid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 57">
                <a:extLst>
                  <a:ext uri="{FF2B5EF4-FFF2-40B4-BE49-F238E27FC236}">
                    <a16:creationId xmlns:a16="http://schemas.microsoft.com/office/drawing/2014/main" id="{7966A2FE-A0C2-4304-BF6A-7B6233D9D34B}"/>
                  </a:ext>
                </a:extLst>
              </p:cNvPr>
              <p:cNvSpPr/>
              <p:nvPr/>
            </p:nvSpPr>
            <p:spPr>
              <a:xfrm>
                <a:off x="7381725" y="2020853"/>
                <a:ext cx="133038" cy="151905"/>
              </a:xfrm>
              <a:prstGeom prst="ellipse">
                <a:avLst/>
              </a:prstGeom>
              <a:grpFill/>
              <a:ln w="63500">
                <a:solidFill>
                  <a:srgbClr val="000099"/>
                </a:solid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59" name="Group 58">
                <a:extLst>
                  <a:ext uri="{FF2B5EF4-FFF2-40B4-BE49-F238E27FC236}">
                    <a16:creationId xmlns:a16="http://schemas.microsoft.com/office/drawing/2014/main" id="{CFC0A714-BD2B-4B74-8DB8-5E45BECA3E97}"/>
                  </a:ext>
                </a:extLst>
              </p:cNvPr>
              <p:cNvGrpSpPr/>
              <p:nvPr/>
            </p:nvGrpSpPr>
            <p:grpSpPr>
              <a:xfrm>
                <a:off x="7595404" y="1821022"/>
                <a:ext cx="3644096" cy="716880"/>
                <a:chOff x="7595404" y="1821022"/>
                <a:chExt cx="3644096" cy="716880"/>
              </a:xfrm>
              <a:grpFill/>
            </p:grpSpPr>
            <p:sp>
              <p:nvSpPr>
                <p:cNvPr id="60" name="Rectangle 59">
                  <a:extLst>
                    <a:ext uri="{FF2B5EF4-FFF2-40B4-BE49-F238E27FC236}">
                      <a16:creationId xmlns:a16="http://schemas.microsoft.com/office/drawing/2014/main" id="{52FF71D9-BD76-4EE1-97E4-30C04B64C07A}"/>
                    </a:ext>
                  </a:extLst>
                </p:cNvPr>
                <p:cNvSpPr/>
                <p:nvPr/>
              </p:nvSpPr>
              <p:spPr>
                <a:xfrm>
                  <a:off x="7938774" y="1821022"/>
                  <a:ext cx="3300726" cy="672518"/>
                </a:xfrm>
                <a:prstGeom prst="rect">
                  <a:avLst/>
                </a:prstGeom>
                <a:grpFill/>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Oval 60">
                  <a:extLst>
                    <a:ext uri="{FF2B5EF4-FFF2-40B4-BE49-F238E27FC236}">
                      <a16:creationId xmlns:a16="http://schemas.microsoft.com/office/drawing/2014/main" id="{5CFFD360-8BB9-46AF-8DE6-F68E65F4D7E5}"/>
                    </a:ext>
                  </a:extLst>
                </p:cNvPr>
                <p:cNvSpPr/>
                <p:nvPr/>
              </p:nvSpPr>
              <p:spPr>
                <a:xfrm rot="10800000">
                  <a:off x="7595404" y="1821022"/>
                  <a:ext cx="686740" cy="716880"/>
                </a:xfrm>
                <a:prstGeom prst="ellipse">
                  <a:avLst/>
                </a:prstGeom>
                <a:grpFill/>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i="1" dirty="0">
                      <a:effectLst>
                        <a:outerShdw blurRad="38100" dist="38100" dir="2700000" algn="tl">
                          <a:srgbClr val="000000">
                            <a:alpha val="43137"/>
                          </a:srgbClr>
                        </a:outerShdw>
                      </a:effectLst>
                    </a:rPr>
                    <a:t>10</a:t>
                  </a:r>
                  <a:endParaRPr lang="en-GB" b="1" i="1" dirty="0">
                    <a:effectLst>
                      <a:outerShdw blurRad="38100" dist="38100" dir="2700000" algn="tl">
                        <a:srgbClr val="000000">
                          <a:alpha val="43137"/>
                        </a:srgbClr>
                      </a:outerShdw>
                    </a:effectLst>
                  </a:endParaRPr>
                </a:p>
              </p:txBody>
            </p:sp>
          </p:grpSp>
        </p:grpSp>
        <p:sp>
          <p:nvSpPr>
            <p:cNvPr id="55" name="TextBox 54">
              <a:extLst>
                <a:ext uri="{FF2B5EF4-FFF2-40B4-BE49-F238E27FC236}">
                  <a16:creationId xmlns:a16="http://schemas.microsoft.com/office/drawing/2014/main" id="{678D73D2-8AA4-40A3-95DD-93CF4B7FF009}"/>
                </a:ext>
              </a:extLst>
            </p:cNvPr>
            <p:cNvSpPr txBox="1"/>
            <p:nvPr/>
          </p:nvSpPr>
          <p:spPr>
            <a:xfrm rot="10800000">
              <a:off x="7983442" y="2016238"/>
              <a:ext cx="3252082" cy="395117"/>
            </a:xfrm>
            <a:prstGeom prst="rect">
              <a:avLst/>
            </a:prstGeom>
            <a:noFill/>
            <a:scene3d>
              <a:camera prst="orthographicFront"/>
              <a:lightRig rig="threePt" dir="t"/>
            </a:scene3d>
            <a:sp3d>
              <a:bevelT w="139700" h="139700" prst="divot"/>
            </a:sp3d>
          </p:spPr>
          <p:txBody>
            <a:bodyPr wrap="square" rtlCol="0">
              <a:spAutoFit/>
            </a:bodyPr>
            <a:lstStyle/>
            <a:p>
              <a:r>
                <a:rPr lang="en-GB" b="1" dirty="0">
                  <a:solidFill>
                    <a:schemeClr val="bg1"/>
                  </a:solidFill>
                  <a:effectLst>
                    <a:outerShdw blurRad="38100" dist="38100" dir="2700000" algn="tl">
                      <a:srgbClr val="000000">
                        <a:alpha val="43137"/>
                      </a:srgbClr>
                    </a:outerShdw>
                  </a:effectLst>
                </a:rPr>
                <a:t>Case Correction &amp; Conversion </a:t>
              </a:r>
            </a:p>
          </p:txBody>
        </p:sp>
      </p:grpSp>
      <p:grpSp>
        <p:nvGrpSpPr>
          <p:cNvPr id="89" name="Group 88">
            <a:extLst>
              <a:ext uri="{FF2B5EF4-FFF2-40B4-BE49-F238E27FC236}">
                <a16:creationId xmlns:a16="http://schemas.microsoft.com/office/drawing/2014/main" id="{BE766EE2-0870-46ED-812C-035F9F7F5443}"/>
              </a:ext>
            </a:extLst>
          </p:cNvPr>
          <p:cNvGrpSpPr/>
          <p:nvPr/>
        </p:nvGrpSpPr>
        <p:grpSpPr>
          <a:xfrm rot="10800000">
            <a:off x="49527" y="2824347"/>
            <a:ext cx="4808600" cy="670097"/>
            <a:chOff x="6852399" y="1821022"/>
            <a:chExt cx="4387102" cy="716880"/>
          </a:xfrm>
          <a:solidFill>
            <a:srgbClr val="002060"/>
          </a:solidFill>
        </p:grpSpPr>
        <p:grpSp>
          <p:nvGrpSpPr>
            <p:cNvPr id="90" name="Group 89">
              <a:extLst>
                <a:ext uri="{FF2B5EF4-FFF2-40B4-BE49-F238E27FC236}">
                  <a16:creationId xmlns:a16="http://schemas.microsoft.com/office/drawing/2014/main" id="{FE715877-9509-4EF0-844C-DCB555D2910C}"/>
                </a:ext>
              </a:extLst>
            </p:cNvPr>
            <p:cNvGrpSpPr/>
            <p:nvPr/>
          </p:nvGrpSpPr>
          <p:grpSpPr>
            <a:xfrm>
              <a:off x="6852399" y="1821022"/>
              <a:ext cx="4387102" cy="716880"/>
              <a:chOff x="6852399" y="1821022"/>
              <a:chExt cx="4387102" cy="716880"/>
            </a:xfrm>
            <a:grpFill/>
          </p:grpSpPr>
          <p:sp>
            <p:nvSpPr>
              <p:cNvPr id="92" name="Oval 91">
                <a:extLst>
                  <a:ext uri="{FF2B5EF4-FFF2-40B4-BE49-F238E27FC236}">
                    <a16:creationId xmlns:a16="http://schemas.microsoft.com/office/drawing/2014/main" id="{410C71A1-7B3A-49A6-8B70-3B24A9E09B7B}"/>
                  </a:ext>
                </a:extLst>
              </p:cNvPr>
              <p:cNvSpPr/>
              <p:nvPr/>
            </p:nvSpPr>
            <p:spPr>
              <a:xfrm>
                <a:off x="6852399" y="1996036"/>
                <a:ext cx="257176" cy="261688"/>
              </a:xfrm>
              <a:prstGeom prst="ellipse">
                <a:avLst/>
              </a:prstGeom>
              <a:grpFill/>
              <a:ln w="63500">
                <a:solidFill>
                  <a:srgbClr val="000099"/>
                </a:solid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3" name="Oval 92">
                <a:extLst>
                  <a:ext uri="{FF2B5EF4-FFF2-40B4-BE49-F238E27FC236}">
                    <a16:creationId xmlns:a16="http://schemas.microsoft.com/office/drawing/2014/main" id="{58AB4036-CBFB-439A-AA07-FA7624D89CD8}"/>
                  </a:ext>
                </a:extLst>
              </p:cNvPr>
              <p:cNvSpPr/>
              <p:nvPr/>
            </p:nvSpPr>
            <p:spPr>
              <a:xfrm>
                <a:off x="7190294" y="2188025"/>
                <a:ext cx="161613" cy="144885"/>
              </a:xfrm>
              <a:prstGeom prst="ellipse">
                <a:avLst/>
              </a:prstGeom>
              <a:grpFill/>
              <a:ln w="63500">
                <a:solidFill>
                  <a:srgbClr val="000099"/>
                </a:solid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Oval 93">
                <a:extLst>
                  <a:ext uri="{FF2B5EF4-FFF2-40B4-BE49-F238E27FC236}">
                    <a16:creationId xmlns:a16="http://schemas.microsoft.com/office/drawing/2014/main" id="{A8DA1C60-E48A-45A2-98B9-AFB760C37CAE}"/>
                  </a:ext>
                </a:extLst>
              </p:cNvPr>
              <p:cNvSpPr/>
              <p:nvPr/>
            </p:nvSpPr>
            <p:spPr>
              <a:xfrm>
                <a:off x="7420287" y="2267445"/>
                <a:ext cx="133038" cy="151905"/>
              </a:xfrm>
              <a:prstGeom prst="ellipse">
                <a:avLst/>
              </a:prstGeom>
              <a:grpFill/>
              <a:ln w="63500">
                <a:solidFill>
                  <a:srgbClr val="000099"/>
                </a:solid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95" name="Group 94">
                <a:extLst>
                  <a:ext uri="{FF2B5EF4-FFF2-40B4-BE49-F238E27FC236}">
                    <a16:creationId xmlns:a16="http://schemas.microsoft.com/office/drawing/2014/main" id="{B12D3135-80F7-4EE3-845A-70FA5B0A33EC}"/>
                  </a:ext>
                </a:extLst>
              </p:cNvPr>
              <p:cNvGrpSpPr/>
              <p:nvPr/>
            </p:nvGrpSpPr>
            <p:grpSpPr>
              <a:xfrm>
                <a:off x="7595404" y="1821022"/>
                <a:ext cx="3644097" cy="716880"/>
                <a:chOff x="7595404" y="1821022"/>
                <a:chExt cx="3644097" cy="716880"/>
              </a:xfrm>
              <a:grpFill/>
            </p:grpSpPr>
            <p:sp>
              <p:nvSpPr>
                <p:cNvPr id="96" name="Rectangle 95">
                  <a:extLst>
                    <a:ext uri="{FF2B5EF4-FFF2-40B4-BE49-F238E27FC236}">
                      <a16:creationId xmlns:a16="http://schemas.microsoft.com/office/drawing/2014/main" id="{AC864C8A-466C-4F81-9FB0-085614B9B920}"/>
                    </a:ext>
                  </a:extLst>
                </p:cNvPr>
                <p:cNvSpPr/>
                <p:nvPr/>
              </p:nvSpPr>
              <p:spPr>
                <a:xfrm>
                  <a:off x="7938775" y="1831644"/>
                  <a:ext cx="3300726" cy="672518"/>
                </a:xfrm>
                <a:prstGeom prst="rect">
                  <a:avLst/>
                </a:prstGeom>
                <a:grpFill/>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 96">
                  <a:extLst>
                    <a:ext uri="{FF2B5EF4-FFF2-40B4-BE49-F238E27FC236}">
                      <a16:creationId xmlns:a16="http://schemas.microsoft.com/office/drawing/2014/main" id="{86C6CF1B-1719-4B21-8222-79A5F2FEF1F9}"/>
                    </a:ext>
                  </a:extLst>
                </p:cNvPr>
                <p:cNvSpPr/>
                <p:nvPr/>
              </p:nvSpPr>
              <p:spPr>
                <a:xfrm rot="10800000">
                  <a:off x="7595404" y="1821022"/>
                  <a:ext cx="686740" cy="716880"/>
                </a:xfrm>
                <a:prstGeom prst="ellipse">
                  <a:avLst/>
                </a:prstGeom>
                <a:grpFill/>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effectLst>
                        <a:outerShdw blurRad="38100" dist="38100" dir="2700000" algn="tl">
                          <a:srgbClr val="000000">
                            <a:alpha val="43137"/>
                          </a:srgbClr>
                        </a:outerShdw>
                      </a:effectLst>
                    </a:rPr>
                    <a:t>9</a:t>
                  </a:r>
                  <a:endParaRPr lang="en-GB" b="1" dirty="0">
                    <a:effectLst>
                      <a:outerShdw blurRad="38100" dist="38100" dir="2700000" algn="tl">
                        <a:srgbClr val="000000">
                          <a:alpha val="43137"/>
                        </a:srgbClr>
                      </a:outerShdw>
                    </a:effectLst>
                  </a:endParaRPr>
                </a:p>
              </p:txBody>
            </p:sp>
          </p:grpSp>
        </p:grpSp>
        <p:sp>
          <p:nvSpPr>
            <p:cNvPr id="91" name="TextBox 90">
              <a:extLst>
                <a:ext uri="{FF2B5EF4-FFF2-40B4-BE49-F238E27FC236}">
                  <a16:creationId xmlns:a16="http://schemas.microsoft.com/office/drawing/2014/main" id="{D1D53B53-4606-4104-A353-1F7A07F2E053}"/>
                </a:ext>
              </a:extLst>
            </p:cNvPr>
            <p:cNvSpPr txBox="1"/>
            <p:nvPr/>
          </p:nvSpPr>
          <p:spPr>
            <a:xfrm rot="10800000">
              <a:off x="8476622" y="1882476"/>
              <a:ext cx="2629526" cy="395117"/>
            </a:xfrm>
            <a:prstGeom prst="rect">
              <a:avLst/>
            </a:prstGeom>
            <a:noFill/>
            <a:scene3d>
              <a:camera prst="orthographicFront"/>
              <a:lightRig rig="threePt" dir="t"/>
            </a:scene3d>
            <a:sp3d>
              <a:bevelT w="139700" h="139700" prst="divot"/>
            </a:sp3d>
          </p:spPr>
          <p:txBody>
            <a:bodyPr wrap="square" rtlCol="0">
              <a:spAutoFit/>
            </a:bodyPr>
            <a:lstStyle/>
            <a:p>
              <a:r>
                <a:rPr lang="en-GB" b="1" i="1" dirty="0">
                  <a:solidFill>
                    <a:schemeClr val="bg1"/>
                  </a:solidFill>
                  <a:effectLst>
                    <a:outerShdw blurRad="38100" dist="38100" dir="2700000" algn="tl">
                      <a:srgbClr val="000000">
                        <a:alpha val="43137"/>
                      </a:srgbClr>
                    </a:outerShdw>
                  </a:effectLst>
                </a:rPr>
                <a:t>Address Data Sanitisation </a:t>
              </a:r>
            </a:p>
          </p:txBody>
        </p:sp>
      </p:grpSp>
      <p:grpSp>
        <p:nvGrpSpPr>
          <p:cNvPr id="98" name="Group 97">
            <a:extLst>
              <a:ext uri="{FF2B5EF4-FFF2-40B4-BE49-F238E27FC236}">
                <a16:creationId xmlns:a16="http://schemas.microsoft.com/office/drawing/2014/main" id="{5F7D4801-75D3-4F2D-ADF8-0D27C783C978}"/>
              </a:ext>
            </a:extLst>
          </p:cNvPr>
          <p:cNvGrpSpPr/>
          <p:nvPr/>
        </p:nvGrpSpPr>
        <p:grpSpPr>
          <a:xfrm rot="10800000">
            <a:off x="20164" y="3985693"/>
            <a:ext cx="4744015" cy="670096"/>
            <a:chOff x="6911322" y="1821022"/>
            <a:chExt cx="4328178" cy="716880"/>
          </a:xfrm>
          <a:solidFill>
            <a:srgbClr val="BF5CE6"/>
          </a:solidFill>
        </p:grpSpPr>
        <p:grpSp>
          <p:nvGrpSpPr>
            <p:cNvPr id="99" name="Group 98">
              <a:extLst>
                <a:ext uri="{FF2B5EF4-FFF2-40B4-BE49-F238E27FC236}">
                  <a16:creationId xmlns:a16="http://schemas.microsoft.com/office/drawing/2014/main" id="{F4A45472-7079-4749-8BED-7BEA696E23FB}"/>
                </a:ext>
              </a:extLst>
            </p:cNvPr>
            <p:cNvGrpSpPr/>
            <p:nvPr/>
          </p:nvGrpSpPr>
          <p:grpSpPr>
            <a:xfrm>
              <a:off x="6911322" y="1821022"/>
              <a:ext cx="4328178" cy="716880"/>
              <a:chOff x="6911322" y="1821022"/>
              <a:chExt cx="4328178" cy="716880"/>
            </a:xfrm>
            <a:grpFill/>
          </p:grpSpPr>
          <p:sp>
            <p:nvSpPr>
              <p:cNvPr id="101" name="Oval 100">
                <a:extLst>
                  <a:ext uri="{FF2B5EF4-FFF2-40B4-BE49-F238E27FC236}">
                    <a16:creationId xmlns:a16="http://schemas.microsoft.com/office/drawing/2014/main" id="{13BD1FDE-5500-4472-850F-32FC076C1F14}"/>
                  </a:ext>
                </a:extLst>
              </p:cNvPr>
              <p:cNvSpPr/>
              <p:nvPr/>
            </p:nvSpPr>
            <p:spPr>
              <a:xfrm>
                <a:off x="6911322" y="2179462"/>
                <a:ext cx="257176" cy="261688"/>
              </a:xfrm>
              <a:prstGeom prst="ellipse">
                <a:avLst/>
              </a:prstGeom>
              <a:grpFill/>
              <a:ln w="63500">
                <a:solidFill>
                  <a:srgbClr val="000099"/>
                </a:solid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2" name="Oval 101">
                <a:extLst>
                  <a:ext uri="{FF2B5EF4-FFF2-40B4-BE49-F238E27FC236}">
                    <a16:creationId xmlns:a16="http://schemas.microsoft.com/office/drawing/2014/main" id="{29F7C585-93B8-4795-9C1E-E31FA4ADC3B4}"/>
                  </a:ext>
                </a:extLst>
              </p:cNvPr>
              <p:cNvSpPr/>
              <p:nvPr/>
            </p:nvSpPr>
            <p:spPr>
              <a:xfrm>
                <a:off x="7207125" y="2269215"/>
                <a:ext cx="161613" cy="144885"/>
              </a:xfrm>
              <a:prstGeom prst="ellipse">
                <a:avLst/>
              </a:prstGeom>
              <a:grpFill/>
              <a:ln w="63500">
                <a:solidFill>
                  <a:srgbClr val="000099"/>
                </a:solid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Oval 102">
                <a:extLst>
                  <a:ext uri="{FF2B5EF4-FFF2-40B4-BE49-F238E27FC236}">
                    <a16:creationId xmlns:a16="http://schemas.microsoft.com/office/drawing/2014/main" id="{B51AB6CF-8CE2-4CF1-87A6-6B3953A34167}"/>
                  </a:ext>
                </a:extLst>
              </p:cNvPr>
              <p:cNvSpPr/>
              <p:nvPr/>
            </p:nvSpPr>
            <p:spPr>
              <a:xfrm>
                <a:off x="7420287" y="2267445"/>
                <a:ext cx="133038" cy="151905"/>
              </a:xfrm>
              <a:prstGeom prst="ellipse">
                <a:avLst/>
              </a:prstGeom>
              <a:grpFill/>
              <a:ln w="63500">
                <a:solidFill>
                  <a:srgbClr val="000099"/>
                </a:solid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4" name="Group 103">
                <a:extLst>
                  <a:ext uri="{FF2B5EF4-FFF2-40B4-BE49-F238E27FC236}">
                    <a16:creationId xmlns:a16="http://schemas.microsoft.com/office/drawing/2014/main" id="{0A6D7D5A-E721-4CB4-A389-5CB4CE5E4676}"/>
                  </a:ext>
                </a:extLst>
              </p:cNvPr>
              <p:cNvGrpSpPr/>
              <p:nvPr/>
            </p:nvGrpSpPr>
            <p:grpSpPr>
              <a:xfrm>
                <a:off x="7595404" y="1821022"/>
                <a:ext cx="3644096" cy="716880"/>
                <a:chOff x="7595404" y="1821022"/>
                <a:chExt cx="3644096" cy="716880"/>
              </a:xfrm>
              <a:grpFill/>
            </p:grpSpPr>
            <p:sp>
              <p:nvSpPr>
                <p:cNvPr id="105" name="Rectangle 104">
                  <a:extLst>
                    <a:ext uri="{FF2B5EF4-FFF2-40B4-BE49-F238E27FC236}">
                      <a16:creationId xmlns:a16="http://schemas.microsoft.com/office/drawing/2014/main" id="{ECB21696-4456-42D0-AE7E-3FC60A3E35F1}"/>
                    </a:ext>
                  </a:extLst>
                </p:cNvPr>
                <p:cNvSpPr/>
                <p:nvPr/>
              </p:nvSpPr>
              <p:spPr>
                <a:xfrm>
                  <a:off x="7938774" y="1821022"/>
                  <a:ext cx="3300726" cy="672518"/>
                </a:xfrm>
                <a:prstGeom prst="rect">
                  <a:avLst/>
                </a:prstGeom>
                <a:grpFill/>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Oval 105">
                  <a:extLst>
                    <a:ext uri="{FF2B5EF4-FFF2-40B4-BE49-F238E27FC236}">
                      <a16:creationId xmlns:a16="http://schemas.microsoft.com/office/drawing/2014/main" id="{C3A3C83B-F5D7-48C3-8344-1E7825E2EA10}"/>
                    </a:ext>
                  </a:extLst>
                </p:cNvPr>
                <p:cNvSpPr/>
                <p:nvPr/>
              </p:nvSpPr>
              <p:spPr>
                <a:xfrm rot="10800000">
                  <a:off x="7595404" y="1821022"/>
                  <a:ext cx="686740" cy="716880"/>
                </a:xfrm>
                <a:prstGeom prst="ellipse">
                  <a:avLst/>
                </a:prstGeom>
                <a:grpFill/>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effectLst>
                        <a:outerShdw blurRad="38100" dist="38100" dir="2700000" algn="tl">
                          <a:srgbClr val="000000">
                            <a:alpha val="43137"/>
                          </a:srgbClr>
                        </a:outerShdw>
                      </a:effectLst>
                    </a:rPr>
                    <a:t>8</a:t>
                  </a:r>
                  <a:endParaRPr lang="en-GB" b="1" dirty="0">
                    <a:effectLst>
                      <a:outerShdw blurRad="38100" dist="38100" dir="2700000" algn="tl">
                        <a:srgbClr val="000000">
                          <a:alpha val="43137"/>
                        </a:srgbClr>
                      </a:outerShdw>
                    </a:effectLst>
                  </a:endParaRPr>
                </a:p>
              </p:txBody>
            </p:sp>
          </p:grpSp>
        </p:grpSp>
        <p:sp>
          <p:nvSpPr>
            <p:cNvPr id="100" name="TextBox 99">
              <a:extLst>
                <a:ext uri="{FF2B5EF4-FFF2-40B4-BE49-F238E27FC236}">
                  <a16:creationId xmlns:a16="http://schemas.microsoft.com/office/drawing/2014/main" id="{07ED6CFB-0147-4D7E-8EA9-B0B87B3C5CF1}"/>
                </a:ext>
              </a:extLst>
            </p:cNvPr>
            <p:cNvSpPr txBox="1"/>
            <p:nvPr/>
          </p:nvSpPr>
          <p:spPr>
            <a:xfrm rot="10800000">
              <a:off x="8476622" y="1882477"/>
              <a:ext cx="2629526" cy="395118"/>
            </a:xfrm>
            <a:prstGeom prst="rect">
              <a:avLst/>
            </a:prstGeom>
            <a:noFill/>
            <a:scene3d>
              <a:camera prst="orthographicFront"/>
              <a:lightRig rig="threePt" dir="t"/>
            </a:scene3d>
            <a:sp3d>
              <a:bevelT w="139700" h="139700" prst="divot"/>
            </a:sp3d>
          </p:spPr>
          <p:txBody>
            <a:bodyPr wrap="square" rtlCol="0">
              <a:spAutoFit/>
            </a:bodyPr>
            <a:lstStyle/>
            <a:p>
              <a:r>
                <a:rPr lang="en-GB" b="1" i="1" dirty="0">
                  <a:solidFill>
                    <a:schemeClr val="bg1"/>
                  </a:solidFill>
                  <a:effectLst>
                    <a:outerShdw blurRad="38100" dist="38100" dir="2700000" algn="tl">
                      <a:srgbClr val="000000">
                        <a:alpha val="43137"/>
                      </a:srgbClr>
                    </a:outerShdw>
                  </a:effectLst>
                </a:rPr>
                <a:t>Suggesting New Variables</a:t>
              </a:r>
            </a:p>
          </p:txBody>
        </p:sp>
      </p:grpSp>
      <p:grpSp>
        <p:nvGrpSpPr>
          <p:cNvPr id="107" name="Group 106">
            <a:extLst>
              <a:ext uri="{FF2B5EF4-FFF2-40B4-BE49-F238E27FC236}">
                <a16:creationId xmlns:a16="http://schemas.microsoft.com/office/drawing/2014/main" id="{B702103E-0CCD-46DA-A4DD-E4099CF47E0D}"/>
              </a:ext>
            </a:extLst>
          </p:cNvPr>
          <p:cNvGrpSpPr/>
          <p:nvPr/>
        </p:nvGrpSpPr>
        <p:grpSpPr>
          <a:xfrm rot="10800000">
            <a:off x="199315" y="4677990"/>
            <a:ext cx="4781238" cy="1055528"/>
            <a:chOff x="6877362" y="1821022"/>
            <a:chExt cx="4362138" cy="1129220"/>
          </a:xfrm>
          <a:solidFill>
            <a:srgbClr val="8EBC26"/>
          </a:solidFill>
        </p:grpSpPr>
        <p:grpSp>
          <p:nvGrpSpPr>
            <p:cNvPr id="108" name="Group 107">
              <a:extLst>
                <a:ext uri="{FF2B5EF4-FFF2-40B4-BE49-F238E27FC236}">
                  <a16:creationId xmlns:a16="http://schemas.microsoft.com/office/drawing/2014/main" id="{8C361A4F-AAE4-42EC-A81A-97F2B3D3AD62}"/>
                </a:ext>
              </a:extLst>
            </p:cNvPr>
            <p:cNvGrpSpPr/>
            <p:nvPr/>
          </p:nvGrpSpPr>
          <p:grpSpPr>
            <a:xfrm>
              <a:off x="6877362" y="1821022"/>
              <a:ext cx="4362138" cy="1129220"/>
              <a:chOff x="6877362" y="1821022"/>
              <a:chExt cx="4362138" cy="1129220"/>
            </a:xfrm>
            <a:grpFill/>
          </p:grpSpPr>
          <p:sp>
            <p:nvSpPr>
              <p:cNvPr id="110" name="Oval 109">
                <a:extLst>
                  <a:ext uri="{FF2B5EF4-FFF2-40B4-BE49-F238E27FC236}">
                    <a16:creationId xmlns:a16="http://schemas.microsoft.com/office/drawing/2014/main" id="{209811B7-A190-4372-9B57-2516B6DB852D}"/>
                  </a:ext>
                </a:extLst>
              </p:cNvPr>
              <p:cNvSpPr/>
              <p:nvPr/>
            </p:nvSpPr>
            <p:spPr>
              <a:xfrm>
                <a:off x="6877362" y="2688555"/>
                <a:ext cx="257176" cy="261687"/>
              </a:xfrm>
              <a:prstGeom prst="ellipse">
                <a:avLst/>
              </a:prstGeom>
              <a:grpFill/>
              <a:ln w="63500">
                <a:solidFill>
                  <a:srgbClr val="000099"/>
                </a:solid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1" name="Oval 110">
                <a:extLst>
                  <a:ext uri="{FF2B5EF4-FFF2-40B4-BE49-F238E27FC236}">
                    <a16:creationId xmlns:a16="http://schemas.microsoft.com/office/drawing/2014/main" id="{1B1E87B0-13EF-470A-9199-5D6CE3EA3C12}"/>
                  </a:ext>
                </a:extLst>
              </p:cNvPr>
              <p:cNvSpPr/>
              <p:nvPr/>
            </p:nvSpPr>
            <p:spPr>
              <a:xfrm>
                <a:off x="7172637" y="2493540"/>
                <a:ext cx="161613" cy="144885"/>
              </a:xfrm>
              <a:prstGeom prst="ellipse">
                <a:avLst/>
              </a:prstGeom>
              <a:grpFill/>
              <a:ln w="63500">
                <a:solidFill>
                  <a:srgbClr val="000099"/>
                </a:solid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2" name="Oval 111">
                <a:extLst>
                  <a:ext uri="{FF2B5EF4-FFF2-40B4-BE49-F238E27FC236}">
                    <a16:creationId xmlns:a16="http://schemas.microsoft.com/office/drawing/2014/main" id="{6DF7E0F9-B83F-4BEF-98FC-2BE96D398B96}"/>
                  </a:ext>
                </a:extLst>
              </p:cNvPr>
              <p:cNvSpPr/>
              <p:nvPr/>
            </p:nvSpPr>
            <p:spPr>
              <a:xfrm>
                <a:off x="7420287" y="2267445"/>
                <a:ext cx="133038" cy="151905"/>
              </a:xfrm>
              <a:prstGeom prst="ellipse">
                <a:avLst/>
              </a:prstGeom>
              <a:grpFill/>
              <a:ln w="63500">
                <a:solidFill>
                  <a:srgbClr val="000099"/>
                </a:solid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3" name="Group 112">
                <a:extLst>
                  <a:ext uri="{FF2B5EF4-FFF2-40B4-BE49-F238E27FC236}">
                    <a16:creationId xmlns:a16="http://schemas.microsoft.com/office/drawing/2014/main" id="{64730A95-0F80-4CEC-922F-C65C0C1CF3D9}"/>
                  </a:ext>
                </a:extLst>
              </p:cNvPr>
              <p:cNvGrpSpPr/>
              <p:nvPr/>
            </p:nvGrpSpPr>
            <p:grpSpPr>
              <a:xfrm>
                <a:off x="7595404" y="1821022"/>
                <a:ext cx="3644096" cy="716880"/>
                <a:chOff x="7595404" y="1821022"/>
                <a:chExt cx="3644096" cy="716880"/>
              </a:xfrm>
              <a:grpFill/>
            </p:grpSpPr>
            <p:sp>
              <p:nvSpPr>
                <p:cNvPr id="114" name="Rectangle 113">
                  <a:extLst>
                    <a:ext uri="{FF2B5EF4-FFF2-40B4-BE49-F238E27FC236}">
                      <a16:creationId xmlns:a16="http://schemas.microsoft.com/office/drawing/2014/main" id="{125E9AD3-7E90-42E2-AFC9-1F5F7A2B9CEF}"/>
                    </a:ext>
                  </a:extLst>
                </p:cNvPr>
                <p:cNvSpPr/>
                <p:nvPr/>
              </p:nvSpPr>
              <p:spPr>
                <a:xfrm>
                  <a:off x="7938774" y="1821022"/>
                  <a:ext cx="3300726" cy="672518"/>
                </a:xfrm>
                <a:prstGeom prst="rect">
                  <a:avLst/>
                </a:prstGeom>
                <a:grpFill/>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Oval 114">
                  <a:extLst>
                    <a:ext uri="{FF2B5EF4-FFF2-40B4-BE49-F238E27FC236}">
                      <a16:creationId xmlns:a16="http://schemas.microsoft.com/office/drawing/2014/main" id="{0178AC2D-F3E3-4A17-A3EE-EA225D43AF4C}"/>
                    </a:ext>
                  </a:extLst>
                </p:cNvPr>
                <p:cNvSpPr/>
                <p:nvPr/>
              </p:nvSpPr>
              <p:spPr>
                <a:xfrm rot="10800000">
                  <a:off x="7595404" y="1821022"/>
                  <a:ext cx="686740" cy="716880"/>
                </a:xfrm>
                <a:prstGeom prst="ellipse">
                  <a:avLst/>
                </a:prstGeom>
                <a:grpFill/>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effectLst>
                        <a:outerShdw blurRad="38100" dist="38100" dir="2700000" algn="tl">
                          <a:srgbClr val="000000">
                            <a:alpha val="43137"/>
                          </a:srgbClr>
                        </a:outerShdw>
                      </a:effectLst>
                    </a:rPr>
                    <a:t>7</a:t>
                  </a:r>
                </a:p>
              </p:txBody>
            </p:sp>
          </p:grpSp>
        </p:grpSp>
        <p:sp>
          <p:nvSpPr>
            <p:cNvPr id="109" name="TextBox 108">
              <a:extLst>
                <a:ext uri="{FF2B5EF4-FFF2-40B4-BE49-F238E27FC236}">
                  <a16:creationId xmlns:a16="http://schemas.microsoft.com/office/drawing/2014/main" id="{FEF3E38A-E019-464E-B9C0-23C1B2EAC23F}"/>
                </a:ext>
              </a:extLst>
            </p:cNvPr>
            <p:cNvSpPr txBox="1"/>
            <p:nvPr/>
          </p:nvSpPr>
          <p:spPr>
            <a:xfrm rot="10800000">
              <a:off x="8482900" y="1964020"/>
              <a:ext cx="2629526" cy="395117"/>
            </a:xfrm>
            <a:prstGeom prst="rect">
              <a:avLst/>
            </a:prstGeom>
            <a:noFill/>
            <a:scene3d>
              <a:camera prst="orthographicFront"/>
              <a:lightRig rig="threePt" dir="t"/>
            </a:scene3d>
            <a:sp3d>
              <a:bevelT w="139700" h="139700" prst="divot"/>
            </a:sp3d>
          </p:spPr>
          <p:txBody>
            <a:bodyPr wrap="square" rtlCol="0">
              <a:spAutoFit/>
            </a:bodyPr>
            <a:lstStyle/>
            <a:p>
              <a:r>
                <a:rPr lang="en-GB" b="1" i="1" dirty="0">
                  <a:solidFill>
                    <a:schemeClr val="bg1"/>
                  </a:solidFill>
                  <a:effectLst>
                    <a:outerShdw blurRad="38100" dist="38100" dir="2700000" algn="tl">
                      <a:srgbClr val="000000">
                        <a:alpha val="43137"/>
                      </a:srgbClr>
                    </a:outerShdw>
                  </a:effectLst>
                </a:rPr>
                <a:t>Identifying Key Variables</a:t>
              </a:r>
            </a:p>
          </p:txBody>
        </p:sp>
      </p:grpSp>
      <p:grpSp>
        <p:nvGrpSpPr>
          <p:cNvPr id="126" name="Group 125">
            <a:extLst>
              <a:ext uri="{FF2B5EF4-FFF2-40B4-BE49-F238E27FC236}">
                <a16:creationId xmlns:a16="http://schemas.microsoft.com/office/drawing/2014/main" id="{3AA358ED-412E-44CD-A193-642C4BEBEFF9}"/>
              </a:ext>
            </a:extLst>
          </p:cNvPr>
          <p:cNvGrpSpPr/>
          <p:nvPr/>
        </p:nvGrpSpPr>
        <p:grpSpPr>
          <a:xfrm>
            <a:off x="373239" y="5203783"/>
            <a:ext cx="5150308" cy="1620470"/>
            <a:chOff x="373239" y="5203783"/>
            <a:chExt cx="5150308" cy="1620470"/>
          </a:xfrm>
          <a:solidFill>
            <a:srgbClr val="20DAAE"/>
          </a:solidFill>
        </p:grpSpPr>
        <p:grpSp>
          <p:nvGrpSpPr>
            <p:cNvPr id="116" name="Group 115">
              <a:extLst>
                <a:ext uri="{FF2B5EF4-FFF2-40B4-BE49-F238E27FC236}">
                  <a16:creationId xmlns:a16="http://schemas.microsoft.com/office/drawing/2014/main" id="{18127118-3929-4D60-97B8-FE50FCE9524D}"/>
                </a:ext>
              </a:extLst>
            </p:cNvPr>
            <p:cNvGrpSpPr/>
            <p:nvPr/>
          </p:nvGrpSpPr>
          <p:grpSpPr>
            <a:xfrm rot="10800000">
              <a:off x="373239" y="5203783"/>
              <a:ext cx="5150308" cy="1620470"/>
              <a:chOff x="6540643" y="1818397"/>
              <a:chExt cx="4698857" cy="1733603"/>
            </a:xfrm>
            <a:grpFill/>
          </p:grpSpPr>
          <p:grpSp>
            <p:nvGrpSpPr>
              <p:cNvPr id="117" name="Group 116">
                <a:extLst>
                  <a:ext uri="{FF2B5EF4-FFF2-40B4-BE49-F238E27FC236}">
                    <a16:creationId xmlns:a16="http://schemas.microsoft.com/office/drawing/2014/main" id="{E811A09E-E939-4567-A831-55434235DB13}"/>
                  </a:ext>
                </a:extLst>
              </p:cNvPr>
              <p:cNvGrpSpPr/>
              <p:nvPr/>
            </p:nvGrpSpPr>
            <p:grpSpPr>
              <a:xfrm>
                <a:off x="6540643" y="1818397"/>
                <a:ext cx="4698857" cy="1733603"/>
                <a:chOff x="6540643" y="1818397"/>
                <a:chExt cx="4698857" cy="1733603"/>
              </a:xfrm>
              <a:grpFill/>
            </p:grpSpPr>
            <p:sp>
              <p:nvSpPr>
                <p:cNvPr id="119" name="Oval 118">
                  <a:extLst>
                    <a:ext uri="{FF2B5EF4-FFF2-40B4-BE49-F238E27FC236}">
                      <a16:creationId xmlns:a16="http://schemas.microsoft.com/office/drawing/2014/main" id="{3AB8380A-5759-4B65-8574-F3C4EEBC1725}"/>
                    </a:ext>
                  </a:extLst>
                </p:cNvPr>
                <p:cNvSpPr/>
                <p:nvPr/>
              </p:nvSpPr>
              <p:spPr>
                <a:xfrm>
                  <a:off x="6540643" y="3290312"/>
                  <a:ext cx="257176" cy="261688"/>
                </a:xfrm>
                <a:prstGeom prst="ellipse">
                  <a:avLst/>
                </a:prstGeom>
                <a:grpFill/>
                <a:ln w="63500">
                  <a:solidFill>
                    <a:srgbClr val="000099"/>
                  </a:solid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0" name="Oval 119">
                  <a:extLst>
                    <a:ext uri="{FF2B5EF4-FFF2-40B4-BE49-F238E27FC236}">
                      <a16:creationId xmlns:a16="http://schemas.microsoft.com/office/drawing/2014/main" id="{05F8AA1E-051F-48F2-96A3-5CD9A764A6DF}"/>
                    </a:ext>
                  </a:extLst>
                </p:cNvPr>
                <p:cNvSpPr/>
                <p:nvPr/>
              </p:nvSpPr>
              <p:spPr>
                <a:xfrm>
                  <a:off x="6857739" y="2981409"/>
                  <a:ext cx="194477" cy="261687"/>
                </a:xfrm>
                <a:prstGeom prst="ellipse">
                  <a:avLst/>
                </a:prstGeom>
                <a:grpFill/>
                <a:ln w="63500">
                  <a:solidFill>
                    <a:srgbClr val="000099"/>
                  </a:solid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Oval 120">
                  <a:extLst>
                    <a:ext uri="{FF2B5EF4-FFF2-40B4-BE49-F238E27FC236}">
                      <a16:creationId xmlns:a16="http://schemas.microsoft.com/office/drawing/2014/main" id="{20C32D22-F0AA-46DE-88DA-B302448AC77B}"/>
                    </a:ext>
                  </a:extLst>
                </p:cNvPr>
                <p:cNvSpPr/>
                <p:nvPr/>
              </p:nvSpPr>
              <p:spPr>
                <a:xfrm>
                  <a:off x="7420287" y="2267445"/>
                  <a:ext cx="133038" cy="151905"/>
                </a:xfrm>
                <a:prstGeom prst="ellipse">
                  <a:avLst/>
                </a:prstGeom>
                <a:grpFill/>
                <a:ln w="63500">
                  <a:solidFill>
                    <a:srgbClr val="000099"/>
                  </a:solid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2" name="Group 121">
                  <a:extLst>
                    <a:ext uri="{FF2B5EF4-FFF2-40B4-BE49-F238E27FC236}">
                      <a16:creationId xmlns:a16="http://schemas.microsoft.com/office/drawing/2014/main" id="{56E2A7BA-76CA-4DB2-BCC1-3FD13F7F2C31}"/>
                    </a:ext>
                  </a:extLst>
                </p:cNvPr>
                <p:cNvGrpSpPr/>
                <p:nvPr/>
              </p:nvGrpSpPr>
              <p:grpSpPr>
                <a:xfrm>
                  <a:off x="7665306" y="1818397"/>
                  <a:ext cx="3574194" cy="675143"/>
                  <a:chOff x="7665306" y="1818397"/>
                  <a:chExt cx="3574194" cy="675143"/>
                </a:xfrm>
                <a:grpFill/>
              </p:grpSpPr>
              <p:sp>
                <p:nvSpPr>
                  <p:cNvPr id="123" name="Rectangle 122">
                    <a:extLst>
                      <a:ext uri="{FF2B5EF4-FFF2-40B4-BE49-F238E27FC236}">
                        <a16:creationId xmlns:a16="http://schemas.microsoft.com/office/drawing/2014/main" id="{B339ACDA-3397-4062-A89B-70C21FBAFF09}"/>
                      </a:ext>
                    </a:extLst>
                  </p:cNvPr>
                  <p:cNvSpPr/>
                  <p:nvPr/>
                </p:nvSpPr>
                <p:spPr>
                  <a:xfrm>
                    <a:off x="7938774" y="1821022"/>
                    <a:ext cx="3300726" cy="672518"/>
                  </a:xfrm>
                  <a:prstGeom prst="rect">
                    <a:avLst/>
                  </a:prstGeom>
                  <a:grpFill/>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4" name="Oval 123">
                    <a:extLst>
                      <a:ext uri="{FF2B5EF4-FFF2-40B4-BE49-F238E27FC236}">
                        <a16:creationId xmlns:a16="http://schemas.microsoft.com/office/drawing/2014/main" id="{0A5B5ACE-D5CB-46C7-B6DE-A0EF5F15E736}"/>
                      </a:ext>
                    </a:extLst>
                  </p:cNvPr>
                  <p:cNvSpPr/>
                  <p:nvPr/>
                </p:nvSpPr>
                <p:spPr>
                  <a:xfrm rot="10800000">
                    <a:off x="7665306" y="1818397"/>
                    <a:ext cx="618133" cy="675143"/>
                  </a:xfrm>
                  <a:prstGeom prst="ellipse">
                    <a:avLst/>
                  </a:prstGeom>
                  <a:grpFill/>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i="1" dirty="0">
                        <a:effectLst>
                          <a:outerShdw blurRad="38100" dist="38100" dir="2700000" algn="tl">
                            <a:srgbClr val="000000">
                              <a:alpha val="43137"/>
                            </a:srgbClr>
                          </a:outerShdw>
                        </a:effectLst>
                      </a:rPr>
                      <a:t>6</a:t>
                    </a:r>
                  </a:p>
                </p:txBody>
              </p:sp>
            </p:grpSp>
          </p:grpSp>
          <p:sp>
            <p:nvSpPr>
              <p:cNvPr id="118" name="TextBox 117">
                <a:extLst>
                  <a:ext uri="{FF2B5EF4-FFF2-40B4-BE49-F238E27FC236}">
                    <a16:creationId xmlns:a16="http://schemas.microsoft.com/office/drawing/2014/main" id="{7CEFD713-4CCC-4C2C-9623-F86EC41A9834}"/>
                  </a:ext>
                </a:extLst>
              </p:cNvPr>
              <p:cNvSpPr txBox="1"/>
              <p:nvPr/>
            </p:nvSpPr>
            <p:spPr>
              <a:xfrm rot="10800000">
                <a:off x="8157140" y="1937623"/>
                <a:ext cx="2970998" cy="395117"/>
              </a:xfrm>
              <a:prstGeom prst="rect">
                <a:avLst/>
              </a:prstGeom>
              <a:noFill/>
              <a:scene3d>
                <a:camera prst="orthographicFront"/>
                <a:lightRig rig="threePt" dir="t"/>
              </a:scene3d>
              <a:sp3d>
                <a:bevelT w="139700" h="139700" prst="divot"/>
              </a:sp3d>
            </p:spPr>
            <p:txBody>
              <a:bodyPr wrap="square" rtlCol="0">
                <a:spAutoFit/>
              </a:bodyPr>
              <a:lstStyle/>
              <a:p>
                <a:r>
                  <a:rPr lang="en-GB" b="1" i="1" dirty="0">
                    <a:solidFill>
                      <a:schemeClr val="bg1"/>
                    </a:solidFill>
                    <a:effectLst>
                      <a:outerShdw blurRad="38100" dist="38100" dir="2700000" algn="tl">
                        <a:srgbClr val="000000">
                          <a:alpha val="43137"/>
                        </a:srgbClr>
                      </a:outerShdw>
                    </a:effectLst>
                  </a:rPr>
                  <a:t>Interlink and consolidation</a:t>
                </a:r>
              </a:p>
            </p:txBody>
          </p:sp>
        </p:grpSp>
        <p:sp>
          <p:nvSpPr>
            <p:cNvPr id="125" name="Oval 124">
              <a:extLst>
                <a:ext uri="{FF2B5EF4-FFF2-40B4-BE49-F238E27FC236}">
                  <a16:creationId xmlns:a16="http://schemas.microsoft.com/office/drawing/2014/main" id="{367160F6-E1B4-4E83-81E6-339415146547}"/>
                </a:ext>
              </a:extLst>
            </p:cNvPr>
            <p:cNvSpPr/>
            <p:nvPr/>
          </p:nvSpPr>
          <p:spPr>
            <a:xfrm rot="10800000">
              <a:off x="4692536" y="5884221"/>
              <a:ext cx="143285" cy="168839"/>
            </a:xfrm>
            <a:prstGeom prst="ellipse">
              <a:avLst/>
            </a:prstGeom>
            <a:grpFill/>
            <a:ln w="63500">
              <a:solidFill>
                <a:srgbClr val="000099"/>
              </a:solid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28" name="Group 127">
            <a:extLst>
              <a:ext uri="{FF2B5EF4-FFF2-40B4-BE49-F238E27FC236}">
                <a16:creationId xmlns:a16="http://schemas.microsoft.com/office/drawing/2014/main" id="{8E7BF5FB-E4F5-4CDD-85C0-8477D73F36FE}"/>
              </a:ext>
            </a:extLst>
          </p:cNvPr>
          <p:cNvGrpSpPr/>
          <p:nvPr/>
        </p:nvGrpSpPr>
        <p:grpSpPr>
          <a:xfrm>
            <a:off x="6136711" y="5040916"/>
            <a:ext cx="5838900" cy="1643426"/>
            <a:chOff x="6136711" y="5040916"/>
            <a:chExt cx="5389600" cy="1643426"/>
          </a:xfrm>
          <a:solidFill>
            <a:srgbClr val="7030A0"/>
          </a:solidFill>
        </p:grpSpPr>
        <p:grpSp>
          <p:nvGrpSpPr>
            <p:cNvPr id="44" name="Group 43">
              <a:extLst>
                <a:ext uri="{FF2B5EF4-FFF2-40B4-BE49-F238E27FC236}">
                  <a16:creationId xmlns:a16="http://schemas.microsoft.com/office/drawing/2014/main" id="{F02344F3-0151-4308-9F4D-07F03CF5BF4A}"/>
                </a:ext>
              </a:extLst>
            </p:cNvPr>
            <p:cNvGrpSpPr/>
            <p:nvPr/>
          </p:nvGrpSpPr>
          <p:grpSpPr>
            <a:xfrm>
              <a:off x="6424507" y="5448396"/>
              <a:ext cx="5101804" cy="1235946"/>
              <a:chOff x="6584895" y="1215669"/>
              <a:chExt cx="4654605" cy="1322233"/>
            </a:xfrm>
            <a:grpFill/>
          </p:grpSpPr>
          <p:grpSp>
            <p:nvGrpSpPr>
              <p:cNvPr id="45" name="Group 44">
                <a:extLst>
                  <a:ext uri="{FF2B5EF4-FFF2-40B4-BE49-F238E27FC236}">
                    <a16:creationId xmlns:a16="http://schemas.microsoft.com/office/drawing/2014/main" id="{9DCD26F4-9EA9-4E3C-BB48-C6BC5FB8E218}"/>
                  </a:ext>
                </a:extLst>
              </p:cNvPr>
              <p:cNvGrpSpPr/>
              <p:nvPr/>
            </p:nvGrpSpPr>
            <p:grpSpPr>
              <a:xfrm>
                <a:off x="6584895" y="1215669"/>
                <a:ext cx="4654605" cy="1322233"/>
                <a:chOff x="6584895" y="1215669"/>
                <a:chExt cx="4654605" cy="1322233"/>
              </a:xfrm>
              <a:grpFill/>
            </p:grpSpPr>
            <p:sp>
              <p:nvSpPr>
                <p:cNvPr id="47" name="Oval 46">
                  <a:extLst>
                    <a:ext uri="{FF2B5EF4-FFF2-40B4-BE49-F238E27FC236}">
                      <a16:creationId xmlns:a16="http://schemas.microsoft.com/office/drawing/2014/main" id="{7A44220C-2C61-41C9-81E5-91090039B0A7}"/>
                    </a:ext>
                  </a:extLst>
                </p:cNvPr>
                <p:cNvSpPr/>
                <p:nvPr/>
              </p:nvSpPr>
              <p:spPr>
                <a:xfrm>
                  <a:off x="6584895" y="1215669"/>
                  <a:ext cx="194478" cy="261687"/>
                </a:xfrm>
                <a:prstGeom prst="ellipse">
                  <a:avLst/>
                </a:prstGeom>
                <a:grpFill/>
                <a:ln w="63500">
                  <a:solidFill>
                    <a:srgbClr val="000099"/>
                  </a:solid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8" name="Oval 47">
                  <a:extLst>
                    <a:ext uri="{FF2B5EF4-FFF2-40B4-BE49-F238E27FC236}">
                      <a16:creationId xmlns:a16="http://schemas.microsoft.com/office/drawing/2014/main" id="{786C92F6-7AD0-416D-9C82-78FDD8D6C179}"/>
                    </a:ext>
                  </a:extLst>
                </p:cNvPr>
                <p:cNvSpPr/>
                <p:nvPr/>
              </p:nvSpPr>
              <p:spPr>
                <a:xfrm>
                  <a:off x="6807958" y="1593903"/>
                  <a:ext cx="201449" cy="227120"/>
                </a:xfrm>
                <a:prstGeom prst="ellipse">
                  <a:avLst/>
                </a:prstGeom>
                <a:grpFill/>
                <a:ln w="63500">
                  <a:solidFill>
                    <a:srgbClr val="000099"/>
                  </a:solid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a:extLst>
                    <a:ext uri="{FF2B5EF4-FFF2-40B4-BE49-F238E27FC236}">
                      <a16:creationId xmlns:a16="http://schemas.microsoft.com/office/drawing/2014/main" id="{B8DE7CC2-FF7E-4099-8917-3F927878B128}"/>
                    </a:ext>
                  </a:extLst>
                </p:cNvPr>
                <p:cNvSpPr/>
                <p:nvPr/>
              </p:nvSpPr>
              <p:spPr>
                <a:xfrm>
                  <a:off x="7125795" y="1938252"/>
                  <a:ext cx="152399" cy="180629"/>
                </a:xfrm>
                <a:prstGeom prst="ellipse">
                  <a:avLst/>
                </a:prstGeom>
                <a:grpFill/>
                <a:ln w="63500">
                  <a:solidFill>
                    <a:srgbClr val="000099"/>
                  </a:solid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50" name="Group 49">
                  <a:extLst>
                    <a:ext uri="{FF2B5EF4-FFF2-40B4-BE49-F238E27FC236}">
                      <a16:creationId xmlns:a16="http://schemas.microsoft.com/office/drawing/2014/main" id="{D98F6F81-A697-4D91-AFE6-1E544AF50FF4}"/>
                    </a:ext>
                  </a:extLst>
                </p:cNvPr>
                <p:cNvGrpSpPr/>
                <p:nvPr/>
              </p:nvGrpSpPr>
              <p:grpSpPr>
                <a:xfrm>
                  <a:off x="7595404" y="1821022"/>
                  <a:ext cx="3644096" cy="716880"/>
                  <a:chOff x="7595404" y="1821022"/>
                  <a:chExt cx="3644096" cy="716880"/>
                </a:xfrm>
                <a:grpFill/>
              </p:grpSpPr>
              <p:sp>
                <p:nvSpPr>
                  <p:cNvPr id="51" name="Rectangle 50">
                    <a:extLst>
                      <a:ext uri="{FF2B5EF4-FFF2-40B4-BE49-F238E27FC236}">
                        <a16:creationId xmlns:a16="http://schemas.microsoft.com/office/drawing/2014/main" id="{7307D4D3-9165-4C19-9E2A-38B766CB6DBF}"/>
                      </a:ext>
                    </a:extLst>
                  </p:cNvPr>
                  <p:cNvSpPr/>
                  <p:nvPr/>
                </p:nvSpPr>
                <p:spPr>
                  <a:xfrm>
                    <a:off x="7938774" y="1821022"/>
                    <a:ext cx="3300726" cy="672518"/>
                  </a:xfrm>
                  <a:prstGeom prst="rect">
                    <a:avLst/>
                  </a:prstGeom>
                  <a:grpFill/>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Oval 51">
                    <a:extLst>
                      <a:ext uri="{FF2B5EF4-FFF2-40B4-BE49-F238E27FC236}">
                        <a16:creationId xmlns:a16="http://schemas.microsoft.com/office/drawing/2014/main" id="{853C680C-6231-464F-BAB7-7E26961FEFD1}"/>
                      </a:ext>
                    </a:extLst>
                  </p:cNvPr>
                  <p:cNvSpPr/>
                  <p:nvPr/>
                </p:nvSpPr>
                <p:spPr>
                  <a:xfrm>
                    <a:off x="7595404" y="1821022"/>
                    <a:ext cx="686740" cy="716880"/>
                  </a:xfrm>
                  <a:prstGeom prst="ellipse">
                    <a:avLst/>
                  </a:prstGeom>
                  <a:grpFill/>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i="1" dirty="0">
                        <a:effectLst>
                          <a:outerShdw blurRad="38100" dist="38100" dir="2700000" algn="tl">
                            <a:srgbClr val="000000">
                              <a:alpha val="43137"/>
                            </a:srgbClr>
                          </a:outerShdw>
                        </a:effectLst>
                      </a:rPr>
                      <a:t>5</a:t>
                    </a:r>
                    <a:endParaRPr lang="en-GB" b="1" i="1" dirty="0">
                      <a:effectLst>
                        <a:outerShdw blurRad="38100" dist="38100" dir="2700000" algn="tl">
                          <a:srgbClr val="000000">
                            <a:alpha val="43137"/>
                          </a:srgbClr>
                        </a:outerShdw>
                      </a:effectLst>
                    </a:endParaRPr>
                  </a:p>
                </p:txBody>
              </p:sp>
            </p:grpSp>
          </p:grpSp>
          <p:sp>
            <p:nvSpPr>
              <p:cNvPr id="46" name="TextBox 45">
                <a:extLst>
                  <a:ext uri="{FF2B5EF4-FFF2-40B4-BE49-F238E27FC236}">
                    <a16:creationId xmlns:a16="http://schemas.microsoft.com/office/drawing/2014/main" id="{2DED96C1-085F-4F36-97E5-54ECBC30DAA9}"/>
                  </a:ext>
                </a:extLst>
              </p:cNvPr>
              <p:cNvSpPr txBox="1"/>
              <p:nvPr/>
            </p:nvSpPr>
            <p:spPr>
              <a:xfrm>
                <a:off x="8315854" y="1908262"/>
                <a:ext cx="2790295" cy="395117"/>
              </a:xfrm>
              <a:prstGeom prst="rect">
                <a:avLst/>
              </a:prstGeom>
              <a:noFill/>
              <a:scene3d>
                <a:camera prst="orthographicFront"/>
                <a:lightRig rig="threePt" dir="t"/>
              </a:scene3d>
              <a:sp3d>
                <a:bevelT w="139700" h="139700" prst="divot"/>
              </a:sp3d>
            </p:spPr>
            <p:txBody>
              <a:bodyPr wrap="square" rtlCol="0">
                <a:spAutoFit/>
              </a:bodyPr>
              <a:lstStyle/>
              <a:p>
                <a:r>
                  <a:rPr lang="en-GB" b="1" i="1" dirty="0">
                    <a:solidFill>
                      <a:schemeClr val="bg1"/>
                    </a:solidFill>
                    <a:effectLst>
                      <a:outerShdw blurRad="38100" dist="38100" dir="2700000" algn="tl">
                        <a:srgbClr val="000000">
                          <a:alpha val="43137"/>
                        </a:srgbClr>
                      </a:outerShdw>
                    </a:effectLst>
                  </a:rPr>
                  <a:t>Matching and Correcting </a:t>
                </a:r>
              </a:p>
            </p:txBody>
          </p:sp>
        </p:grpSp>
        <p:sp>
          <p:nvSpPr>
            <p:cNvPr id="127" name="Oval 126">
              <a:extLst>
                <a:ext uri="{FF2B5EF4-FFF2-40B4-BE49-F238E27FC236}">
                  <a16:creationId xmlns:a16="http://schemas.microsoft.com/office/drawing/2014/main" id="{37E4EF09-B5E6-416F-9F77-F84C70293511}"/>
                </a:ext>
              </a:extLst>
            </p:cNvPr>
            <p:cNvSpPr/>
            <p:nvPr/>
          </p:nvSpPr>
          <p:spPr>
            <a:xfrm>
              <a:off x="6136711" y="5040916"/>
              <a:ext cx="281885" cy="244610"/>
            </a:xfrm>
            <a:prstGeom prst="ellipse">
              <a:avLst/>
            </a:prstGeom>
            <a:grpFill/>
            <a:ln w="63500">
              <a:solidFill>
                <a:srgbClr val="000099"/>
              </a:solid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2919213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heel(1)">
                                      <p:cBhvr>
                                        <p:cTn id="12" dur="20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heel(1)">
                                      <p:cBhvr>
                                        <p:cTn id="17" dur="20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circle(in)">
                                      <p:cBhvr>
                                        <p:cTn id="22" dur="2000"/>
                                        <p:tgtEl>
                                          <p:spTgt spid="35"/>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heel(1)">
                                      <p:cBhvr>
                                        <p:cTn id="27" dur="20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nodeType="clickEffect">
                                  <p:stCondLst>
                                    <p:cond delay="0"/>
                                  </p:stCondLst>
                                  <p:childTnLst>
                                    <p:set>
                                      <p:cBhvr>
                                        <p:cTn id="31" dur="1" fill="hold">
                                          <p:stCondLst>
                                            <p:cond delay="0"/>
                                          </p:stCondLst>
                                        </p:cTn>
                                        <p:tgtEl>
                                          <p:spTgt spid="128"/>
                                        </p:tgtEl>
                                        <p:attrNameLst>
                                          <p:attrName>style.visibility</p:attrName>
                                        </p:attrNameLst>
                                      </p:cBhvr>
                                      <p:to>
                                        <p:strVal val="visible"/>
                                      </p:to>
                                    </p:set>
                                    <p:animEffect transition="in" filter="wheel(1)">
                                      <p:cBhvr>
                                        <p:cTn id="32" dur="2000"/>
                                        <p:tgtEl>
                                          <p:spTgt spid="128"/>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nodeType="clickEffect">
                                  <p:stCondLst>
                                    <p:cond delay="0"/>
                                  </p:stCondLst>
                                  <p:childTnLst>
                                    <p:set>
                                      <p:cBhvr>
                                        <p:cTn id="36" dur="1" fill="hold">
                                          <p:stCondLst>
                                            <p:cond delay="0"/>
                                          </p:stCondLst>
                                        </p:cTn>
                                        <p:tgtEl>
                                          <p:spTgt spid="126"/>
                                        </p:tgtEl>
                                        <p:attrNameLst>
                                          <p:attrName>style.visibility</p:attrName>
                                        </p:attrNameLst>
                                      </p:cBhvr>
                                      <p:to>
                                        <p:strVal val="visible"/>
                                      </p:to>
                                    </p:set>
                                    <p:animEffect transition="in" filter="wheel(1)">
                                      <p:cBhvr>
                                        <p:cTn id="37" dur="2000"/>
                                        <p:tgtEl>
                                          <p:spTgt spid="126"/>
                                        </p:tgtEl>
                                      </p:cBhvr>
                                    </p:animEffect>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nodeType="clickEffect">
                                  <p:stCondLst>
                                    <p:cond delay="0"/>
                                  </p:stCondLst>
                                  <p:childTnLst>
                                    <p:set>
                                      <p:cBhvr>
                                        <p:cTn id="41" dur="1" fill="hold">
                                          <p:stCondLst>
                                            <p:cond delay="0"/>
                                          </p:stCondLst>
                                        </p:cTn>
                                        <p:tgtEl>
                                          <p:spTgt spid="107"/>
                                        </p:tgtEl>
                                        <p:attrNameLst>
                                          <p:attrName>style.visibility</p:attrName>
                                        </p:attrNameLst>
                                      </p:cBhvr>
                                      <p:to>
                                        <p:strVal val="visible"/>
                                      </p:to>
                                    </p:set>
                                    <p:animEffect transition="in" filter="wheel(1)">
                                      <p:cBhvr>
                                        <p:cTn id="42" dur="2000"/>
                                        <p:tgtEl>
                                          <p:spTgt spid="107"/>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nodeType="clickEffect">
                                  <p:stCondLst>
                                    <p:cond delay="0"/>
                                  </p:stCondLst>
                                  <p:childTnLst>
                                    <p:set>
                                      <p:cBhvr>
                                        <p:cTn id="46" dur="1" fill="hold">
                                          <p:stCondLst>
                                            <p:cond delay="0"/>
                                          </p:stCondLst>
                                        </p:cTn>
                                        <p:tgtEl>
                                          <p:spTgt spid="98"/>
                                        </p:tgtEl>
                                        <p:attrNameLst>
                                          <p:attrName>style.visibility</p:attrName>
                                        </p:attrNameLst>
                                      </p:cBhvr>
                                      <p:to>
                                        <p:strVal val="visible"/>
                                      </p:to>
                                    </p:set>
                                    <p:animEffect transition="in" filter="circle(in)">
                                      <p:cBhvr>
                                        <p:cTn id="47" dur="2000"/>
                                        <p:tgtEl>
                                          <p:spTgt spid="98"/>
                                        </p:tgtEl>
                                      </p:cBhvr>
                                    </p:animEffect>
                                  </p:childTnLst>
                                </p:cTn>
                              </p:par>
                            </p:childTnLst>
                          </p:cTn>
                        </p:par>
                      </p:childTnLst>
                    </p:cTn>
                  </p:par>
                  <p:par>
                    <p:cTn id="48" fill="hold">
                      <p:stCondLst>
                        <p:cond delay="indefinite"/>
                      </p:stCondLst>
                      <p:childTnLst>
                        <p:par>
                          <p:cTn id="49" fill="hold">
                            <p:stCondLst>
                              <p:cond delay="0"/>
                            </p:stCondLst>
                            <p:childTnLst>
                              <p:par>
                                <p:cTn id="50" presetID="21" presetClass="entr" presetSubtype="1" fill="hold" nodeType="clickEffect">
                                  <p:stCondLst>
                                    <p:cond delay="0"/>
                                  </p:stCondLst>
                                  <p:childTnLst>
                                    <p:set>
                                      <p:cBhvr>
                                        <p:cTn id="51" dur="1" fill="hold">
                                          <p:stCondLst>
                                            <p:cond delay="0"/>
                                          </p:stCondLst>
                                        </p:cTn>
                                        <p:tgtEl>
                                          <p:spTgt spid="89"/>
                                        </p:tgtEl>
                                        <p:attrNameLst>
                                          <p:attrName>style.visibility</p:attrName>
                                        </p:attrNameLst>
                                      </p:cBhvr>
                                      <p:to>
                                        <p:strVal val="visible"/>
                                      </p:to>
                                    </p:set>
                                    <p:animEffect transition="in" filter="wheel(1)">
                                      <p:cBhvr>
                                        <p:cTn id="52" dur="2000"/>
                                        <p:tgtEl>
                                          <p:spTgt spid="89"/>
                                        </p:tgtEl>
                                      </p:cBhvr>
                                    </p:animEffect>
                                  </p:childTnLst>
                                </p:cTn>
                              </p:par>
                            </p:childTnLst>
                          </p:cTn>
                        </p:par>
                      </p:childTnLst>
                    </p:cTn>
                  </p:par>
                  <p:par>
                    <p:cTn id="53" fill="hold">
                      <p:stCondLst>
                        <p:cond delay="indefinite"/>
                      </p:stCondLst>
                      <p:childTnLst>
                        <p:par>
                          <p:cTn id="54" fill="hold">
                            <p:stCondLst>
                              <p:cond delay="0"/>
                            </p:stCondLst>
                            <p:childTnLst>
                              <p:par>
                                <p:cTn id="55" presetID="21" presetClass="entr" presetSubtype="1" fill="hold" nodeType="click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wheel(1)">
                                      <p:cBhvr>
                                        <p:cTn id="57" dur="20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A6EE65-95EC-47DF-A600-1542D09DDE5D}"/>
              </a:ext>
            </a:extLst>
          </p:cNvPr>
          <p:cNvSpPr>
            <a:spLocks noGrp="1"/>
          </p:cNvSpPr>
          <p:nvPr>
            <p:ph idx="1"/>
          </p:nvPr>
        </p:nvSpPr>
        <p:spPr/>
        <p:txBody>
          <a:bodyPr>
            <a:normAutofit/>
          </a:bodyPr>
          <a:lstStyle/>
          <a:p>
            <a:pPr algn="just"/>
            <a:r>
              <a:rPr lang="en-GB" dirty="0"/>
              <a:t>Though modern web seem to be providing increasing methods of Data Storage, without data curation, it would be difficult to find and re-use and interpret it. </a:t>
            </a:r>
          </a:p>
        </p:txBody>
      </p:sp>
      <p:sp>
        <p:nvSpPr>
          <p:cNvPr id="3" name="Title 2">
            <a:extLst>
              <a:ext uri="{FF2B5EF4-FFF2-40B4-BE49-F238E27FC236}">
                <a16:creationId xmlns:a16="http://schemas.microsoft.com/office/drawing/2014/main" id="{8738E09A-F98F-41D7-A1E7-5D05DCDA4A80}"/>
              </a:ext>
            </a:extLst>
          </p:cNvPr>
          <p:cNvSpPr>
            <a:spLocks noGrp="1"/>
          </p:cNvSpPr>
          <p:nvPr>
            <p:ph type="title"/>
          </p:nvPr>
        </p:nvSpPr>
        <p:spPr/>
        <p:txBody>
          <a:bodyPr/>
          <a:lstStyle/>
          <a:p>
            <a:r>
              <a:rPr lang="en-GB" dirty="0"/>
              <a:t>Data Curation</a:t>
            </a:r>
            <a:endParaRPr lang="en-US" dirty="0"/>
          </a:p>
        </p:txBody>
      </p:sp>
    </p:spTree>
    <p:extLst>
      <p:ext uri="{BB962C8B-B14F-4D97-AF65-F5344CB8AC3E}">
        <p14:creationId xmlns:p14="http://schemas.microsoft.com/office/powerpoint/2010/main" val="1366693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A6EE65-95EC-47DF-A600-1542D09DDE5D}"/>
              </a:ext>
            </a:extLst>
          </p:cNvPr>
          <p:cNvSpPr>
            <a:spLocks noGrp="1"/>
          </p:cNvSpPr>
          <p:nvPr>
            <p:ph idx="1"/>
          </p:nvPr>
        </p:nvSpPr>
        <p:spPr/>
        <p:txBody>
          <a:bodyPr>
            <a:normAutofit fontScale="92500" lnSpcReduction="20000"/>
          </a:bodyPr>
          <a:lstStyle/>
          <a:p>
            <a:pPr algn="just"/>
            <a:r>
              <a:rPr lang="en-GB" dirty="0"/>
              <a:t>This should have its own staff and business models that would sustain it. Every data curation service should clearly defined the following:</a:t>
            </a:r>
          </a:p>
          <a:p>
            <a:pPr algn="just"/>
            <a:r>
              <a:rPr lang="en-GB" dirty="0"/>
              <a:t>Clearly stated Mission</a:t>
            </a:r>
          </a:p>
          <a:p>
            <a:pPr lvl="1" algn="just"/>
            <a:r>
              <a:rPr lang="en-GB" dirty="0"/>
              <a:t>The commitment of the organisation  </a:t>
            </a:r>
          </a:p>
          <a:p>
            <a:pPr algn="just"/>
            <a:r>
              <a:rPr lang="en-GB" dirty="0"/>
              <a:t>Clearly stated Policies </a:t>
            </a:r>
          </a:p>
          <a:p>
            <a:pPr lvl="1" algn="just"/>
            <a:r>
              <a:rPr lang="en-GB" dirty="0"/>
              <a:t>State the scope of what data will be curated and establish written policies</a:t>
            </a:r>
          </a:p>
          <a:p>
            <a:pPr algn="just"/>
            <a:r>
              <a:rPr lang="en-GB" dirty="0"/>
              <a:t>Clearly Stated Targeted Audience </a:t>
            </a:r>
          </a:p>
          <a:p>
            <a:pPr lvl="1" algn="just"/>
            <a:r>
              <a:rPr lang="en-GB" dirty="0"/>
              <a:t>Perform a market analysis </a:t>
            </a:r>
            <a:r>
              <a:rPr lang="en-US" dirty="0"/>
              <a:t>to better understand the target audience needs and motivations for using the curation service.</a:t>
            </a:r>
            <a:endParaRPr lang="en-GB" dirty="0"/>
          </a:p>
          <a:p>
            <a:pPr lvl="2" algn="just"/>
            <a:r>
              <a:rPr lang="en-GB" dirty="0" err="1"/>
              <a:t>e,.g</a:t>
            </a:r>
            <a:r>
              <a:rPr lang="en-GB" dirty="0"/>
              <a:t>. user needs, assessment, gap analysis of existing services, stakeholder analysis. </a:t>
            </a:r>
          </a:p>
        </p:txBody>
      </p:sp>
      <p:sp>
        <p:nvSpPr>
          <p:cNvPr id="3" name="Title 2">
            <a:extLst>
              <a:ext uri="{FF2B5EF4-FFF2-40B4-BE49-F238E27FC236}">
                <a16:creationId xmlns:a16="http://schemas.microsoft.com/office/drawing/2014/main" id="{8738E09A-F98F-41D7-A1E7-5D05DCDA4A80}"/>
              </a:ext>
            </a:extLst>
          </p:cNvPr>
          <p:cNvSpPr>
            <a:spLocks noGrp="1"/>
          </p:cNvSpPr>
          <p:nvPr>
            <p:ph type="title"/>
          </p:nvPr>
        </p:nvSpPr>
        <p:spPr/>
        <p:txBody>
          <a:bodyPr>
            <a:normAutofit fontScale="90000"/>
          </a:bodyPr>
          <a:lstStyle/>
          <a:p>
            <a:r>
              <a:rPr lang="en-GB" dirty="0"/>
              <a:t>Process of Data Curation (</a:t>
            </a:r>
            <a:r>
              <a:rPr lang="en-GB" sz="3600" dirty="0"/>
              <a:t>Start repository data curation service</a:t>
            </a:r>
            <a:r>
              <a:rPr lang="en-GB" dirty="0"/>
              <a:t>) </a:t>
            </a:r>
            <a:endParaRPr lang="en-US" dirty="0"/>
          </a:p>
        </p:txBody>
      </p:sp>
    </p:spTree>
    <p:extLst>
      <p:ext uri="{BB962C8B-B14F-4D97-AF65-F5344CB8AC3E}">
        <p14:creationId xmlns:p14="http://schemas.microsoft.com/office/powerpoint/2010/main" val="2693799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A6EE65-95EC-47DF-A600-1542D09DDE5D}"/>
              </a:ext>
            </a:extLst>
          </p:cNvPr>
          <p:cNvSpPr>
            <a:spLocks noGrp="1"/>
          </p:cNvSpPr>
          <p:nvPr>
            <p:ph idx="1"/>
          </p:nvPr>
        </p:nvSpPr>
        <p:spPr/>
        <p:txBody>
          <a:bodyPr>
            <a:normAutofit fontScale="92500"/>
          </a:bodyPr>
          <a:lstStyle/>
          <a:p>
            <a:pPr algn="just"/>
            <a:r>
              <a:rPr lang="en-US" dirty="0"/>
              <a:t>Cost, </a:t>
            </a:r>
          </a:p>
          <a:p>
            <a:pPr lvl="1" algn="just"/>
            <a:r>
              <a:rPr lang="en-US" dirty="0"/>
              <a:t>understanding and planning for the costs involved with staffing, resourcing, launching, and maintaining the curation service. </a:t>
            </a:r>
          </a:p>
          <a:p>
            <a:pPr algn="just"/>
            <a:r>
              <a:rPr lang="en-US" dirty="0"/>
              <a:t>Staffing, </a:t>
            </a:r>
          </a:p>
          <a:p>
            <a:pPr lvl="1" algn="just"/>
            <a:r>
              <a:rPr lang="en-US" dirty="0"/>
              <a:t>Define and allocate the organizational infrastructure to provide the data curation services at the level appropriate for your organization.</a:t>
            </a:r>
          </a:p>
          <a:p>
            <a:pPr algn="just"/>
            <a:r>
              <a:rPr lang="en-US" dirty="0"/>
              <a:t>Technological Infrastructure, </a:t>
            </a:r>
          </a:p>
          <a:p>
            <a:pPr lvl="1" algn="just"/>
            <a:r>
              <a:rPr lang="en-US" dirty="0"/>
              <a:t>Develop (or secure from a third party) the needed repository infrastructure to securely house and store the data.</a:t>
            </a:r>
            <a:endParaRPr lang="en-GB" dirty="0"/>
          </a:p>
        </p:txBody>
      </p:sp>
      <p:sp>
        <p:nvSpPr>
          <p:cNvPr id="3" name="Title 2">
            <a:extLst>
              <a:ext uri="{FF2B5EF4-FFF2-40B4-BE49-F238E27FC236}">
                <a16:creationId xmlns:a16="http://schemas.microsoft.com/office/drawing/2014/main" id="{8738E09A-F98F-41D7-A1E7-5D05DCDA4A80}"/>
              </a:ext>
            </a:extLst>
          </p:cNvPr>
          <p:cNvSpPr>
            <a:spLocks noGrp="1"/>
          </p:cNvSpPr>
          <p:nvPr>
            <p:ph type="title"/>
          </p:nvPr>
        </p:nvSpPr>
        <p:spPr/>
        <p:txBody>
          <a:bodyPr>
            <a:normAutofit fontScale="90000"/>
          </a:bodyPr>
          <a:lstStyle/>
          <a:p>
            <a:r>
              <a:rPr lang="en-GB" dirty="0"/>
              <a:t>Process of Data Curation (</a:t>
            </a:r>
            <a:r>
              <a:rPr lang="en-GB" sz="3600" dirty="0"/>
              <a:t>Start repository data curation service</a:t>
            </a:r>
            <a:r>
              <a:rPr lang="en-GB" dirty="0"/>
              <a:t>) </a:t>
            </a:r>
            <a:endParaRPr lang="en-US" dirty="0"/>
          </a:p>
        </p:txBody>
      </p:sp>
    </p:spTree>
    <p:extLst>
      <p:ext uri="{BB962C8B-B14F-4D97-AF65-F5344CB8AC3E}">
        <p14:creationId xmlns:p14="http://schemas.microsoft.com/office/powerpoint/2010/main" val="3427119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A6EE65-95EC-47DF-A600-1542D09DDE5D}"/>
              </a:ext>
            </a:extLst>
          </p:cNvPr>
          <p:cNvSpPr>
            <a:spLocks noGrp="1"/>
          </p:cNvSpPr>
          <p:nvPr>
            <p:ph idx="1"/>
          </p:nvPr>
        </p:nvSpPr>
        <p:spPr/>
        <p:txBody>
          <a:bodyPr>
            <a:normAutofit/>
          </a:bodyPr>
          <a:lstStyle/>
          <a:p>
            <a:pPr algn="just"/>
            <a:r>
              <a:rPr lang="en-GB" dirty="0"/>
              <a:t>T</a:t>
            </a:r>
            <a:r>
              <a:rPr lang="en-US" dirty="0"/>
              <a:t>he curation should be able to provide avenues to enable data curators to submit their data for deposit into the repository.</a:t>
            </a:r>
          </a:p>
          <a:p>
            <a:pPr algn="just"/>
            <a:r>
              <a:rPr lang="en-US" dirty="0"/>
              <a:t>Recruit data for your service</a:t>
            </a:r>
          </a:p>
          <a:p>
            <a:pPr algn="just"/>
            <a:r>
              <a:rPr lang="en-US" dirty="0"/>
              <a:t>Negotiate deposit (terms of deposit)</a:t>
            </a:r>
          </a:p>
          <a:p>
            <a:pPr algn="just"/>
            <a:r>
              <a:rPr lang="en-US" dirty="0"/>
              <a:t> Obtain Author Deposit Agreement (copy rights issues)</a:t>
            </a:r>
          </a:p>
          <a:p>
            <a:pPr algn="just"/>
            <a:r>
              <a:rPr lang="en-US" dirty="0"/>
              <a:t>Facilitate transfer of the data</a:t>
            </a:r>
          </a:p>
          <a:p>
            <a:pPr algn="just"/>
            <a:r>
              <a:rPr lang="en-US" dirty="0"/>
              <a:t>Obtain the metadata and documentation </a:t>
            </a:r>
          </a:p>
          <a:p>
            <a:pPr algn="just"/>
            <a:r>
              <a:rPr lang="en-US" dirty="0"/>
              <a:t>Receive notification of data.</a:t>
            </a:r>
            <a:endParaRPr lang="en-GB" dirty="0"/>
          </a:p>
        </p:txBody>
      </p:sp>
      <p:sp>
        <p:nvSpPr>
          <p:cNvPr id="3" name="Title 2">
            <a:extLst>
              <a:ext uri="{FF2B5EF4-FFF2-40B4-BE49-F238E27FC236}">
                <a16:creationId xmlns:a16="http://schemas.microsoft.com/office/drawing/2014/main" id="{8738E09A-F98F-41D7-A1E7-5D05DCDA4A80}"/>
              </a:ext>
            </a:extLst>
          </p:cNvPr>
          <p:cNvSpPr>
            <a:spLocks noGrp="1"/>
          </p:cNvSpPr>
          <p:nvPr>
            <p:ph type="title"/>
          </p:nvPr>
        </p:nvSpPr>
        <p:spPr/>
        <p:txBody>
          <a:bodyPr>
            <a:normAutofit/>
          </a:bodyPr>
          <a:lstStyle/>
          <a:p>
            <a:r>
              <a:rPr lang="en-GB" dirty="0"/>
              <a:t>Process of Data Curation (</a:t>
            </a:r>
            <a:r>
              <a:rPr lang="en-GB" sz="3600" dirty="0"/>
              <a:t>Receive the Data</a:t>
            </a:r>
            <a:r>
              <a:rPr lang="en-GB" dirty="0"/>
              <a:t>) </a:t>
            </a:r>
            <a:endParaRPr lang="en-US" dirty="0"/>
          </a:p>
        </p:txBody>
      </p:sp>
    </p:spTree>
    <p:extLst>
      <p:ext uri="{BB962C8B-B14F-4D97-AF65-F5344CB8AC3E}">
        <p14:creationId xmlns:p14="http://schemas.microsoft.com/office/powerpoint/2010/main" val="1706822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A6EE65-95EC-47DF-A600-1542D09DDE5D}"/>
              </a:ext>
            </a:extLst>
          </p:cNvPr>
          <p:cNvSpPr>
            <a:spLocks noGrp="1"/>
          </p:cNvSpPr>
          <p:nvPr>
            <p:ph idx="1"/>
          </p:nvPr>
        </p:nvSpPr>
        <p:spPr/>
        <p:txBody>
          <a:bodyPr>
            <a:normAutofit/>
          </a:bodyPr>
          <a:lstStyle/>
          <a:p>
            <a:pPr algn="just"/>
            <a:r>
              <a:rPr lang="en-GB" dirty="0"/>
              <a:t>Appraise and Select</a:t>
            </a:r>
          </a:p>
          <a:p>
            <a:pPr lvl="1" algn="just"/>
            <a:r>
              <a:rPr lang="en-GB" dirty="0"/>
              <a:t>Data curation service should include review of submissions to allow for the selection and rejection of data that does not meet collection policy and mitigate known risk inherent to digital data. </a:t>
            </a:r>
          </a:p>
          <a:p>
            <a:pPr algn="just"/>
            <a:r>
              <a:rPr lang="en-GB" dirty="0"/>
              <a:t>Processing and treatment actions for data</a:t>
            </a:r>
          </a:p>
          <a:p>
            <a:pPr lvl="1" algn="just"/>
            <a:r>
              <a:rPr lang="en-US" dirty="0"/>
              <a:t>Data curation services should include processing actions for all data deposited in order to best arrange, transform, and prepare the data according to established procedures.</a:t>
            </a:r>
            <a:endParaRPr lang="en-GB" dirty="0"/>
          </a:p>
        </p:txBody>
      </p:sp>
      <p:sp>
        <p:nvSpPr>
          <p:cNvPr id="3" name="Title 2">
            <a:extLst>
              <a:ext uri="{FF2B5EF4-FFF2-40B4-BE49-F238E27FC236}">
                <a16:creationId xmlns:a16="http://schemas.microsoft.com/office/drawing/2014/main" id="{8738E09A-F98F-41D7-A1E7-5D05DCDA4A80}"/>
              </a:ext>
            </a:extLst>
          </p:cNvPr>
          <p:cNvSpPr>
            <a:spLocks noGrp="1"/>
          </p:cNvSpPr>
          <p:nvPr>
            <p:ph type="title"/>
          </p:nvPr>
        </p:nvSpPr>
        <p:spPr/>
        <p:txBody>
          <a:bodyPr>
            <a:normAutofit/>
          </a:bodyPr>
          <a:lstStyle/>
          <a:p>
            <a:r>
              <a:rPr lang="en-GB" dirty="0"/>
              <a:t>Process of Data Curation  </a:t>
            </a:r>
            <a:endParaRPr lang="en-US" dirty="0"/>
          </a:p>
        </p:txBody>
      </p:sp>
    </p:spTree>
    <p:extLst>
      <p:ext uri="{BB962C8B-B14F-4D97-AF65-F5344CB8AC3E}">
        <p14:creationId xmlns:p14="http://schemas.microsoft.com/office/powerpoint/2010/main" val="1850755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A6EE65-95EC-47DF-A600-1542D09DDE5D}"/>
              </a:ext>
            </a:extLst>
          </p:cNvPr>
          <p:cNvSpPr>
            <a:spLocks noGrp="1"/>
          </p:cNvSpPr>
          <p:nvPr>
            <p:ph idx="1"/>
          </p:nvPr>
        </p:nvSpPr>
        <p:spPr/>
        <p:txBody>
          <a:bodyPr>
            <a:normAutofit lnSpcReduction="10000"/>
          </a:bodyPr>
          <a:lstStyle/>
          <a:p>
            <a:pPr algn="just"/>
            <a:r>
              <a:rPr lang="en-GB" dirty="0"/>
              <a:t>Ingest and Store Data in your repository </a:t>
            </a:r>
          </a:p>
          <a:p>
            <a:pPr lvl="1" algn="just"/>
            <a:r>
              <a:rPr lang="en-GB" dirty="0"/>
              <a:t>Store the data in a secured location using the appropriate repository infrastructure. </a:t>
            </a:r>
          </a:p>
          <a:p>
            <a:pPr algn="just"/>
            <a:r>
              <a:rPr lang="en-GB" dirty="0"/>
              <a:t>Provide a descriptive metadata</a:t>
            </a:r>
          </a:p>
          <a:p>
            <a:pPr lvl="1" algn="just"/>
            <a:r>
              <a:rPr lang="en-US" dirty="0"/>
              <a:t>should apply appropriate descriptive metadata and enhance existing metadata that best facilitates discovery. </a:t>
            </a:r>
          </a:p>
          <a:p>
            <a:pPr algn="just"/>
            <a:r>
              <a:rPr lang="en-US" dirty="0"/>
              <a:t>The repository should be made accessible to all and easily discoverable. </a:t>
            </a:r>
          </a:p>
          <a:p>
            <a:pPr algn="just"/>
            <a:r>
              <a:rPr lang="en-US" dirty="0"/>
              <a:t>The data should be preserved for a long-term and re-sue </a:t>
            </a:r>
            <a:endParaRPr lang="en-GB" dirty="0"/>
          </a:p>
        </p:txBody>
      </p:sp>
      <p:sp>
        <p:nvSpPr>
          <p:cNvPr id="3" name="Title 2">
            <a:extLst>
              <a:ext uri="{FF2B5EF4-FFF2-40B4-BE49-F238E27FC236}">
                <a16:creationId xmlns:a16="http://schemas.microsoft.com/office/drawing/2014/main" id="{8738E09A-F98F-41D7-A1E7-5D05DCDA4A80}"/>
              </a:ext>
            </a:extLst>
          </p:cNvPr>
          <p:cNvSpPr>
            <a:spLocks noGrp="1"/>
          </p:cNvSpPr>
          <p:nvPr>
            <p:ph type="title"/>
          </p:nvPr>
        </p:nvSpPr>
        <p:spPr/>
        <p:txBody>
          <a:bodyPr>
            <a:normAutofit/>
          </a:bodyPr>
          <a:lstStyle/>
          <a:p>
            <a:r>
              <a:rPr lang="en-GB" dirty="0"/>
              <a:t>Process of Data Curation  </a:t>
            </a:r>
            <a:endParaRPr lang="en-US" dirty="0"/>
          </a:p>
        </p:txBody>
      </p:sp>
    </p:spTree>
    <p:extLst>
      <p:ext uri="{BB962C8B-B14F-4D97-AF65-F5344CB8AC3E}">
        <p14:creationId xmlns:p14="http://schemas.microsoft.com/office/powerpoint/2010/main" val="2106842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One page commentary on Data Policy of your respective organizations covering the following areas:</a:t>
            </a:r>
          </a:p>
          <a:p>
            <a:pPr marL="742950" indent="-742950">
              <a:buAutoNum type="arabicParenBoth"/>
            </a:pPr>
            <a:r>
              <a:rPr lang="en-US" dirty="0"/>
              <a:t>Structure of  Data Dissemination</a:t>
            </a:r>
          </a:p>
          <a:p>
            <a:pPr marL="742950" indent="-742950">
              <a:buAutoNum type="arabicParenBoth"/>
            </a:pPr>
            <a:r>
              <a:rPr lang="en-US" dirty="0"/>
              <a:t> Format of Data Dissemination</a:t>
            </a:r>
          </a:p>
          <a:p>
            <a:pPr marL="742950" indent="-742950">
              <a:buAutoNum type="arabicParenBoth"/>
            </a:pPr>
            <a:r>
              <a:rPr lang="en-US" dirty="0"/>
              <a:t>Data Sharing Protocols and Procedures if any</a:t>
            </a:r>
          </a:p>
          <a:p>
            <a:pPr marL="742950" indent="-742950">
              <a:buAutoNum type="arabicParenBoth"/>
            </a:pPr>
            <a:r>
              <a:rPr lang="en-US" dirty="0"/>
              <a:t>Data Visibility  (Website/social media handles)</a:t>
            </a:r>
          </a:p>
          <a:p>
            <a:pPr marL="742950" indent="-742950">
              <a:buAutoNum type="arabicParenBoth"/>
            </a:pPr>
            <a:endParaRPr lang="en-US" dirty="0"/>
          </a:p>
          <a:p>
            <a:pPr marL="0" indent="0">
              <a:buNone/>
            </a:pPr>
            <a:r>
              <a:rPr lang="en-US" dirty="0"/>
              <a:t>(B) Suggest ways by which the mentioned areas of data curation can be improved/implemented in your organization.</a:t>
            </a:r>
          </a:p>
          <a:p>
            <a:pPr marL="742950" indent="-742950">
              <a:buAutoNum type="arabicParenBoth"/>
            </a:pPr>
            <a:endParaRPr lang="en-US" dirty="0"/>
          </a:p>
          <a:p>
            <a:pPr marL="742950" indent="-742950">
              <a:buAutoNum type="arabicParenBoth"/>
            </a:pPr>
            <a:endParaRPr lang="en-GB" dirty="0"/>
          </a:p>
        </p:txBody>
      </p:sp>
      <p:sp>
        <p:nvSpPr>
          <p:cNvPr id="3" name="Title 2"/>
          <p:cNvSpPr>
            <a:spLocks noGrp="1"/>
          </p:cNvSpPr>
          <p:nvPr>
            <p:ph type="title"/>
          </p:nvPr>
        </p:nvSpPr>
        <p:spPr/>
        <p:txBody>
          <a:bodyPr/>
          <a:lstStyle/>
          <a:p>
            <a:endParaRPr lang="en-GB" dirty="0"/>
          </a:p>
        </p:txBody>
      </p:sp>
    </p:spTree>
    <p:extLst>
      <p:ext uri="{BB962C8B-B14F-4D97-AF65-F5344CB8AC3E}">
        <p14:creationId xmlns:p14="http://schemas.microsoft.com/office/powerpoint/2010/main" val="694325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Straight Arrow Connector 32">
            <a:extLst>
              <a:ext uri="{FF2B5EF4-FFF2-40B4-BE49-F238E27FC236}">
                <a16:creationId xmlns:a16="http://schemas.microsoft.com/office/drawing/2014/main" id="{C3210D8A-AC9B-45FE-9125-43A5447C72E0}"/>
              </a:ext>
            </a:extLst>
          </p:cNvPr>
          <p:cNvCxnSpPr>
            <a:cxnSpLocks/>
          </p:cNvCxnSpPr>
          <p:nvPr/>
        </p:nvCxnSpPr>
        <p:spPr>
          <a:xfrm>
            <a:off x="10136102" y="3449038"/>
            <a:ext cx="628151" cy="0"/>
          </a:xfrm>
          <a:prstGeom prst="straightConnector1">
            <a:avLst/>
          </a:prstGeom>
          <a:ln w="76200">
            <a:solidFill>
              <a:srgbClr val="F72603"/>
            </a:solidFill>
            <a:tailEnd type="triangle"/>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id="{308CDC4E-343D-474E-A455-672C20B1496E}"/>
              </a:ext>
            </a:extLst>
          </p:cNvPr>
          <p:cNvSpPr>
            <a:spLocks noGrp="1"/>
          </p:cNvSpPr>
          <p:nvPr>
            <p:ph type="title"/>
          </p:nvPr>
        </p:nvSpPr>
        <p:spPr/>
        <p:txBody>
          <a:bodyPr/>
          <a:lstStyle/>
          <a:p>
            <a:r>
              <a:rPr lang="en-GB" dirty="0"/>
              <a:t>Data Practices (</a:t>
            </a:r>
            <a:r>
              <a:rPr lang="en-US" sz="2400" dirty="0"/>
              <a:t>Creating and Managing Research Data</a:t>
            </a:r>
            <a:r>
              <a:rPr lang="en-GB" dirty="0"/>
              <a:t>)</a:t>
            </a:r>
            <a:endParaRPr lang="en-US" dirty="0"/>
          </a:p>
        </p:txBody>
      </p:sp>
      <p:sp>
        <p:nvSpPr>
          <p:cNvPr id="6" name="Rectangle: Diagonal Corners Rounded 5">
            <a:extLst>
              <a:ext uri="{FF2B5EF4-FFF2-40B4-BE49-F238E27FC236}">
                <a16:creationId xmlns:a16="http://schemas.microsoft.com/office/drawing/2014/main" id="{54370B9A-0405-462D-B6B1-03E76DF948ED}"/>
              </a:ext>
            </a:extLst>
          </p:cNvPr>
          <p:cNvSpPr/>
          <p:nvPr/>
        </p:nvSpPr>
        <p:spPr>
          <a:xfrm>
            <a:off x="0" y="3096125"/>
            <a:ext cx="1973179" cy="657725"/>
          </a:xfrm>
          <a:prstGeom prst="round2DiagRect">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i="1" dirty="0">
                <a:effectLst>
                  <a:outerShdw blurRad="38100" dist="38100" dir="2700000" algn="tl">
                    <a:srgbClr val="000000">
                      <a:alpha val="43137"/>
                    </a:srgbClr>
                  </a:outerShdw>
                </a:effectLst>
              </a:rPr>
              <a:t>Planning/Proposal writing </a:t>
            </a:r>
            <a:endParaRPr lang="en-US" sz="2000" b="1" i="1" dirty="0">
              <a:effectLst>
                <a:outerShdw blurRad="38100" dist="38100" dir="2700000" algn="tl">
                  <a:srgbClr val="000000">
                    <a:alpha val="43137"/>
                  </a:srgbClr>
                </a:outerShdw>
              </a:effectLst>
            </a:endParaRPr>
          </a:p>
        </p:txBody>
      </p:sp>
      <p:sp>
        <p:nvSpPr>
          <p:cNvPr id="8" name="Rectangle: Diagonal Corners Rounded 7">
            <a:extLst>
              <a:ext uri="{FF2B5EF4-FFF2-40B4-BE49-F238E27FC236}">
                <a16:creationId xmlns:a16="http://schemas.microsoft.com/office/drawing/2014/main" id="{89FEA1C0-59AD-4701-9B9A-85203259609B}"/>
              </a:ext>
            </a:extLst>
          </p:cNvPr>
          <p:cNvSpPr/>
          <p:nvPr/>
        </p:nvSpPr>
        <p:spPr>
          <a:xfrm>
            <a:off x="2506580" y="3096125"/>
            <a:ext cx="1628273" cy="657725"/>
          </a:xfrm>
          <a:prstGeom prst="round2DiagRect">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i="1" dirty="0">
                <a:effectLst>
                  <a:outerShdw blurRad="38100" dist="38100" dir="2700000" algn="tl">
                    <a:srgbClr val="000000">
                      <a:alpha val="43137"/>
                    </a:srgbClr>
                  </a:outerShdw>
                </a:effectLst>
              </a:rPr>
              <a:t>Project Start Up</a:t>
            </a:r>
            <a:endParaRPr lang="en-US" sz="2000" b="1" i="1" dirty="0">
              <a:effectLst>
                <a:outerShdw blurRad="38100" dist="38100" dir="2700000" algn="tl">
                  <a:srgbClr val="000000">
                    <a:alpha val="43137"/>
                  </a:srgbClr>
                </a:outerShdw>
              </a:effectLst>
            </a:endParaRPr>
          </a:p>
        </p:txBody>
      </p:sp>
      <p:sp>
        <p:nvSpPr>
          <p:cNvPr id="9" name="Rectangle: Diagonal Corners Rounded 8">
            <a:extLst>
              <a:ext uri="{FF2B5EF4-FFF2-40B4-BE49-F238E27FC236}">
                <a16:creationId xmlns:a16="http://schemas.microsoft.com/office/drawing/2014/main" id="{D10117F4-17E4-4D92-A791-E5BBADA1E9FC}"/>
              </a:ext>
            </a:extLst>
          </p:cNvPr>
          <p:cNvSpPr/>
          <p:nvPr/>
        </p:nvSpPr>
        <p:spPr>
          <a:xfrm>
            <a:off x="4657226" y="3080082"/>
            <a:ext cx="1427746" cy="657725"/>
          </a:xfrm>
          <a:prstGeom prst="round2DiagRect">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i="1" dirty="0">
                <a:effectLst>
                  <a:outerShdw blurRad="38100" dist="38100" dir="2700000" algn="tl">
                    <a:srgbClr val="000000">
                      <a:alpha val="43137"/>
                    </a:srgbClr>
                  </a:outerShdw>
                </a:effectLst>
              </a:rPr>
              <a:t>Data Collection</a:t>
            </a:r>
            <a:endParaRPr lang="en-US" sz="2000" b="1" i="1" dirty="0">
              <a:effectLst>
                <a:outerShdw blurRad="38100" dist="38100" dir="2700000" algn="tl">
                  <a:srgbClr val="000000">
                    <a:alpha val="43137"/>
                  </a:srgbClr>
                </a:outerShdw>
              </a:effectLst>
            </a:endParaRPr>
          </a:p>
        </p:txBody>
      </p:sp>
      <p:sp>
        <p:nvSpPr>
          <p:cNvPr id="11" name="Rectangle: Diagonal Corners Rounded 10">
            <a:extLst>
              <a:ext uri="{FF2B5EF4-FFF2-40B4-BE49-F238E27FC236}">
                <a16:creationId xmlns:a16="http://schemas.microsoft.com/office/drawing/2014/main" id="{75C5096A-9079-49EF-8A64-096AF475BE04}"/>
              </a:ext>
            </a:extLst>
          </p:cNvPr>
          <p:cNvSpPr/>
          <p:nvPr/>
        </p:nvSpPr>
        <p:spPr>
          <a:xfrm>
            <a:off x="8769018" y="3080081"/>
            <a:ext cx="1427746" cy="657725"/>
          </a:xfrm>
          <a:prstGeom prst="round2DiagRect">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i="1" dirty="0">
                <a:effectLst>
                  <a:outerShdw blurRad="38100" dist="38100" dir="2700000" algn="tl">
                    <a:srgbClr val="000000">
                      <a:alpha val="43137"/>
                    </a:srgbClr>
                  </a:outerShdw>
                </a:effectLst>
              </a:rPr>
              <a:t>Data Sharing</a:t>
            </a:r>
            <a:endParaRPr lang="en-US" sz="2000" b="1" i="1" dirty="0">
              <a:effectLst>
                <a:outerShdw blurRad="38100" dist="38100" dir="2700000" algn="tl">
                  <a:srgbClr val="000000">
                    <a:alpha val="43137"/>
                  </a:srgbClr>
                </a:outerShdw>
              </a:effectLst>
            </a:endParaRPr>
          </a:p>
        </p:txBody>
      </p:sp>
      <p:sp>
        <p:nvSpPr>
          <p:cNvPr id="12" name="Rectangle: Diagonal Corners Rounded 11">
            <a:extLst>
              <a:ext uri="{FF2B5EF4-FFF2-40B4-BE49-F238E27FC236}">
                <a16:creationId xmlns:a16="http://schemas.microsoft.com/office/drawing/2014/main" id="{78185094-6314-463A-98CB-BE221E60A40B}"/>
              </a:ext>
            </a:extLst>
          </p:cNvPr>
          <p:cNvSpPr/>
          <p:nvPr/>
        </p:nvSpPr>
        <p:spPr>
          <a:xfrm>
            <a:off x="10764254" y="3080080"/>
            <a:ext cx="1427746" cy="657725"/>
          </a:xfrm>
          <a:prstGeom prst="round2DiagRect">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i="1" dirty="0">
                <a:effectLst>
                  <a:outerShdw blurRad="38100" dist="38100" dir="2700000" algn="tl">
                    <a:srgbClr val="000000">
                      <a:alpha val="43137"/>
                    </a:srgbClr>
                  </a:outerShdw>
                </a:effectLst>
              </a:rPr>
              <a:t>End of Project</a:t>
            </a:r>
            <a:endParaRPr lang="en-US" sz="2000" b="1" i="1" dirty="0">
              <a:effectLst>
                <a:outerShdw blurRad="38100" dist="38100" dir="2700000" algn="tl">
                  <a:srgbClr val="000000">
                    <a:alpha val="43137"/>
                  </a:srgbClr>
                </a:outerShdw>
              </a:effectLst>
            </a:endParaRPr>
          </a:p>
        </p:txBody>
      </p:sp>
      <p:sp>
        <p:nvSpPr>
          <p:cNvPr id="13" name="Rectangle: Diagonal Corners Rounded 12">
            <a:extLst>
              <a:ext uri="{FF2B5EF4-FFF2-40B4-BE49-F238E27FC236}">
                <a16:creationId xmlns:a16="http://schemas.microsoft.com/office/drawing/2014/main" id="{7008A4C1-2CBC-4CC6-99D9-A2A7718069ED}"/>
              </a:ext>
            </a:extLst>
          </p:cNvPr>
          <p:cNvSpPr/>
          <p:nvPr/>
        </p:nvSpPr>
        <p:spPr>
          <a:xfrm>
            <a:off x="3742824" y="1596186"/>
            <a:ext cx="1700463" cy="657725"/>
          </a:xfrm>
          <a:prstGeom prst="round2DiagRect">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i="1" dirty="0">
                <a:effectLst>
                  <a:outerShdw blurRad="38100" dist="38100" dir="2700000" algn="tl">
                    <a:srgbClr val="000000">
                      <a:alpha val="43137"/>
                    </a:srgbClr>
                  </a:outerShdw>
                </a:effectLst>
              </a:rPr>
              <a:t>Data Discovery </a:t>
            </a:r>
            <a:endParaRPr lang="en-US" sz="2000" b="1" i="1" dirty="0">
              <a:effectLst>
                <a:outerShdw blurRad="38100" dist="38100" dir="2700000" algn="tl">
                  <a:srgbClr val="000000">
                    <a:alpha val="43137"/>
                  </a:srgbClr>
                </a:outerShdw>
              </a:effectLst>
            </a:endParaRPr>
          </a:p>
        </p:txBody>
      </p:sp>
      <p:sp>
        <p:nvSpPr>
          <p:cNvPr id="14" name="Rectangle: Diagonal Corners Rounded 13">
            <a:extLst>
              <a:ext uri="{FF2B5EF4-FFF2-40B4-BE49-F238E27FC236}">
                <a16:creationId xmlns:a16="http://schemas.microsoft.com/office/drawing/2014/main" id="{47AD6EAB-35EF-4075-8509-B773BD2DBCAA}"/>
              </a:ext>
            </a:extLst>
          </p:cNvPr>
          <p:cNvSpPr/>
          <p:nvPr/>
        </p:nvSpPr>
        <p:spPr>
          <a:xfrm>
            <a:off x="7306678" y="1596187"/>
            <a:ext cx="1700463" cy="657725"/>
          </a:xfrm>
          <a:prstGeom prst="round2DiagRect">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i="1" dirty="0">
                <a:effectLst>
                  <a:outerShdw blurRad="38100" dist="38100" dir="2700000" algn="tl">
                    <a:srgbClr val="000000">
                      <a:alpha val="43137"/>
                    </a:srgbClr>
                  </a:outerShdw>
                </a:effectLst>
              </a:rPr>
              <a:t>Data Archive</a:t>
            </a:r>
            <a:endParaRPr lang="en-US" sz="2000" b="1" i="1" dirty="0">
              <a:effectLst>
                <a:outerShdw blurRad="38100" dist="38100" dir="2700000" algn="tl">
                  <a:srgbClr val="000000">
                    <a:alpha val="43137"/>
                  </a:srgbClr>
                </a:outerShdw>
              </a:effectLst>
            </a:endParaRPr>
          </a:p>
        </p:txBody>
      </p:sp>
      <p:sp>
        <p:nvSpPr>
          <p:cNvPr id="16" name="TextBox 15">
            <a:extLst>
              <a:ext uri="{FF2B5EF4-FFF2-40B4-BE49-F238E27FC236}">
                <a16:creationId xmlns:a16="http://schemas.microsoft.com/office/drawing/2014/main" id="{F4D19EEF-9147-4998-B82C-10B16A28F905}"/>
              </a:ext>
            </a:extLst>
          </p:cNvPr>
          <p:cNvSpPr txBox="1"/>
          <p:nvPr/>
        </p:nvSpPr>
        <p:spPr>
          <a:xfrm>
            <a:off x="5210176" y="4511503"/>
            <a:ext cx="2080459" cy="461665"/>
          </a:xfrm>
          <a:prstGeom prst="rect">
            <a:avLst/>
          </a:prstGeom>
          <a:noFill/>
        </p:spPr>
        <p:txBody>
          <a:bodyPr wrap="square" rtlCol="0">
            <a:spAutoFit/>
          </a:bodyPr>
          <a:lstStyle/>
          <a:p>
            <a:pPr algn="ctr"/>
            <a:r>
              <a:rPr lang="en-GB" sz="2400" b="1" dirty="0"/>
              <a:t>Re-Purpose</a:t>
            </a:r>
            <a:endParaRPr lang="en-US" sz="2400" b="1" dirty="0"/>
          </a:p>
        </p:txBody>
      </p:sp>
      <p:sp>
        <p:nvSpPr>
          <p:cNvPr id="17" name="TextBox 16">
            <a:extLst>
              <a:ext uri="{FF2B5EF4-FFF2-40B4-BE49-F238E27FC236}">
                <a16:creationId xmlns:a16="http://schemas.microsoft.com/office/drawing/2014/main" id="{DFC491E5-6779-4AC9-9352-292B4560B979}"/>
              </a:ext>
            </a:extLst>
          </p:cNvPr>
          <p:cNvSpPr txBox="1"/>
          <p:nvPr/>
        </p:nvSpPr>
        <p:spPr>
          <a:xfrm>
            <a:off x="7861055" y="4759531"/>
            <a:ext cx="2604334" cy="461665"/>
          </a:xfrm>
          <a:prstGeom prst="rect">
            <a:avLst/>
          </a:prstGeom>
          <a:noFill/>
        </p:spPr>
        <p:txBody>
          <a:bodyPr wrap="square" rtlCol="0">
            <a:spAutoFit/>
          </a:bodyPr>
          <a:lstStyle/>
          <a:p>
            <a:pPr algn="ctr"/>
            <a:r>
              <a:rPr lang="en-GB" sz="2400" b="1" dirty="0"/>
              <a:t>Data Life-Cycle</a:t>
            </a:r>
            <a:endParaRPr lang="en-US" sz="2400" b="1" dirty="0"/>
          </a:p>
        </p:txBody>
      </p:sp>
      <p:sp>
        <p:nvSpPr>
          <p:cNvPr id="18" name="TextBox 17">
            <a:extLst>
              <a:ext uri="{FF2B5EF4-FFF2-40B4-BE49-F238E27FC236}">
                <a16:creationId xmlns:a16="http://schemas.microsoft.com/office/drawing/2014/main" id="{81ACDB3D-0F23-45AE-AFC4-EC546AC2C93C}"/>
              </a:ext>
            </a:extLst>
          </p:cNvPr>
          <p:cNvSpPr txBox="1"/>
          <p:nvPr/>
        </p:nvSpPr>
        <p:spPr>
          <a:xfrm>
            <a:off x="9673641" y="1297452"/>
            <a:ext cx="2181225" cy="461665"/>
          </a:xfrm>
          <a:prstGeom prst="rect">
            <a:avLst/>
          </a:prstGeom>
          <a:noFill/>
        </p:spPr>
        <p:txBody>
          <a:bodyPr wrap="square" rtlCol="0">
            <a:spAutoFit/>
          </a:bodyPr>
          <a:lstStyle/>
          <a:p>
            <a:pPr algn="ctr"/>
            <a:r>
              <a:rPr lang="en-GB" sz="2400" b="1" dirty="0"/>
              <a:t>Deposit</a:t>
            </a:r>
            <a:endParaRPr lang="en-US" sz="2400" b="1" dirty="0"/>
          </a:p>
        </p:txBody>
      </p:sp>
      <p:sp>
        <p:nvSpPr>
          <p:cNvPr id="20" name="TextBox 19">
            <a:extLst>
              <a:ext uri="{FF2B5EF4-FFF2-40B4-BE49-F238E27FC236}">
                <a16:creationId xmlns:a16="http://schemas.microsoft.com/office/drawing/2014/main" id="{FB1F3CBE-068F-462A-9EAF-3583FBBC4607}"/>
              </a:ext>
            </a:extLst>
          </p:cNvPr>
          <p:cNvSpPr txBox="1"/>
          <p:nvPr/>
        </p:nvSpPr>
        <p:spPr>
          <a:xfrm>
            <a:off x="5348583" y="1502326"/>
            <a:ext cx="2181225" cy="461665"/>
          </a:xfrm>
          <a:prstGeom prst="rect">
            <a:avLst/>
          </a:prstGeom>
          <a:noFill/>
        </p:spPr>
        <p:txBody>
          <a:bodyPr wrap="square" rtlCol="0">
            <a:spAutoFit/>
          </a:bodyPr>
          <a:lstStyle/>
          <a:p>
            <a:pPr algn="ctr"/>
            <a:r>
              <a:rPr lang="en-GB" sz="2400" b="1" dirty="0"/>
              <a:t>Re-Use</a:t>
            </a:r>
            <a:endParaRPr lang="en-US" sz="2400" b="1" dirty="0"/>
          </a:p>
        </p:txBody>
      </p:sp>
      <p:cxnSp>
        <p:nvCxnSpPr>
          <p:cNvPr id="22" name="Straight Arrow Connector 21">
            <a:extLst>
              <a:ext uri="{FF2B5EF4-FFF2-40B4-BE49-F238E27FC236}">
                <a16:creationId xmlns:a16="http://schemas.microsoft.com/office/drawing/2014/main" id="{993E37C8-35D3-47C1-BB56-15210535FDBC}"/>
              </a:ext>
            </a:extLst>
          </p:cNvPr>
          <p:cNvCxnSpPr>
            <a:cxnSpLocks/>
          </p:cNvCxnSpPr>
          <p:nvPr/>
        </p:nvCxnSpPr>
        <p:spPr>
          <a:xfrm>
            <a:off x="5010151" y="2253911"/>
            <a:ext cx="0" cy="826169"/>
          </a:xfrm>
          <a:prstGeom prst="straightConnector1">
            <a:avLst/>
          </a:prstGeom>
          <a:ln w="76200">
            <a:solidFill>
              <a:srgbClr val="F72603"/>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CDF2D1D-AC4C-4DB0-88A0-CA4B9A6215C5}"/>
              </a:ext>
            </a:extLst>
          </p:cNvPr>
          <p:cNvCxnSpPr>
            <a:cxnSpLocks/>
          </p:cNvCxnSpPr>
          <p:nvPr/>
        </p:nvCxnSpPr>
        <p:spPr>
          <a:xfrm>
            <a:off x="1973179" y="3424987"/>
            <a:ext cx="504000" cy="0"/>
          </a:xfrm>
          <a:prstGeom prst="straightConnector1">
            <a:avLst/>
          </a:prstGeom>
          <a:ln w="76200">
            <a:solidFill>
              <a:srgbClr val="F72603"/>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68ADFF4-5217-4E01-8074-E6E8EB0764B9}"/>
              </a:ext>
            </a:extLst>
          </p:cNvPr>
          <p:cNvCxnSpPr>
            <a:cxnSpLocks/>
          </p:cNvCxnSpPr>
          <p:nvPr/>
        </p:nvCxnSpPr>
        <p:spPr>
          <a:xfrm>
            <a:off x="4153226" y="3424987"/>
            <a:ext cx="504000" cy="0"/>
          </a:xfrm>
          <a:prstGeom prst="straightConnector1">
            <a:avLst/>
          </a:prstGeom>
          <a:ln w="76200">
            <a:solidFill>
              <a:srgbClr val="F72603"/>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A2CCD9E-E770-47BA-A069-7AF04488DADA}"/>
              </a:ext>
            </a:extLst>
          </p:cNvPr>
          <p:cNvCxnSpPr>
            <a:cxnSpLocks/>
            <a:stCxn id="9" idx="0"/>
          </p:cNvCxnSpPr>
          <p:nvPr/>
        </p:nvCxnSpPr>
        <p:spPr>
          <a:xfrm flipV="1">
            <a:off x="6084972" y="3392897"/>
            <a:ext cx="628150" cy="16048"/>
          </a:xfrm>
          <a:prstGeom prst="straightConnector1">
            <a:avLst/>
          </a:prstGeom>
          <a:ln w="76200">
            <a:solidFill>
              <a:srgbClr val="F72603"/>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B3E3203-CEED-471E-A070-3EF6EB4BA0D5}"/>
              </a:ext>
            </a:extLst>
          </p:cNvPr>
          <p:cNvCxnSpPr>
            <a:cxnSpLocks/>
            <a:endCxn id="11" idx="2"/>
          </p:cNvCxnSpPr>
          <p:nvPr/>
        </p:nvCxnSpPr>
        <p:spPr>
          <a:xfrm>
            <a:off x="8140867" y="3392896"/>
            <a:ext cx="628151" cy="0"/>
          </a:xfrm>
          <a:prstGeom prst="straightConnector1">
            <a:avLst/>
          </a:prstGeom>
          <a:ln w="76200">
            <a:solidFill>
              <a:srgbClr val="F72603"/>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4950707-B389-4652-ADAF-F2551B60DC7A}"/>
              </a:ext>
            </a:extLst>
          </p:cNvPr>
          <p:cNvCxnSpPr>
            <a:cxnSpLocks/>
          </p:cNvCxnSpPr>
          <p:nvPr/>
        </p:nvCxnSpPr>
        <p:spPr>
          <a:xfrm>
            <a:off x="7290636" y="3639033"/>
            <a:ext cx="0" cy="136347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93AA0C6-713C-4AB6-8689-237A3BE551CC}"/>
              </a:ext>
            </a:extLst>
          </p:cNvPr>
          <p:cNvCxnSpPr>
            <a:cxnSpLocks/>
          </p:cNvCxnSpPr>
          <p:nvPr/>
        </p:nvCxnSpPr>
        <p:spPr>
          <a:xfrm>
            <a:off x="5135979" y="4967682"/>
            <a:ext cx="212400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36F92A22-6B41-46C0-A4E6-E3D9F3CAAC6B}"/>
              </a:ext>
            </a:extLst>
          </p:cNvPr>
          <p:cNvCxnSpPr>
            <a:cxnSpLocks/>
          </p:cNvCxnSpPr>
          <p:nvPr/>
        </p:nvCxnSpPr>
        <p:spPr>
          <a:xfrm flipV="1">
            <a:off x="5154530" y="3693355"/>
            <a:ext cx="0" cy="1296000"/>
          </a:xfrm>
          <a:prstGeom prst="straightConnector1">
            <a:avLst/>
          </a:prstGeom>
          <a:ln w="76200">
            <a:solidFill>
              <a:srgbClr val="F72603"/>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Diagonal Corners Rounded 9">
            <a:extLst>
              <a:ext uri="{FF2B5EF4-FFF2-40B4-BE49-F238E27FC236}">
                <a16:creationId xmlns:a16="http://schemas.microsoft.com/office/drawing/2014/main" id="{A35BB01F-AB6F-408C-8EE5-3FC8BF87402E}"/>
              </a:ext>
            </a:extLst>
          </p:cNvPr>
          <p:cNvSpPr/>
          <p:nvPr/>
        </p:nvSpPr>
        <p:spPr>
          <a:xfrm>
            <a:off x="6713122" y="3080081"/>
            <a:ext cx="1427746" cy="657725"/>
          </a:xfrm>
          <a:prstGeom prst="round2DiagRect">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i="1" dirty="0">
                <a:effectLst>
                  <a:outerShdw blurRad="38100" dist="38100" dir="2700000" algn="tl">
                    <a:srgbClr val="000000">
                      <a:alpha val="43137"/>
                    </a:srgbClr>
                  </a:outerShdw>
                </a:effectLst>
              </a:rPr>
              <a:t>Data Analysis</a:t>
            </a:r>
            <a:endParaRPr lang="en-US" sz="2000" b="1" i="1" dirty="0">
              <a:effectLst>
                <a:outerShdw blurRad="38100" dist="38100" dir="2700000" algn="tl">
                  <a:srgbClr val="000000">
                    <a:alpha val="43137"/>
                  </a:srgbClr>
                </a:outerShdw>
              </a:effectLst>
            </a:endParaRPr>
          </a:p>
        </p:txBody>
      </p:sp>
      <p:cxnSp>
        <p:nvCxnSpPr>
          <p:cNvPr id="45" name="Straight Connector 44">
            <a:extLst>
              <a:ext uri="{FF2B5EF4-FFF2-40B4-BE49-F238E27FC236}">
                <a16:creationId xmlns:a16="http://schemas.microsoft.com/office/drawing/2014/main" id="{9D7F9DFF-D705-49D3-B46D-98FEC6AEB8B8}"/>
              </a:ext>
            </a:extLst>
          </p:cNvPr>
          <p:cNvCxnSpPr>
            <a:cxnSpLocks/>
          </p:cNvCxnSpPr>
          <p:nvPr/>
        </p:nvCxnSpPr>
        <p:spPr>
          <a:xfrm>
            <a:off x="11486919" y="1773449"/>
            <a:ext cx="0" cy="1296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BF83A0ED-1826-4BE4-8C44-E2E3DB1FAEA2}"/>
              </a:ext>
            </a:extLst>
          </p:cNvPr>
          <p:cNvCxnSpPr>
            <a:cxnSpLocks/>
          </p:cNvCxnSpPr>
          <p:nvPr/>
        </p:nvCxnSpPr>
        <p:spPr>
          <a:xfrm flipH="1">
            <a:off x="9015661" y="1759117"/>
            <a:ext cx="2510592" cy="0"/>
          </a:xfrm>
          <a:prstGeom prst="straightConnector1">
            <a:avLst/>
          </a:prstGeom>
          <a:ln w="76200">
            <a:solidFill>
              <a:srgbClr val="F72603"/>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F65DE7A2-6CFC-464F-AA34-9A6EF8AC8152}"/>
              </a:ext>
            </a:extLst>
          </p:cNvPr>
          <p:cNvCxnSpPr>
            <a:cxnSpLocks/>
          </p:cNvCxnSpPr>
          <p:nvPr/>
        </p:nvCxnSpPr>
        <p:spPr>
          <a:xfrm flipH="1">
            <a:off x="5403183" y="1959639"/>
            <a:ext cx="1872000" cy="0"/>
          </a:xfrm>
          <a:prstGeom prst="straightConnector1">
            <a:avLst/>
          </a:prstGeom>
          <a:ln w="76200">
            <a:solidFill>
              <a:srgbClr val="F72603"/>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ACA09CF1-1E1F-4A41-85F2-95C70202EE30}"/>
              </a:ext>
            </a:extLst>
          </p:cNvPr>
          <p:cNvCxnSpPr>
            <a:cxnSpLocks/>
          </p:cNvCxnSpPr>
          <p:nvPr/>
        </p:nvCxnSpPr>
        <p:spPr>
          <a:xfrm>
            <a:off x="768593" y="1909006"/>
            <a:ext cx="295200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ED2384B3-FCFB-4CC2-979C-ABB607AFAE42}"/>
              </a:ext>
            </a:extLst>
          </p:cNvPr>
          <p:cNvCxnSpPr>
            <a:cxnSpLocks/>
          </p:cNvCxnSpPr>
          <p:nvPr/>
        </p:nvCxnSpPr>
        <p:spPr>
          <a:xfrm>
            <a:off x="784635" y="1876921"/>
            <a:ext cx="0" cy="1188000"/>
          </a:xfrm>
          <a:prstGeom prst="straightConnector1">
            <a:avLst/>
          </a:prstGeom>
          <a:ln w="76200">
            <a:solidFill>
              <a:srgbClr val="F72603"/>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Rounded Corners 52">
            <a:extLst>
              <a:ext uri="{FF2B5EF4-FFF2-40B4-BE49-F238E27FC236}">
                <a16:creationId xmlns:a16="http://schemas.microsoft.com/office/drawing/2014/main" id="{60D5B04A-41DD-4376-B4B1-3132F6543DB5}"/>
              </a:ext>
            </a:extLst>
          </p:cNvPr>
          <p:cNvSpPr/>
          <p:nvPr/>
        </p:nvSpPr>
        <p:spPr>
          <a:xfrm>
            <a:off x="4296292" y="2306384"/>
            <a:ext cx="6018782" cy="3254143"/>
          </a:xfrm>
          <a:prstGeom prst="roundRect">
            <a:avLst/>
          </a:prstGeom>
          <a:noFill/>
          <a:ln w="762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4333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circle(in)">
                                      <p:cBhvr>
                                        <p:cTn id="12" dur="2000"/>
                                        <p:tgtEl>
                                          <p:spTgt spid="25"/>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circle(in)">
                                      <p:cBhvr>
                                        <p:cTn id="15" dur="20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circle(in)">
                                      <p:cBhvr>
                                        <p:cTn id="20" dur="2000"/>
                                        <p:tgtEl>
                                          <p:spTgt spid="27"/>
                                        </p:tgtEl>
                                      </p:cBhvr>
                                    </p:animEffect>
                                  </p:childTnLst>
                                </p:cTn>
                              </p:par>
                              <p:par>
                                <p:cTn id="21" presetID="6" presetClass="entr" presetSubtype="16"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circle(in)">
                                      <p:cBhvr>
                                        <p:cTn id="23" dur="20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nodeType="click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circle(in)">
                                      <p:cBhvr>
                                        <p:cTn id="28" dur="2000"/>
                                        <p:tgtEl>
                                          <p:spTgt spid="28"/>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circle(in)">
                                      <p:cBhvr>
                                        <p:cTn id="31" dur="20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nodeType="click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circle(in)">
                                      <p:cBhvr>
                                        <p:cTn id="36" dur="2000"/>
                                        <p:tgtEl>
                                          <p:spTgt spid="30"/>
                                        </p:tgtEl>
                                      </p:cBhvr>
                                    </p:animEffect>
                                  </p:childTnLst>
                                </p:cTn>
                              </p:par>
                              <p:par>
                                <p:cTn id="37" presetID="6" presetClass="entr" presetSubtype="16"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circle(in)">
                                      <p:cBhvr>
                                        <p:cTn id="39" dur="2000"/>
                                        <p:tgtEl>
                                          <p:spTgt spid="11"/>
                                        </p:tgtEl>
                                      </p:cBhvr>
                                    </p:animEffect>
                                  </p:childTnLst>
                                </p:cTn>
                              </p:par>
                            </p:childTnLst>
                          </p:cTn>
                        </p:par>
                      </p:childTnLst>
                    </p:cTn>
                  </p:par>
                  <p:par>
                    <p:cTn id="40" fill="hold">
                      <p:stCondLst>
                        <p:cond delay="indefinite"/>
                      </p:stCondLst>
                      <p:childTnLst>
                        <p:par>
                          <p:cTn id="41" fill="hold">
                            <p:stCondLst>
                              <p:cond delay="0"/>
                            </p:stCondLst>
                            <p:childTnLst>
                              <p:par>
                                <p:cTn id="42" presetID="6" presetClass="entr" presetSubtype="16" fill="hold" nodeType="click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circle(in)">
                                      <p:cBhvr>
                                        <p:cTn id="44" dur="2000"/>
                                        <p:tgtEl>
                                          <p:spTgt spid="33"/>
                                        </p:tgtEl>
                                      </p:cBhvr>
                                    </p:animEffect>
                                  </p:childTnLst>
                                </p:cTn>
                              </p:par>
                              <p:par>
                                <p:cTn id="45" presetID="6" presetClass="entr" presetSubtype="16"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circle(in)">
                                      <p:cBhvr>
                                        <p:cTn id="47" dur="20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nodeType="clickEffect">
                                  <p:stCondLst>
                                    <p:cond delay="0"/>
                                  </p:stCondLst>
                                  <p:childTnLst>
                                    <p:set>
                                      <p:cBhvr>
                                        <p:cTn id="51" dur="1" fill="hold">
                                          <p:stCondLst>
                                            <p:cond delay="0"/>
                                          </p:stCondLst>
                                        </p:cTn>
                                        <p:tgtEl>
                                          <p:spTgt spid="45"/>
                                        </p:tgtEl>
                                        <p:attrNameLst>
                                          <p:attrName>style.visibility</p:attrName>
                                        </p:attrNameLst>
                                      </p:cBhvr>
                                      <p:to>
                                        <p:strVal val="visible"/>
                                      </p:to>
                                    </p:set>
                                    <p:animEffect transition="in" filter="randombar(horizontal)">
                                      <p:cBhvr>
                                        <p:cTn id="52" dur="500"/>
                                        <p:tgtEl>
                                          <p:spTgt spid="45"/>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randombar(horizontal)">
                                      <p:cBhvr>
                                        <p:cTn id="55" dur="500"/>
                                        <p:tgtEl>
                                          <p:spTgt spid="18"/>
                                        </p:tgtEl>
                                      </p:cBhvr>
                                    </p:animEffect>
                                  </p:childTnLst>
                                </p:cTn>
                              </p:par>
                              <p:par>
                                <p:cTn id="56" presetID="14" presetClass="entr" presetSubtype="10" fill="hold" nodeType="withEffect">
                                  <p:stCondLst>
                                    <p:cond delay="0"/>
                                  </p:stCondLst>
                                  <p:childTnLst>
                                    <p:set>
                                      <p:cBhvr>
                                        <p:cTn id="57" dur="1" fill="hold">
                                          <p:stCondLst>
                                            <p:cond delay="0"/>
                                          </p:stCondLst>
                                        </p:cTn>
                                        <p:tgtEl>
                                          <p:spTgt spid="46"/>
                                        </p:tgtEl>
                                        <p:attrNameLst>
                                          <p:attrName>style.visibility</p:attrName>
                                        </p:attrNameLst>
                                      </p:cBhvr>
                                      <p:to>
                                        <p:strVal val="visible"/>
                                      </p:to>
                                    </p:set>
                                    <p:animEffect transition="in" filter="randombar(horizontal)">
                                      <p:cBhvr>
                                        <p:cTn id="58" dur="500"/>
                                        <p:tgtEl>
                                          <p:spTgt spid="46"/>
                                        </p:tgtEl>
                                      </p:cBhvr>
                                    </p:animEffect>
                                  </p:childTnLst>
                                </p:cTn>
                              </p:par>
                              <p:par>
                                <p:cTn id="59" presetID="14" presetClass="entr" presetSubtype="10"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randombar(horizontal)">
                                      <p:cBhvr>
                                        <p:cTn id="61" dur="500"/>
                                        <p:tgtEl>
                                          <p:spTgt spid="14"/>
                                        </p:tgtEl>
                                      </p:cBhvr>
                                    </p:animEffect>
                                  </p:childTnLst>
                                </p:cTn>
                              </p:par>
                            </p:childTnLst>
                          </p:cTn>
                        </p:par>
                      </p:childTnLst>
                    </p:cTn>
                  </p:par>
                  <p:par>
                    <p:cTn id="62" fill="hold">
                      <p:stCondLst>
                        <p:cond delay="indefinite"/>
                      </p:stCondLst>
                      <p:childTnLst>
                        <p:par>
                          <p:cTn id="63" fill="hold">
                            <p:stCondLst>
                              <p:cond delay="0"/>
                            </p:stCondLst>
                            <p:childTnLst>
                              <p:par>
                                <p:cTn id="64" presetID="14" presetClass="entr" presetSubtype="10" fill="hold" nodeType="clickEffect">
                                  <p:stCondLst>
                                    <p:cond delay="0"/>
                                  </p:stCondLst>
                                  <p:childTnLst>
                                    <p:set>
                                      <p:cBhvr>
                                        <p:cTn id="65" dur="1" fill="hold">
                                          <p:stCondLst>
                                            <p:cond delay="0"/>
                                          </p:stCondLst>
                                        </p:cTn>
                                        <p:tgtEl>
                                          <p:spTgt spid="49"/>
                                        </p:tgtEl>
                                        <p:attrNameLst>
                                          <p:attrName>style.visibility</p:attrName>
                                        </p:attrNameLst>
                                      </p:cBhvr>
                                      <p:to>
                                        <p:strVal val="visible"/>
                                      </p:to>
                                    </p:set>
                                    <p:animEffect transition="in" filter="randombar(horizontal)">
                                      <p:cBhvr>
                                        <p:cTn id="66" dur="500"/>
                                        <p:tgtEl>
                                          <p:spTgt spid="49"/>
                                        </p:tgtEl>
                                      </p:cBhvr>
                                    </p:animEffect>
                                  </p:childTnLst>
                                </p:cTn>
                              </p:par>
                              <p:par>
                                <p:cTn id="67" presetID="14" presetClass="entr" presetSubtype="10" fill="hold" grpId="0" nodeType="with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randombar(horizontal)">
                                      <p:cBhvr>
                                        <p:cTn id="69" dur="500"/>
                                        <p:tgtEl>
                                          <p:spTgt spid="20"/>
                                        </p:tgtEl>
                                      </p:cBhvr>
                                    </p:animEffect>
                                  </p:childTnLst>
                                </p:cTn>
                              </p:par>
                              <p:par>
                                <p:cTn id="70" presetID="14" presetClass="entr" presetSubtype="10" fill="hold" grpId="0" nodeType="withEffect">
                                  <p:stCondLst>
                                    <p:cond delay="0"/>
                                  </p:stCondLst>
                                  <p:childTnLst>
                                    <p:set>
                                      <p:cBhvr>
                                        <p:cTn id="71" dur="1" fill="hold">
                                          <p:stCondLst>
                                            <p:cond delay="0"/>
                                          </p:stCondLst>
                                        </p:cTn>
                                        <p:tgtEl>
                                          <p:spTgt spid="13"/>
                                        </p:tgtEl>
                                        <p:attrNameLst>
                                          <p:attrName>style.visibility</p:attrName>
                                        </p:attrNameLst>
                                      </p:cBhvr>
                                      <p:to>
                                        <p:strVal val="visible"/>
                                      </p:to>
                                    </p:set>
                                    <p:animEffect transition="in" filter="randombar(horizontal)">
                                      <p:cBhvr>
                                        <p:cTn id="72" dur="500"/>
                                        <p:tgtEl>
                                          <p:spTgt spid="13"/>
                                        </p:tgtEl>
                                      </p:cBhvr>
                                    </p:animEffect>
                                  </p:childTnLst>
                                </p:cTn>
                              </p:par>
                            </p:childTnLst>
                          </p:cTn>
                        </p:par>
                      </p:childTnLst>
                    </p:cTn>
                  </p:par>
                  <p:par>
                    <p:cTn id="73" fill="hold">
                      <p:stCondLst>
                        <p:cond delay="indefinite"/>
                      </p:stCondLst>
                      <p:childTnLst>
                        <p:par>
                          <p:cTn id="74" fill="hold">
                            <p:stCondLst>
                              <p:cond delay="0"/>
                            </p:stCondLst>
                            <p:childTnLst>
                              <p:par>
                                <p:cTn id="75" presetID="14" presetClass="entr" presetSubtype="10" fill="hold" nodeType="clickEffect">
                                  <p:stCondLst>
                                    <p:cond delay="0"/>
                                  </p:stCondLst>
                                  <p:childTnLst>
                                    <p:set>
                                      <p:cBhvr>
                                        <p:cTn id="76" dur="1" fill="hold">
                                          <p:stCondLst>
                                            <p:cond delay="0"/>
                                          </p:stCondLst>
                                        </p:cTn>
                                        <p:tgtEl>
                                          <p:spTgt spid="51"/>
                                        </p:tgtEl>
                                        <p:attrNameLst>
                                          <p:attrName>style.visibility</p:attrName>
                                        </p:attrNameLst>
                                      </p:cBhvr>
                                      <p:to>
                                        <p:strVal val="visible"/>
                                      </p:to>
                                    </p:set>
                                    <p:animEffect transition="in" filter="randombar(horizontal)">
                                      <p:cBhvr>
                                        <p:cTn id="77" dur="500"/>
                                        <p:tgtEl>
                                          <p:spTgt spid="51"/>
                                        </p:tgtEl>
                                      </p:cBhvr>
                                    </p:animEffect>
                                  </p:childTnLst>
                                </p:cTn>
                              </p:par>
                              <p:par>
                                <p:cTn id="78" presetID="14" presetClass="entr" presetSubtype="10" fill="hold" nodeType="withEffect">
                                  <p:stCondLst>
                                    <p:cond delay="0"/>
                                  </p:stCondLst>
                                  <p:childTnLst>
                                    <p:set>
                                      <p:cBhvr>
                                        <p:cTn id="79" dur="1" fill="hold">
                                          <p:stCondLst>
                                            <p:cond delay="0"/>
                                          </p:stCondLst>
                                        </p:cTn>
                                        <p:tgtEl>
                                          <p:spTgt spid="52"/>
                                        </p:tgtEl>
                                        <p:attrNameLst>
                                          <p:attrName>style.visibility</p:attrName>
                                        </p:attrNameLst>
                                      </p:cBhvr>
                                      <p:to>
                                        <p:strVal val="visible"/>
                                      </p:to>
                                    </p:set>
                                    <p:animEffect transition="in" filter="randombar(horizontal)">
                                      <p:cBhvr>
                                        <p:cTn id="80" dur="500"/>
                                        <p:tgtEl>
                                          <p:spTgt spid="52"/>
                                        </p:tgtEl>
                                      </p:cBhvr>
                                    </p:animEffect>
                                  </p:childTnLst>
                                </p:cTn>
                              </p:par>
                            </p:childTnLst>
                          </p:cTn>
                        </p:par>
                      </p:childTnLst>
                    </p:cTn>
                  </p:par>
                  <p:par>
                    <p:cTn id="81" fill="hold">
                      <p:stCondLst>
                        <p:cond delay="indefinite"/>
                      </p:stCondLst>
                      <p:childTnLst>
                        <p:par>
                          <p:cTn id="82" fill="hold">
                            <p:stCondLst>
                              <p:cond delay="0"/>
                            </p:stCondLst>
                            <p:childTnLst>
                              <p:par>
                                <p:cTn id="83" presetID="6" presetClass="entr" presetSubtype="16" fill="hold" grpId="0" nodeType="clickEffect">
                                  <p:stCondLst>
                                    <p:cond delay="0"/>
                                  </p:stCondLst>
                                  <p:childTnLst>
                                    <p:set>
                                      <p:cBhvr>
                                        <p:cTn id="84" dur="1" fill="hold">
                                          <p:stCondLst>
                                            <p:cond delay="0"/>
                                          </p:stCondLst>
                                        </p:cTn>
                                        <p:tgtEl>
                                          <p:spTgt spid="53"/>
                                        </p:tgtEl>
                                        <p:attrNameLst>
                                          <p:attrName>style.visibility</p:attrName>
                                        </p:attrNameLst>
                                      </p:cBhvr>
                                      <p:to>
                                        <p:strVal val="visible"/>
                                      </p:to>
                                    </p:set>
                                    <p:animEffect transition="in" filter="circle(in)">
                                      <p:cBhvr>
                                        <p:cTn id="85" dur="20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1" grpId="0" animBg="1"/>
      <p:bldP spid="12" grpId="0" animBg="1"/>
      <p:bldP spid="13" grpId="0" animBg="1"/>
      <p:bldP spid="14" grpId="0" animBg="1"/>
      <p:bldP spid="18" grpId="0"/>
      <p:bldP spid="20" grpId="0"/>
      <p:bldP spid="10" grpId="0" animBg="1"/>
      <p:bldP spid="5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02BE9-70BA-4F10-8BCA-B6DAF072994B}"/>
              </a:ext>
            </a:extLst>
          </p:cNvPr>
          <p:cNvSpPr>
            <a:spLocks noGrp="1"/>
          </p:cNvSpPr>
          <p:nvPr>
            <p:ph type="title"/>
          </p:nvPr>
        </p:nvSpPr>
        <p:spPr/>
        <p:txBody>
          <a:bodyPr/>
          <a:lstStyle/>
          <a:p>
            <a:r>
              <a:rPr lang="en-GB" dirty="0"/>
              <a:t>Day One of Lecturers</a:t>
            </a:r>
            <a:endParaRPr lang="en-US" dirty="0"/>
          </a:p>
        </p:txBody>
      </p:sp>
      <p:sp>
        <p:nvSpPr>
          <p:cNvPr id="3" name="Text Placeholder 2">
            <a:extLst>
              <a:ext uri="{FF2B5EF4-FFF2-40B4-BE49-F238E27FC236}">
                <a16:creationId xmlns:a16="http://schemas.microsoft.com/office/drawing/2014/main" id="{DA386D38-B549-4B6D-ABD9-BCFEAAB8E738}"/>
              </a:ext>
            </a:extLst>
          </p:cNvPr>
          <p:cNvSpPr>
            <a:spLocks noGrp="1"/>
          </p:cNvSpPr>
          <p:nvPr>
            <p:ph type="body" idx="1"/>
          </p:nvPr>
        </p:nvSpPr>
        <p:spPr>
          <a:xfrm>
            <a:off x="1531702" y="3636259"/>
            <a:ext cx="8688977" cy="478542"/>
          </a:xfrm>
        </p:spPr>
        <p:txBody>
          <a:bodyPr>
            <a:normAutofit fontScale="70000" lnSpcReduction="20000"/>
          </a:bodyPr>
          <a:lstStyle/>
          <a:p>
            <a:r>
              <a:rPr lang="en-GB" dirty="0"/>
              <a:t>Overview of Data Practices and Data Curation </a:t>
            </a:r>
            <a:endParaRPr lang="en-US" dirty="0"/>
          </a:p>
        </p:txBody>
      </p:sp>
    </p:spTree>
    <p:extLst>
      <p:ext uri="{BB962C8B-B14F-4D97-AF65-F5344CB8AC3E}">
        <p14:creationId xmlns:p14="http://schemas.microsoft.com/office/powerpoint/2010/main" val="3121291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BED49A-2F31-456F-AB27-E1089A21E97E}"/>
              </a:ext>
            </a:extLst>
          </p:cNvPr>
          <p:cNvSpPr>
            <a:spLocks noGrp="1"/>
          </p:cNvSpPr>
          <p:nvPr>
            <p:ph idx="1"/>
          </p:nvPr>
        </p:nvSpPr>
        <p:spPr/>
        <p:txBody>
          <a:bodyPr>
            <a:normAutofit/>
          </a:bodyPr>
          <a:lstStyle/>
          <a:p>
            <a:pPr algn="just"/>
            <a:r>
              <a:rPr lang="en-US" dirty="0"/>
              <a:t>Use Consistent Data Organization</a:t>
            </a:r>
          </a:p>
          <a:p>
            <a:pPr algn="just"/>
            <a:r>
              <a:rPr lang="en-US" dirty="0"/>
              <a:t>Use Standardized Naming, codes and formats</a:t>
            </a:r>
          </a:p>
          <a:p>
            <a:pPr algn="just"/>
            <a:r>
              <a:rPr lang="en-US" dirty="0"/>
              <a:t>Assign Descriptive File Names</a:t>
            </a:r>
          </a:p>
          <a:p>
            <a:pPr algn="just"/>
            <a:r>
              <a:rPr lang="en-US" dirty="0"/>
              <a:t>Perform Basic Quality Assurance/Quality Control</a:t>
            </a:r>
          </a:p>
          <a:p>
            <a:pPr algn="just"/>
            <a:r>
              <a:rPr lang="en-US" dirty="0"/>
              <a:t>Preserve Information – Use Scripted Languages</a:t>
            </a:r>
          </a:p>
          <a:p>
            <a:pPr algn="just"/>
            <a:r>
              <a:rPr lang="en-US" dirty="0"/>
              <a:t>Define Contents of Data Files; Create Documentation</a:t>
            </a:r>
          </a:p>
          <a:p>
            <a:pPr algn="just"/>
            <a:r>
              <a:rPr lang="en-US" dirty="0"/>
              <a:t>Use Consistent, Stable and Open File Formats</a:t>
            </a:r>
          </a:p>
        </p:txBody>
      </p:sp>
      <p:sp>
        <p:nvSpPr>
          <p:cNvPr id="3" name="Title 2">
            <a:extLst>
              <a:ext uri="{FF2B5EF4-FFF2-40B4-BE49-F238E27FC236}">
                <a16:creationId xmlns:a16="http://schemas.microsoft.com/office/drawing/2014/main" id="{F699DB81-C649-49F9-AE9A-55DED6852512}"/>
              </a:ext>
            </a:extLst>
          </p:cNvPr>
          <p:cNvSpPr>
            <a:spLocks noGrp="1"/>
          </p:cNvSpPr>
          <p:nvPr>
            <p:ph type="title"/>
          </p:nvPr>
        </p:nvSpPr>
        <p:spPr/>
        <p:txBody>
          <a:bodyPr/>
          <a:lstStyle/>
          <a:p>
            <a:r>
              <a:rPr lang="en-US" dirty="0"/>
              <a:t>Best Practices for Creating Data</a:t>
            </a:r>
          </a:p>
        </p:txBody>
      </p:sp>
    </p:spTree>
    <p:extLst>
      <p:ext uri="{BB962C8B-B14F-4D97-AF65-F5344CB8AC3E}">
        <p14:creationId xmlns:p14="http://schemas.microsoft.com/office/powerpoint/2010/main" val="9900305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BED49A-2F31-456F-AB27-E1089A21E97E}"/>
              </a:ext>
            </a:extLst>
          </p:cNvPr>
          <p:cNvSpPr>
            <a:spLocks noGrp="1"/>
          </p:cNvSpPr>
          <p:nvPr>
            <p:ph idx="1"/>
          </p:nvPr>
        </p:nvSpPr>
        <p:spPr/>
        <p:txBody>
          <a:bodyPr>
            <a:normAutofit/>
          </a:bodyPr>
          <a:lstStyle/>
          <a:p>
            <a:pPr algn="just"/>
            <a:r>
              <a:rPr lang="en-US" dirty="0"/>
              <a:t>Data is said to be of quality when is fit for purpose. </a:t>
            </a:r>
          </a:p>
          <a:p>
            <a:pPr algn="just"/>
            <a:r>
              <a:rPr lang="en-US" dirty="0"/>
              <a:t>That is, when it is; Accurate, Complete in all directions of the phenomenon it describes, Reliable, Accessible and Timely. </a:t>
            </a:r>
          </a:p>
          <a:p>
            <a:pPr algn="just"/>
            <a:r>
              <a:rPr lang="en-US" dirty="0"/>
              <a:t>Poor data quality could have the following implications:</a:t>
            </a:r>
          </a:p>
          <a:p>
            <a:pPr algn="just"/>
            <a:r>
              <a:rPr lang="en-US" dirty="0"/>
              <a:t>Economic cost and revenue losses</a:t>
            </a:r>
          </a:p>
          <a:p>
            <a:pPr algn="just"/>
            <a:r>
              <a:rPr lang="en-US" dirty="0"/>
              <a:t>Reputation cost</a:t>
            </a:r>
          </a:p>
          <a:p>
            <a:pPr algn="just"/>
            <a:r>
              <a:rPr lang="en-US" dirty="0"/>
              <a:t>Quality of life (health and education)</a:t>
            </a:r>
          </a:p>
        </p:txBody>
      </p:sp>
      <p:sp>
        <p:nvSpPr>
          <p:cNvPr id="3" name="Title 2">
            <a:extLst>
              <a:ext uri="{FF2B5EF4-FFF2-40B4-BE49-F238E27FC236}">
                <a16:creationId xmlns:a16="http://schemas.microsoft.com/office/drawing/2014/main" id="{F699DB81-C649-49F9-AE9A-55DED6852512}"/>
              </a:ext>
            </a:extLst>
          </p:cNvPr>
          <p:cNvSpPr>
            <a:spLocks noGrp="1"/>
          </p:cNvSpPr>
          <p:nvPr>
            <p:ph type="title"/>
          </p:nvPr>
        </p:nvSpPr>
        <p:spPr/>
        <p:txBody>
          <a:bodyPr>
            <a:normAutofit/>
          </a:bodyPr>
          <a:lstStyle/>
          <a:p>
            <a:r>
              <a:rPr lang="en-US" dirty="0"/>
              <a:t>Data quality and why it matters</a:t>
            </a:r>
          </a:p>
        </p:txBody>
      </p:sp>
    </p:spTree>
    <p:extLst>
      <p:ext uri="{BB962C8B-B14F-4D97-AF65-F5344CB8AC3E}">
        <p14:creationId xmlns:p14="http://schemas.microsoft.com/office/powerpoint/2010/main" val="3935025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BED49A-2F31-456F-AB27-E1089A21E97E}"/>
              </a:ext>
            </a:extLst>
          </p:cNvPr>
          <p:cNvSpPr>
            <a:spLocks noGrp="1"/>
          </p:cNvSpPr>
          <p:nvPr>
            <p:ph idx="1"/>
          </p:nvPr>
        </p:nvSpPr>
        <p:spPr/>
        <p:txBody>
          <a:bodyPr>
            <a:normAutofit/>
          </a:bodyPr>
          <a:lstStyle/>
          <a:p>
            <a:pPr algn="just"/>
            <a:r>
              <a:rPr lang="en-US" dirty="0"/>
              <a:t>The data world has become more complex and diffuse</a:t>
            </a:r>
          </a:p>
          <a:p>
            <a:pPr algn="just"/>
            <a:r>
              <a:rPr lang="en-US" dirty="0"/>
              <a:t>The world changes, and data models the world</a:t>
            </a:r>
          </a:p>
          <a:p>
            <a:pPr algn="just"/>
            <a:r>
              <a:rPr lang="en-US" dirty="0"/>
              <a:t>Not </a:t>
            </a:r>
            <a:r>
              <a:rPr lang="en-GB" dirty="0"/>
              <a:t>recognising</a:t>
            </a:r>
            <a:r>
              <a:rPr lang="en-US" dirty="0"/>
              <a:t> that poor data quality is a business problem, not an IT problem</a:t>
            </a:r>
          </a:p>
          <a:p>
            <a:pPr algn="just"/>
            <a:r>
              <a:rPr lang="en-US" dirty="0"/>
              <a:t>People will make mistakes with data</a:t>
            </a:r>
          </a:p>
          <a:p>
            <a:pPr algn="just"/>
            <a:r>
              <a:rPr lang="en-US" dirty="0"/>
              <a:t>Conflict or absence of common data definitions &amp; metadata context</a:t>
            </a:r>
          </a:p>
          <a:p>
            <a:pPr algn="just"/>
            <a:r>
              <a:rPr lang="en-US" dirty="0"/>
              <a:t>Lack of accountability for improving data</a:t>
            </a:r>
          </a:p>
        </p:txBody>
      </p:sp>
      <p:sp>
        <p:nvSpPr>
          <p:cNvPr id="3" name="Title 2">
            <a:extLst>
              <a:ext uri="{FF2B5EF4-FFF2-40B4-BE49-F238E27FC236}">
                <a16:creationId xmlns:a16="http://schemas.microsoft.com/office/drawing/2014/main" id="{F699DB81-C649-49F9-AE9A-55DED6852512}"/>
              </a:ext>
            </a:extLst>
          </p:cNvPr>
          <p:cNvSpPr>
            <a:spLocks noGrp="1"/>
          </p:cNvSpPr>
          <p:nvPr>
            <p:ph type="title"/>
          </p:nvPr>
        </p:nvSpPr>
        <p:spPr/>
        <p:txBody>
          <a:bodyPr>
            <a:normAutofit/>
          </a:bodyPr>
          <a:lstStyle/>
          <a:p>
            <a:r>
              <a:rPr lang="en-US" dirty="0"/>
              <a:t>Why Does Poor Data Quality Persist?</a:t>
            </a:r>
          </a:p>
        </p:txBody>
      </p:sp>
    </p:spTree>
    <p:extLst>
      <p:ext uri="{BB962C8B-B14F-4D97-AF65-F5344CB8AC3E}">
        <p14:creationId xmlns:p14="http://schemas.microsoft.com/office/powerpoint/2010/main" val="17776107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C3AA3-5867-454B-9E64-CA203FC26848}"/>
              </a:ext>
            </a:extLst>
          </p:cNvPr>
          <p:cNvSpPr>
            <a:spLocks noGrp="1"/>
          </p:cNvSpPr>
          <p:nvPr>
            <p:ph type="title"/>
          </p:nvPr>
        </p:nvSpPr>
        <p:spPr>
          <a:xfrm>
            <a:off x="-1" y="30704"/>
            <a:ext cx="11230709" cy="1126072"/>
          </a:xfrm>
        </p:spPr>
        <p:txBody>
          <a:bodyPr/>
          <a:lstStyle/>
          <a:p>
            <a:r>
              <a:rPr lang="en-GB" dirty="0"/>
              <a:t>Other Sources of Poor Data Quality</a:t>
            </a:r>
          </a:p>
        </p:txBody>
      </p:sp>
      <p:sp>
        <p:nvSpPr>
          <p:cNvPr id="3" name="Isosceles Triangle 2">
            <a:extLst>
              <a:ext uri="{FF2B5EF4-FFF2-40B4-BE49-F238E27FC236}">
                <a16:creationId xmlns:a16="http://schemas.microsoft.com/office/drawing/2014/main" id="{84BFF146-2CCE-4974-840D-07F7FC1B70BA}"/>
              </a:ext>
            </a:extLst>
          </p:cNvPr>
          <p:cNvSpPr/>
          <p:nvPr/>
        </p:nvSpPr>
        <p:spPr>
          <a:xfrm>
            <a:off x="4981074" y="2890704"/>
            <a:ext cx="3216442" cy="2406315"/>
          </a:xfrm>
          <a:prstGeom prst="triangle">
            <a:avLst>
              <a:gd name="adj" fmla="val 47409"/>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Data Quality</a:t>
            </a:r>
          </a:p>
        </p:txBody>
      </p:sp>
      <p:sp>
        <p:nvSpPr>
          <p:cNvPr id="4" name="Rectangle: Rounded Corners 3">
            <a:extLst>
              <a:ext uri="{FF2B5EF4-FFF2-40B4-BE49-F238E27FC236}">
                <a16:creationId xmlns:a16="http://schemas.microsoft.com/office/drawing/2014/main" id="{A2251E9C-4116-4E9B-8660-5D45F26EFB53}"/>
              </a:ext>
            </a:extLst>
          </p:cNvPr>
          <p:cNvSpPr/>
          <p:nvPr/>
        </p:nvSpPr>
        <p:spPr>
          <a:xfrm>
            <a:off x="4981074" y="1392513"/>
            <a:ext cx="3818021" cy="1511081"/>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n-GB" sz="2000" b="1" dirty="0"/>
              <a:t>Human error</a:t>
            </a:r>
          </a:p>
          <a:p>
            <a:pPr marL="285750" indent="-285750" algn="just">
              <a:buFont typeface="Arial" panose="020B0604020202020204" pitchFamily="34" charset="0"/>
              <a:buChar char="•"/>
            </a:pPr>
            <a:r>
              <a:rPr lang="en-GB" sz="2000" b="1" dirty="0"/>
              <a:t>No data accountability</a:t>
            </a:r>
          </a:p>
          <a:p>
            <a:pPr marL="285750" indent="-285750" algn="just">
              <a:buFont typeface="Arial" panose="020B0604020202020204" pitchFamily="34" charset="0"/>
              <a:buChar char="•"/>
            </a:pPr>
            <a:r>
              <a:rPr lang="en-GB" sz="2000" b="1" dirty="0"/>
              <a:t>Poor training </a:t>
            </a:r>
          </a:p>
          <a:p>
            <a:pPr marL="285750" indent="-285750" algn="just">
              <a:buFont typeface="Arial" panose="020B0604020202020204" pitchFamily="34" charset="0"/>
              <a:buChar char="•"/>
            </a:pPr>
            <a:r>
              <a:rPr lang="en-GB" sz="2000" b="1" dirty="0"/>
              <a:t>Internal politics</a:t>
            </a:r>
          </a:p>
        </p:txBody>
      </p:sp>
      <p:sp>
        <p:nvSpPr>
          <p:cNvPr id="5" name="Rectangle: Rounded Corners 4">
            <a:extLst>
              <a:ext uri="{FF2B5EF4-FFF2-40B4-BE49-F238E27FC236}">
                <a16:creationId xmlns:a16="http://schemas.microsoft.com/office/drawing/2014/main" id="{A2AC6BC8-8C58-4E3A-88CE-2F061C330E01}"/>
              </a:ext>
            </a:extLst>
          </p:cNvPr>
          <p:cNvSpPr/>
          <p:nvPr/>
        </p:nvSpPr>
        <p:spPr>
          <a:xfrm>
            <a:off x="537410" y="4889737"/>
            <a:ext cx="4443664" cy="1883175"/>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n-GB" sz="2000" b="1" dirty="0"/>
              <a:t>Data capture &amp; user design failures</a:t>
            </a:r>
          </a:p>
          <a:p>
            <a:pPr marL="285750" indent="-285750" algn="just">
              <a:buFont typeface="Arial" panose="020B0604020202020204" pitchFamily="34" charset="0"/>
              <a:buChar char="•"/>
            </a:pPr>
            <a:r>
              <a:rPr lang="en-GB" sz="2000" b="1" dirty="0"/>
              <a:t>Multiple data silos</a:t>
            </a:r>
          </a:p>
          <a:p>
            <a:pPr marL="285750" indent="-285750" algn="just">
              <a:buFont typeface="Arial" panose="020B0604020202020204" pitchFamily="34" charset="0"/>
              <a:buChar char="•"/>
            </a:pPr>
            <a:r>
              <a:rPr lang="en-GB" sz="2000" b="1" dirty="0"/>
              <a:t>Interface errors</a:t>
            </a:r>
          </a:p>
          <a:p>
            <a:pPr marL="285750" indent="-285750" algn="just">
              <a:buFont typeface="Arial" panose="020B0604020202020204" pitchFamily="34" charset="0"/>
              <a:buChar char="•"/>
            </a:pPr>
            <a:r>
              <a:rPr lang="en-GB" sz="2000" b="1" dirty="0"/>
              <a:t>Poor data architecture &amp; design</a:t>
            </a:r>
          </a:p>
        </p:txBody>
      </p:sp>
      <p:sp>
        <p:nvSpPr>
          <p:cNvPr id="6" name="Rectangle: Rounded Corners 5">
            <a:extLst>
              <a:ext uri="{FF2B5EF4-FFF2-40B4-BE49-F238E27FC236}">
                <a16:creationId xmlns:a16="http://schemas.microsoft.com/office/drawing/2014/main" id="{9BC86F2F-FEB5-4C34-9D2C-7272612E3047}"/>
              </a:ext>
            </a:extLst>
          </p:cNvPr>
          <p:cNvSpPr/>
          <p:nvPr/>
        </p:nvSpPr>
        <p:spPr>
          <a:xfrm>
            <a:off x="8197516" y="4987116"/>
            <a:ext cx="3818021" cy="1710841"/>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n-GB" sz="2000" b="1" dirty="0"/>
              <a:t>Poor business process design</a:t>
            </a:r>
          </a:p>
          <a:p>
            <a:pPr marL="285750" indent="-285750" algn="just">
              <a:buFont typeface="Arial" panose="020B0604020202020204" pitchFamily="34" charset="0"/>
              <a:buChar char="•"/>
            </a:pPr>
            <a:r>
              <a:rPr lang="en-GB" sz="2000" b="1" dirty="0"/>
              <a:t>Process failures</a:t>
            </a:r>
          </a:p>
          <a:p>
            <a:pPr marL="285750" indent="-285750" algn="just">
              <a:buFont typeface="Arial" panose="020B0604020202020204" pitchFamily="34" charset="0"/>
              <a:buChar char="•"/>
            </a:pPr>
            <a:r>
              <a:rPr lang="en-GB" sz="2000" b="1" dirty="0"/>
              <a:t>Flawed goals setting </a:t>
            </a:r>
          </a:p>
          <a:p>
            <a:pPr marL="285750" indent="-285750" algn="just">
              <a:buFont typeface="Arial" panose="020B0604020202020204" pitchFamily="34" charset="0"/>
              <a:buChar char="•"/>
            </a:pPr>
            <a:r>
              <a:rPr lang="en-GB" sz="2000" b="1" dirty="0"/>
              <a:t>No agreed data standards</a:t>
            </a:r>
          </a:p>
        </p:txBody>
      </p:sp>
      <p:sp>
        <p:nvSpPr>
          <p:cNvPr id="7" name="TextBox 6">
            <a:extLst>
              <a:ext uri="{FF2B5EF4-FFF2-40B4-BE49-F238E27FC236}">
                <a16:creationId xmlns:a16="http://schemas.microsoft.com/office/drawing/2014/main" id="{F9F21564-7B78-4755-BE5F-4E1E550CE8B0}"/>
              </a:ext>
            </a:extLst>
          </p:cNvPr>
          <p:cNvSpPr txBox="1"/>
          <p:nvPr/>
        </p:nvSpPr>
        <p:spPr>
          <a:xfrm>
            <a:off x="5615353" y="5369660"/>
            <a:ext cx="2095314" cy="461665"/>
          </a:xfrm>
          <a:prstGeom prst="rect">
            <a:avLst/>
          </a:prstGeom>
          <a:noFill/>
        </p:spPr>
        <p:txBody>
          <a:bodyPr wrap="square" rtlCol="0">
            <a:spAutoFit/>
          </a:bodyPr>
          <a:lstStyle/>
          <a:p>
            <a:pPr algn="ctr"/>
            <a:r>
              <a:rPr lang="en-GB" sz="2400" b="1" dirty="0">
                <a:effectLst>
                  <a:outerShdw blurRad="38100" dist="38100" dir="2700000" algn="tl">
                    <a:srgbClr val="000000">
                      <a:alpha val="43137"/>
                    </a:srgbClr>
                  </a:outerShdw>
                </a:effectLst>
              </a:rPr>
              <a:t>Technology</a:t>
            </a:r>
          </a:p>
        </p:txBody>
      </p:sp>
      <p:sp>
        <p:nvSpPr>
          <p:cNvPr id="8" name="TextBox 7">
            <a:extLst>
              <a:ext uri="{FF2B5EF4-FFF2-40B4-BE49-F238E27FC236}">
                <a16:creationId xmlns:a16="http://schemas.microsoft.com/office/drawing/2014/main" id="{7AC2205A-F8E2-4B4D-BC71-EB026CBED872}"/>
              </a:ext>
            </a:extLst>
          </p:cNvPr>
          <p:cNvSpPr txBox="1"/>
          <p:nvPr/>
        </p:nvSpPr>
        <p:spPr>
          <a:xfrm rot="3241433">
            <a:off x="6846214" y="3779192"/>
            <a:ext cx="1411706" cy="461665"/>
          </a:xfrm>
          <a:prstGeom prst="rect">
            <a:avLst/>
          </a:prstGeom>
          <a:noFill/>
        </p:spPr>
        <p:txBody>
          <a:bodyPr wrap="square" rtlCol="0">
            <a:spAutoFit/>
          </a:bodyPr>
          <a:lstStyle/>
          <a:p>
            <a:pPr algn="ctr"/>
            <a:r>
              <a:rPr lang="en-GB" sz="2400" b="1" dirty="0">
                <a:effectLst>
                  <a:outerShdw blurRad="38100" dist="38100" dir="2700000" algn="tl">
                    <a:srgbClr val="000000">
                      <a:alpha val="43137"/>
                    </a:srgbClr>
                  </a:outerShdw>
                </a:effectLst>
              </a:rPr>
              <a:t>Process</a:t>
            </a:r>
          </a:p>
        </p:txBody>
      </p:sp>
      <p:sp>
        <p:nvSpPr>
          <p:cNvPr id="9" name="TextBox 8">
            <a:extLst>
              <a:ext uri="{FF2B5EF4-FFF2-40B4-BE49-F238E27FC236}">
                <a16:creationId xmlns:a16="http://schemas.microsoft.com/office/drawing/2014/main" id="{6DAE17BA-63AE-4F69-90B4-92D7B8FC5C74}"/>
              </a:ext>
            </a:extLst>
          </p:cNvPr>
          <p:cNvSpPr txBox="1"/>
          <p:nvPr/>
        </p:nvSpPr>
        <p:spPr>
          <a:xfrm rot="18015336">
            <a:off x="4704950" y="3994225"/>
            <a:ext cx="1411706" cy="461665"/>
          </a:xfrm>
          <a:prstGeom prst="rect">
            <a:avLst/>
          </a:prstGeom>
          <a:noFill/>
        </p:spPr>
        <p:txBody>
          <a:bodyPr wrap="square" rtlCol="0">
            <a:spAutoFit/>
          </a:bodyPr>
          <a:lstStyle/>
          <a:p>
            <a:pPr algn="ctr"/>
            <a:r>
              <a:rPr lang="en-GB" sz="2400" b="1" dirty="0">
                <a:effectLst>
                  <a:outerShdw blurRad="38100" dist="38100" dir="2700000" algn="tl">
                    <a:srgbClr val="000000">
                      <a:alpha val="43137"/>
                    </a:srgbClr>
                  </a:outerShdw>
                </a:effectLst>
              </a:rPr>
              <a:t>People</a:t>
            </a:r>
          </a:p>
        </p:txBody>
      </p:sp>
    </p:spTree>
    <p:extLst>
      <p:ext uri="{BB962C8B-B14F-4D97-AF65-F5344CB8AC3E}">
        <p14:creationId xmlns:p14="http://schemas.microsoft.com/office/powerpoint/2010/main" val="2066336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randombar(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circle(in)">
                                      <p:cBhvr>
                                        <p:cTn id="22" dur="20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randombar(horizont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circle(in)">
                                      <p:cBhvr>
                                        <p:cTn id="32" dur="20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randombar(horizontal)">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p:bldP spid="8"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5019104-9F9C-4C4F-802E-2F0DAD15D777}"/>
              </a:ext>
            </a:extLst>
          </p:cNvPr>
          <p:cNvSpPr>
            <a:spLocks noGrp="1"/>
          </p:cNvSpPr>
          <p:nvPr>
            <p:ph idx="1"/>
          </p:nvPr>
        </p:nvSpPr>
        <p:spPr/>
        <p:txBody>
          <a:bodyPr/>
          <a:lstStyle/>
          <a:p>
            <a:pPr algn="just"/>
            <a:r>
              <a:rPr lang="en-GB" dirty="0"/>
              <a:t>Lack of accountability and governance </a:t>
            </a:r>
          </a:p>
          <a:p>
            <a:pPr algn="just"/>
            <a:r>
              <a:rPr lang="en-GB" dirty="0"/>
              <a:t>A number of organisations do not have the structures for maintaining quality data.</a:t>
            </a:r>
          </a:p>
          <a:p>
            <a:pPr algn="just"/>
            <a:r>
              <a:rPr lang="en-GB" dirty="0"/>
              <a:t>People are not assigned any responsibility in terms of data and improvement of data quality.</a:t>
            </a:r>
          </a:p>
          <a:p>
            <a:pPr algn="just"/>
            <a:r>
              <a:rPr lang="en-GB" dirty="0"/>
              <a:t>Hence bad data never get systematically fixed</a:t>
            </a:r>
          </a:p>
          <a:p>
            <a:pPr algn="just"/>
            <a:r>
              <a:rPr lang="en-US" dirty="0"/>
              <a:t>“If we are all supposed to be responsible, no one is responsible and nothing changes”</a:t>
            </a:r>
            <a:endParaRPr lang="en-GB" dirty="0"/>
          </a:p>
        </p:txBody>
      </p:sp>
      <p:sp>
        <p:nvSpPr>
          <p:cNvPr id="3" name="Title 2">
            <a:extLst>
              <a:ext uri="{FF2B5EF4-FFF2-40B4-BE49-F238E27FC236}">
                <a16:creationId xmlns:a16="http://schemas.microsoft.com/office/drawing/2014/main" id="{08BEB9C6-1A04-43F3-AD37-A9A35947DF32}"/>
              </a:ext>
            </a:extLst>
          </p:cNvPr>
          <p:cNvSpPr>
            <a:spLocks noGrp="1"/>
          </p:cNvSpPr>
          <p:nvPr>
            <p:ph type="title"/>
          </p:nvPr>
        </p:nvSpPr>
        <p:spPr/>
        <p:txBody>
          <a:bodyPr/>
          <a:lstStyle/>
          <a:p>
            <a:r>
              <a:rPr lang="en-US" dirty="0"/>
              <a:t>Other Sources of Poor Data Quality</a:t>
            </a:r>
            <a:endParaRPr lang="en-GB" dirty="0"/>
          </a:p>
        </p:txBody>
      </p:sp>
    </p:spTree>
    <p:extLst>
      <p:ext uri="{BB962C8B-B14F-4D97-AF65-F5344CB8AC3E}">
        <p14:creationId xmlns:p14="http://schemas.microsoft.com/office/powerpoint/2010/main" val="18444343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11709ED-2A83-4530-BC91-059284AA9E3D}"/>
              </a:ext>
            </a:extLst>
          </p:cNvPr>
          <p:cNvSpPr>
            <a:spLocks noGrp="1"/>
          </p:cNvSpPr>
          <p:nvPr>
            <p:ph idx="1"/>
          </p:nvPr>
        </p:nvSpPr>
        <p:spPr/>
        <p:txBody>
          <a:bodyPr>
            <a:normAutofit fontScale="85000" lnSpcReduction="20000"/>
          </a:bodyPr>
          <a:lstStyle/>
          <a:p>
            <a:pPr algn="just"/>
            <a:r>
              <a:rPr lang="en-US" dirty="0"/>
              <a:t>Implement a business led, structured Data Governance framework &amp; organization to ensure clear priorities for data quality improvement</a:t>
            </a:r>
          </a:p>
          <a:p>
            <a:pPr algn="just"/>
            <a:r>
              <a:rPr lang="en-US" dirty="0"/>
              <a:t>Develop reusable data improvement approaches that can be applied across the organization and able to tackle traditional &amp; new data challenges</a:t>
            </a:r>
          </a:p>
          <a:p>
            <a:pPr algn="just"/>
            <a:r>
              <a:rPr lang="en-US" dirty="0"/>
              <a:t>Automate data quality improvement invest in a data quality toolkit to support reusable approaches</a:t>
            </a:r>
          </a:p>
          <a:p>
            <a:pPr algn="just"/>
            <a:r>
              <a:rPr lang="en-US" dirty="0"/>
              <a:t>Link data quality to Data Architecture design improvements into data design &amp; implementation</a:t>
            </a:r>
          </a:p>
          <a:p>
            <a:pPr algn="just"/>
            <a:r>
              <a:rPr lang="en-US" dirty="0"/>
              <a:t>Build a business case for every data quality improvement initiative so that the focus is on highest value work</a:t>
            </a:r>
          </a:p>
          <a:p>
            <a:pPr algn="just"/>
            <a:r>
              <a:rPr lang="en-US" dirty="0"/>
              <a:t>Manage each initiative via a Data Improvement Plan</a:t>
            </a:r>
            <a:endParaRPr lang="en-GB" dirty="0"/>
          </a:p>
        </p:txBody>
      </p:sp>
      <p:sp>
        <p:nvSpPr>
          <p:cNvPr id="3" name="Title 2">
            <a:extLst>
              <a:ext uri="{FF2B5EF4-FFF2-40B4-BE49-F238E27FC236}">
                <a16:creationId xmlns:a16="http://schemas.microsoft.com/office/drawing/2014/main" id="{966EC06D-9076-48EA-AF14-9ECED72E910E}"/>
              </a:ext>
            </a:extLst>
          </p:cNvPr>
          <p:cNvSpPr>
            <a:spLocks noGrp="1"/>
          </p:cNvSpPr>
          <p:nvPr>
            <p:ph type="title"/>
          </p:nvPr>
        </p:nvSpPr>
        <p:spPr/>
        <p:txBody>
          <a:bodyPr/>
          <a:lstStyle/>
          <a:p>
            <a:r>
              <a:rPr lang="en-GB" dirty="0"/>
              <a:t>Making Things Better</a:t>
            </a:r>
          </a:p>
        </p:txBody>
      </p:sp>
    </p:spTree>
    <p:extLst>
      <p:ext uri="{BB962C8B-B14F-4D97-AF65-F5344CB8AC3E}">
        <p14:creationId xmlns:p14="http://schemas.microsoft.com/office/powerpoint/2010/main" val="41271981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A5F6403-2025-4D81-8D16-B2D37A0DC8B6}"/>
              </a:ext>
            </a:extLst>
          </p:cNvPr>
          <p:cNvSpPr>
            <a:spLocks noGrp="1"/>
          </p:cNvSpPr>
          <p:nvPr>
            <p:ph type="title"/>
          </p:nvPr>
        </p:nvSpPr>
        <p:spPr/>
        <p:txBody>
          <a:bodyPr>
            <a:normAutofit fontScale="90000"/>
          </a:bodyPr>
          <a:lstStyle/>
          <a:p>
            <a:r>
              <a:rPr lang="en-US" dirty="0"/>
              <a:t>Applying a Structured Data Governance Framework</a:t>
            </a:r>
            <a:endParaRPr lang="en-GB" dirty="0"/>
          </a:p>
        </p:txBody>
      </p:sp>
      <p:sp>
        <p:nvSpPr>
          <p:cNvPr id="7" name="Rectangle 6">
            <a:extLst>
              <a:ext uri="{FF2B5EF4-FFF2-40B4-BE49-F238E27FC236}">
                <a16:creationId xmlns:a16="http://schemas.microsoft.com/office/drawing/2014/main" id="{9CE81ABB-297E-4573-B93F-405DBB25C63A}"/>
              </a:ext>
            </a:extLst>
          </p:cNvPr>
          <p:cNvSpPr/>
          <p:nvPr/>
        </p:nvSpPr>
        <p:spPr>
          <a:xfrm>
            <a:off x="952498" y="3721768"/>
            <a:ext cx="2400301" cy="1860885"/>
          </a:xfrm>
          <a:prstGeom prst="rect">
            <a:avLst/>
          </a:prstGeom>
          <a:solidFill>
            <a:srgbClr val="000099"/>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t>Organisation &amp; People</a:t>
            </a:r>
          </a:p>
        </p:txBody>
      </p:sp>
      <p:sp>
        <p:nvSpPr>
          <p:cNvPr id="8" name="Rectangle 7">
            <a:extLst>
              <a:ext uri="{FF2B5EF4-FFF2-40B4-BE49-F238E27FC236}">
                <a16:creationId xmlns:a16="http://schemas.microsoft.com/office/drawing/2014/main" id="{3F0D5F7B-DE27-4FA5-B0D3-1AFE354E1B3E}"/>
              </a:ext>
            </a:extLst>
          </p:cNvPr>
          <p:cNvSpPr/>
          <p:nvPr/>
        </p:nvSpPr>
        <p:spPr>
          <a:xfrm>
            <a:off x="3352799" y="3721766"/>
            <a:ext cx="2400301" cy="1860885"/>
          </a:xfrm>
          <a:prstGeom prst="rect">
            <a:avLst/>
          </a:prstGeom>
          <a:solidFill>
            <a:srgbClr val="000099"/>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t>Process &amp; Workflow</a:t>
            </a:r>
          </a:p>
        </p:txBody>
      </p:sp>
      <p:sp>
        <p:nvSpPr>
          <p:cNvPr id="9" name="Rectangle 8">
            <a:extLst>
              <a:ext uri="{FF2B5EF4-FFF2-40B4-BE49-F238E27FC236}">
                <a16:creationId xmlns:a16="http://schemas.microsoft.com/office/drawing/2014/main" id="{E706413C-82F6-4CCA-A887-A3CC4FE51CEF}"/>
              </a:ext>
            </a:extLst>
          </p:cNvPr>
          <p:cNvSpPr/>
          <p:nvPr/>
        </p:nvSpPr>
        <p:spPr>
          <a:xfrm>
            <a:off x="5753100" y="3721767"/>
            <a:ext cx="2400301" cy="1860885"/>
          </a:xfrm>
          <a:prstGeom prst="rect">
            <a:avLst/>
          </a:prstGeom>
          <a:solidFill>
            <a:srgbClr val="000099"/>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t>Data management &amp; Measures</a:t>
            </a:r>
          </a:p>
        </p:txBody>
      </p:sp>
      <p:sp>
        <p:nvSpPr>
          <p:cNvPr id="10" name="Rectangle 9">
            <a:extLst>
              <a:ext uri="{FF2B5EF4-FFF2-40B4-BE49-F238E27FC236}">
                <a16:creationId xmlns:a16="http://schemas.microsoft.com/office/drawing/2014/main" id="{9D80F746-3078-4A9D-917F-DE061C303C01}"/>
              </a:ext>
            </a:extLst>
          </p:cNvPr>
          <p:cNvSpPr/>
          <p:nvPr/>
        </p:nvSpPr>
        <p:spPr>
          <a:xfrm>
            <a:off x="8153401" y="3721767"/>
            <a:ext cx="2546683" cy="1860885"/>
          </a:xfrm>
          <a:prstGeom prst="rect">
            <a:avLst/>
          </a:prstGeom>
          <a:solidFill>
            <a:srgbClr val="000099"/>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t>Culture &amp; Communication</a:t>
            </a:r>
          </a:p>
        </p:txBody>
      </p:sp>
      <p:sp>
        <p:nvSpPr>
          <p:cNvPr id="11" name="Isosceles Triangle 10">
            <a:extLst>
              <a:ext uri="{FF2B5EF4-FFF2-40B4-BE49-F238E27FC236}">
                <a16:creationId xmlns:a16="http://schemas.microsoft.com/office/drawing/2014/main" id="{E4C28597-B833-4CD2-A6A3-2BDBA754C377}"/>
              </a:ext>
            </a:extLst>
          </p:cNvPr>
          <p:cNvSpPr/>
          <p:nvPr/>
        </p:nvSpPr>
        <p:spPr>
          <a:xfrm>
            <a:off x="952498" y="2588289"/>
            <a:ext cx="9747586" cy="1133476"/>
          </a:xfrm>
          <a:prstGeom prst="triangle">
            <a:avLst>
              <a:gd name="adj" fmla="val 48676"/>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Tools &amp; Technology</a:t>
            </a:r>
          </a:p>
        </p:txBody>
      </p:sp>
      <p:sp>
        <p:nvSpPr>
          <p:cNvPr id="12" name="Rectangle 11">
            <a:extLst>
              <a:ext uri="{FF2B5EF4-FFF2-40B4-BE49-F238E27FC236}">
                <a16:creationId xmlns:a16="http://schemas.microsoft.com/office/drawing/2014/main" id="{52F02C66-BBD1-4B68-81C8-8E98D044E315}"/>
              </a:ext>
            </a:extLst>
          </p:cNvPr>
          <p:cNvSpPr/>
          <p:nvPr/>
        </p:nvSpPr>
        <p:spPr>
          <a:xfrm>
            <a:off x="952498" y="5582652"/>
            <a:ext cx="9747586" cy="882315"/>
          </a:xfrm>
          <a:prstGeom prst="rect">
            <a:avLst/>
          </a:prstGeom>
          <a:solidFill>
            <a:srgbClr val="F7260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t>Vision and Strategy </a:t>
            </a:r>
          </a:p>
        </p:txBody>
      </p:sp>
      <p:sp>
        <p:nvSpPr>
          <p:cNvPr id="13" name="TextBox 12">
            <a:extLst>
              <a:ext uri="{FF2B5EF4-FFF2-40B4-BE49-F238E27FC236}">
                <a16:creationId xmlns:a16="http://schemas.microsoft.com/office/drawing/2014/main" id="{40B17F62-87CE-4364-B852-CACEF34DC6D6}"/>
              </a:ext>
            </a:extLst>
          </p:cNvPr>
          <p:cNvSpPr txBox="1"/>
          <p:nvPr/>
        </p:nvSpPr>
        <p:spPr>
          <a:xfrm rot="5400000">
            <a:off x="9682426" y="4739424"/>
            <a:ext cx="2743202" cy="707886"/>
          </a:xfrm>
          <a:prstGeom prst="rect">
            <a:avLst/>
          </a:prstGeom>
          <a:solidFill>
            <a:srgbClr val="FFCC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GB" sz="2000" b="1" dirty="0"/>
              <a:t>Data Issues &amp; Challenges</a:t>
            </a:r>
          </a:p>
        </p:txBody>
      </p:sp>
      <p:sp>
        <p:nvSpPr>
          <p:cNvPr id="14" name="TextBox 13">
            <a:extLst>
              <a:ext uri="{FF2B5EF4-FFF2-40B4-BE49-F238E27FC236}">
                <a16:creationId xmlns:a16="http://schemas.microsoft.com/office/drawing/2014/main" id="{B11AE53B-737F-4C0E-8609-333BC512D88E}"/>
              </a:ext>
            </a:extLst>
          </p:cNvPr>
          <p:cNvSpPr txBox="1"/>
          <p:nvPr/>
        </p:nvSpPr>
        <p:spPr>
          <a:xfrm rot="16200000">
            <a:off x="-768338" y="4739424"/>
            <a:ext cx="2743202" cy="707886"/>
          </a:xfrm>
          <a:prstGeom prst="rect">
            <a:avLst/>
          </a:prstGeom>
          <a:solidFill>
            <a:srgbClr val="FFCC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GB" sz="2000" b="1" dirty="0"/>
              <a:t>Business Goal &amp; Objectives</a:t>
            </a:r>
          </a:p>
        </p:txBody>
      </p:sp>
    </p:spTree>
    <p:extLst>
      <p:ext uri="{BB962C8B-B14F-4D97-AF65-F5344CB8AC3E}">
        <p14:creationId xmlns:p14="http://schemas.microsoft.com/office/powerpoint/2010/main" val="36699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randombar(horizontal)">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80">
                                          <p:stCondLst>
                                            <p:cond delay="0"/>
                                          </p:stCondLst>
                                        </p:cTn>
                                        <p:tgtEl>
                                          <p:spTgt spid="12"/>
                                        </p:tgtEl>
                                      </p:cBhvr>
                                    </p:animEffect>
                                    <p:anim calcmode="lin" valueType="num">
                                      <p:cBhvr>
                                        <p:cTn id="16"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21" dur="26">
                                          <p:stCondLst>
                                            <p:cond delay="650"/>
                                          </p:stCondLst>
                                        </p:cTn>
                                        <p:tgtEl>
                                          <p:spTgt spid="12"/>
                                        </p:tgtEl>
                                      </p:cBhvr>
                                      <p:to x="100000" y="60000"/>
                                    </p:animScale>
                                    <p:animScale>
                                      <p:cBhvr>
                                        <p:cTn id="22" dur="166" decel="50000">
                                          <p:stCondLst>
                                            <p:cond delay="676"/>
                                          </p:stCondLst>
                                        </p:cTn>
                                        <p:tgtEl>
                                          <p:spTgt spid="12"/>
                                        </p:tgtEl>
                                      </p:cBhvr>
                                      <p:to x="100000" y="100000"/>
                                    </p:animScale>
                                    <p:animScale>
                                      <p:cBhvr>
                                        <p:cTn id="23" dur="26">
                                          <p:stCondLst>
                                            <p:cond delay="1312"/>
                                          </p:stCondLst>
                                        </p:cTn>
                                        <p:tgtEl>
                                          <p:spTgt spid="12"/>
                                        </p:tgtEl>
                                      </p:cBhvr>
                                      <p:to x="100000" y="80000"/>
                                    </p:animScale>
                                    <p:animScale>
                                      <p:cBhvr>
                                        <p:cTn id="24" dur="166" decel="50000">
                                          <p:stCondLst>
                                            <p:cond delay="1338"/>
                                          </p:stCondLst>
                                        </p:cTn>
                                        <p:tgtEl>
                                          <p:spTgt spid="12"/>
                                        </p:tgtEl>
                                      </p:cBhvr>
                                      <p:to x="100000" y="100000"/>
                                    </p:animScale>
                                    <p:animScale>
                                      <p:cBhvr>
                                        <p:cTn id="25" dur="26">
                                          <p:stCondLst>
                                            <p:cond delay="1642"/>
                                          </p:stCondLst>
                                        </p:cTn>
                                        <p:tgtEl>
                                          <p:spTgt spid="12"/>
                                        </p:tgtEl>
                                      </p:cBhvr>
                                      <p:to x="100000" y="90000"/>
                                    </p:animScale>
                                    <p:animScale>
                                      <p:cBhvr>
                                        <p:cTn id="26" dur="166" decel="50000">
                                          <p:stCondLst>
                                            <p:cond delay="1668"/>
                                          </p:stCondLst>
                                        </p:cTn>
                                        <p:tgtEl>
                                          <p:spTgt spid="12"/>
                                        </p:tgtEl>
                                      </p:cBhvr>
                                      <p:to x="100000" y="100000"/>
                                    </p:animScale>
                                    <p:animScale>
                                      <p:cBhvr>
                                        <p:cTn id="27" dur="26">
                                          <p:stCondLst>
                                            <p:cond delay="1808"/>
                                          </p:stCondLst>
                                        </p:cTn>
                                        <p:tgtEl>
                                          <p:spTgt spid="12"/>
                                        </p:tgtEl>
                                      </p:cBhvr>
                                      <p:to x="100000" y="95000"/>
                                    </p:animScale>
                                    <p:animScale>
                                      <p:cBhvr>
                                        <p:cTn id="28" dur="166" decel="50000">
                                          <p:stCondLst>
                                            <p:cond delay="1834"/>
                                          </p:stCondLst>
                                        </p:cTn>
                                        <p:tgtEl>
                                          <p:spTgt spid="12"/>
                                        </p:tgtEl>
                                      </p:cBhvr>
                                      <p:to x="100000" y="100000"/>
                                    </p:animScale>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1000"/>
                                        <p:tgtEl>
                                          <p:spTgt spid="7"/>
                                        </p:tgtEl>
                                      </p:cBhvr>
                                    </p:animEffect>
                                    <p:anim calcmode="lin" valueType="num">
                                      <p:cBhvr>
                                        <p:cTn id="34" dur="1000" fill="hold"/>
                                        <p:tgtEl>
                                          <p:spTgt spid="7"/>
                                        </p:tgtEl>
                                        <p:attrNameLst>
                                          <p:attrName>ppt_x</p:attrName>
                                        </p:attrNameLst>
                                      </p:cBhvr>
                                      <p:tavLst>
                                        <p:tav tm="0">
                                          <p:val>
                                            <p:strVal val="#ppt_x"/>
                                          </p:val>
                                        </p:tav>
                                        <p:tav tm="100000">
                                          <p:val>
                                            <p:strVal val="#ppt_x"/>
                                          </p:val>
                                        </p:tav>
                                      </p:tavLst>
                                    </p:anim>
                                    <p:anim calcmode="lin" valueType="num">
                                      <p:cBhvr>
                                        <p:cTn id="3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1000"/>
                                        <p:tgtEl>
                                          <p:spTgt spid="8"/>
                                        </p:tgtEl>
                                      </p:cBhvr>
                                    </p:animEffect>
                                    <p:anim calcmode="lin" valueType="num">
                                      <p:cBhvr>
                                        <p:cTn id="41" dur="1000" fill="hold"/>
                                        <p:tgtEl>
                                          <p:spTgt spid="8"/>
                                        </p:tgtEl>
                                        <p:attrNameLst>
                                          <p:attrName>ppt_x</p:attrName>
                                        </p:attrNameLst>
                                      </p:cBhvr>
                                      <p:tavLst>
                                        <p:tav tm="0">
                                          <p:val>
                                            <p:strVal val="#ppt_x"/>
                                          </p:val>
                                        </p:tav>
                                        <p:tav tm="100000">
                                          <p:val>
                                            <p:strVal val="#ppt_x"/>
                                          </p:val>
                                        </p:tav>
                                      </p:tavLst>
                                    </p:anim>
                                    <p:anim calcmode="lin" valueType="num">
                                      <p:cBhvr>
                                        <p:cTn id="4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1000"/>
                                        <p:tgtEl>
                                          <p:spTgt spid="9"/>
                                        </p:tgtEl>
                                      </p:cBhvr>
                                    </p:animEffect>
                                    <p:anim calcmode="lin" valueType="num">
                                      <p:cBhvr>
                                        <p:cTn id="48" dur="1000" fill="hold"/>
                                        <p:tgtEl>
                                          <p:spTgt spid="9"/>
                                        </p:tgtEl>
                                        <p:attrNameLst>
                                          <p:attrName>ppt_x</p:attrName>
                                        </p:attrNameLst>
                                      </p:cBhvr>
                                      <p:tavLst>
                                        <p:tav tm="0">
                                          <p:val>
                                            <p:strVal val="#ppt_x"/>
                                          </p:val>
                                        </p:tav>
                                        <p:tav tm="100000">
                                          <p:val>
                                            <p:strVal val="#ppt_x"/>
                                          </p:val>
                                        </p:tav>
                                      </p:tavLst>
                                    </p:anim>
                                    <p:anim calcmode="lin" valueType="num">
                                      <p:cBhvr>
                                        <p:cTn id="4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1000"/>
                                        <p:tgtEl>
                                          <p:spTgt spid="10"/>
                                        </p:tgtEl>
                                      </p:cBhvr>
                                    </p:animEffect>
                                    <p:anim calcmode="lin" valueType="num">
                                      <p:cBhvr>
                                        <p:cTn id="55" dur="1000" fill="hold"/>
                                        <p:tgtEl>
                                          <p:spTgt spid="10"/>
                                        </p:tgtEl>
                                        <p:attrNameLst>
                                          <p:attrName>ppt_x</p:attrName>
                                        </p:attrNameLst>
                                      </p:cBhvr>
                                      <p:tavLst>
                                        <p:tav tm="0">
                                          <p:val>
                                            <p:strVal val="#ppt_x"/>
                                          </p:val>
                                        </p:tav>
                                        <p:tav tm="100000">
                                          <p:val>
                                            <p:strVal val="#ppt_x"/>
                                          </p:val>
                                        </p:tav>
                                      </p:tavLst>
                                    </p:anim>
                                    <p:anim calcmode="lin" valueType="num">
                                      <p:cBhvr>
                                        <p:cTn id="5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wipe(down)">
                                      <p:cBhvr>
                                        <p:cTn id="61" dur="580">
                                          <p:stCondLst>
                                            <p:cond delay="0"/>
                                          </p:stCondLst>
                                        </p:cTn>
                                        <p:tgtEl>
                                          <p:spTgt spid="11"/>
                                        </p:tgtEl>
                                      </p:cBhvr>
                                    </p:animEffect>
                                    <p:anim calcmode="lin" valueType="num">
                                      <p:cBhvr>
                                        <p:cTn id="62"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67" dur="26">
                                          <p:stCondLst>
                                            <p:cond delay="650"/>
                                          </p:stCondLst>
                                        </p:cTn>
                                        <p:tgtEl>
                                          <p:spTgt spid="11"/>
                                        </p:tgtEl>
                                      </p:cBhvr>
                                      <p:to x="100000" y="60000"/>
                                    </p:animScale>
                                    <p:animScale>
                                      <p:cBhvr>
                                        <p:cTn id="68" dur="166" decel="50000">
                                          <p:stCondLst>
                                            <p:cond delay="676"/>
                                          </p:stCondLst>
                                        </p:cTn>
                                        <p:tgtEl>
                                          <p:spTgt spid="11"/>
                                        </p:tgtEl>
                                      </p:cBhvr>
                                      <p:to x="100000" y="100000"/>
                                    </p:animScale>
                                    <p:animScale>
                                      <p:cBhvr>
                                        <p:cTn id="69" dur="26">
                                          <p:stCondLst>
                                            <p:cond delay="1312"/>
                                          </p:stCondLst>
                                        </p:cTn>
                                        <p:tgtEl>
                                          <p:spTgt spid="11"/>
                                        </p:tgtEl>
                                      </p:cBhvr>
                                      <p:to x="100000" y="80000"/>
                                    </p:animScale>
                                    <p:animScale>
                                      <p:cBhvr>
                                        <p:cTn id="70" dur="166" decel="50000">
                                          <p:stCondLst>
                                            <p:cond delay="1338"/>
                                          </p:stCondLst>
                                        </p:cTn>
                                        <p:tgtEl>
                                          <p:spTgt spid="11"/>
                                        </p:tgtEl>
                                      </p:cBhvr>
                                      <p:to x="100000" y="100000"/>
                                    </p:animScale>
                                    <p:animScale>
                                      <p:cBhvr>
                                        <p:cTn id="71" dur="26">
                                          <p:stCondLst>
                                            <p:cond delay="1642"/>
                                          </p:stCondLst>
                                        </p:cTn>
                                        <p:tgtEl>
                                          <p:spTgt spid="11"/>
                                        </p:tgtEl>
                                      </p:cBhvr>
                                      <p:to x="100000" y="90000"/>
                                    </p:animScale>
                                    <p:animScale>
                                      <p:cBhvr>
                                        <p:cTn id="72" dur="166" decel="50000">
                                          <p:stCondLst>
                                            <p:cond delay="1668"/>
                                          </p:stCondLst>
                                        </p:cTn>
                                        <p:tgtEl>
                                          <p:spTgt spid="11"/>
                                        </p:tgtEl>
                                      </p:cBhvr>
                                      <p:to x="100000" y="100000"/>
                                    </p:animScale>
                                    <p:animScale>
                                      <p:cBhvr>
                                        <p:cTn id="73" dur="26">
                                          <p:stCondLst>
                                            <p:cond delay="1808"/>
                                          </p:stCondLst>
                                        </p:cTn>
                                        <p:tgtEl>
                                          <p:spTgt spid="11"/>
                                        </p:tgtEl>
                                      </p:cBhvr>
                                      <p:to x="100000" y="95000"/>
                                    </p:animScale>
                                    <p:animScale>
                                      <p:cBhvr>
                                        <p:cTn id="74" dur="166" decel="50000">
                                          <p:stCondLst>
                                            <p:cond delay="1834"/>
                                          </p:stCondLst>
                                        </p:cTn>
                                        <p:tgtEl>
                                          <p:spTgt spid="1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FE03800-2327-4A85-89BE-3C224008B45F}"/>
              </a:ext>
            </a:extLst>
          </p:cNvPr>
          <p:cNvSpPr>
            <a:spLocks noGrp="1"/>
          </p:cNvSpPr>
          <p:nvPr>
            <p:ph idx="1"/>
          </p:nvPr>
        </p:nvSpPr>
        <p:spPr/>
        <p:txBody>
          <a:bodyPr>
            <a:normAutofit fontScale="92500"/>
          </a:bodyPr>
          <a:lstStyle/>
          <a:p>
            <a:pPr algn="just"/>
            <a:r>
              <a:rPr lang="en-US" dirty="0"/>
              <a:t>Inspect data sources and highlight data deficiencies, omissions and duplication</a:t>
            </a:r>
          </a:p>
          <a:p>
            <a:pPr algn="just"/>
            <a:r>
              <a:rPr lang="en-US" dirty="0"/>
              <a:t>Develop data standards and common data definitions</a:t>
            </a:r>
          </a:p>
          <a:p>
            <a:pPr algn="just"/>
            <a:r>
              <a:rPr lang="en-US" dirty="0"/>
              <a:t>Build business rules to enforce and police data standards</a:t>
            </a:r>
          </a:p>
          <a:p>
            <a:pPr algn="just"/>
            <a:r>
              <a:rPr lang="en-US" dirty="0"/>
              <a:t>Automate data cleanse and enhancement projects , using the business rules defined</a:t>
            </a:r>
          </a:p>
          <a:p>
            <a:pPr algn="just"/>
            <a:r>
              <a:rPr lang="en-US" dirty="0"/>
              <a:t>Embed the standards &amp; rules into both batch and real time environments to keep the data clean</a:t>
            </a:r>
          </a:p>
          <a:p>
            <a:pPr algn="just"/>
            <a:r>
              <a:rPr lang="en-US" dirty="0"/>
              <a:t>Produce Data Quality key performance indicators and measures to monitor ongoing quality and track trends</a:t>
            </a:r>
          </a:p>
        </p:txBody>
      </p:sp>
      <p:sp>
        <p:nvSpPr>
          <p:cNvPr id="3" name="Title 2">
            <a:extLst>
              <a:ext uri="{FF2B5EF4-FFF2-40B4-BE49-F238E27FC236}">
                <a16:creationId xmlns:a16="http://schemas.microsoft.com/office/drawing/2014/main" id="{B7A42856-13AB-4C58-9FCC-59F2ADB7DAFC}"/>
              </a:ext>
            </a:extLst>
          </p:cNvPr>
          <p:cNvSpPr>
            <a:spLocks noGrp="1"/>
          </p:cNvSpPr>
          <p:nvPr>
            <p:ph type="title"/>
          </p:nvPr>
        </p:nvSpPr>
        <p:spPr/>
        <p:txBody>
          <a:bodyPr/>
          <a:lstStyle/>
          <a:p>
            <a:r>
              <a:rPr lang="en-US" dirty="0"/>
              <a:t>Traditional Approaches to Data Quality</a:t>
            </a:r>
            <a:endParaRPr lang="en-GB" dirty="0"/>
          </a:p>
        </p:txBody>
      </p:sp>
    </p:spTree>
    <p:extLst>
      <p:ext uri="{BB962C8B-B14F-4D97-AF65-F5344CB8AC3E}">
        <p14:creationId xmlns:p14="http://schemas.microsoft.com/office/powerpoint/2010/main" val="36459726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D73114B-69AD-4913-938B-31083285DB85}"/>
              </a:ext>
            </a:extLst>
          </p:cNvPr>
          <p:cNvSpPr>
            <a:spLocks noGrp="1"/>
          </p:cNvSpPr>
          <p:nvPr>
            <p:ph idx="1"/>
          </p:nvPr>
        </p:nvSpPr>
        <p:spPr/>
        <p:txBody>
          <a:bodyPr>
            <a:normAutofit lnSpcReduction="10000"/>
          </a:bodyPr>
          <a:lstStyle/>
          <a:p>
            <a:pPr algn="just"/>
            <a:r>
              <a:rPr lang="en-US" dirty="0"/>
              <a:t>Increased focus on real time data validation and improvement at the point of data creation, ingestion or use</a:t>
            </a:r>
          </a:p>
          <a:p>
            <a:pPr lvl="1" algn="just"/>
            <a:r>
              <a:rPr lang="en-US" dirty="0"/>
              <a:t>Automated digitized processes and self service will fail if the data is not fit for purpose</a:t>
            </a:r>
          </a:p>
          <a:p>
            <a:pPr lvl="1" algn="just"/>
            <a:r>
              <a:rPr lang="en-US" dirty="0"/>
              <a:t>Data validation and improvement must be done in real time on large data volumes &amp; varieties</a:t>
            </a:r>
          </a:p>
          <a:p>
            <a:pPr lvl="1" algn="just"/>
            <a:r>
              <a:rPr lang="en-US" dirty="0"/>
              <a:t>‘After the fact’ data cleanse and improvement is now too late</a:t>
            </a:r>
          </a:p>
          <a:p>
            <a:pPr lvl="1" algn="just"/>
            <a:r>
              <a:rPr lang="en-US" dirty="0"/>
              <a:t>Opportunity to exploit Internet of Things and Artificial Intelligence to develop self checking data quality capabilities</a:t>
            </a:r>
            <a:endParaRPr lang="en-GB" dirty="0"/>
          </a:p>
        </p:txBody>
      </p:sp>
      <p:sp>
        <p:nvSpPr>
          <p:cNvPr id="3" name="Title 2">
            <a:extLst>
              <a:ext uri="{FF2B5EF4-FFF2-40B4-BE49-F238E27FC236}">
                <a16:creationId xmlns:a16="http://schemas.microsoft.com/office/drawing/2014/main" id="{75455057-C301-4C10-B18B-B6909B610A05}"/>
              </a:ext>
            </a:extLst>
          </p:cNvPr>
          <p:cNvSpPr>
            <a:spLocks noGrp="1"/>
          </p:cNvSpPr>
          <p:nvPr>
            <p:ph type="title"/>
          </p:nvPr>
        </p:nvSpPr>
        <p:spPr/>
        <p:txBody>
          <a:bodyPr/>
          <a:lstStyle/>
          <a:p>
            <a:r>
              <a:rPr lang="en-US" dirty="0"/>
              <a:t>The New Age of Data Quality</a:t>
            </a:r>
            <a:endParaRPr lang="en-GB" dirty="0"/>
          </a:p>
        </p:txBody>
      </p:sp>
    </p:spTree>
    <p:extLst>
      <p:ext uri="{BB962C8B-B14F-4D97-AF65-F5344CB8AC3E}">
        <p14:creationId xmlns:p14="http://schemas.microsoft.com/office/powerpoint/2010/main" val="38820296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D73114B-69AD-4913-938B-31083285DB85}"/>
              </a:ext>
            </a:extLst>
          </p:cNvPr>
          <p:cNvSpPr>
            <a:spLocks noGrp="1"/>
          </p:cNvSpPr>
          <p:nvPr>
            <p:ph idx="1"/>
          </p:nvPr>
        </p:nvSpPr>
        <p:spPr/>
        <p:txBody>
          <a:bodyPr>
            <a:normAutofit fontScale="92500" lnSpcReduction="10000"/>
          </a:bodyPr>
          <a:lstStyle/>
          <a:p>
            <a:pPr algn="just"/>
            <a:r>
              <a:rPr lang="en-US" dirty="0"/>
              <a:t>Business users need more control over the creation &amp; management of business rules</a:t>
            </a:r>
          </a:p>
          <a:p>
            <a:pPr lvl="1" algn="just"/>
            <a:r>
              <a:rPr lang="en-US" dirty="0"/>
              <a:t>They need the ability to create business rules dynamically when preparing data</a:t>
            </a:r>
          </a:p>
          <a:p>
            <a:pPr lvl="1" algn="just"/>
            <a:r>
              <a:rPr lang="en-US" dirty="0"/>
              <a:t>Different data users will potentially require the application of varying business rules</a:t>
            </a:r>
          </a:p>
          <a:p>
            <a:pPr lvl="1" algn="just"/>
            <a:r>
              <a:rPr lang="en-US" dirty="0"/>
              <a:t>The paradigm where business rules are created and held centrally by IT is obsolete</a:t>
            </a:r>
          </a:p>
          <a:p>
            <a:pPr algn="just"/>
            <a:r>
              <a:rPr lang="en-US" dirty="0"/>
              <a:t>End user self service data quality functionality is essential</a:t>
            </a:r>
          </a:p>
          <a:p>
            <a:pPr lvl="1" algn="just"/>
            <a:r>
              <a:rPr lang="en-GB" dirty="0"/>
              <a:t>Data preparation &amp; formatting</a:t>
            </a:r>
          </a:p>
          <a:p>
            <a:pPr lvl="1" algn="just"/>
            <a:r>
              <a:rPr lang="en-GB" dirty="0"/>
              <a:t>Data parsing &amp; cleansing</a:t>
            </a:r>
          </a:p>
          <a:p>
            <a:pPr lvl="1" algn="just"/>
            <a:r>
              <a:rPr lang="en-GB" dirty="0"/>
              <a:t>Data enhancement &amp; enrichment</a:t>
            </a:r>
          </a:p>
        </p:txBody>
      </p:sp>
      <p:sp>
        <p:nvSpPr>
          <p:cNvPr id="3" name="Title 2">
            <a:extLst>
              <a:ext uri="{FF2B5EF4-FFF2-40B4-BE49-F238E27FC236}">
                <a16:creationId xmlns:a16="http://schemas.microsoft.com/office/drawing/2014/main" id="{75455057-C301-4C10-B18B-B6909B610A05}"/>
              </a:ext>
            </a:extLst>
          </p:cNvPr>
          <p:cNvSpPr>
            <a:spLocks noGrp="1"/>
          </p:cNvSpPr>
          <p:nvPr>
            <p:ph type="title"/>
          </p:nvPr>
        </p:nvSpPr>
        <p:spPr/>
        <p:txBody>
          <a:bodyPr/>
          <a:lstStyle/>
          <a:p>
            <a:r>
              <a:rPr lang="en-US" dirty="0"/>
              <a:t>The New Age of Data Quality</a:t>
            </a:r>
            <a:endParaRPr lang="en-GB" dirty="0"/>
          </a:p>
        </p:txBody>
      </p:sp>
    </p:spTree>
    <p:extLst>
      <p:ext uri="{BB962C8B-B14F-4D97-AF65-F5344CB8AC3E}">
        <p14:creationId xmlns:p14="http://schemas.microsoft.com/office/powerpoint/2010/main" val="1686096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A6EE65-95EC-47DF-A600-1542D09DDE5D}"/>
              </a:ext>
            </a:extLst>
          </p:cNvPr>
          <p:cNvSpPr>
            <a:spLocks noGrp="1"/>
          </p:cNvSpPr>
          <p:nvPr>
            <p:ph idx="1"/>
          </p:nvPr>
        </p:nvSpPr>
        <p:spPr/>
        <p:txBody>
          <a:bodyPr>
            <a:normAutofit/>
          </a:bodyPr>
          <a:lstStyle/>
          <a:p>
            <a:pPr algn="just"/>
            <a:r>
              <a:rPr lang="en-GB" i="1" dirty="0"/>
              <a:t>Data is the collection of figures, characters or other symbols that has been coded into a format that can be keyed into a computer and processed. </a:t>
            </a:r>
          </a:p>
          <a:p>
            <a:pPr algn="just"/>
            <a:r>
              <a:rPr lang="en-GB" i="1" dirty="0"/>
              <a:t>This implies that data can either be </a:t>
            </a:r>
            <a:r>
              <a:rPr lang="en-GB" i="1" dirty="0">
                <a:solidFill>
                  <a:srgbClr val="FF0000"/>
                </a:solidFill>
              </a:rPr>
              <a:t>structured or unstructured.  </a:t>
            </a:r>
          </a:p>
          <a:p>
            <a:pPr algn="just"/>
            <a:r>
              <a:rPr lang="en-GB" i="1" dirty="0"/>
              <a:t>Data is said to be structured when it is </a:t>
            </a:r>
            <a:r>
              <a:rPr lang="en-GB" i="1" dirty="0">
                <a:solidFill>
                  <a:srgbClr val="FF0000"/>
                </a:solidFill>
              </a:rPr>
              <a:t>well organised </a:t>
            </a:r>
            <a:r>
              <a:rPr lang="en-GB" i="1" dirty="0"/>
              <a:t>and conforms to a specific format. </a:t>
            </a:r>
          </a:p>
          <a:p>
            <a:pPr algn="just"/>
            <a:r>
              <a:rPr lang="en-GB" i="1" dirty="0"/>
              <a:t>It consist of clearly defined data types whose pattern makes them easily searchable.</a:t>
            </a:r>
            <a:endParaRPr lang="en-US" i="1" dirty="0"/>
          </a:p>
        </p:txBody>
      </p:sp>
      <p:sp>
        <p:nvSpPr>
          <p:cNvPr id="3" name="Title 2">
            <a:extLst>
              <a:ext uri="{FF2B5EF4-FFF2-40B4-BE49-F238E27FC236}">
                <a16:creationId xmlns:a16="http://schemas.microsoft.com/office/drawing/2014/main" id="{8738E09A-F98F-41D7-A1E7-5D05DCDA4A80}"/>
              </a:ext>
            </a:extLst>
          </p:cNvPr>
          <p:cNvSpPr>
            <a:spLocks noGrp="1"/>
          </p:cNvSpPr>
          <p:nvPr>
            <p:ph type="title"/>
          </p:nvPr>
        </p:nvSpPr>
        <p:spPr/>
        <p:txBody>
          <a:bodyPr/>
          <a:lstStyle/>
          <a:p>
            <a:r>
              <a:rPr lang="en-GB" dirty="0"/>
              <a:t>Overview of Data</a:t>
            </a:r>
            <a:endParaRPr lang="en-US" dirty="0"/>
          </a:p>
        </p:txBody>
      </p:sp>
    </p:spTree>
    <p:extLst>
      <p:ext uri="{BB962C8B-B14F-4D97-AF65-F5344CB8AC3E}">
        <p14:creationId xmlns:p14="http://schemas.microsoft.com/office/powerpoint/2010/main" val="10397691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D73114B-69AD-4913-938B-31083285DB85}"/>
              </a:ext>
            </a:extLst>
          </p:cNvPr>
          <p:cNvSpPr>
            <a:spLocks noGrp="1"/>
          </p:cNvSpPr>
          <p:nvPr>
            <p:ph idx="1"/>
          </p:nvPr>
        </p:nvSpPr>
        <p:spPr/>
        <p:txBody>
          <a:bodyPr>
            <a:normAutofit/>
          </a:bodyPr>
          <a:lstStyle/>
          <a:p>
            <a:pPr algn="just"/>
            <a:r>
              <a:rPr lang="en-US" dirty="0"/>
              <a:t>Toolsets must support a wider variety of platforms &amp; data types</a:t>
            </a:r>
          </a:p>
          <a:p>
            <a:pPr lvl="1" algn="just"/>
            <a:r>
              <a:rPr lang="en-US" dirty="0"/>
              <a:t>Legacy and Big Data environments (e.g. Data Warehouses and Data Lakes)</a:t>
            </a:r>
          </a:p>
          <a:p>
            <a:pPr lvl="1" algn="just"/>
            <a:r>
              <a:rPr lang="en-US" dirty="0"/>
              <a:t>Real time and batch</a:t>
            </a:r>
          </a:p>
          <a:p>
            <a:pPr lvl="1" algn="just"/>
            <a:r>
              <a:rPr lang="en-US" dirty="0"/>
              <a:t>Structured / semi structured / unstructured data types via Data Profiling, Data Preparation &amp; Metadata tagging</a:t>
            </a:r>
            <a:endParaRPr lang="en-GB" dirty="0"/>
          </a:p>
        </p:txBody>
      </p:sp>
      <p:sp>
        <p:nvSpPr>
          <p:cNvPr id="3" name="Title 2">
            <a:extLst>
              <a:ext uri="{FF2B5EF4-FFF2-40B4-BE49-F238E27FC236}">
                <a16:creationId xmlns:a16="http://schemas.microsoft.com/office/drawing/2014/main" id="{75455057-C301-4C10-B18B-B6909B610A05}"/>
              </a:ext>
            </a:extLst>
          </p:cNvPr>
          <p:cNvSpPr>
            <a:spLocks noGrp="1"/>
          </p:cNvSpPr>
          <p:nvPr>
            <p:ph type="title"/>
          </p:nvPr>
        </p:nvSpPr>
        <p:spPr/>
        <p:txBody>
          <a:bodyPr/>
          <a:lstStyle/>
          <a:p>
            <a:r>
              <a:rPr lang="en-US" dirty="0"/>
              <a:t>The New Age of Data Quality</a:t>
            </a:r>
            <a:endParaRPr lang="en-GB" dirty="0"/>
          </a:p>
        </p:txBody>
      </p:sp>
    </p:spTree>
    <p:extLst>
      <p:ext uri="{BB962C8B-B14F-4D97-AF65-F5344CB8AC3E}">
        <p14:creationId xmlns:p14="http://schemas.microsoft.com/office/powerpoint/2010/main" val="18075215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5E6165-9E8F-4CEF-8145-86FD219520AF}"/>
              </a:ext>
            </a:extLst>
          </p:cNvPr>
          <p:cNvSpPr>
            <a:spLocks noGrp="1"/>
          </p:cNvSpPr>
          <p:nvPr>
            <p:ph type="title"/>
          </p:nvPr>
        </p:nvSpPr>
        <p:spPr/>
        <p:txBody>
          <a:bodyPr>
            <a:normAutofit fontScale="90000"/>
          </a:bodyPr>
          <a:lstStyle/>
          <a:p>
            <a:r>
              <a:rPr lang="en-US" dirty="0"/>
              <a:t>Repeatable Approaches: need for an integrated toolset</a:t>
            </a:r>
            <a:endParaRPr lang="en-GB" dirty="0"/>
          </a:p>
        </p:txBody>
      </p:sp>
      <p:sp>
        <p:nvSpPr>
          <p:cNvPr id="6" name="Arrow: Notched Right 5">
            <a:extLst>
              <a:ext uri="{FF2B5EF4-FFF2-40B4-BE49-F238E27FC236}">
                <a16:creationId xmlns:a16="http://schemas.microsoft.com/office/drawing/2014/main" id="{2334EFA8-B805-403D-91EC-98E7E8EC8CC5}"/>
              </a:ext>
            </a:extLst>
          </p:cNvPr>
          <p:cNvSpPr/>
          <p:nvPr/>
        </p:nvSpPr>
        <p:spPr>
          <a:xfrm>
            <a:off x="112295" y="1684421"/>
            <a:ext cx="2614864" cy="1507958"/>
          </a:xfrm>
          <a:prstGeom prst="notchedRightArrow">
            <a:avLst/>
          </a:prstGeom>
          <a:solidFill>
            <a:srgbClr val="0033C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300" b="1" i="1" dirty="0"/>
              <a:t>Problem Ticketing</a:t>
            </a:r>
          </a:p>
        </p:txBody>
      </p:sp>
      <p:sp>
        <p:nvSpPr>
          <p:cNvPr id="7" name="Arrow: Notched Right 6">
            <a:extLst>
              <a:ext uri="{FF2B5EF4-FFF2-40B4-BE49-F238E27FC236}">
                <a16:creationId xmlns:a16="http://schemas.microsoft.com/office/drawing/2014/main" id="{D1685FDC-A4D8-4D92-9F7F-4E3D99454652}"/>
              </a:ext>
            </a:extLst>
          </p:cNvPr>
          <p:cNvSpPr/>
          <p:nvPr/>
        </p:nvSpPr>
        <p:spPr>
          <a:xfrm>
            <a:off x="2476500" y="1684421"/>
            <a:ext cx="2221833" cy="1507958"/>
          </a:xfrm>
          <a:prstGeom prst="notchedRightArrow">
            <a:avLst/>
          </a:prstGeom>
          <a:solidFill>
            <a:srgbClr val="F7260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300" b="1" i="1" dirty="0"/>
              <a:t>Workflow</a:t>
            </a:r>
          </a:p>
        </p:txBody>
      </p:sp>
      <p:sp>
        <p:nvSpPr>
          <p:cNvPr id="8" name="Arrow: Notched Right 7">
            <a:extLst>
              <a:ext uri="{FF2B5EF4-FFF2-40B4-BE49-F238E27FC236}">
                <a16:creationId xmlns:a16="http://schemas.microsoft.com/office/drawing/2014/main" id="{65A22864-04AC-4E64-99B9-8AA309379D17}"/>
              </a:ext>
            </a:extLst>
          </p:cNvPr>
          <p:cNvSpPr/>
          <p:nvPr/>
        </p:nvSpPr>
        <p:spPr>
          <a:xfrm>
            <a:off x="4463716" y="1684421"/>
            <a:ext cx="2614864" cy="1507958"/>
          </a:xfrm>
          <a:prstGeom prst="notchedRightArrow">
            <a:avLst/>
          </a:prstGeom>
          <a:solidFill>
            <a:srgbClr val="FFCC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300" b="1" i="1" dirty="0"/>
              <a:t>Metadata Repositories</a:t>
            </a:r>
          </a:p>
        </p:txBody>
      </p:sp>
      <p:sp>
        <p:nvSpPr>
          <p:cNvPr id="10" name="Arrow: Notched Right 9">
            <a:extLst>
              <a:ext uri="{FF2B5EF4-FFF2-40B4-BE49-F238E27FC236}">
                <a16:creationId xmlns:a16="http://schemas.microsoft.com/office/drawing/2014/main" id="{A3546F6F-77AD-49F6-AFE1-BFD1363A85E2}"/>
              </a:ext>
            </a:extLst>
          </p:cNvPr>
          <p:cNvSpPr/>
          <p:nvPr/>
        </p:nvSpPr>
        <p:spPr>
          <a:xfrm>
            <a:off x="6775786" y="1566109"/>
            <a:ext cx="2614864" cy="1744579"/>
          </a:xfrm>
          <a:prstGeom prst="notchedRightArrow">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300" b="1" i="1" dirty="0"/>
              <a:t>Data Modelling</a:t>
            </a:r>
          </a:p>
        </p:txBody>
      </p:sp>
      <p:sp>
        <p:nvSpPr>
          <p:cNvPr id="12" name="Arrow: U-Turn 11">
            <a:extLst>
              <a:ext uri="{FF2B5EF4-FFF2-40B4-BE49-F238E27FC236}">
                <a16:creationId xmlns:a16="http://schemas.microsoft.com/office/drawing/2014/main" id="{077AB646-5280-4B40-B8CA-8F8C754AC78C}"/>
              </a:ext>
            </a:extLst>
          </p:cNvPr>
          <p:cNvSpPr/>
          <p:nvPr/>
        </p:nvSpPr>
        <p:spPr>
          <a:xfrm rot="5584385">
            <a:off x="10491048" y="2929956"/>
            <a:ext cx="2323963" cy="1115393"/>
          </a:xfrm>
          <a:prstGeom prst="uturnArrow">
            <a:avLst>
              <a:gd name="adj1" fmla="val 25000"/>
              <a:gd name="adj2" fmla="val 25000"/>
              <a:gd name="adj3" fmla="val 23893"/>
              <a:gd name="adj4" fmla="val 43750"/>
              <a:gd name="adj5" fmla="val 75000"/>
            </a:avLst>
          </a:prstGeom>
          <a:solidFill>
            <a:srgbClr val="7030A0"/>
          </a:solid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Arrow: Notched Right 13">
            <a:extLst>
              <a:ext uri="{FF2B5EF4-FFF2-40B4-BE49-F238E27FC236}">
                <a16:creationId xmlns:a16="http://schemas.microsoft.com/office/drawing/2014/main" id="{F2AEE974-351C-4DFD-B9DE-87C97F33AC38}"/>
              </a:ext>
            </a:extLst>
          </p:cNvPr>
          <p:cNvSpPr/>
          <p:nvPr/>
        </p:nvSpPr>
        <p:spPr>
          <a:xfrm flipH="1">
            <a:off x="8873890" y="3369341"/>
            <a:ext cx="2827424" cy="1973179"/>
          </a:xfrm>
          <a:prstGeom prst="notchedRightArrow">
            <a:avLst>
              <a:gd name="adj1" fmla="val 50000"/>
              <a:gd name="adj2" fmla="val 43496"/>
            </a:avLst>
          </a:prstGeom>
          <a:solidFill>
            <a:srgbClr val="7030A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t>Data Preparation</a:t>
            </a:r>
            <a:endParaRPr lang="en-GB" b="1" dirty="0"/>
          </a:p>
        </p:txBody>
      </p:sp>
      <p:sp>
        <p:nvSpPr>
          <p:cNvPr id="15" name="Arrow: Notched Right 14">
            <a:extLst>
              <a:ext uri="{FF2B5EF4-FFF2-40B4-BE49-F238E27FC236}">
                <a16:creationId xmlns:a16="http://schemas.microsoft.com/office/drawing/2014/main" id="{EF0B1608-5E64-448C-9B8D-060812FCA51E}"/>
              </a:ext>
            </a:extLst>
          </p:cNvPr>
          <p:cNvSpPr/>
          <p:nvPr/>
        </p:nvSpPr>
        <p:spPr>
          <a:xfrm flipH="1">
            <a:off x="6021013" y="3369340"/>
            <a:ext cx="3264572" cy="1973179"/>
          </a:xfrm>
          <a:prstGeom prst="notchedRightArrow">
            <a:avLst>
              <a:gd name="adj1" fmla="val 50000"/>
              <a:gd name="adj2" fmla="val 43496"/>
            </a:avLst>
          </a:prstGeom>
          <a:solidFill>
            <a:srgbClr val="E2AC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t>Data Quality Re-engineering</a:t>
            </a:r>
            <a:endParaRPr lang="en-GB" b="1" dirty="0"/>
          </a:p>
        </p:txBody>
      </p:sp>
      <p:sp>
        <p:nvSpPr>
          <p:cNvPr id="16" name="Arrow: Notched Right 15">
            <a:extLst>
              <a:ext uri="{FF2B5EF4-FFF2-40B4-BE49-F238E27FC236}">
                <a16:creationId xmlns:a16="http://schemas.microsoft.com/office/drawing/2014/main" id="{71C9030D-0A16-4F32-B5AC-45C3BE6F5BEB}"/>
              </a:ext>
            </a:extLst>
          </p:cNvPr>
          <p:cNvSpPr/>
          <p:nvPr/>
        </p:nvSpPr>
        <p:spPr>
          <a:xfrm flipH="1">
            <a:off x="3318111" y="3383351"/>
            <a:ext cx="3134652" cy="1973179"/>
          </a:xfrm>
          <a:prstGeom prst="notchedRightArrow">
            <a:avLst>
              <a:gd name="adj1" fmla="val 50000"/>
              <a:gd name="adj2" fmla="val 43496"/>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t>Data Analytics &amp; Data Mining</a:t>
            </a:r>
            <a:endParaRPr lang="en-GB" b="1" dirty="0"/>
          </a:p>
        </p:txBody>
      </p:sp>
      <p:sp>
        <p:nvSpPr>
          <p:cNvPr id="18" name="Pentagon 17">
            <a:extLst>
              <a:ext uri="{FF2B5EF4-FFF2-40B4-BE49-F238E27FC236}">
                <a16:creationId xmlns:a16="http://schemas.microsoft.com/office/drawing/2014/main" id="{619D9AFD-2BC1-4A96-813E-DCFD693CBCEE}"/>
              </a:ext>
            </a:extLst>
          </p:cNvPr>
          <p:cNvSpPr/>
          <p:nvPr/>
        </p:nvSpPr>
        <p:spPr>
          <a:xfrm>
            <a:off x="899156" y="3305984"/>
            <a:ext cx="2722087" cy="2608084"/>
          </a:xfrm>
          <a:custGeom>
            <a:avLst/>
            <a:gdLst>
              <a:gd name="connsiteX0" fmla="*/ 4 w 3568467"/>
              <a:gd name="connsiteY0" fmla="*/ 1118750 h 2928933"/>
              <a:gd name="connsiteX1" fmla="*/ 1784234 w 3568467"/>
              <a:gd name="connsiteY1" fmla="*/ 0 h 2928933"/>
              <a:gd name="connsiteX2" fmla="*/ 3568463 w 3568467"/>
              <a:gd name="connsiteY2" fmla="*/ 1118750 h 2928933"/>
              <a:gd name="connsiteX3" fmla="*/ 2886948 w 3568467"/>
              <a:gd name="connsiteY3" fmla="*/ 2928926 h 2928933"/>
              <a:gd name="connsiteX4" fmla="*/ 681519 w 3568467"/>
              <a:gd name="connsiteY4" fmla="*/ 2928926 h 2928933"/>
              <a:gd name="connsiteX5" fmla="*/ 4 w 3568467"/>
              <a:gd name="connsiteY5" fmla="*/ 1118750 h 2928933"/>
              <a:gd name="connsiteX0" fmla="*/ 0 w 3119281"/>
              <a:gd name="connsiteY0" fmla="*/ 1198961 h 2928926"/>
              <a:gd name="connsiteX1" fmla="*/ 1335052 w 3119281"/>
              <a:gd name="connsiteY1" fmla="*/ 0 h 2928926"/>
              <a:gd name="connsiteX2" fmla="*/ 3119281 w 3119281"/>
              <a:gd name="connsiteY2" fmla="*/ 1118750 h 2928926"/>
              <a:gd name="connsiteX3" fmla="*/ 2437766 w 3119281"/>
              <a:gd name="connsiteY3" fmla="*/ 2928926 h 2928926"/>
              <a:gd name="connsiteX4" fmla="*/ 232337 w 3119281"/>
              <a:gd name="connsiteY4" fmla="*/ 2928926 h 2928926"/>
              <a:gd name="connsiteX5" fmla="*/ 0 w 3119281"/>
              <a:gd name="connsiteY5" fmla="*/ 1198961 h 2928926"/>
              <a:gd name="connsiteX0" fmla="*/ 0 w 3119281"/>
              <a:gd name="connsiteY0" fmla="*/ 1198961 h 2928926"/>
              <a:gd name="connsiteX1" fmla="*/ 1335052 w 3119281"/>
              <a:gd name="connsiteY1" fmla="*/ 0 h 2928926"/>
              <a:gd name="connsiteX2" fmla="*/ 3119281 w 3119281"/>
              <a:gd name="connsiteY2" fmla="*/ 1118750 h 2928926"/>
              <a:gd name="connsiteX3" fmla="*/ 2229219 w 3119281"/>
              <a:gd name="connsiteY3" fmla="*/ 2576000 h 2928926"/>
              <a:gd name="connsiteX4" fmla="*/ 232337 w 3119281"/>
              <a:gd name="connsiteY4" fmla="*/ 2928926 h 2928926"/>
              <a:gd name="connsiteX5" fmla="*/ 0 w 3119281"/>
              <a:gd name="connsiteY5" fmla="*/ 1198961 h 2928926"/>
              <a:gd name="connsiteX0" fmla="*/ 0 w 3119281"/>
              <a:gd name="connsiteY0" fmla="*/ 1198961 h 2608084"/>
              <a:gd name="connsiteX1" fmla="*/ 1335052 w 3119281"/>
              <a:gd name="connsiteY1" fmla="*/ 0 h 2608084"/>
              <a:gd name="connsiteX2" fmla="*/ 3119281 w 3119281"/>
              <a:gd name="connsiteY2" fmla="*/ 1118750 h 2608084"/>
              <a:gd name="connsiteX3" fmla="*/ 2229219 w 3119281"/>
              <a:gd name="connsiteY3" fmla="*/ 2576000 h 2608084"/>
              <a:gd name="connsiteX4" fmla="*/ 761727 w 3119281"/>
              <a:gd name="connsiteY4" fmla="*/ 2608084 h 2608084"/>
              <a:gd name="connsiteX5" fmla="*/ 0 w 3119281"/>
              <a:gd name="connsiteY5" fmla="*/ 1198961 h 2608084"/>
              <a:gd name="connsiteX0" fmla="*/ 0 w 2686144"/>
              <a:gd name="connsiteY0" fmla="*/ 1198961 h 2608084"/>
              <a:gd name="connsiteX1" fmla="*/ 1335052 w 2686144"/>
              <a:gd name="connsiteY1" fmla="*/ 0 h 2608084"/>
              <a:gd name="connsiteX2" fmla="*/ 2686144 w 2686144"/>
              <a:gd name="connsiteY2" fmla="*/ 1086665 h 2608084"/>
              <a:gd name="connsiteX3" fmla="*/ 2229219 w 2686144"/>
              <a:gd name="connsiteY3" fmla="*/ 2576000 h 2608084"/>
              <a:gd name="connsiteX4" fmla="*/ 761727 w 2686144"/>
              <a:gd name="connsiteY4" fmla="*/ 2608084 h 2608084"/>
              <a:gd name="connsiteX5" fmla="*/ 0 w 2686144"/>
              <a:gd name="connsiteY5" fmla="*/ 1198961 h 2608084"/>
              <a:gd name="connsiteX0" fmla="*/ 0 w 2686144"/>
              <a:gd name="connsiteY0" fmla="*/ 1198961 h 2608084"/>
              <a:gd name="connsiteX1" fmla="*/ 1335052 w 2686144"/>
              <a:gd name="connsiteY1" fmla="*/ 0 h 2608084"/>
              <a:gd name="connsiteX2" fmla="*/ 2686144 w 2686144"/>
              <a:gd name="connsiteY2" fmla="*/ 1086665 h 2608084"/>
              <a:gd name="connsiteX3" fmla="*/ 2229219 w 2686144"/>
              <a:gd name="connsiteY3" fmla="*/ 2576000 h 2608084"/>
              <a:gd name="connsiteX4" fmla="*/ 761727 w 2686144"/>
              <a:gd name="connsiteY4" fmla="*/ 2608084 h 2608084"/>
              <a:gd name="connsiteX5" fmla="*/ 0 w 2686144"/>
              <a:gd name="connsiteY5" fmla="*/ 1198961 h 2608084"/>
              <a:gd name="connsiteX0" fmla="*/ 0 w 2732572"/>
              <a:gd name="connsiteY0" fmla="*/ 1198961 h 2608084"/>
              <a:gd name="connsiteX1" fmla="*/ 1335052 w 2732572"/>
              <a:gd name="connsiteY1" fmla="*/ 0 h 2608084"/>
              <a:gd name="connsiteX2" fmla="*/ 2686144 w 2732572"/>
              <a:gd name="connsiteY2" fmla="*/ 1086665 h 2608084"/>
              <a:gd name="connsiteX3" fmla="*/ 2229219 w 2732572"/>
              <a:gd name="connsiteY3" fmla="*/ 2576000 h 2608084"/>
              <a:gd name="connsiteX4" fmla="*/ 761727 w 2732572"/>
              <a:gd name="connsiteY4" fmla="*/ 2608084 h 2608084"/>
              <a:gd name="connsiteX5" fmla="*/ 0 w 2732572"/>
              <a:gd name="connsiteY5" fmla="*/ 1198961 h 2608084"/>
              <a:gd name="connsiteX0" fmla="*/ 0 w 2722087"/>
              <a:gd name="connsiteY0" fmla="*/ 1198961 h 2608084"/>
              <a:gd name="connsiteX1" fmla="*/ 1335052 w 2722087"/>
              <a:gd name="connsiteY1" fmla="*/ 0 h 2608084"/>
              <a:gd name="connsiteX2" fmla="*/ 2686144 w 2722087"/>
              <a:gd name="connsiteY2" fmla="*/ 1086665 h 2608084"/>
              <a:gd name="connsiteX3" fmla="*/ 2036713 w 2722087"/>
              <a:gd name="connsiteY3" fmla="*/ 2608084 h 2608084"/>
              <a:gd name="connsiteX4" fmla="*/ 761727 w 2722087"/>
              <a:gd name="connsiteY4" fmla="*/ 2608084 h 2608084"/>
              <a:gd name="connsiteX5" fmla="*/ 0 w 2722087"/>
              <a:gd name="connsiteY5" fmla="*/ 1198961 h 2608084"/>
              <a:gd name="connsiteX0" fmla="*/ 0 w 2722087"/>
              <a:gd name="connsiteY0" fmla="*/ 1198961 h 2608084"/>
              <a:gd name="connsiteX1" fmla="*/ 1335052 w 2722087"/>
              <a:gd name="connsiteY1" fmla="*/ 0 h 2608084"/>
              <a:gd name="connsiteX2" fmla="*/ 2686144 w 2722087"/>
              <a:gd name="connsiteY2" fmla="*/ 1086665 h 2608084"/>
              <a:gd name="connsiteX3" fmla="*/ 2036713 w 2722087"/>
              <a:gd name="connsiteY3" fmla="*/ 2608084 h 2608084"/>
              <a:gd name="connsiteX4" fmla="*/ 761727 w 2722087"/>
              <a:gd name="connsiteY4" fmla="*/ 2608084 h 2608084"/>
              <a:gd name="connsiteX5" fmla="*/ 0 w 2722087"/>
              <a:gd name="connsiteY5" fmla="*/ 1198961 h 2608084"/>
              <a:gd name="connsiteX0" fmla="*/ 0 w 2722087"/>
              <a:gd name="connsiteY0" fmla="*/ 1198961 h 2608084"/>
              <a:gd name="connsiteX1" fmla="*/ 1335052 w 2722087"/>
              <a:gd name="connsiteY1" fmla="*/ 0 h 2608084"/>
              <a:gd name="connsiteX2" fmla="*/ 2686144 w 2722087"/>
              <a:gd name="connsiteY2" fmla="*/ 1086665 h 2608084"/>
              <a:gd name="connsiteX3" fmla="*/ 2036713 w 2722087"/>
              <a:gd name="connsiteY3" fmla="*/ 2608084 h 2608084"/>
              <a:gd name="connsiteX4" fmla="*/ 761727 w 2722087"/>
              <a:gd name="connsiteY4" fmla="*/ 2608084 h 2608084"/>
              <a:gd name="connsiteX5" fmla="*/ 0 w 2722087"/>
              <a:gd name="connsiteY5" fmla="*/ 1198961 h 2608084"/>
              <a:gd name="connsiteX0" fmla="*/ 0 w 2722087"/>
              <a:gd name="connsiteY0" fmla="*/ 1198961 h 2608084"/>
              <a:gd name="connsiteX1" fmla="*/ 1335052 w 2722087"/>
              <a:gd name="connsiteY1" fmla="*/ 0 h 2608084"/>
              <a:gd name="connsiteX2" fmla="*/ 2686144 w 2722087"/>
              <a:gd name="connsiteY2" fmla="*/ 1086665 h 2608084"/>
              <a:gd name="connsiteX3" fmla="*/ 2036713 w 2722087"/>
              <a:gd name="connsiteY3" fmla="*/ 2608084 h 2608084"/>
              <a:gd name="connsiteX4" fmla="*/ 761727 w 2722087"/>
              <a:gd name="connsiteY4" fmla="*/ 2608084 h 2608084"/>
              <a:gd name="connsiteX5" fmla="*/ 0 w 2722087"/>
              <a:gd name="connsiteY5" fmla="*/ 1198961 h 2608084"/>
              <a:gd name="connsiteX0" fmla="*/ 0 w 2722087"/>
              <a:gd name="connsiteY0" fmla="*/ 1198961 h 2608084"/>
              <a:gd name="connsiteX1" fmla="*/ 1335052 w 2722087"/>
              <a:gd name="connsiteY1" fmla="*/ 0 h 2608084"/>
              <a:gd name="connsiteX2" fmla="*/ 2686144 w 2722087"/>
              <a:gd name="connsiteY2" fmla="*/ 1086665 h 2608084"/>
              <a:gd name="connsiteX3" fmla="*/ 2036713 w 2722087"/>
              <a:gd name="connsiteY3" fmla="*/ 2608084 h 2608084"/>
              <a:gd name="connsiteX4" fmla="*/ 761727 w 2722087"/>
              <a:gd name="connsiteY4" fmla="*/ 2608084 h 2608084"/>
              <a:gd name="connsiteX5" fmla="*/ 0 w 2722087"/>
              <a:gd name="connsiteY5" fmla="*/ 1198961 h 2608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22087" h="2608084">
                <a:moveTo>
                  <a:pt x="0" y="1198961"/>
                </a:moveTo>
                <a:cubicBezTo>
                  <a:pt x="124175" y="478465"/>
                  <a:pt x="890035" y="399654"/>
                  <a:pt x="1335052" y="0"/>
                </a:cubicBezTo>
                <a:cubicBezTo>
                  <a:pt x="1785416" y="362222"/>
                  <a:pt x="2396201" y="547980"/>
                  <a:pt x="2686144" y="1086665"/>
                </a:cubicBezTo>
                <a:cubicBezTo>
                  <a:pt x="2886762" y="1775615"/>
                  <a:pt x="2189021" y="2111639"/>
                  <a:pt x="2036713" y="2608084"/>
                </a:cubicBezTo>
                <a:lnTo>
                  <a:pt x="761727" y="2608084"/>
                </a:lnTo>
                <a:cubicBezTo>
                  <a:pt x="251144" y="2186502"/>
                  <a:pt x="29320" y="1764922"/>
                  <a:pt x="0" y="1198961"/>
                </a:cubicBezTo>
                <a:close/>
              </a:path>
            </a:pathLst>
          </a:custGeom>
          <a:solidFill>
            <a:srgbClr val="00B0F0"/>
          </a:solid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effectLst>
                  <a:outerShdw blurRad="38100" dist="38100" dir="2700000" algn="tl">
                    <a:srgbClr val="000000">
                      <a:alpha val="43137"/>
                    </a:srgbClr>
                  </a:outerShdw>
                </a:effectLst>
              </a:rPr>
              <a:t>Data Reporting and Dashboarding</a:t>
            </a:r>
          </a:p>
        </p:txBody>
      </p:sp>
      <p:sp>
        <p:nvSpPr>
          <p:cNvPr id="11" name="Arrow: Notched Right 10">
            <a:extLst>
              <a:ext uri="{FF2B5EF4-FFF2-40B4-BE49-F238E27FC236}">
                <a16:creationId xmlns:a16="http://schemas.microsoft.com/office/drawing/2014/main" id="{06E6BF17-C68E-4A06-B834-8EDE34096D5F}"/>
              </a:ext>
            </a:extLst>
          </p:cNvPr>
          <p:cNvSpPr/>
          <p:nvPr/>
        </p:nvSpPr>
        <p:spPr>
          <a:xfrm>
            <a:off x="9007646" y="1447799"/>
            <a:ext cx="2693668" cy="1981201"/>
          </a:xfrm>
          <a:prstGeom prst="notchedRightArrow">
            <a:avLst/>
          </a:prstGeom>
          <a:solidFill>
            <a:srgbClr val="000099"/>
          </a:solidFill>
          <a:ln>
            <a:solidFill>
              <a:srgbClr val="000099"/>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300" b="1" i="1" dirty="0"/>
              <a:t>Data Analysis/Profiling </a:t>
            </a:r>
          </a:p>
        </p:txBody>
      </p:sp>
    </p:spTree>
    <p:extLst>
      <p:ext uri="{BB962C8B-B14F-4D97-AF65-F5344CB8AC3E}">
        <p14:creationId xmlns:p14="http://schemas.microsoft.com/office/powerpoint/2010/main" val="1038954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800" decel="100000"/>
                                        <p:tgtEl>
                                          <p:spTgt spid="6"/>
                                        </p:tgtEl>
                                      </p:cBhvr>
                                    </p:animEffect>
                                    <p:anim calcmode="lin" valueType="num">
                                      <p:cBhvr>
                                        <p:cTn id="8" dur="800" decel="100000" fill="hold"/>
                                        <p:tgtEl>
                                          <p:spTgt spid="6"/>
                                        </p:tgtEl>
                                        <p:attrNameLst>
                                          <p:attrName>style.rotation</p:attrName>
                                        </p:attrNameLst>
                                      </p:cBhvr>
                                      <p:tavLst>
                                        <p:tav tm="0">
                                          <p:val>
                                            <p:fltVal val="-90"/>
                                          </p:val>
                                        </p:tav>
                                        <p:tav tm="100000">
                                          <p:val>
                                            <p:fltVal val="0"/>
                                          </p:val>
                                        </p:tav>
                                      </p:tavLst>
                                    </p:anim>
                                    <p:anim calcmode="lin" valueType="num">
                                      <p:cBhvr>
                                        <p:cTn id="9" dur="800" decel="100000" fill="hold"/>
                                        <p:tgtEl>
                                          <p:spTgt spid="6"/>
                                        </p:tgtEl>
                                        <p:attrNameLst>
                                          <p:attrName>ppt_x</p:attrName>
                                        </p:attrNameLst>
                                      </p:cBhvr>
                                      <p:tavLst>
                                        <p:tav tm="0">
                                          <p:val>
                                            <p:strVal val="#ppt_x+0.4"/>
                                          </p:val>
                                        </p:tav>
                                        <p:tav tm="100000">
                                          <p:val>
                                            <p:strVal val="#ppt_x-0.05"/>
                                          </p:val>
                                        </p:tav>
                                      </p:tavLst>
                                    </p:anim>
                                    <p:anim calcmode="lin" valueType="num">
                                      <p:cBhvr>
                                        <p:cTn id="10" dur="800" decel="100000" fill="hold"/>
                                        <p:tgtEl>
                                          <p:spTgt spid="6"/>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6"/>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6"/>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800" decel="100000"/>
                                        <p:tgtEl>
                                          <p:spTgt spid="7"/>
                                        </p:tgtEl>
                                      </p:cBhvr>
                                    </p:animEffect>
                                    <p:anim calcmode="lin" valueType="num">
                                      <p:cBhvr>
                                        <p:cTn id="18" dur="800" decel="100000" fill="hold"/>
                                        <p:tgtEl>
                                          <p:spTgt spid="7"/>
                                        </p:tgtEl>
                                        <p:attrNameLst>
                                          <p:attrName>style.rotation</p:attrName>
                                        </p:attrNameLst>
                                      </p:cBhvr>
                                      <p:tavLst>
                                        <p:tav tm="0">
                                          <p:val>
                                            <p:fltVal val="-90"/>
                                          </p:val>
                                        </p:tav>
                                        <p:tav tm="100000">
                                          <p:val>
                                            <p:fltVal val="0"/>
                                          </p:val>
                                        </p:tav>
                                      </p:tavLst>
                                    </p:anim>
                                    <p:anim calcmode="lin" valueType="num">
                                      <p:cBhvr>
                                        <p:cTn id="19" dur="800" decel="100000" fill="hold"/>
                                        <p:tgtEl>
                                          <p:spTgt spid="7"/>
                                        </p:tgtEl>
                                        <p:attrNameLst>
                                          <p:attrName>ppt_x</p:attrName>
                                        </p:attrNameLst>
                                      </p:cBhvr>
                                      <p:tavLst>
                                        <p:tav tm="0">
                                          <p:val>
                                            <p:strVal val="#ppt_x+0.4"/>
                                          </p:val>
                                        </p:tav>
                                        <p:tav tm="100000">
                                          <p:val>
                                            <p:strVal val="#ppt_x-0.05"/>
                                          </p:val>
                                        </p:tav>
                                      </p:tavLst>
                                    </p:anim>
                                    <p:anim calcmode="lin" valueType="num">
                                      <p:cBhvr>
                                        <p:cTn id="20" dur="800" decel="100000" fill="hold"/>
                                        <p:tgtEl>
                                          <p:spTgt spid="7"/>
                                        </p:tgtEl>
                                        <p:attrNameLst>
                                          <p:attrName>ppt_y</p:attrName>
                                        </p:attrNameLst>
                                      </p:cBhvr>
                                      <p:tavLst>
                                        <p:tav tm="0">
                                          <p:val>
                                            <p:strVal val="#ppt_y-0.4"/>
                                          </p:val>
                                        </p:tav>
                                        <p:tav tm="100000">
                                          <p:val>
                                            <p:strVal val="#ppt_y+0.1"/>
                                          </p:val>
                                        </p:tav>
                                      </p:tavLst>
                                    </p:anim>
                                    <p:anim calcmode="lin" valueType="num">
                                      <p:cBhvr>
                                        <p:cTn id="21" dur="200" accel="100000" fill="hold">
                                          <p:stCondLst>
                                            <p:cond delay="800"/>
                                          </p:stCondLst>
                                        </p:cTn>
                                        <p:tgtEl>
                                          <p:spTgt spid="7"/>
                                        </p:tgtEl>
                                        <p:attrNameLst>
                                          <p:attrName>ppt_x</p:attrName>
                                        </p:attrNameLst>
                                      </p:cBhvr>
                                      <p:tavLst>
                                        <p:tav tm="0">
                                          <p:val>
                                            <p:strVal val="#ppt_x-0.05"/>
                                          </p:val>
                                        </p:tav>
                                        <p:tav tm="100000">
                                          <p:val>
                                            <p:strVal val="#ppt_x"/>
                                          </p:val>
                                        </p:tav>
                                      </p:tavLst>
                                    </p:anim>
                                    <p:anim calcmode="lin" valueType="num">
                                      <p:cBhvr>
                                        <p:cTn id="22" dur="200" accel="100000" fill="hold">
                                          <p:stCondLst>
                                            <p:cond delay="800"/>
                                          </p:stCondLst>
                                        </p:cTn>
                                        <p:tgtEl>
                                          <p:spTgt spid="7"/>
                                        </p:tgtEl>
                                        <p:attrNameLst>
                                          <p:attrName>ppt_y</p:attrName>
                                        </p:attrNameLst>
                                      </p:cBhvr>
                                      <p:tavLst>
                                        <p:tav tm="0">
                                          <p:val>
                                            <p:strVal val="#ppt_y+0.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800" decel="100000"/>
                                        <p:tgtEl>
                                          <p:spTgt spid="8"/>
                                        </p:tgtEl>
                                      </p:cBhvr>
                                    </p:animEffect>
                                    <p:anim calcmode="lin" valueType="num">
                                      <p:cBhvr>
                                        <p:cTn id="28" dur="800" decel="100000" fill="hold"/>
                                        <p:tgtEl>
                                          <p:spTgt spid="8"/>
                                        </p:tgtEl>
                                        <p:attrNameLst>
                                          <p:attrName>style.rotation</p:attrName>
                                        </p:attrNameLst>
                                      </p:cBhvr>
                                      <p:tavLst>
                                        <p:tav tm="0">
                                          <p:val>
                                            <p:fltVal val="-90"/>
                                          </p:val>
                                        </p:tav>
                                        <p:tav tm="100000">
                                          <p:val>
                                            <p:fltVal val="0"/>
                                          </p:val>
                                        </p:tav>
                                      </p:tavLst>
                                    </p:anim>
                                    <p:anim calcmode="lin" valueType="num">
                                      <p:cBhvr>
                                        <p:cTn id="29" dur="800" decel="100000" fill="hold"/>
                                        <p:tgtEl>
                                          <p:spTgt spid="8"/>
                                        </p:tgtEl>
                                        <p:attrNameLst>
                                          <p:attrName>ppt_x</p:attrName>
                                        </p:attrNameLst>
                                      </p:cBhvr>
                                      <p:tavLst>
                                        <p:tav tm="0">
                                          <p:val>
                                            <p:strVal val="#ppt_x+0.4"/>
                                          </p:val>
                                        </p:tav>
                                        <p:tav tm="100000">
                                          <p:val>
                                            <p:strVal val="#ppt_x-0.05"/>
                                          </p:val>
                                        </p:tav>
                                      </p:tavLst>
                                    </p:anim>
                                    <p:anim calcmode="lin" valueType="num">
                                      <p:cBhvr>
                                        <p:cTn id="30" dur="800" decel="100000" fill="hold"/>
                                        <p:tgtEl>
                                          <p:spTgt spid="8"/>
                                        </p:tgtEl>
                                        <p:attrNameLst>
                                          <p:attrName>ppt_y</p:attrName>
                                        </p:attrNameLst>
                                      </p:cBhvr>
                                      <p:tavLst>
                                        <p:tav tm="0">
                                          <p:val>
                                            <p:strVal val="#ppt_y-0.4"/>
                                          </p:val>
                                        </p:tav>
                                        <p:tav tm="100000">
                                          <p:val>
                                            <p:strVal val="#ppt_y+0.1"/>
                                          </p:val>
                                        </p:tav>
                                      </p:tavLst>
                                    </p:anim>
                                    <p:anim calcmode="lin" valueType="num">
                                      <p:cBhvr>
                                        <p:cTn id="31" dur="200" accel="100000" fill="hold">
                                          <p:stCondLst>
                                            <p:cond delay="800"/>
                                          </p:stCondLst>
                                        </p:cTn>
                                        <p:tgtEl>
                                          <p:spTgt spid="8"/>
                                        </p:tgtEl>
                                        <p:attrNameLst>
                                          <p:attrName>ppt_x</p:attrName>
                                        </p:attrNameLst>
                                      </p:cBhvr>
                                      <p:tavLst>
                                        <p:tav tm="0">
                                          <p:val>
                                            <p:strVal val="#ppt_x-0.05"/>
                                          </p:val>
                                        </p:tav>
                                        <p:tav tm="100000">
                                          <p:val>
                                            <p:strVal val="#ppt_x"/>
                                          </p:val>
                                        </p:tav>
                                      </p:tavLst>
                                    </p:anim>
                                    <p:anim calcmode="lin" valueType="num">
                                      <p:cBhvr>
                                        <p:cTn id="32" dur="200" accel="100000" fill="hold">
                                          <p:stCondLst>
                                            <p:cond delay="800"/>
                                          </p:stCondLst>
                                        </p:cTn>
                                        <p:tgtEl>
                                          <p:spTgt spid="8"/>
                                        </p:tgtEl>
                                        <p:attrNameLst>
                                          <p:attrName>ppt_y</p:attrName>
                                        </p:attrNameLst>
                                      </p:cBhvr>
                                      <p:tavLst>
                                        <p:tav tm="0">
                                          <p:val>
                                            <p:strVal val="#ppt_y+0.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800" decel="100000"/>
                                        <p:tgtEl>
                                          <p:spTgt spid="10"/>
                                        </p:tgtEl>
                                      </p:cBhvr>
                                    </p:animEffect>
                                    <p:anim calcmode="lin" valueType="num">
                                      <p:cBhvr>
                                        <p:cTn id="38" dur="800" decel="100000" fill="hold"/>
                                        <p:tgtEl>
                                          <p:spTgt spid="10"/>
                                        </p:tgtEl>
                                        <p:attrNameLst>
                                          <p:attrName>style.rotation</p:attrName>
                                        </p:attrNameLst>
                                      </p:cBhvr>
                                      <p:tavLst>
                                        <p:tav tm="0">
                                          <p:val>
                                            <p:fltVal val="-90"/>
                                          </p:val>
                                        </p:tav>
                                        <p:tav tm="100000">
                                          <p:val>
                                            <p:fltVal val="0"/>
                                          </p:val>
                                        </p:tav>
                                      </p:tavLst>
                                    </p:anim>
                                    <p:anim calcmode="lin" valueType="num">
                                      <p:cBhvr>
                                        <p:cTn id="39" dur="800" decel="100000" fill="hold"/>
                                        <p:tgtEl>
                                          <p:spTgt spid="10"/>
                                        </p:tgtEl>
                                        <p:attrNameLst>
                                          <p:attrName>ppt_x</p:attrName>
                                        </p:attrNameLst>
                                      </p:cBhvr>
                                      <p:tavLst>
                                        <p:tav tm="0">
                                          <p:val>
                                            <p:strVal val="#ppt_x+0.4"/>
                                          </p:val>
                                        </p:tav>
                                        <p:tav tm="100000">
                                          <p:val>
                                            <p:strVal val="#ppt_x-0.05"/>
                                          </p:val>
                                        </p:tav>
                                      </p:tavLst>
                                    </p:anim>
                                    <p:anim calcmode="lin" valueType="num">
                                      <p:cBhvr>
                                        <p:cTn id="40" dur="800" decel="100000" fill="hold"/>
                                        <p:tgtEl>
                                          <p:spTgt spid="10"/>
                                        </p:tgtEl>
                                        <p:attrNameLst>
                                          <p:attrName>ppt_y</p:attrName>
                                        </p:attrNameLst>
                                      </p:cBhvr>
                                      <p:tavLst>
                                        <p:tav tm="0">
                                          <p:val>
                                            <p:strVal val="#ppt_y-0.4"/>
                                          </p:val>
                                        </p:tav>
                                        <p:tav tm="100000">
                                          <p:val>
                                            <p:strVal val="#ppt_y+0.1"/>
                                          </p:val>
                                        </p:tav>
                                      </p:tavLst>
                                    </p:anim>
                                    <p:anim calcmode="lin" valueType="num">
                                      <p:cBhvr>
                                        <p:cTn id="41" dur="200" accel="100000" fill="hold">
                                          <p:stCondLst>
                                            <p:cond delay="800"/>
                                          </p:stCondLst>
                                        </p:cTn>
                                        <p:tgtEl>
                                          <p:spTgt spid="10"/>
                                        </p:tgtEl>
                                        <p:attrNameLst>
                                          <p:attrName>ppt_x</p:attrName>
                                        </p:attrNameLst>
                                      </p:cBhvr>
                                      <p:tavLst>
                                        <p:tav tm="0">
                                          <p:val>
                                            <p:strVal val="#ppt_x-0.05"/>
                                          </p:val>
                                        </p:tav>
                                        <p:tav tm="100000">
                                          <p:val>
                                            <p:strVal val="#ppt_x"/>
                                          </p:val>
                                        </p:tav>
                                      </p:tavLst>
                                    </p:anim>
                                    <p:anim calcmode="lin" valueType="num">
                                      <p:cBhvr>
                                        <p:cTn id="42" dur="200" accel="100000" fill="hold">
                                          <p:stCondLst>
                                            <p:cond delay="800"/>
                                          </p:stCondLst>
                                        </p:cTn>
                                        <p:tgtEl>
                                          <p:spTgt spid="10"/>
                                        </p:tgtEl>
                                        <p:attrNameLst>
                                          <p:attrName>ppt_y</p:attrName>
                                        </p:attrNameLst>
                                      </p:cBhvr>
                                      <p:tavLst>
                                        <p:tav tm="0">
                                          <p:val>
                                            <p:strVal val="#ppt_y+0.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0"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800" decel="100000"/>
                                        <p:tgtEl>
                                          <p:spTgt spid="11"/>
                                        </p:tgtEl>
                                      </p:cBhvr>
                                    </p:animEffect>
                                    <p:anim calcmode="lin" valueType="num">
                                      <p:cBhvr>
                                        <p:cTn id="48" dur="800" decel="100000" fill="hold"/>
                                        <p:tgtEl>
                                          <p:spTgt spid="11"/>
                                        </p:tgtEl>
                                        <p:attrNameLst>
                                          <p:attrName>style.rotation</p:attrName>
                                        </p:attrNameLst>
                                      </p:cBhvr>
                                      <p:tavLst>
                                        <p:tav tm="0">
                                          <p:val>
                                            <p:fltVal val="-90"/>
                                          </p:val>
                                        </p:tav>
                                        <p:tav tm="100000">
                                          <p:val>
                                            <p:fltVal val="0"/>
                                          </p:val>
                                        </p:tav>
                                      </p:tavLst>
                                    </p:anim>
                                    <p:anim calcmode="lin" valueType="num">
                                      <p:cBhvr>
                                        <p:cTn id="49" dur="800" decel="100000" fill="hold"/>
                                        <p:tgtEl>
                                          <p:spTgt spid="11"/>
                                        </p:tgtEl>
                                        <p:attrNameLst>
                                          <p:attrName>ppt_x</p:attrName>
                                        </p:attrNameLst>
                                      </p:cBhvr>
                                      <p:tavLst>
                                        <p:tav tm="0">
                                          <p:val>
                                            <p:strVal val="#ppt_x+0.4"/>
                                          </p:val>
                                        </p:tav>
                                        <p:tav tm="100000">
                                          <p:val>
                                            <p:strVal val="#ppt_x-0.05"/>
                                          </p:val>
                                        </p:tav>
                                      </p:tavLst>
                                    </p:anim>
                                    <p:anim calcmode="lin" valueType="num">
                                      <p:cBhvr>
                                        <p:cTn id="50" dur="800" decel="100000" fill="hold"/>
                                        <p:tgtEl>
                                          <p:spTgt spid="11"/>
                                        </p:tgtEl>
                                        <p:attrNameLst>
                                          <p:attrName>ppt_y</p:attrName>
                                        </p:attrNameLst>
                                      </p:cBhvr>
                                      <p:tavLst>
                                        <p:tav tm="0">
                                          <p:val>
                                            <p:strVal val="#ppt_y-0.4"/>
                                          </p:val>
                                        </p:tav>
                                        <p:tav tm="100000">
                                          <p:val>
                                            <p:strVal val="#ppt_y+0.1"/>
                                          </p:val>
                                        </p:tav>
                                      </p:tavLst>
                                    </p:anim>
                                    <p:anim calcmode="lin" valueType="num">
                                      <p:cBhvr>
                                        <p:cTn id="51" dur="200" accel="100000" fill="hold">
                                          <p:stCondLst>
                                            <p:cond delay="800"/>
                                          </p:stCondLst>
                                        </p:cTn>
                                        <p:tgtEl>
                                          <p:spTgt spid="11"/>
                                        </p:tgtEl>
                                        <p:attrNameLst>
                                          <p:attrName>ppt_x</p:attrName>
                                        </p:attrNameLst>
                                      </p:cBhvr>
                                      <p:tavLst>
                                        <p:tav tm="0">
                                          <p:val>
                                            <p:strVal val="#ppt_x-0.05"/>
                                          </p:val>
                                        </p:tav>
                                        <p:tav tm="100000">
                                          <p:val>
                                            <p:strVal val="#ppt_x"/>
                                          </p:val>
                                        </p:tav>
                                      </p:tavLst>
                                    </p:anim>
                                    <p:anim calcmode="lin" valueType="num">
                                      <p:cBhvr>
                                        <p:cTn id="52" dur="200" accel="100000" fill="hold">
                                          <p:stCondLst>
                                            <p:cond delay="800"/>
                                          </p:stCondLst>
                                        </p:cTn>
                                        <p:tgtEl>
                                          <p:spTgt spid="11"/>
                                        </p:tgtEl>
                                        <p:attrNameLst>
                                          <p:attrName>ppt_y</p:attrName>
                                        </p:attrNameLst>
                                      </p:cBhvr>
                                      <p:tavLst>
                                        <p:tav tm="0">
                                          <p:val>
                                            <p:strVal val="#ppt_y+0.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6" presetClass="entr" presetSubtype="16" fill="hold" grpId="0"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circle(in)">
                                      <p:cBhvr>
                                        <p:cTn id="57" dur="2000"/>
                                        <p:tgtEl>
                                          <p:spTgt spid="12"/>
                                        </p:tgtEl>
                                      </p:cBhvr>
                                    </p:animEffect>
                                  </p:childTnLst>
                                </p:cTn>
                              </p:par>
                            </p:childTnLst>
                          </p:cTn>
                        </p:par>
                      </p:childTnLst>
                    </p:cTn>
                  </p:par>
                  <p:par>
                    <p:cTn id="58" fill="hold">
                      <p:stCondLst>
                        <p:cond delay="indefinite"/>
                      </p:stCondLst>
                      <p:childTnLst>
                        <p:par>
                          <p:cTn id="59" fill="hold">
                            <p:stCondLst>
                              <p:cond delay="0"/>
                            </p:stCondLst>
                            <p:childTnLst>
                              <p:par>
                                <p:cTn id="60" presetID="30" presetClass="entr" presetSubtype="0" fill="hold" grpId="0" nodeType="click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800" decel="100000"/>
                                        <p:tgtEl>
                                          <p:spTgt spid="14"/>
                                        </p:tgtEl>
                                      </p:cBhvr>
                                    </p:animEffect>
                                    <p:anim calcmode="lin" valueType="num">
                                      <p:cBhvr>
                                        <p:cTn id="63" dur="800" decel="100000" fill="hold"/>
                                        <p:tgtEl>
                                          <p:spTgt spid="14"/>
                                        </p:tgtEl>
                                        <p:attrNameLst>
                                          <p:attrName>style.rotation</p:attrName>
                                        </p:attrNameLst>
                                      </p:cBhvr>
                                      <p:tavLst>
                                        <p:tav tm="0">
                                          <p:val>
                                            <p:fltVal val="-90"/>
                                          </p:val>
                                        </p:tav>
                                        <p:tav tm="100000">
                                          <p:val>
                                            <p:fltVal val="0"/>
                                          </p:val>
                                        </p:tav>
                                      </p:tavLst>
                                    </p:anim>
                                    <p:anim calcmode="lin" valueType="num">
                                      <p:cBhvr>
                                        <p:cTn id="64" dur="800" decel="100000" fill="hold"/>
                                        <p:tgtEl>
                                          <p:spTgt spid="14"/>
                                        </p:tgtEl>
                                        <p:attrNameLst>
                                          <p:attrName>ppt_x</p:attrName>
                                        </p:attrNameLst>
                                      </p:cBhvr>
                                      <p:tavLst>
                                        <p:tav tm="0">
                                          <p:val>
                                            <p:strVal val="#ppt_x+0.4"/>
                                          </p:val>
                                        </p:tav>
                                        <p:tav tm="100000">
                                          <p:val>
                                            <p:strVal val="#ppt_x-0.05"/>
                                          </p:val>
                                        </p:tav>
                                      </p:tavLst>
                                    </p:anim>
                                    <p:anim calcmode="lin" valueType="num">
                                      <p:cBhvr>
                                        <p:cTn id="65" dur="800" decel="100000" fill="hold"/>
                                        <p:tgtEl>
                                          <p:spTgt spid="14"/>
                                        </p:tgtEl>
                                        <p:attrNameLst>
                                          <p:attrName>ppt_y</p:attrName>
                                        </p:attrNameLst>
                                      </p:cBhvr>
                                      <p:tavLst>
                                        <p:tav tm="0">
                                          <p:val>
                                            <p:strVal val="#ppt_y-0.4"/>
                                          </p:val>
                                        </p:tav>
                                        <p:tav tm="100000">
                                          <p:val>
                                            <p:strVal val="#ppt_y+0.1"/>
                                          </p:val>
                                        </p:tav>
                                      </p:tavLst>
                                    </p:anim>
                                    <p:anim calcmode="lin" valueType="num">
                                      <p:cBhvr>
                                        <p:cTn id="66" dur="200" accel="100000" fill="hold">
                                          <p:stCondLst>
                                            <p:cond delay="800"/>
                                          </p:stCondLst>
                                        </p:cTn>
                                        <p:tgtEl>
                                          <p:spTgt spid="14"/>
                                        </p:tgtEl>
                                        <p:attrNameLst>
                                          <p:attrName>ppt_x</p:attrName>
                                        </p:attrNameLst>
                                      </p:cBhvr>
                                      <p:tavLst>
                                        <p:tav tm="0">
                                          <p:val>
                                            <p:strVal val="#ppt_x-0.05"/>
                                          </p:val>
                                        </p:tav>
                                        <p:tav tm="100000">
                                          <p:val>
                                            <p:strVal val="#ppt_x"/>
                                          </p:val>
                                        </p:tav>
                                      </p:tavLst>
                                    </p:anim>
                                    <p:anim calcmode="lin" valueType="num">
                                      <p:cBhvr>
                                        <p:cTn id="67" dur="200" accel="100000" fill="hold">
                                          <p:stCondLst>
                                            <p:cond delay="800"/>
                                          </p:stCondLst>
                                        </p:cTn>
                                        <p:tgtEl>
                                          <p:spTgt spid="14"/>
                                        </p:tgtEl>
                                        <p:attrNameLst>
                                          <p:attrName>ppt_y</p:attrName>
                                        </p:attrNameLst>
                                      </p:cBhvr>
                                      <p:tavLst>
                                        <p:tav tm="0">
                                          <p:val>
                                            <p:strVal val="#ppt_y+0.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30" presetClass="entr" presetSubtype="0" fill="hold" grpId="0" nodeType="click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fade">
                                      <p:cBhvr>
                                        <p:cTn id="72" dur="800" decel="100000"/>
                                        <p:tgtEl>
                                          <p:spTgt spid="15"/>
                                        </p:tgtEl>
                                      </p:cBhvr>
                                    </p:animEffect>
                                    <p:anim calcmode="lin" valueType="num">
                                      <p:cBhvr>
                                        <p:cTn id="73" dur="800" decel="100000" fill="hold"/>
                                        <p:tgtEl>
                                          <p:spTgt spid="15"/>
                                        </p:tgtEl>
                                        <p:attrNameLst>
                                          <p:attrName>style.rotation</p:attrName>
                                        </p:attrNameLst>
                                      </p:cBhvr>
                                      <p:tavLst>
                                        <p:tav tm="0">
                                          <p:val>
                                            <p:fltVal val="-90"/>
                                          </p:val>
                                        </p:tav>
                                        <p:tav tm="100000">
                                          <p:val>
                                            <p:fltVal val="0"/>
                                          </p:val>
                                        </p:tav>
                                      </p:tavLst>
                                    </p:anim>
                                    <p:anim calcmode="lin" valueType="num">
                                      <p:cBhvr>
                                        <p:cTn id="74" dur="800" decel="100000" fill="hold"/>
                                        <p:tgtEl>
                                          <p:spTgt spid="15"/>
                                        </p:tgtEl>
                                        <p:attrNameLst>
                                          <p:attrName>ppt_x</p:attrName>
                                        </p:attrNameLst>
                                      </p:cBhvr>
                                      <p:tavLst>
                                        <p:tav tm="0">
                                          <p:val>
                                            <p:strVal val="#ppt_x+0.4"/>
                                          </p:val>
                                        </p:tav>
                                        <p:tav tm="100000">
                                          <p:val>
                                            <p:strVal val="#ppt_x-0.05"/>
                                          </p:val>
                                        </p:tav>
                                      </p:tavLst>
                                    </p:anim>
                                    <p:anim calcmode="lin" valueType="num">
                                      <p:cBhvr>
                                        <p:cTn id="75" dur="800" decel="100000" fill="hold"/>
                                        <p:tgtEl>
                                          <p:spTgt spid="15"/>
                                        </p:tgtEl>
                                        <p:attrNameLst>
                                          <p:attrName>ppt_y</p:attrName>
                                        </p:attrNameLst>
                                      </p:cBhvr>
                                      <p:tavLst>
                                        <p:tav tm="0">
                                          <p:val>
                                            <p:strVal val="#ppt_y-0.4"/>
                                          </p:val>
                                        </p:tav>
                                        <p:tav tm="100000">
                                          <p:val>
                                            <p:strVal val="#ppt_y+0.1"/>
                                          </p:val>
                                        </p:tav>
                                      </p:tavLst>
                                    </p:anim>
                                    <p:anim calcmode="lin" valueType="num">
                                      <p:cBhvr>
                                        <p:cTn id="76" dur="200" accel="100000" fill="hold">
                                          <p:stCondLst>
                                            <p:cond delay="800"/>
                                          </p:stCondLst>
                                        </p:cTn>
                                        <p:tgtEl>
                                          <p:spTgt spid="15"/>
                                        </p:tgtEl>
                                        <p:attrNameLst>
                                          <p:attrName>ppt_x</p:attrName>
                                        </p:attrNameLst>
                                      </p:cBhvr>
                                      <p:tavLst>
                                        <p:tav tm="0">
                                          <p:val>
                                            <p:strVal val="#ppt_x-0.05"/>
                                          </p:val>
                                        </p:tav>
                                        <p:tav tm="100000">
                                          <p:val>
                                            <p:strVal val="#ppt_x"/>
                                          </p:val>
                                        </p:tav>
                                      </p:tavLst>
                                    </p:anim>
                                    <p:anim calcmode="lin" valueType="num">
                                      <p:cBhvr>
                                        <p:cTn id="77" dur="200" accel="100000" fill="hold">
                                          <p:stCondLst>
                                            <p:cond delay="800"/>
                                          </p:stCondLst>
                                        </p:cTn>
                                        <p:tgtEl>
                                          <p:spTgt spid="15"/>
                                        </p:tgtEl>
                                        <p:attrNameLst>
                                          <p:attrName>ppt_y</p:attrName>
                                        </p:attrNameLst>
                                      </p:cBhvr>
                                      <p:tavLst>
                                        <p:tav tm="0">
                                          <p:val>
                                            <p:strVal val="#ppt_y+0.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30" presetClass="entr" presetSubtype="0" fill="hold" grpId="0" nodeType="clickEffect">
                                  <p:stCondLst>
                                    <p:cond delay="0"/>
                                  </p:stCondLst>
                                  <p:childTnLst>
                                    <p:set>
                                      <p:cBhvr>
                                        <p:cTn id="81" dur="1" fill="hold">
                                          <p:stCondLst>
                                            <p:cond delay="0"/>
                                          </p:stCondLst>
                                        </p:cTn>
                                        <p:tgtEl>
                                          <p:spTgt spid="16"/>
                                        </p:tgtEl>
                                        <p:attrNameLst>
                                          <p:attrName>style.visibility</p:attrName>
                                        </p:attrNameLst>
                                      </p:cBhvr>
                                      <p:to>
                                        <p:strVal val="visible"/>
                                      </p:to>
                                    </p:set>
                                    <p:animEffect transition="in" filter="fade">
                                      <p:cBhvr>
                                        <p:cTn id="82" dur="800" decel="100000"/>
                                        <p:tgtEl>
                                          <p:spTgt spid="16"/>
                                        </p:tgtEl>
                                      </p:cBhvr>
                                    </p:animEffect>
                                    <p:anim calcmode="lin" valueType="num">
                                      <p:cBhvr>
                                        <p:cTn id="83" dur="800" decel="100000" fill="hold"/>
                                        <p:tgtEl>
                                          <p:spTgt spid="16"/>
                                        </p:tgtEl>
                                        <p:attrNameLst>
                                          <p:attrName>style.rotation</p:attrName>
                                        </p:attrNameLst>
                                      </p:cBhvr>
                                      <p:tavLst>
                                        <p:tav tm="0">
                                          <p:val>
                                            <p:fltVal val="-90"/>
                                          </p:val>
                                        </p:tav>
                                        <p:tav tm="100000">
                                          <p:val>
                                            <p:fltVal val="0"/>
                                          </p:val>
                                        </p:tav>
                                      </p:tavLst>
                                    </p:anim>
                                    <p:anim calcmode="lin" valueType="num">
                                      <p:cBhvr>
                                        <p:cTn id="84" dur="800" decel="100000" fill="hold"/>
                                        <p:tgtEl>
                                          <p:spTgt spid="16"/>
                                        </p:tgtEl>
                                        <p:attrNameLst>
                                          <p:attrName>ppt_x</p:attrName>
                                        </p:attrNameLst>
                                      </p:cBhvr>
                                      <p:tavLst>
                                        <p:tav tm="0">
                                          <p:val>
                                            <p:strVal val="#ppt_x+0.4"/>
                                          </p:val>
                                        </p:tav>
                                        <p:tav tm="100000">
                                          <p:val>
                                            <p:strVal val="#ppt_x-0.05"/>
                                          </p:val>
                                        </p:tav>
                                      </p:tavLst>
                                    </p:anim>
                                    <p:anim calcmode="lin" valueType="num">
                                      <p:cBhvr>
                                        <p:cTn id="85" dur="800" decel="100000" fill="hold"/>
                                        <p:tgtEl>
                                          <p:spTgt spid="16"/>
                                        </p:tgtEl>
                                        <p:attrNameLst>
                                          <p:attrName>ppt_y</p:attrName>
                                        </p:attrNameLst>
                                      </p:cBhvr>
                                      <p:tavLst>
                                        <p:tav tm="0">
                                          <p:val>
                                            <p:strVal val="#ppt_y-0.4"/>
                                          </p:val>
                                        </p:tav>
                                        <p:tav tm="100000">
                                          <p:val>
                                            <p:strVal val="#ppt_y+0.1"/>
                                          </p:val>
                                        </p:tav>
                                      </p:tavLst>
                                    </p:anim>
                                    <p:anim calcmode="lin" valueType="num">
                                      <p:cBhvr>
                                        <p:cTn id="86" dur="200" accel="100000" fill="hold">
                                          <p:stCondLst>
                                            <p:cond delay="800"/>
                                          </p:stCondLst>
                                        </p:cTn>
                                        <p:tgtEl>
                                          <p:spTgt spid="16"/>
                                        </p:tgtEl>
                                        <p:attrNameLst>
                                          <p:attrName>ppt_x</p:attrName>
                                        </p:attrNameLst>
                                      </p:cBhvr>
                                      <p:tavLst>
                                        <p:tav tm="0">
                                          <p:val>
                                            <p:strVal val="#ppt_x-0.05"/>
                                          </p:val>
                                        </p:tav>
                                        <p:tav tm="100000">
                                          <p:val>
                                            <p:strVal val="#ppt_x"/>
                                          </p:val>
                                        </p:tav>
                                      </p:tavLst>
                                    </p:anim>
                                    <p:anim calcmode="lin" valueType="num">
                                      <p:cBhvr>
                                        <p:cTn id="87" dur="200" accel="100000" fill="hold">
                                          <p:stCondLst>
                                            <p:cond delay="800"/>
                                          </p:stCondLst>
                                        </p:cTn>
                                        <p:tgtEl>
                                          <p:spTgt spid="16"/>
                                        </p:tgtEl>
                                        <p:attrNameLst>
                                          <p:attrName>ppt_y</p:attrName>
                                        </p:attrNameLst>
                                      </p:cBhvr>
                                      <p:tavLst>
                                        <p:tav tm="0">
                                          <p:val>
                                            <p:strVal val="#ppt_y+0.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6" presetClass="entr" presetSubtype="0" fill="hold" grpId="0" nodeType="clickEffect">
                                  <p:stCondLst>
                                    <p:cond delay="0"/>
                                  </p:stCondLst>
                                  <p:childTnLst>
                                    <p:set>
                                      <p:cBhvr>
                                        <p:cTn id="91" dur="1" fill="hold">
                                          <p:stCondLst>
                                            <p:cond delay="0"/>
                                          </p:stCondLst>
                                        </p:cTn>
                                        <p:tgtEl>
                                          <p:spTgt spid="18"/>
                                        </p:tgtEl>
                                        <p:attrNameLst>
                                          <p:attrName>style.visibility</p:attrName>
                                        </p:attrNameLst>
                                      </p:cBhvr>
                                      <p:to>
                                        <p:strVal val="visible"/>
                                      </p:to>
                                    </p:set>
                                    <p:animEffect transition="in" filter="wipe(down)">
                                      <p:cBhvr>
                                        <p:cTn id="92" dur="580">
                                          <p:stCondLst>
                                            <p:cond delay="0"/>
                                          </p:stCondLst>
                                        </p:cTn>
                                        <p:tgtEl>
                                          <p:spTgt spid="18"/>
                                        </p:tgtEl>
                                      </p:cBhvr>
                                    </p:animEffect>
                                    <p:anim calcmode="lin" valueType="num">
                                      <p:cBhvr>
                                        <p:cTn id="93"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94"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95"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96"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97"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98" dur="26">
                                          <p:stCondLst>
                                            <p:cond delay="650"/>
                                          </p:stCondLst>
                                        </p:cTn>
                                        <p:tgtEl>
                                          <p:spTgt spid="18"/>
                                        </p:tgtEl>
                                      </p:cBhvr>
                                      <p:to x="100000" y="60000"/>
                                    </p:animScale>
                                    <p:animScale>
                                      <p:cBhvr>
                                        <p:cTn id="99" dur="166" decel="50000">
                                          <p:stCondLst>
                                            <p:cond delay="676"/>
                                          </p:stCondLst>
                                        </p:cTn>
                                        <p:tgtEl>
                                          <p:spTgt spid="18"/>
                                        </p:tgtEl>
                                      </p:cBhvr>
                                      <p:to x="100000" y="100000"/>
                                    </p:animScale>
                                    <p:animScale>
                                      <p:cBhvr>
                                        <p:cTn id="100" dur="26">
                                          <p:stCondLst>
                                            <p:cond delay="1312"/>
                                          </p:stCondLst>
                                        </p:cTn>
                                        <p:tgtEl>
                                          <p:spTgt spid="18"/>
                                        </p:tgtEl>
                                      </p:cBhvr>
                                      <p:to x="100000" y="80000"/>
                                    </p:animScale>
                                    <p:animScale>
                                      <p:cBhvr>
                                        <p:cTn id="101" dur="166" decel="50000">
                                          <p:stCondLst>
                                            <p:cond delay="1338"/>
                                          </p:stCondLst>
                                        </p:cTn>
                                        <p:tgtEl>
                                          <p:spTgt spid="18"/>
                                        </p:tgtEl>
                                      </p:cBhvr>
                                      <p:to x="100000" y="100000"/>
                                    </p:animScale>
                                    <p:animScale>
                                      <p:cBhvr>
                                        <p:cTn id="102" dur="26">
                                          <p:stCondLst>
                                            <p:cond delay="1642"/>
                                          </p:stCondLst>
                                        </p:cTn>
                                        <p:tgtEl>
                                          <p:spTgt spid="18"/>
                                        </p:tgtEl>
                                      </p:cBhvr>
                                      <p:to x="100000" y="90000"/>
                                    </p:animScale>
                                    <p:animScale>
                                      <p:cBhvr>
                                        <p:cTn id="103" dur="166" decel="50000">
                                          <p:stCondLst>
                                            <p:cond delay="1668"/>
                                          </p:stCondLst>
                                        </p:cTn>
                                        <p:tgtEl>
                                          <p:spTgt spid="18"/>
                                        </p:tgtEl>
                                      </p:cBhvr>
                                      <p:to x="100000" y="100000"/>
                                    </p:animScale>
                                    <p:animScale>
                                      <p:cBhvr>
                                        <p:cTn id="104" dur="26">
                                          <p:stCondLst>
                                            <p:cond delay="1808"/>
                                          </p:stCondLst>
                                        </p:cTn>
                                        <p:tgtEl>
                                          <p:spTgt spid="18"/>
                                        </p:tgtEl>
                                      </p:cBhvr>
                                      <p:to x="100000" y="95000"/>
                                    </p:animScale>
                                    <p:animScale>
                                      <p:cBhvr>
                                        <p:cTn id="105" dur="166" decel="50000">
                                          <p:stCondLst>
                                            <p:cond delay="1834"/>
                                          </p:stCondLst>
                                        </p:cTn>
                                        <p:tgtEl>
                                          <p:spTgt spid="1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P spid="12" grpId="0" animBg="1"/>
      <p:bldP spid="14" grpId="0" animBg="1"/>
      <p:bldP spid="15" grpId="0" animBg="1"/>
      <p:bldP spid="16" grpId="0" animBg="1"/>
      <p:bldP spid="18" grpId="0" animBg="1"/>
      <p:bldP spid="1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502BC17-18AF-433C-BF62-3EB663ADFB0B}"/>
              </a:ext>
            </a:extLst>
          </p:cNvPr>
          <p:cNvSpPr>
            <a:spLocks noGrp="1"/>
          </p:cNvSpPr>
          <p:nvPr>
            <p:ph idx="1"/>
          </p:nvPr>
        </p:nvSpPr>
        <p:spPr/>
        <p:txBody>
          <a:bodyPr>
            <a:normAutofit fontScale="92500" lnSpcReduction="20000"/>
          </a:bodyPr>
          <a:lstStyle/>
          <a:p>
            <a:pPr algn="just"/>
            <a:r>
              <a:rPr lang="en-US" dirty="0"/>
              <a:t>A Data Improvement Plan (DIP) is a formal plan to specify and manage improvements to a specified data domain and /or data problem.</a:t>
            </a:r>
          </a:p>
          <a:p>
            <a:pPr algn="just"/>
            <a:r>
              <a:rPr lang="en-US" dirty="0"/>
              <a:t>The benefits of a Data Improvement Plan are:</a:t>
            </a:r>
          </a:p>
          <a:p>
            <a:pPr algn="just"/>
            <a:r>
              <a:rPr lang="en-US" dirty="0"/>
              <a:t>sets out goals and expectations for data improvement</a:t>
            </a:r>
          </a:p>
          <a:p>
            <a:pPr algn="just"/>
            <a:r>
              <a:rPr lang="en-US" dirty="0"/>
              <a:t>acts as a focal point for all data improvement activities</a:t>
            </a:r>
          </a:p>
          <a:p>
            <a:pPr algn="just"/>
            <a:r>
              <a:rPr lang="en-GB" dirty="0"/>
              <a:t>prioritises</a:t>
            </a:r>
            <a:r>
              <a:rPr lang="en-US" dirty="0"/>
              <a:t> improvement activities</a:t>
            </a:r>
          </a:p>
          <a:p>
            <a:pPr algn="just"/>
            <a:r>
              <a:rPr lang="en-US" dirty="0"/>
              <a:t>can be used to track improvements and communicate successes</a:t>
            </a:r>
          </a:p>
          <a:p>
            <a:pPr algn="just"/>
            <a:r>
              <a:rPr lang="en-US" dirty="0"/>
              <a:t>can evolve to align with the changing needs of the business</a:t>
            </a:r>
          </a:p>
          <a:p>
            <a:pPr algn="just"/>
            <a:r>
              <a:rPr lang="en-US" dirty="0"/>
              <a:t>data domain DIPs can be rolled up to form the core of a company wide Data Improvement </a:t>
            </a:r>
            <a:r>
              <a:rPr lang="en-GB" dirty="0"/>
              <a:t>Programme</a:t>
            </a:r>
          </a:p>
        </p:txBody>
      </p:sp>
      <p:sp>
        <p:nvSpPr>
          <p:cNvPr id="3" name="Title 2">
            <a:extLst>
              <a:ext uri="{FF2B5EF4-FFF2-40B4-BE49-F238E27FC236}">
                <a16:creationId xmlns:a16="http://schemas.microsoft.com/office/drawing/2014/main" id="{F7F055F7-5C8D-4E04-BD4C-ECA9EB0BC293}"/>
              </a:ext>
            </a:extLst>
          </p:cNvPr>
          <p:cNvSpPr>
            <a:spLocks noGrp="1"/>
          </p:cNvSpPr>
          <p:nvPr>
            <p:ph type="title"/>
          </p:nvPr>
        </p:nvSpPr>
        <p:spPr/>
        <p:txBody>
          <a:bodyPr/>
          <a:lstStyle/>
          <a:p>
            <a:r>
              <a:rPr lang="en-US" dirty="0"/>
              <a:t>What is a Data Improvement Plan?</a:t>
            </a:r>
            <a:endParaRPr lang="en-GB" dirty="0"/>
          </a:p>
        </p:txBody>
      </p:sp>
    </p:spTree>
    <p:extLst>
      <p:ext uri="{BB962C8B-B14F-4D97-AF65-F5344CB8AC3E}">
        <p14:creationId xmlns:p14="http://schemas.microsoft.com/office/powerpoint/2010/main" val="38901610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6D5918-649C-485E-9345-99FC3EFB52BB}"/>
              </a:ext>
            </a:extLst>
          </p:cNvPr>
          <p:cNvSpPr>
            <a:spLocks noGrp="1"/>
          </p:cNvSpPr>
          <p:nvPr>
            <p:ph type="title"/>
          </p:nvPr>
        </p:nvSpPr>
        <p:spPr/>
        <p:txBody>
          <a:bodyPr/>
          <a:lstStyle/>
          <a:p>
            <a:r>
              <a:rPr lang="en-US" dirty="0"/>
              <a:t>Creating a Data Improvement Plan</a:t>
            </a:r>
            <a:endParaRPr lang="en-GB" dirty="0"/>
          </a:p>
        </p:txBody>
      </p:sp>
      <p:sp>
        <p:nvSpPr>
          <p:cNvPr id="4" name="Rectangle: Rounded Corners 3">
            <a:extLst>
              <a:ext uri="{FF2B5EF4-FFF2-40B4-BE49-F238E27FC236}">
                <a16:creationId xmlns:a16="http://schemas.microsoft.com/office/drawing/2014/main" id="{D3B0C7D5-3338-45DA-8F9A-044EE33594C8}"/>
              </a:ext>
            </a:extLst>
          </p:cNvPr>
          <p:cNvSpPr/>
          <p:nvPr/>
        </p:nvSpPr>
        <p:spPr>
          <a:xfrm>
            <a:off x="272562" y="1608993"/>
            <a:ext cx="2206869" cy="659423"/>
          </a:xfrm>
          <a:prstGeom prst="roundRect">
            <a:avLst/>
          </a:prstGeom>
          <a:solidFill>
            <a:srgbClr val="000099"/>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t>Investigate</a:t>
            </a:r>
          </a:p>
        </p:txBody>
      </p:sp>
      <p:sp>
        <p:nvSpPr>
          <p:cNvPr id="6" name="Rectangle: Single Corner Rounded 5">
            <a:extLst>
              <a:ext uri="{FF2B5EF4-FFF2-40B4-BE49-F238E27FC236}">
                <a16:creationId xmlns:a16="http://schemas.microsoft.com/office/drawing/2014/main" id="{162E4A58-EE92-4010-949B-9FF42A7B4186}"/>
              </a:ext>
            </a:extLst>
          </p:cNvPr>
          <p:cNvSpPr/>
          <p:nvPr/>
        </p:nvSpPr>
        <p:spPr>
          <a:xfrm>
            <a:off x="4129452" y="1213339"/>
            <a:ext cx="8062548" cy="2215661"/>
          </a:xfrm>
          <a:prstGeom prst="round1Rect">
            <a:avLst/>
          </a:prstGeom>
          <a:solidFill>
            <a:srgbClr val="039B82"/>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Arial" panose="020B0604020202020204" pitchFamily="34" charset="0"/>
              <a:buChar char="•"/>
            </a:pPr>
            <a:r>
              <a:rPr lang="en-GB" sz="2000" b="1" dirty="0"/>
              <a:t>Define data domain and its uses (Processes and Functions)</a:t>
            </a:r>
          </a:p>
          <a:p>
            <a:pPr marL="342900" indent="-342900" algn="just">
              <a:buFont typeface="Arial" panose="020B0604020202020204" pitchFamily="34" charset="0"/>
              <a:buChar char="•"/>
            </a:pPr>
            <a:r>
              <a:rPr lang="en-GB" sz="2000" b="1" dirty="0"/>
              <a:t>Identify data stakeholders (Creators, Modifiers, Consumers)</a:t>
            </a:r>
          </a:p>
          <a:p>
            <a:pPr marL="342900" indent="-342900" algn="just">
              <a:buFont typeface="Arial" panose="020B0604020202020204" pitchFamily="34" charset="0"/>
              <a:buChar char="•"/>
            </a:pPr>
            <a:r>
              <a:rPr lang="en-GB" sz="2000" b="1" dirty="0"/>
              <a:t>Engage with stakeholders (e.g. interviews, workshops, documents)</a:t>
            </a:r>
          </a:p>
          <a:p>
            <a:pPr marL="342900" indent="-342900" algn="just">
              <a:buFont typeface="Arial" panose="020B0604020202020204" pitchFamily="34" charset="0"/>
              <a:buChar char="•"/>
            </a:pPr>
            <a:r>
              <a:rPr lang="en-GB" sz="2000" b="1" dirty="0"/>
              <a:t>Identify key data fields (i.e. what data really matters)</a:t>
            </a:r>
          </a:p>
          <a:p>
            <a:pPr marL="342900" indent="-342900" algn="just">
              <a:buFont typeface="Arial" panose="020B0604020202020204" pitchFamily="34" charset="0"/>
              <a:buChar char="•"/>
            </a:pPr>
            <a:r>
              <a:rPr lang="en-GB" sz="2000" b="1" dirty="0"/>
              <a:t>Baseline data (Systems &amp; Quality) &amp; Data Governance maturity</a:t>
            </a:r>
          </a:p>
          <a:p>
            <a:pPr marL="342900" indent="-342900" algn="just">
              <a:buFont typeface="Arial" panose="020B0604020202020204" pitchFamily="34" charset="0"/>
              <a:buChar char="•"/>
            </a:pPr>
            <a:r>
              <a:rPr lang="en-GB" sz="2000" b="1" dirty="0"/>
              <a:t>Identify data problems &amp; impact</a:t>
            </a:r>
          </a:p>
        </p:txBody>
      </p:sp>
      <p:sp>
        <p:nvSpPr>
          <p:cNvPr id="7" name="Rectangle: Rounded Corners 6">
            <a:extLst>
              <a:ext uri="{FF2B5EF4-FFF2-40B4-BE49-F238E27FC236}">
                <a16:creationId xmlns:a16="http://schemas.microsoft.com/office/drawing/2014/main" id="{B87579E5-42DE-4284-9120-418F3BF786B3}"/>
              </a:ext>
            </a:extLst>
          </p:cNvPr>
          <p:cNvSpPr/>
          <p:nvPr/>
        </p:nvSpPr>
        <p:spPr>
          <a:xfrm>
            <a:off x="272562" y="3824654"/>
            <a:ext cx="2206869" cy="659423"/>
          </a:xfrm>
          <a:prstGeom prst="roundRect">
            <a:avLst/>
          </a:prstGeom>
          <a:solidFill>
            <a:srgbClr val="000099"/>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t>Organise</a:t>
            </a:r>
          </a:p>
        </p:txBody>
      </p:sp>
      <p:sp>
        <p:nvSpPr>
          <p:cNvPr id="8" name="Rectangle: Single Corner Rounded 7">
            <a:extLst>
              <a:ext uri="{FF2B5EF4-FFF2-40B4-BE49-F238E27FC236}">
                <a16:creationId xmlns:a16="http://schemas.microsoft.com/office/drawing/2014/main" id="{18CEE146-FD1D-4909-B4B5-9E84C1EE3D39}"/>
              </a:ext>
            </a:extLst>
          </p:cNvPr>
          <p:cNvSpPr/>
          <p:nvPr/>
        </p:nvSpPr>
        <p:spPr>
          <a:xfrm>
            <a:off x="4129452" y="3692770"/>
            <a:ext cx="8062548" cy="2127738"/>
          </a:xfrm>
          <a:prstGeom prst="round1Rect">
            <a:avLst/>
          </a:prstGeom>
          <a:solidFill>
            <a:srgbClr val="039B82"/>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Arial" panose="020B0604020202020204" pitchFamily="34" charset="0"/>
              <a:buChar char="•"/>
            </a:pPr>
            <a:r>
              <a:rPr lang="en-US" sz="2000" b="1" dirty="0"/>
              <a:t>Set up Data Domain Working Group (Business, IT and key stakeholders)</a:t>
            </a:r>
          </a:p>
          <a:p>
            <a:pPr marL="342900" indent="-342900" algn="just">
              <a:buFont typeface="Arial" panose="020B0604020202020204" pitchFamily="34" charset="0"/>
              <a:buChar char="•"/>
            </a:pPr>
            <a:r>
              <a:rPr lang="en-US" sz="2000" b="1" dirty="0"/>
              <a:t>Create a log of data problems, opportunities and business impact</a:t>
            </a:r>
          </a:p>
          <a:p>
            <a:pPr marL="342900" indent="-342900" algn="just">
              <a:buFont typeface="Arial" panose="020B0604020202020204" pitchFamily="34" charset="0"/>
              <a:buChar char="•"/>
            </a:pPr>
            <a:r>
              <a:rPr lang="en-US" sz="2000" b="1" dirty="0"/>
              <a:t>Initially identify and define potential improvement initiatives (People / Process /IT)</a:t>
            </a:r>
            <a:endParaRPr lang="en-GB" sz="2000" b="1" dirty="0"/>
          </a:p>
        </p:txBody>
      </p:sp>
      <p:sp>
        <p:nvSpPr>
          <p:cNvPr id="9" name="TextBox 8">
            <a:extLst>
              <a:ext uri="{FF2B5EF4-FFF2-40B4-BE49-F238E27FC236}">
                <a16:creationId xmlns:a16="http://schemas.microsoft.com/office/drawing/2014/main" id="{8BA1C038-CAA2-4CE6-A154-A552942641EF}"/>
              </a:ext>
            </a:extLst>
          </p:cNvPr>
          <p:cNvSpPr txBox="1"/>
          <p:nvPr/>
        </p:nvSpPr>
        <p:spPr>
          <a:xfrm>
            <a:off x="646234" y="1124684"/>
            <a:ext cx="1459524" cy="461665"/>
          </a:xfrm>
          <a:prstGeom prst="rect">
            <a:avLst/>
          </a:prstGeom>
          <a:noFill/>
        </p:spPr>
        <p:txBody>
          <a:bodyPr wrap="square" rtlCol="0">
            <a:spAutoFit/>
          </a:bodyPr>
          <a:lstStyle/>
          <a:p>
            <a:pPr algn="ctr"/>
            <a:r>
              <a:rPr lang="en-GB" sz="2400" b="1" dirty="0">
                <a:effectLst>
                  <a:outerShdw blurRad="38100" dist="38100" dir="2700000" algn="tl">
                    <a:srgbClr val="000000">
                      <a:alpha val="43137"/>
                    </a:srgbClr>
                  </a:outerShdw>
                </a:effectLst>
              </a:rPr>
              <a:t>Step one </a:t>
            </a:r>
          </a:p>
        </p:txBody>
      </p:sp>
      <p:sp>
        <p:nvSpPr>
          <p:cNvPr id="10" name="TextBox 9">
            <a:extLst>
              <a:ext uri="{FF2B5EF4-FFF2-40B4-BE49-F238E27FC236}">
                <a16:creationId xmlns:a16="http://schemas.microsoft.com/office/drawing/2014/main" id="{A2EB702D-E3CD-482E-9FD1-04364233B64B}"/>
              </a:ext>
            </a:extLst>
          </p:cNvPr>
          <p:cNvSpPr txBox="1"/>
          <p:nvPr/>
        </p:nvSpPr>
        <p:spPr>
          <a:xfrm>
            <a:off x="646234" y="3362989"/>
            <a:ext cx="1459524" cy="461665"/>
          </a:xfrm>
          <a:prstGeom prst="rect">
            <a:avLst/>
          </a:prstGeom>
          <a:noFill/>
        </p:spPr>
        <p:txBody>
          <a:bodyPr wrap="square" rtlCol="0">
            <a:spAutoFit/>
          </a:bodyPr>
          <a:lstStyle/>
          <a:p>
            <a:pPr algn="ctr"/>
            <a:r>
              <a:rPr lang="en-GB" sz="2400" b="1" dirty="0">
                <a:effectLst>
                  <a:outerShdw blurRad="38100" dist="38100" dir="2700000" algn="tl">
                    <a:srgbClr val="000000">
                      <a:alpha val="43137"/>
                    </a:srgbClr>
                  </a:outerShdw>
                </a:effectLst>
              </a:rPr>
              <a:t>Step two </a:t>
            </a:r>
          </a:p>
        </p:txBody>
      </p:sp>
      <p:sp>
        <p:nvSpPr>
          <p:cNvPr id="11" name="Arrow: Right 10">
            <a:extLst>
              <a:ext uri="{FF2B5EF4-FFF2-40B4-BE49-F238E27FC236}">
                <a16:creationId xmlns:a16="http://schemas.microsoft.com/office/drawing/2014/main" id="{C025399A-584F-4BD7-BF7B-710CACE7289E}"/>
              </a:ext>
            </a:extLst>
          </p:cNvPr>
          <p:cNvSpPr/>
          <p:nvPr/>
        </p:nvSpPr>
        <p:spPr>
          <a:xfrm>
            <a:off x="2540977" y="1762858"/>
            <a:ext cx="1526929" cy="351692"/>
          </a:xfrm>
          <a:prstGeom prst="rightArrow">
            <a:avLst/>
          </a:prstGeom>
          <a:solidFill>
            <a:srgbClr val="7030A0"/>
          </a:solid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2" name="Arrow: Right 11">
            <a:extLst>
              <a:ext uri="{FF2B5EF4-FFF2-40B4-BE49-F238E27FC236}">
                <a16:creationId xmlns:a16="http://schemas.microsoft.com/office/drawing/2014/main" id="{A2864710-FDF3-4DA2-9EE7-FE8DE377F800}"/>
              </a:ext>
            </a:extLst>
          </p:cNvPr>
          <p:cNvSpPr/>
          <p:nvPr/>
        </p:nvSpPr>
        <p:spPr>
          <a:xfrm>
            <a:off x="2540976" y="3978519"/>
            <a:ext cx="1526929" cy="351692"/>
          </a:xfrm>
          <a:prstGeom prst="rightArrow">
            <a:avLst/>
          </a:prstGeom>
          <a:solidFill>
            <a:srgbClr val="7030A0"/>
          </a:solid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Arrow: Up 12">
            <a:extLst>
              <a:ext uri="{FF2B5EF4-FFF2-40B4-BE49-F238E27FC236}">
                <a16:creationId xmlns:a16="http://schemas.microsoft.com/office/drawing/2014/main" id="{2AEBD0DD-7B22-4442-BE26-7888C09306B0}"/>
              </a:ext>
            </a:extLst>
          </p:cNvPr>
          <p:cNvSpPr/>
          <p:nvPr/>
        </p:nvSpPr>
        <p:spPr>
          <a:xfrm>
            <a:off x="1496890" y="2291060"/>
            <a:ext cx="252779" cy="1137940"/>
          </a:xfrm>
          <a:prstGeom prst="upArrow">
            <a:avLst/>
          </a:prstGeom>
          <a:solidFill>
            <a:srgbClr val="E2AC00"/>
          </a:solid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Arrow: Up 13">
            <a:extLst>
              <a:ext uri="{FF2B5EF4-FFF2-40B4-BE49-F238E27FC236}">
                <a16:creationId xmlns:a16="http://schemas.microsoft.com/office/drawing/2014/main" id="{78EED3F1-AE47-49CC-97FC-096F5CFBAC39}"/>
              </a:ext>
            </a:extLst>
          </p:cNvPr>
          <p:cNvSpPr/>
          <p:nvPr/>
        </p:nvSpPr>
        <p:spPr>
          <a:xfrm rot="10800000">
            <a:off x="692394" y="2321169"/>
            <a:ext cx="252779" cy="1137940"/>
          </a:xfrm>
          <a:prstGeom prst="upArrow">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729923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6D5918-649C-485E-9345-99FC3EFB52BB}"/>
              </a:ext>
            </a:extLst>
          </p:cNvPr>
          <p:cNvSpPr>
            <a:spLocks noGrp="1"/>
          </p:cNvSpPr>
          <p:nvPr>
            <p:ph type="title"/>
          </p:nvPr>
        </p:nvSpPr>
        <p:spPr/>
        <p:txBody>
          <a:bodyPr/>
          <a:lstStyle/>
          <a:p>
            <a:r>
              <a:rPr lang="en-US" dirty="0"/>
              <a:t>Creating a Data Improvement Plan</a:t>
            </a:r>
            <a:endParaRPr lang="en-GB" dirty="0"/>
          </a:p>
        </p:txBody>
      </p:sp>
      <p:sp>
        <p:nvSpPr>
          <p:cNvPr id="4" name="Rectangle: Rounded Corners 3">
            <a:extLst>
              <a:ext uri="{FF2B5EF4-FFF2-40B4-BE49-F238E27FC236}">
                <a16:creationId xmlns:a16="http://schemas.microsoft.com/office/drawing/2014/main" id="{D3B0C7D5-3338-45DA-8F9A-044EE33594C8}"/>
              </a:ext>
            </a:extLst>
          </p:cNvPr>
          <p:cNvSpPr/>
          <p:nvPr/>
        </p:nvSpPr>
        <p:spPr>
          <a:xfrm>
            <a:off x="272562" y="1608993"/>
            <a:ext cx="2206869" cy="659423"/>
          </a:xfrm>
          <a:prstGeom prst="roundRect">
            <a:avLst/>
          </a:prstGeom>
          <a:solidFill>
            <a:srgbClr val="000099"/>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t>Prioritise</a:t>
            </a:r>
          </a:p>
        </p:txBody>
      </p:sp>
      <p:sp>
        <p:nvSpPr>
          <p:cNvPr id="6" name="Rectangle: Single Corner Rounded 5">
            <a:extLst>
              <a:ext uri="{FF2B5EF4-FFF2-40B4-BE49-F238E27FC236}">
                <a16:creationId xmlns:a16="http://schemas.microsoft.com/office/drawing/2014/main" id="{162E4A58-EE92-4010-949B-9FF42A7B4186}"/>
              </a:ext>
            </a:extLst>
          </p:cNvPr>
          <p:cNvSpPr/>
          <p:nvPr/>
        </p:nvSpPr>
        <p:spPr>
          <a:xfrm>
            <a:off x="4129452" y="1213339"/>
            <a:ext cx="8062548" cy="1951891"/>
          </a:xfrm>
          <a:prstGeom prst="round1Rect">
            <a:avLst/>
          </a:prstGeom>
          <a:solidFill>
            <a:srgbClr val="039B82"/>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Arial" panose="020B0604020202020204" pitchFamily="34" charset="0"/>
              <a:buChar char="•"/>
            </a:pPr>
            <a:r>
              <a:rPr lang="en-GB" sz="2000" b="1" dirty="0"/>
              <a:t>Prioritise</a:t>
            </a:r>
            <a:r>
              <a:rPr lang="en-US" sz="2000" b="1" dirty="0"/>
              <a:t> data problems</a:t>
            </a:r>
          </a:p>
          <a:p>
            <a:pPr marL="342900" indent="-342900" algn="just">
              <a:buFont typeface="Arial" panose="020B0604020202020204" pitchFamily="34" charset="0"/>
              <a:buChar char="•"/>
            </a:pPr>
            <a:r>
              <a:rPr lang="en-US" sz="2000" b="1" dirty="0"/>
              <a:t>Define improvement projects</a:t>
            </a:r>
          </a:p>
          <a:p>
            <a:pPr marL="342900" indent="-342900" algn="just">
              <a:buFont typeface="Arial" panose="020B0604020202020204" pitchFamily="34" charset="0"/>
              <a:buChar char="•"/>
            </a:pPr>
            <a:r>
              <a:rPr lang="en-US" sz="2000" b="1" dirty="0"/>
              <a:t>Create improvement team(s) (from Working Group &amp; others)</a:t>
            </a:r>
          </a:p>
          <a:p>
            <a:pPr marL="342900" indent="-342900" algn="just">
              <a:buFont typeface="Arial" panose="020B0604020202020204" pitchFamily="34" charset="0"/>
              <a:buChar char="•"/>
            </a:pPr>
            <a:r>
              <a:rPr lang="en-GB" sz="2000" b="1" dirty="0"/>
              <a:t>Produce Motivation Model &amp; business case(s) for action</a:t>
            </a:r>
          </a:p>
          <a:p>
            <a:pPr marL="342900" indent="-342900" algn="just">
              <a:buFont typeface="Arial" panose="020B0604020202020204" pitchFamily="34" charset="0"/>
              <a:buChar char="•"/>
            </a:pPr>
            <a:r>
              <a:rPr lang="en-GB" sz="2000" b="1" dirty="0"/>
              <a:t>Finalise </a:t>
            </a:r>
            <a:r>
              <a:rPr lang="en-US" sz="2000" b="1" dirty="0"/>
              <a:t>initial Data Improvement Plan for Steering Group endorsement</a:t>
            </a:r>
            <a:endParaRPr lang="en-GB" sz="2000" b="1" dirty="0"/>
          </a:p>
        </p:txBody>
      </p:sp>
      <p:sp>
        <p:nvSpPr>
          <p:cNvPr id="7" name="Rectangle: Rounded Corners 6">
            <a:extLst>
              <a:ext uri="{FF2B5EF4-FFF2-40B4-BE49-F238E27FC236}">
                <a16:creationId xmlns:a16="http://schemas.microsoft.com/office/drawing/2014/main" id="{B87579E5-42DE-4284-9120-418F3BF786B3}"/>
              </a:ext>
            </a:extLst>
          </p:cNvPr>
          <p:cNvSpPr/>
          <p:nvPr/>
        </p:nvSpPr>
        <p:spPr>
          <a:xfrm>
            <a:off x="272561" y="4202722"/>
            <a:ext cx="2206869" cy="659423"/>
          </a:xfrm>
          <a:prstGeom prst="roundRect">
            <a:avLst/>
          </a:prstGeom>
          <a:solidFill>
            <a:srgbClr val="000099"/>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t>Improved</a:t>
            </a:r>
          </a:p>
        </p:txBody>
      </p:sp>
      <p:sp>
        <p:nvSpPr>
          <p:cNvPr id="8" name="Rectangle: Single Corner Rounded 7">
            <a:extLst>
              <a:ext uri="{FF2B5EF4-FFF2-40B4-BE49-F238E27FC236}">
                <a16:creationId xmlns:a16="http://schemas.microsoft.com/office/drawing/2014/main" id="{18CEE146-FD1D-4909-B4B5-9E84C1EE3D39}"/>
              </a:ext>
            </a:extLst>
          </p:cNvPr>
          <p:cNvSpPr/>
          <p:nvPr/>
        </p:nvSpPr>
        <p:spPr>
          <a:xfrm>
            <a:off x="4129452" y="3692769"/>
            <a:ext cx="8062548" cy="2338753"/>
          </a:xfrm>
          <a:prstGeom prst="round1Rect">
            <a:avLst/>
          </a:prstGeom>
          <a:solidFill>
            <a:srgbClr val="039B82"/>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Arial" panose="020B0604020202020204" pitchFamily="34" charset="0"/>
              <a:buChar char="•"/>
            </a:pPr>
            <a:r>
              <a:rPr lang="en-GB" sz="2000" b="1" dirty="0"/>
              <a:t>Launch improvement initiatives</a:t>
            </a:r>
          </a:p>
          <a:p>
            <a:pPr marL="342900" indent="-342900" algn="just">
              <a:buFont typeface="Arial" panose="020B0604020202020204" pitchFamily="34" charset="0"/>
              <a:buChar char="•"/>
            </a:pPr>
            <a:r>
              <a:rPr lang="en-GB" sz="2000" b="1" dirty="0"/>
              <a:t>Set KPIs and success measures</a:t>
            </a:r>
          </a:p>
          <a:p>
            <a:pPr marL="342900" indent="-342900" algn="just">
              <a:buFont typeface="Arial" panose="020B0604020202020204" pitchFamily="34" charset="0"/>
              <a:buChar char="•"/>
            </a:pPr>
            <a:r>
              <a:rPr lang="en-GB" sz="2000" b="1" dirty="0"/>
              <a:t>Perform root cause analysis and propose &amp; evaluate changes</a:t>
            </a:r>
          </a:p>
          <a:p>
            <a:pPr marL="342900" indent="-342900" algn="just">
              <a:buFont typeface="Arial" panose="020B0604020202020204" pitchFamily="34" charset="0"/>
              <a:buChar char="•"/>
            </a:pPr>
            <a:r>
              <a:rPr lang="en-GB" sz="2000" b="1" dirty="0"/>
              <a:t>Design and implement improvements (People / Process / IT)</a:t>
            </a:r>
          </a:p>
          <a:p>
            <a:pPr marL="342900" indent="-342900" algn="just">
              <a:buFont typeface="Arial" panose="020B0604020202020204" pitchFamily="34" charset="0"/>
              <a:buChar char="•"/>
            </a:pPr>
            <a:r>
              <a:rPr lang="en-GB" sz="2000" b="1" dirty="0"/>
              <a:t>Produce improvement plans, monitor progress and measure data improvements</a:t>
            </a:r>
          </a:p>
          <a:p>
            <a:pPr marL="342900" indent="-342900" algn="just">
              <a:buFont typeface="Arial" panose="020B0604020202020204" pitchFamily="34" charset="0"/>
              <a:buChar char="•"/>
            </a:pPr>
            <a:r>
              <a:rPr lang="en-GB" sz="2000" b="1" dirty="0"/>
              <a:t>Log benefits, publicise successes, and identify lessons learnt</a:t>
            </a:r>
          </a:p>
        </p:txBody>
      </p:sp>
      <p:sp>
        <p:nvSpPr>
          <p:cNvPr id="9" name="TextBox 8">
            <a:extLst>
              <a:ext uri="{FF2B5EF4-FFF2-40B4-BE49-F238E27FC236}">
                <a16:creationId xmlns:a16="http://schemas.microsoft.com/office/drawing/2014/main" id="{CEE6E14A-6228-464E-A5FD-A534356ABF7A}"/>
              </a:ext>
            </a:extLst>
          </p:cNvPr>
          <p:cNvSpPr txBox="1"/>
          <p:nvPr/>
        </p:nvSpPr>
        <p:spPr>
          <a:xfrm>
            <a:off x="646234" y="1124684"/>
            <a:ext cx="1833196" cy="461665"/>
          </a:xfrm>
          <a:prstGeom prst="rect">
            <a:avLst/>
          </a:prstGeom>
          <a:noFill/>
        </p:spPr>
        <p:txBody>
          <a:bodyPr wrap="square" rtlCol="0">
            <a:spAutoFit/>
          </a:bodyPr>
          <a:lstStyle/>
          <a:p>
            <a:pPr algn="ctr"/>
            <a:r>
              <a:rPr lang="en-GB" sz="2400" b="1" dirty="0">
                <a:effectLst>
                  <a:outerShdw blurRad="38100" dist="38100" dir="2700000" algn="tl">
                    <a:srgbClr val="000000">
                      <a:alpha val="43137"/>
                    </a:srgbClr>
                  </a:outerShdw>
                </a:effectLst>
              </a:rPr>
              <a:t>Step Three </a:t>
            </a:r>
          </a:p>
        </p:txBody>
      </p:sp>
      <p:sp>
        <p:nvSpPr>
          <p:cNvPr id="10" name="TextBox 9">
            <a:extLst>
              <a:ext uri="{FF2B5EF4-FFF2-40B4-BE49-F238E27FC236}">
                <a16:creationId xmlns:a16="http://schemas.microsoft.com/office/drawing/2014/main" id="{5B25C66F-2021-4DC6-B6BE-20B8E447D572}"/>
              </a:ext>
            </a:extLst>
          </p:cNvPr>
          <p:cNvSpPr txBox="1"/>
          <p:nvPr/>
        </p:nvSpPr>
        <p:spPr>
          <a:xfrm>
            <a:off x="646234" y="3771169"/>
            <a:ext cx="1701312" cy="461665"/>
          </a:xfrm>
          <a:prstGeom prst="rect">
            <a:avLst/>
          </a:prstGeom>
          <a:noFill/>
        </p:spPr>
        <p:txBody>
          <a:bodyPr wrap="square" rtlCol="0">
            <a:spAutoFit/>
          </a:bodyPr>
          <a:lstStyle/>
          <a:p>
            <a:pPr algn="ctr"/>
            <a:r>
              <a:rPr lang="en-GB" sz="2400" b="1" dirty="0">
                <a:effectLst>
                  <a:outerShdw blurRad="38100" dist="38100" dir="2700000" algn="tl">
                    <a:srgbClr val="000000">
                      <a:alpha val="43137"/>
                    </a:srgbClr>
                  </a:outerShdw>
                </a:effectLst>
              </a:rPr>
              <a:t>Step Four </a:t>
            </a:r>
          </a:p>
        </p:txBody>
      </p:sp>
      <p:sp>
        <p:nvSpPr>
          <p:cNvPr id="11" name="Arrow: Right 10">
            <a:extLst>
              <a:ext uri="{FF2B5EF4-FFF2-40B4-BE49-F238E27FC236}">
                <a16:creationId xmlns:a16="http://schemas.microsoft.com/office/drawing/2014/main" id="{13E98479-4C90-4473-BE7F-17BA4B7D5FA3}"/>
              </a:ext>
            </a:extLst>
          </p:cNvPr>
          <p:cNvSpPr/>
          <p:nvPr/>
        </p:nvSpPr>
        <p:spPr>
          <a:xfrm>
            <a:off x="2540976" y="4356587"/>
            <a:ext cx="1526929" cy="351692"/>
          </a:xfrm>
          <a:prstGeom prst="rightArrow">
            <a:avLst/>
          </a:prstGeom>
          <a:solidFill>
            <a:srgbClr val="7030A0"/>
          </a:solid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Arrow: Right 11">
            <a:extLst>
              <a:ext uri="{FF2B5EF4-FFF2-40B4-BE49-F238E27FC236}">
                <a16:creationId xmlns:a16="http://schemas.microsoft.com/office/drawing/2014/main" id="{F88CCC36-CE98-4D97-9B34-ED74D880BE99}"/>
              </a:ext>
            </a:extLst>
          </p:cNvPr>
          <p:cNvSpPr/>
          <p:nvPr/>
        </p:nvSpPr>
        <p:spPr>
          <a:xfrm>
            <a:off x="2540976" y="1762858"/>
            <a:ext cx="1526929" cy="351692"/>
          </a:xfrm>
          <a:prstGeom prst="rightArrow">
            <a:avLst/>
          </a:prstGeom>
          <a:solidFill>
            <a:srgbClr val="7030A0"/>
          </a:solid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Arrow: Up 1">
            <a:extLst>
              <a:ext uri="{FF2B5EF4-FFF2-40B4-BE49-F238E27FC236}">
                <a16:creationId xmlns:a16="http://schemas.microsoft.com/office/drawing/2014/main" id="{3DC356AE-FF7D-4AB7-B9DA-E5E71C2B969C}"/>
              </a:ext>
            </a:extLst>
          </p:cNvPr>
          <p:cNvSpPr/>
          <p:nvPr/>
        </p:nvSpPr>
        <p:spPr>
          <a:xfrm>
            <a:off x="1496890" y="2291060"/>
            <a:ext cx="294176" cy="1595140"/>
          </a:xfrm>
          <a:prstGeom prst="upArrow">
            <a:avLst/>
          </a:prstGeom>
          <a:solidFill>
            <a:srgbClr val="E2AC00"/>
          </a:solid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Arrow: Up 12">
            <a:extLst>
              <a:ext uri="{FF2B5EF4-FFF2-40B4-BE49-F238E27FC236}">
                <a16:creationId xmlns:a16="http://schemas.microsoft.com/office/drawing/2014/main" id="{5A505DBA-B81F-4EFF-9D60-A8A9920BDFFA}"/>
              </a:ext>
            </a:extLst>
          </p:cNvPr>
          <p:cNvSpPr/>
          <p:nvPr/>
        </p:nvSpPr>
        <p:spPr>
          <a:xfrm rot="10800000">
            <a:off x="552083" y="2321168"/>
            <a:ext cx="294175" cy="1705708"/>
          </a:xfrm>
          <a:prstGeom prst="upArrow">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95598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7DBCC-72F7-4632-8D7B-F6896E964042}"/>
              </a:ext>
            </a:extLst>
          </p:cNvPr>
          <p:cNvSpPr>
            <a:spLocks noGrp="1"/>
          </p:cNvSpPr>
          <p:nvPr>
            <p:ph type="title"/>
          </p:nvPr>
        </p:nvSpPr>
        <p:spPr/>
        <p:txBody>
          <a:bodyPr/>
          <a:lstStyle/>
          <a:p>
            <a:r>
              <a:rPr lang="en-GB" dirty="0"/>
              <a:t>Day two of Lectures </a:t>
            </a:r>
          </a:p>
        </p:txBody>
      </p:sp>
      <p:sp>
        <p:nvSpPr>
          <p:cNvPr id="3" name="Text Placeholder 2">
            <a:extLst>
              <a:ext uri="{FF2B5EF4-FFF2-40B4-BE49-F238E27FC236}">
                <a16:creationId xmlns:a16="http://schemas.microsoft.com/office/drawing/2014/main" id="{4A58BEBB-9AC1-4A2A-993C-9734A3F62609}"/>
              </a:ext>
            </a:extLst>
          </p:cNvPr>
          <p:cNvSpPr>
            <a:spLocks noGrp="1"/>
          </p:cNvSpPr>
          <p:nvPr>
            <p:ph type="body" idx="1"/>
          </p:nvPr>
        </p:nvSpPr>
        <p:spPr>
          <a:xfrm>
            <a:off x="1751510" y="3548335"/>
            <a:ext cx="8688977" cy="1225888"/>
          </a:xfrm>
        </p:spPr>
        <p:txBody>
          <a:bodyPr>
            <a:normAutofit lnSpcReduction="10000"/>
          </a:bodyPr>
          <a:lstStyle/>
          <a:p>
            <a:r>
              <a:rPr lang="en-GB" dirty="0"/>
              <a:t>Selection and Appraisal, Archiving and Repositories </a:t>
            </a:r>
          </a:p>
        </p:txBody>
      </p:sp>
    </p:spTree>
    <p:extLst>
      <p:ext uri="{BB962C8B-B14F-4D97-AF65-F5344CB8AC3E}">
        <p14:creationId xmlns:p14="http://schemas.microsoft.com/office/powerpoint/2010/main" val="19823387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C93DAA-BEDF-4902-92F8-E1734539C111}"/>
              </a:ext>
            </a:extLst>
          </p:cNvPr>
          <p:cNvSpPr>
            <a:spLocks noGrp="1"/>
          </p:cNvSpPr>
          <p:nvPr>
            <p:ph idx="1"/>
          </p:nvPr>
        </p:nvSpPr>
        <p:spPr/>
        <p:txBody>
          <a:bodyPr/>
          <a:lstStyle/>
          <a:p>
            <a:pPr algn="just"/>
            <a:r>
              <a:rPr lang="en-GB" dirty="0"/>
              <a:t>A key question that comes up in the process of data curation and archiving is, which datasets are worthy of long-term retention?</a:t>
            </a:r>
          </a:p>
          <a:p>
            <a:pPr algn="just"/>
            <a:r>
              <a:rPr lang="en-GB" dirty="0"/>
              <a:t>There is the need to also understand the best criteria to use in  making a choice in terms of data to accept and archive.</a:t>
            </a:r>
          </a:p>
          <a:p>
            <a:pPr algn="just"/>
            <a:r>
              <a:rPr lang="en-GB" dirty="0"/>
              <a:t>Making a choice on the data to archive would require you to answer the following questions.</a:t>
            </a:r>
          </a:p>
        </p:txBody>
      </p:sp>
      <p:sp>
        <p:nvSpPr>
          <p:cNvPr id="2" name="Title 1">
            <a:extLst>
              <a:ext uri="{FF2B5EF4-FFF2-40B4-BE49-F238E27FC236}">
                <a16:creationId xmlns:a16="http://schemas.microsoft.com/office/drawing/2014/main" id="{5A5C4673-86F4-41DD-8FF7-486B2F085A5D}"/>
              </a:ext>
            </a:extLst>
          </p:cNvPr>
          <p:cNvSpPr>
            <a:spLocks noGrp="1"/>
          </p:cNvSpPr>
          <p:nvPr>
            <p:ph type="title"/>
          </p:nvPr>
        </p:nvSpPr>
        <p:spPr/>
        <p:txBody>
          <a:bodyPr/>
          <a:lstStyle/>
          <a:p>
            <a:r>
              <a:rPr lang="en-GB"/>
              <a:t>Selection and Appraisal</a:t>
            </a:r>
            <a:endParaRPr lang="en-GB" dirty="0"/>
          </a:p>
        </p:txBody>
      </p:sp>
    </p:spTree>
    <p:extLst>
      <p:ext uri="{BB962C8B-B14F-4D97-AF65-F5344CB8AC3E}">
        <p14:creationId xmlns:p14="http://schemas.microsoft.com/office/powerpoint/2010/main" val="35392282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C93DAA-BEDF-4902-92F8-E1734539C111}"/>
              </a:ext>
            </a:extLst>
          </p:cNvPr>
          <p:cNvSpPr>
            <a:spLocks noGrp="1"/>
          </p:cNvSpPr>
          <p:nvPr>
            <p:ph idx="1"/>
          </p:nvPr>
        </p:nvSpPr>
        <p:spPr/>
        <p:txBody>
          <a:bodyPr>
            <a:normAutofit fontScale="92500"/>
          </a:bodyPr>
          <a:lstStyle/>
          <a:p>
            <a:pPr algn="just"/>
            <a:r>
              <a:rPr lang="en-GB" dirty="0"/>
              <a:t>Does the data fits into the mission and vision of the repository?</a:t>
            </a:r>
          </a:p>
          <a:p>
            <a:pPr algn="just"/>
            <a:r>
              <a:rPr lang="en-GB" dirty="0"/>
              <a:t>Does the data fits into the research focus of the institution?</a:t>
            </a:r>
          </a:p>
          <a:p>
            <a:pPr algn="just"/>
            <a:r>
              <a:rPr lang="en-GB" dirty="0"/>
              <a:t>What is the value of the data to the field (e.g. Social Sciences, Psychology, Medicine, Public Health etc.) of study the repository seek to archive its data?</a:t>
            </a:r>
          </a:p>
          <a:p>
            <a:pPr algn="just"/>
            <a:r>
              <a:rPr lang="en-GB" dirty="0"/>
              <a:t>How unique is the data and can it survive the test of time?</a:t>
            </a:r>
          </a:p>
          <a:p>
            <a:pPr algn="just"/>
            <a:r>
              <a:rPr lang="en-GB" dirty="0"/>
              <a:t>Is the data useful in terms of using current and emerging research and statistical techniques?</a:t>
            </a:r>
          </a:p>
          <a:p>
            <a:pPr algn="just"/>
            <a:endParaRPr lang="en-GB" dirty="0"/>
          </a:p>
          <a:p>
            <a:pPr algn="just"/>
            <a:endParaRPr lang="en-GB" dirty="0"/>
          </a:p>
          <a:p>
            <a:pPr algn="just"/>
            <a:endParaRPr lang="en-GB" dirty="0"/>
          </a:p>
        </p:txBody>
      </p:sp>
      <p:sp>
        <p:nvSpPr>
          <p:cNvPr id="2" name="Title 1">
            <a:extLst>
              <a:ext uri="{FF2B5EF4-FFF2-40B4-BE49-F238E27FC236}">
                <a16:creationId xmlns:a16="http://schemas.microsoft.com/office/drawing/2014/main" id="{5A5C4673-86F4-41DD-8FF7-486B2F085A5D}"/>
              </a:ext>
            </a:extLst>
          </p:cNvPr>
          <p:cNvSpPr>
            <a:spLocks noGrp="1"/>
          </p:cNvSpPr>
          <p:nvPr>
            <p:ph type="title"/>
          </p:nvPr>
        </p:nvSpPr>
        <p:spPr/>
        <p:txBody>
          <a:bodyPr/>
          <a:lstStyle/>
          <a:p>
            <a:r>
              <a:rPr lang="en-GB"/>
              <a:t>Selection and Appraisal</a:t>
            </a:r>
            <a:endParaRPr lang="en-GB" dirty="0"/>
          </a:p>
        </p:txBody>
      </p:sp>
    </p:spTree>
    <p:extLst>
      <p:ext uri="{BB962C8B-B14F-4D97-AF65-F5344CB8AC3E}">
        <p14:creationId xmlns:p14="http://schemas.microsoft.com/office/powerpoint/2010/main" val="32181575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C93DAA-BEDF-4902-92F8-E1734539C111}"/>
              </a:ext>
            </a:extLst>
          </p:cNvPr>
          <p:cNvSpPr>
            <a:spLocks noGrp="1"/>
          </p:cNvSpPr>
          <p:nvPr>
            <p:ph idx="1"/>
          </p:nvPr>
        </p:nvSpPr>
        <p:spPr/>
        <p:txBody>
          <a:bodyPr>
            <a:normAutofit/>
          </a:bodyPr>
          <a:lstStyle/>
          <a:p>
            <a:pPr algn="just"/>
            <a:r>
              <a:rPr lang="en-GB" dirty="0"/>
              <a:t>In addition to finding answers to the above question, any data repository or centre should also consider the following when making a decision on the kind of data to accept.</a:t>
            </a:r>
          </a:p>
          <a:p>
            <a:pPr algn="just"/>
            <a:r>
              <a:rPr lang="en-GB" dirty="0"/>
              <a:t>The diversity of the data</a:t>
            </a:r>
          </a:p>
          <a:p>
            <a:pPr algn="just"/>
            <a:r>
              <a:rPr lang="en-GB" dirty="0"/>
              <a:t>Preference should be given to complex data</a:t>
            </a:r>
          </a:p>
          <a:p>
            <a:pPr lvl="1" algn="just"/>
            <a:r>
              <a:rPr lang="en-US" dirty="0"/>
              <a:t> Data arising from longitudinal research, survey research, and non-standard types: biological data, administrative records, video data, spatial data, remotely sensed data, and relational databases.</a:t>
            </a:r>
            <a:endParaRPr lang="en-GB" dirty="0"/>
          </a:p>
          <a:p>
            <a:pPr lvl="1" algn="just"/>
            <a:endParaRPr lang="en-GB" dirty="0"/>
          </a:p>
        </p:txBody>
      </p:sp>
      <p:sp>
        <p:nvSpPr>
          <p:cNvPr id="2" name="Title 1">
            <a:extLst>
              <a:ext uri="{FF2B5EF4-FFF2-40B4-BE49-F238E27FC236}">
                <a16:creationId xmlns:a16="http://schemas.microsoft.com/office/drawing/2014/main" id="{5A5C4673-86F4-41DD-8FF7-486B2F085A5D}"/>
              </a:ext>
            </a:extLst>
          </p:cNvPr>
          <p:cNvSpPr>
            <a:spLocks noGrp="1"/>
          </p:cNvSpPr>
          <p:nvPr>
            <p:ph type="title"/>
          </p:nvPr>
        </p:nvSpPr>
        <p:spPr/>
        <p:txBody>
          <a:bodyPr/>
          <a:lstStyle/>
          <a:p>
            <a:r>
              <a:rPr lang="en-GB"/>
              <a:t>Selection and Appraisal</a:t>
            </a:r>
            <a:endParaRPr lang="en-GB" dirty="0"/>
          </a:p>
        </p:txBody>
      </p:sp>
    </p:spTree>
    <p:extLst>
      <p:ext uri="{BB962C8B-B14F-4D97-AF65-F5344CB8AC3E}">
        <p14:creationId xmlns:p14="http://schemas.microsoft.com/office/powerpoint/2010/main" val="37471677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C93DAA-BEDF-4902-92F8-E1734539C111}"/>
              </a:ext>
            </a:extLst>
          </p:cNvPr>
          <p:cNvSpPr>
            <a:spLocks noGrp="1"/>
          </p:cNvSpPr>
          <p:nvPr>
            <p:ph idx="1"/>
          </p:nvPr>
        </p:nvSpPr>
        <p:spPr/>
        <p:txBody>
          <a:bodyPr>
            <a:normAutofit/>
          </a:bodyPr>
          <a:lstStyle/>
          <a:p>
            <a:pPr algn="just"/>
            <a:r>
              <a:rPr lang="en-GB" dirty="0"/>
              <a:t>Data that uses the mixed method should also be given more preference </a:t>
            </a:r>
          </a:p>
          <a:p>
            <a:pPr lvl="1" algn="just"/>
            <a:r>
              <a:rPr lang="en-US" dirty="0"/>
              <a:t>Data that can support both qualitative and quantitative analyses; data resulting from concurrent (both at the same time), sequential (one following the other), or conversion (one method to the other) mixed method study designs.</a:t>
            </a:r>
          </a:p>
          <a:p>
            <a:pPr algn="just"/>
            <a:r>
              <a:rPr lang="en-US" dirty="0"/>
              <a:t>Data that is interdisciplinary in nature </a:t>
            </a:r>
          </a:p>
          <a:p>
            <a:pPr lvl="1" algn="just"/>
            <a:r>
              <a:rPr lang="en-US" dirty="0"/>
              <a:t>Data from interdisciplinary studies, and data resulting from studies using the research methods of multiple disciplines.</a:t>
            </a:r>
            <a:endParaRPr lang="en-GB" dirty="0"/>
          </a:p>
        </p:txBody>
      </p:sp>
      <p:sp>
        <p:nvSpPr>
          <p:cNvPr id="2" name="Title 1">
            <a:extLst>
              <a:ext uri="{FF2B5EF4-FFF2-40B4-BE49-F238E27FC236}">
                <a16:creationId xmlns:a16="http://schemas.microsoft.com/office/drawing/2014/main" id="{5A5C4673-86F4-41DD-8FF7-486B2F085A5D}"/>
              </a:ext>
            </a:extLst>
          </p:cNvPr>
          <p:cNvSpPr>
            <a:spLocks noGrp="1"/>
          </p:cNvSpPr>
          <p:nvPr>
            <p:ph type="title"/>
          </p:nvPr>
        </p:nvSpPr>
        <p:spPr/>
        <p:txBody>
          <a:bodyPr/>
          <a:lstStyle/>
          <a:p>
            <a:r>
              <a:rPr lang="en-GB"/>
              <a:t>Selection and Appraisal</a:t>
            </a:r>
            <a:endParaRPr lang="en-GB" dirty="0"/>
          </a:p>
        </p:txBody>
      </p:sp>
    </p:spTree>
    <p:extLst>
      <p:ext uri="{BB962C8B-B14F-4D97-AF65-F5344CB8AC3E}">
        <p14:creationId xmlns:p14="http://schemas.microsoft.com/office/powerpoint/2010/main" val="2501709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DEF551-D6BC-49E2-8632-4AE97159B919}"/>
              </a:ext>
            </a:extLst>
          </p:cNvPr>
          <p:cNvSpPr>
            <a:spLocks noGrp="1"/>
          </p:cNvSpPr>
          <p:nvPr>
            <p:ph idx="1"/>
          </p:nvPr>
        </p:nvSpPr>
        <p:spPr/>
        <p:txBody>
          <a:bodyPr>
            <a:normAutofit lnSpcReduction="10000"/>
          </a:bodyPr>
          <a:lstStyle/>
          <a:p>
            <a:r>
              <a:rPr lang="en-GB" i="1" dirty="0"/>
              <a:t>Structured Data is data that has been catalogued into </a:t>
            </a:r>
            <a:r>
              <a:rPr lang="en-GB" i="1" dirty="0">
                <a:solidFill>
                  <a:srgbClr val="FF0000"/>
                </a:solidFill>
              </a:rPr>
              <a:t>attributes</a:t>
            </a:r>
            <a:r>
              <a:rPr lang="en-GB" i="1" dirty="0"/>
              <a:t> and </a:t>
            </a:r>
            <a:r>
              <a:rPr lang="en-GB" i="1" dirty="0">
                <a:solidFill>
                  <a:srgbClr val="FF0000"/>
                </a:solidFill>
              </a:rPr>
              <a:t>indexed</a:t>
            </a:r>
            <a:r>
              <a:rPr lang="en-GB" i="1" dirty="0"/>
              <a:t> for easy access. </a:t>
            </a:r>
          </a:p>
          <a:p>
            <a:r>
              <a:rPr lang="en-GB" i="1" dirty="0"/>
              <a:t>It has predefined attributes </a:t>
            </a:r>
          </a:p>
          <a:p>
            <a:r>
              <a:rPr lang="en-GB" i="1" dirty="0"/>
              <a:t>Facilitates data manipulation</a:t>
            </a:r>
          </a:p>
          <a:p>
            <a:r>
              <a:rPr lang="en-GB" i="1" dirty="0"/>
              <a:t>The problem with Structured Data is that the </a:t>
            </a:r>
            <a:r>
              <a:rPr lang="en-GB" i="1" dirty="0">
                <a:solidFill>
                  <a:srgbClr val="FF0000"/>
                </a:solidFill>
              </a:rPr>
              <a:t>natural environment does not have a structure</a:t>
            </a:r>
            <a:r>
              <a:rPr lang="en-GB" i="1" dirty="0"/>
              <a:t> and there is a big effort in structuring the data. </a:t>
            </a:r>
          </a:p>
          <a:p>
            <a:r>
              <a:rPr lang="en-GB" i="1" dirty="0"/>
              <a:t>Such an effort often needs a lot of thought processes and manual effort. Anything that needs manual effort is not scalable. </a:t>
            </a:r>
          </a:p>
        </p:txBody>
      </p:sp>
      <p:sp>
        <p:nvSpPr>
          <p:cNvPr id="3" name="Title 2">
            <a:extLst>
              <a:ext uri="{FF2B5EF4-FFF2-40B4-BE49-F238E27FC236}">
                <a16:creationId xmlns:a16="http://schemas.microsoft.com/office/drawing/2014/main" id="{57F38F6D-CC45-4D08-A9BE-BCE6C176F0EE}"/>
              </a:ext>
            </a:extLst>
          </p:cNvPr>
          <p:cNvSpPr>
            <a:spLocks noGrp="1"/>
          </p:cNvSpPr>
          <p:nvPr>
            <p:ph type="title"/>
          </p:nvPr>
        </p:nvSpPr>
        <p:spPr>
          <a:xfrm>
            <a:off x="1" y="99390"/>
            <a:ext cx="11239500" cy="1034085"/>
          </a:xfrm>
        </p:spPr>
        <p:txBody>
          <a:bodyPr/>
          <a:lstStyle/>
          <a:p>
            <a:r>
              <a:rPr lang="en-GB" dirty="0"/>
              <a:t>Overview of Data</a:t>
            </a:r>
          </a:p>
        </p:txBody>
      </p:sp>
    </p:spTree>
    <p:extLst>
      <p:ext uri="{BB962C8B-B14F-4D97-AF65-F5344CB8AC3E}">
        <p14:creationId xmlns:p14="http://schemas.microsoft.com/office/powerpoint/2010/main" val="22215351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C93DAA-BEDF-4902-92F8-E1734539C111}"/>
              </a:ext>
            </a:extLst>
          </p:cNvPr>
          <p:cNvSpPr>
            <a:spLocks noGrp="1"/>
          </p:cNvSpPr>
          <p:nvPr>
            <p:ph idx="1"/>
          </p:nvPr>
        </p:nvSpPr>
        <p:spPr/>
        <p:txBody>
          <a:bodyPr>
            <a:normAutofit fontScale="92500" lnSpcReduction="10000"/>
          </a:bodyPr>
          <a:lstStyle/>
          <a:p>
            <a:pPr algn="just"/>
            <a:r>
              <a:rPr lang="en-GB" dirty="0"/>
              <a:t>Also the data should also meet the following additional criteria </a:t>
            </a:r>
          </a:p>
          <a:p>
            <a:pPr algn="just"/>
            <a:r>
              <a:rPr lang="en-US" dirty="0"/>
              <a:t>The data are not available anywhere else, or are not likely to be available elsewhere in the future.</a:t>
            </a:r>
          </a:p>
          <a:p>
            <a:pPr algn="just"/>
            <a:r>
              <a:rPr lang="en-US" dirty="0"/>
              <a:t>The data are in the public domain.</a:t>
            </a:r>
          </a:p>
          <a:p>
            <a:pPr algn="just"/>
            <a:r>
              <a:rPr lang="en-US" dirty="0"/>
              <a:t>Copyright is clear, Copyright owners agree to your dissemination policies.</a:t>
            </a:r>
          </a:p>
          <a:p>
            <a:pPr algn="just"/>
            <a:r>
              <a:rPr lang="en-US" dirty="0"/>
              <a:t>The dataset adheres to standards for privacy and confidentiality.</a:t>
            </a:r>
          </a:p>
          <a:p>
            <a:pPr algn="just"/>
            <a:r>
              <a:rPr lang="en-US" dirty="0"/>
              <a:t>The technical documentation is complete.</a:t>
            </a:r>
          </a:p>
          <a:p>
            <a:pPr algn="just"/>
            <a:r>
              <a:rPr lang="en-US" dirty="0"/>
              <a:t>The data are in a format that facilitates ease of use.</a:t>
            </a:r>
            <a:endParaRPr lang="en-GB" dirty="0"/>
          </a:p>
        </p:txBody>
      </p:sp>
      <p:sp>
        <p:nvSpPr>
          <p:cNvPr id="2" name="Title 1">
            <a:extLst>
              <a:ext uri="{FF2B5EF4-FFF2-40B4-BE49-F238E27FC236}">
                <a16:creationId xmlns:a16="http://schemas.microsoft.com/office/drawing/2014/main" id="{5A5C4673-86F4-41DD-8FF7-486B2F085A5D}"/>
              </a:ext>
            </a:extLst>
          </p:cNvPr>
          <p:cNvSpPr>
            <a:spLocks noGrp="1"/>
          </p:cNvSpPr>
          <p:nvPr>
            <p:ph type="title"/>
          </p:nvPr>
        </p:nvSpPr>
        <p:spPr/>
        <p:txBody>
          <a:bodyPr/>
          <a:lstStyle/>
          <a:p>
            <a:r>
              <a:rPr lang="en-GB"/>
              <a:t>Selection and Appraisal</a:t>
            </a:r>
            <a:endParaRPr lang="en-GB" dirty="0"/>
          </a:p>
        </p:txBody>
      </p:sp>
    </p:spTree>
    <p:extLst>
      <p:ext uri="{BB962C8B-B14F-4D97-AF65-F5344CB8AC3E}">
        <p14:creationId xmlns:p14="http://schemas.microsoft.com/office/powerpoint/2010/main" val="36071463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C93DAA-BEDF-4902-92F8-E1734539C111}"/>
              </a:ext>
            </a:extLst>
          </p:cNvPr>
          <p:cNvSpPr>
            <a:spLocks noGrp="1"/>
          </p:cNvSpPr>
          <p:nvPr>
            <p:ph idx="1"/>
          </p:nvPr>
        </p:nvSpPr>
        <p:spPr/>
        <p:txBody>
          <a:bodyPr>
            <a:normAutofit/>
          </a:bodyPr>
          <a:lstStyle/>
          <a:p>
            <a:pPr algn="just"/>
            <a:r>
              <a:rPr lang="en-GB" dirty="0"/>
              <a:t>Once data is submitted, there must be checks in place to validate the process of submission.</a:t>
            </a:r>
          </a:p>
          <a:p>
            <a:pPr algn="just"/>
            <a:r>
              <a:rPr lang="en-GB" dirty="0"/>
              <a:t>There should be systems in place to track the submission process. </a:t>
            </a:r>
          </a:p>
          <a:p>
            <a:pPr algn="just"/>
            <a:r>
              <a:rPr lang="en-GB" dirty="0"/>
              <a:t>You should be able to review the submission before making it available online.</a:t>
            </a:r>
          </a:p>
        </p:txBody>
      </p:sp>
      <p:sp>
        <p:nvSpPr>
          <p:cNvPr id="2" name="Title 1">
            <a:extLst>
              <a:ext uri="{FF2B5EF4-FFF2-40B4-BE49-F238E27FC236}">
                <a16:creationId xmlns:a16="http://schemas.microsoft.com/office/drawing/2014/main" id="{5A5C4673-86F4-41DD-8FF7-486B2F085A5D}"/>
              </a:ext>
            </a:extLst>
          </p:cNvPr>
          <p:cNvSpPr>
            <a:spLocks noGrp="1"/>
          </p:cNvSpPr>
          <p:nvPr>
            <p:ph type="title"/>
          </p:nvPr>
        </p:nvSpPr>
        <p:spPr/>
        <p:txBody>
          <a:bodyPr/>
          <a:lstStyle/>
          <a:p>
            <a:r>
              <a:rPr lang="en-GB" dirty="0"/>
              <a:t>Receipt of Submission</a:t>
            </a:r>
          </a:p>
        </p:txBody>
      </p:sp>
    </p:spTree>
    <p:extLst>
      <p:ext uri="{BB962C8B-B14F-4D97-AF65-F5344CB8AC3E}">
        <p14:creationId xmlns:p14="http://schemas.microsoft.com/office/powerpoint/2010/main" val="4361248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C93DAA-BEDF-4902-92F8-E1734539C111}"/>
              </a:ext>
            </a:extLst>
          </p:cNvPr>
          <p:cNvSpPr>
            <a:spLocks noGrp="1"/>
          </p:cNvSpPr>
          <p:nvPr>
            <p:ph idx="1"/>
          </p:nvPr>
        </p:nvSpPr>
        <p:spPr/>
        <p:txBody>
          <a:bodyPr>
            <a:normAutofit/>
          </a:bodyPr>
          <a:lstStyle/>
          <a:p>
            <a:pPr algn="just"/>
            <a:r>
              <a:rPr lang="en-US" dirty="0"/>
              <a:t>Data archiving is the process of moving data that may not be in active use to a dedicated storage device for long-term retention and possible future use. </a:t>
            </a:r>
          </a:p>
          <a:p>
            <a:pPr algn="just"/>
            <a:r>
              <a:rPr lang="en-US" dirty="0"/>
              <a:t>Data archives mainly consist of old data that remains useful to </a:t>
            </a:r>
            <a:r>
              <a:rPr lang="en-GB" dirty="0"/>
              <a:t>organisations</a:t>
            </a:r>
            <a:r>
              <a:rPr lang="en-US" dirty="0"/>
              <a:t> and researchers.</a:t>
            </a:r>
          </a:p>
          <a:p>
            <a:pPr algn="just"/>
            <a:r>
              <a:rPr lang="en-US" dirty="0"/>
              <a:t>Data archives are indexed and have search capabilities.</a:t>
            </a:r>
          </a:p>
          <a:p>
            <a:pPr marL="0" indent="0" algn="just">
              <a:buNone/>
            </a:pPr>
            <a:endParaRPr lang="en-US" dirty="0"/>
          </a:p>
        </p:txBody>
      </p:sp>
      <p:sp>
        <p:nvSpPr>
          <p:cNvPr id="2" name="Title 1">
            <a:extLst>
              <a:ext uri="{FF2B5EF4-FFF2-40B4-BE49-F238E27FC236}">
                <a16:creationId xmlns:a16="http://schemas.microsoft.com/office/drawing/2014/main" id="{5A5C4673-86F4-41DD-8FF7-486B2F085A5D}"/>
              </a:ext>
            </a:extLst>
          </p:cNvPr>
          <p:cNvSpPr>
            <a:spLocks noGrp="1"/>
          </p:cNvSpPr>
          <p:nvPr>
            <p:ph type="title"/>
          </p:nvPr>
        </p:nvSpPr>
        <p:spPr/>
        <p:txBody>
          <a:bodyPr/>
          <a:lstStyle/>
          <a:p>
            <a:r>
              <a:rPr lang="en-GB" dirty="0"/>
              <a:t>Database Archiving</a:t>
            </a:r>
          </a:p>
        </p:txBody>
      </p:sp>
    </p:spTree>
    <p:extLst>
      <p:ext uri="{BB962C8B-B14F-4D97-AF65-F5344CB8AC3E}">
        <p14:creationId xmlns:p14="http://schemas.microsoft.com/office/powerpoint/2010/main" val="38569956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7BB051-FF42-4F81-927E-A7471430AB6D}"/>
              </a:ext>
            </a:extLst>
          </p:cNvPr>
          <p:cNvSpPr>
            <a:spLocks noGrp="1"/>
          </p:cNvSpPr>
          <p:nvPr>
            <p:ph idx="1"/>
          </p:nvPr>
        </p:nvSpPr>
        <p:spPr/>
        <p:txBody>
          <a:bodyPr/>
          <a:lstStyle/>
          <a:p>
            <a:pPr algn="just"/>
            <a:r>
              <a:rPr lang="en-GB" dirty="0"/>
              <a:t>Data producers generate large amount of dataset on daily bases.</a:t>
            </a:r>
          </a:p>
          <a:p>
            <a:pPr algn="just"/>
            <a:r>
              <a:rPr lang="en-GB" dirty="0"/>
              <a:t>These datasets are captured in forms such as microdata from census and surveys, administrative record system, sample frame methodological and analytical reports. </a:t>
            </a:r>
          </a:p>
          <a:p>
            <a:pPr algn="just"/>
            <a:r>
              <a:rPr lang="en-GB" dirty="0"/>
              <a:t>These digital assets represent significant investment by producers and have considerable value for present and future users.</a:t>
            </a:r>
          </a:p>
          <a:p>
            <a:pPr algn="just"/>
            <a:endParaRPr lang="en-US" dirty="0"/>
          </a:p>
        </p:txBody>
      </p:sp>
      <p:sp>
        <p:nvSpPr>
          <p:cNvPr id="3" name="Title 2">
            <a:extLst>
              <a:ext uri="{FF2B5EF4-FFF2-40B4-BE49-F238E27FC236}">
                <a16:creationId xmlns:a16="http://schemas.microsoft.com/office/drawing/2014/main" id="{308CDC4E-343D-474E-A455-672C20B1496E}"/>
              </a:ext>
            </a:extLst>
          </p:cNvPr>
          <p:cNvSpPr>
            <a:spLocks noGrp="1"/>
          </p:cNvSpPr>
          <p:nvPr>
            <p:ph type="title"/>
          </p:nvPr>
        </p:nvSpPr>
        <p:spPr/>
        <p:txBody>
          <a:bodyPr/>
          <a:lstStyle/>
          <a:p>
            <a:r>
              <a:rPr lang="en-GB" dirty="0"/>
              <a:t>Data Archiving (Purpose)</a:t>
            </a:r>
            <a:endParaRPr lang="en-US" dirty="0"/>
          </a:p>
        </p:txBody>
      </p:sp>
    </p:spTree>
    <p:extLst>
      <p:ext uri="{BB962C8B-B14F-4D97-AF65-F5344CB8AC3E}">
        <p14:creationId xmlns:p14="http://schemas.microsoft.com/office/powerpoint/2010/main" val="35129090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7BB051-FF42-4F81-927E-A7471430AB6D}"/>
              </a:ext>
            </a:extLst>
          </p:cNvPr>
          <p:cNvSpPr>
            <a:spLocks noGrp="1"/>
          </p:cNvSpPr>
          <p:nvPr>
            <p:ph idx="1"/>
          </p:nvPr>
        </p:nvSpPr>
        <p:spPr/>
        <p:txBody>
          <a:bodyPr/>
          <a:lstStyle/>
          <a:p>
            <a:pPr algn="just"/>
            <a:r>
              <a:rPr lang="en-GB" dirty="0"/>
              <a:t>Hence data archiving aids in the maximisation of invested resources in data production when there exist some form of expectation that they could be used in the future</a:t>
            </a:r>
          </a:p>
          <a:p>
            <a:pPr algn="just"/>
            <a:r>
              <a:rPr lang="en-GB" dirty="0"/>
              <a:t>It provides an ongoing access to cultural and historical heritage of a nation.</a:t>
            </a:r>
          </a:p>
          <a:p>
            <a:pPr algn="just"/>
            <a:endParaRPr lang="en-GB" dirty="0"/>
          </a:p>
          <a:p>
            <a:pPr algn="just"/>
            <a:endParaRPr lang="en-US" dirty="0"/>
          </a:p>
        </p:txBody>
      </p:sp>
      <p:sp>
        <p:nvSpPr>
          <p:cNvPr id="3" name="Title 2">
            <a:extLst>
              <a:ext uri="{FF2B5EF4-FFF2-40B4-BE49-F238E27FC236}">
                <a16:creationId xmlns:a16="http://schemas.microsoft.com/office/drawing/2014/main" id="{308CDC4E-343D-474E-A455-672C20B1496E}"/>
              </a:ext>
            </a:extLst>
          </p:cNvPr>
          <p:cNvSpPr>
            <a:spLocks noGrp="1"/>
          </p:cNvSpPr>
          <p:nvPr>
            <p:ph type="title"/>
          </p:nvPr>
        </p:nvSpPr>
        <p:spPr/>
        <p:txBody>
          <a:bodyPr/>
          <a:lstStyle/>
          <a:p>
            <a:r>
              <a:rPr lang="en-GB" dirty="0"/>
              <a:t>Data Archiving (Purpose)</a:t>
            </a:r>
            <a:endParaRPr lang="en-US" dirty="0"/>
          </a:p>
        </p:txBody>
      </p:sp>
    </p:spTree>
    <p:extLst>
      <p:ext uri="{BB962C8B-B14F-4D97-AF65-F5344CB8AC3E}">
        <p14:creationId xmlns:p14="http://schemas.microsoft.com/office/powerpoint/2010/main" val="6149472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8BBD7F2-9A95-4683-A9B2-F677D6548335}"/>
              </a:ext>
            </a:extLst>
          </p:cNvPr>
          <p:cNvSpPr>
            <a:spLocks noGrp="1"/>
          </p:cNvSpPr>
          <p:nvPr>
            <p:ph idx="1"/>
          </p:nvPr>
        </p:nvSpPr>
        <p:spPr/>
        <p:txBody>
          <a:bodyPr>
            <a:normAutofit/>
          </a:bodyPr>
          <a:lstStyle/>
          <a:p>
            <a:pPr algn="just"/>
            <a:r>
              <a:rPr lang="en-GB" dirty="0"/>
              <a:t>There are three main roles in data archiving and one implicit role.</a:t>
            </a:r>
          </a:p>
          <a:p>
            <a:pPr algn="just"/>
            <a:r>
              <a:rPr lang="en-GB" dirty="0"/>
              <a:t>Producer</a:t>
            </a:r>
          </a:p>
          <a:p>
            <a:pPr lvl="1" algn="just"/>
            <a:r>
              <a:rPr lang="en-GB" dirty="0"/>
              <a:t>generates or is responsible for data to be preserved and provides the data to the archive or unit responsible for preservation.</a:t>
            </a:r>
          </a:p>
          <a:p>
            <a:pPr algn="just"/>
            <a:r>
              <a:rPr lang="en-GB" dirty="0"/>
              <a:t>Manager</a:t>
            </a:r>
          </a:p>
          <a:p>
            <a:pPr lvl="1" algn="just"/>
            <a:r>
              <a:rPr lang="en-GB" dirty="0"/>
              <a:t>has direct authority for the archive (or unit responsible for preserving data), specifically the approval of the budget and development of high level policy for preservation initiatives</a:t>
            </a:r>
          </a:p>
        </p:txBody>
      </p:sp>
      <p:sp>
        <p:nvSpPr>
          <p:cNvPr id="3" name="Title 2">
            <a:extLst>
              <a:ext uri="{FF2B5EF4-FFF2-40B4-BE49-F238E27FC236}">
                <a16:creationId xmlns:a16="http://schemas.microsoft.com/office/drawing/2014/main" id="{19582210-9790-4A9B-948A-AAFBD1D4C0EB}"/>
              </a:ext>
            </a:extLst>
          </p:cNvPr>
          <p:cNvSpPr>
            <a:spLocks noGrp="1"/>
          </p:cNvSpPr>
          <p:nvPr>
            <p:ph type="title"/>
          </p:nvPr>
        </p:nvSpPr>
        <p:spPr/>
        <p:txBody>
          <a:bodyPr/>
          <a:lstStyle/>
          <a:p>
            <a:r>
              <a:rPr lang="en-GB" dirty="0"/>
              <a:t>Roles in Data Archiving</a:t>
            </a:r>
          </a:p>
        </p:txBody>
      </p:sp>
    </p:spTree>
    <p:extLst>
      <p:ext uri="{BB962C8B-B14F-4D97-AF65-F5344CB8AC3E}">
        <p14:creationId xmlns:p14="http://schemas.microsoft.com/office/powerpoint/2010/main" val="42094368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8BBD7F2-9A95-4683-A9B2-F677D6548335}"/>
              </a:ext>
            </a:extLst>
          </p:cNvPr>
          <p:cNvSpPr>
            <a:spLocks noGrp="1"/>
          </p:cNvSpPr>
          <p:nvPr>
            <p:ph idx="1"/>
          </p:nvPr>
        </p:nvSpPr>
        <p:spPr/>
        <p:txBody>
          <a:bodyPr>
            <a:normAutofit/>
          </a:bodyPr>
          <a:lstStyle/>
          <a:p>
            <a:pPr algn="just"/>
            <a:r>
              <a:rPr lang="en-GB" dirty="0"/>
              <a:t>There are three main roles in data archiving and one implicit role.</a:t>
            </a:r>
          </a:p>
          <a:p>
            <a:pPr algn="just"/>
            <a:r>
              <a:rPr lang="en-GB" dirty="0"/>
              <a:t>Consumer </a:t>
            </a:r>
          </a:p>
          <a:p>
            <a:pPr lvl="1" algn="just"/>
            <a:r>
              <a:rPr lang="en-GB" dirty="0"/>
              <a:t>is authorised to use the data, either for internal purposes or general public use</a:t>
            </a:r>
          </a:p>
          <a:p>
            <a:pPr algn="just"/>
            <a:r>
              <a:rPr lang="en-GB" dirty="0"/>
              <a:t>The implicit role is the archive </a:t>
            </a:r>
          </a:p>
          <a:p>
            <a:pPr lvl="1" algn="just"/>
            <a:r>
              <a:rPr lang="en-GB" dirty="0"/>
              <a:t>The unit responsible for coordinating the archiving system as well as managing the content packages. </a:t>
            </a:r>
          </a:p>
        </p:txBody>
      </p:sp>
      <p:sp>
        <p:nvSpPr>
          <p:cNvPr id="3" name="Title 2">
            <a:extLst>
              <a:ext uri="{FF2B5EF4-FFF2-40B4-BE49-F238E27FC236}">
                <a16:creationId xmlns:a16="http://schemas.microsoft.com/office/drawing/2014/main" id="{19582210-9790-4A9B-948A-AAFBD1D4C0EB}"/>
              </a:ext>
            </a:extLst>
          </p:cNvPr>
          <p:cNvSpPr>
            <a:spLocks noGrp="1"/>
          </p:cNvSpPr>
          <p:nvPr>
            <p:ph type="title"/>
          </p:nvPr>
        </p:nvSpPr>
        <p:spPr/>
        <p:txBody>
          <a:bodyPr/>
          <a:lstStyle/>
          <a:p>
            <a:r>
              <a:rPr lang="en-GB" dirty="0"/>
              <a:t>Roles in Data Archiving</a:t>
            </a:r>
          </a:p>
        </p:txBody>
      </p:sp>
    </p:spTree>
    <p:extLst>
      <p:ext uri="{BB962C8B-B14F-4D97-AF65-F5344CB8AC3E}">
        <p14:creationId xmlns:p14="http://schemas.microsoft.com/office/powerpoint/2010/main" val="4491085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08CDC4E-343D-474E-A455-672C20B1496E}"/>
              </a:ext>
            </a:extLst>
          </p:cNvPr>
          <p:cNvSpPr>
            <a:spLocks noGrp="1"/>
          </p:cNvSpPr>
          <p:nvPr>
            <p:ph type="title"/>
          </p:nvPr>
        </p:nvSpPr>
        <p:spPr/>
        <p:txBody>
          <a:bodyPr>
            <a:normAutofit/>
          </a:bodyPr>
          <a:lstStyle/>
          <a:p>
            <a:r>
              <a:rPr lang="en-US" dirty="0"/>
              <a:t>Good Practices for Data Archiving</a:t>
            </a:r>
          </a:p>
        </p:txBody>
      </p:sp>
      <p:graphicFrame>
        <p:nvGraphicFramePr>
          <p:cNvPr id="6" name="Table 6">
            <a:extLst>
              <a:ext uri="{FF2B5EF4-FFF2-40B4-BE49-F238E27FC236}">
                <a16:creationId xmlns:a16="http://schemas.microsoft.com/office/drawing/2014/main" id="{BE7BB518-C66A-42B9-A420-E059AF814B1F}"/>
              </a:ext>
            </a:extLst>
          </p:cNvPr>
          <p:cNvGraphicFramePr>
            <a:graphicFrameLocks noGrp="1"/>
          </p:cNvGraphicFramePr>
          <p:nvPr>
            <p:extLst>
              <p:ext uri="{D42A27DB-BD31-4B8C-83A1-F6EECF244321}">
                <p14:modId xmlns:p14="http://schemas.microsoft.com/office/powerpoint/2010/main" val="2211804581"/>
              </p:ext>
            </p:extLst>
          </p:nvPr>
        </p:nvGraphicFramePr>
        <p:xfrm>
          <a:off x="-2" y="1149076"/>
          <a:ext cx="12192002" cy="582742"/>
        </p:xfrm>
        <a:graphic>
          <a:graphicData uri="http://schemas.openxmlformats.org/drawingml/2006/table">
            <a:tbl>
              <a:tblPr firstRow="1" bandRow="1">
                <a:tableStyleId>{5C22544A-7EE6-4342-B048-85BDC9FD1C3A}</a:tableStyleId>
              </a:tblPr>
              <a:tblGrid>
                <a:gridCol w="6096001">
                  <a:extLst>
                    <a:ext uri="{9D8B030D-6E8A-4147-A177-3AD203B41FA5}">
                      <a16:colId xmlns:a16="http://schemas.microsoft.com/office/drawing/2014/main" val="948175163"/>
                    </a:ext>
                  </a:extLst>
                </a:gridCol>
                <a:gridCol w="6096001">
                  <a:extLst>
                    <a:ext uri="{9D8B030D-6E8A-4147-A177-3AD203B41FA5}">
                      <a16:colId xmlns:a16="http://schemas.microsoft.com/office/drawing/2014/main" val="2880602995"/>
                    </a:ext>
                  </a:extLst>
                </a:gridCol>
              </a:tblGrid>
              <a:tr h="582742">
                <a:tc>
                  <a:txBody>
                    <a:bodyPr/>
                    <a:lstStyle/>
                    <a:p>
                      <a:r>
                        <a:rPr lang="en-GB" sz="2000" dirty="0">
                          <a:effectLst>
                            <a:outerShdw blurRad="38100" dist="38100" dir="2700000" algn="tl">
                              <a:srgbClr val="000000">
                                <a:alpha val="43137"/>
                              </a:srgbClr>
                            </a:outerShdw>
                          </a:effectLst>
                        </a:rPr>
                        <a:t>Integrity Feature</a:t>
                      </a:r>
                    </a:p>
                  </a:txBody>
                  <a:tcPr>
                    <a:cell3D prstMaterial="dkEdge">
                      <a:bevel/>
                      <a:lightRig rig="flood" dir="t"/>
                    </a:cell3D>
                    <a:solidFill>
                      <a:srgbClr val="039B82"/>
                    </a:solidFill>
                  </a:tcPr>
                </a:tc>
                <a:tc>
                  <a:txBody>
                    <a:bodyPr/>
                    <a:lstStyle/>
                    <a:p>
                      <a:r>
                        <a:rPr lang="en-GB" sz="2000" dirty="0">
                          <a:effectLst>
                            <a:outerShdw blurRad="38100" dist="38100" dir="2700000" algn="tl">
                              <a:srgbClr val="000000">
                                <a:alpha val="43137"/>
                              </a:srgbClr>
                            </a:outerShdw>
                          </a:effectLst>
                        </a:rPr>
                        <a:t> Related Good Practice</a:t>
                      </a:r>
                    </a:p>
                  </a:txBody>
                  <a:tcPr>
                    <a:cell3D prstMaterial="dkEdge">
                      <a:bevel/>
                      <a:lightRig rig="flood" dir="t"/>
                    </a:cell3D>
                    <a:solidFill>
                      <a:srgbClr val="039B82"/>
                    </a:solidFill>
                  </a:tcPr>
                </a:tc>
                <a:extLst>
                  <a:ext uri="{0D108BD9-81ED-4DB2-BD59-A6C34878D82A}">
                    <a16:rowId xmlns:a16="http://schemas.microsoft.com/office/drawing/2014/main" val="243207277"/>
                  </a:ext>
                </a:extLst>
              </a:tr>
            </a:tbl>
          </a:graphicData>
        </a:graphic>
      </p:graphicFrame>
      <p:graphicFrame>
        <p:nvGraphicFramePr>
          <p:cNvPr id="8" name="Table 6">
            <a:extLst>
              <a:ext uri="{FF2B5EF4-FFF2-40B4-BE49-F238E27FC236}">
                <a16:creationId xmlns:a16="http://schemas.microsoft.com/office/drawing/2014/main" id="{EDF4305E-C73F-4A4E-8727-C29C1EBE12D9}"/>
              </a:ext>
            </a:extLst>
          </p:cNvPr>
          <p:cNvGraphicFramePr>
            <a:graphicFrameLocks noGrp="1"/>
          </p:cNvGraphicFramePr>
          <p:nvPr>
            <p:extLst>
              <p:ext uri="{D42A27DB-BD31-4B8C-83A1-F6EECF244321}">
                <p14:modId xmlns:p14="http://schemas.microsoft.com/office/powerpoint/2010/main" val="653106682"/>
              </p:ext>
            </p:extLst>
          </p:nvPr>
        </p:nvGraphicFramePr>
        <p:xfrm>
          <a:off x="0" y="1731818"/>
          <a:ext cx="12192000" cy="70104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948175163"/>
                    </a:ext>
                  </a:extLst>
                </a:gridCol>
                <a:gridCol w="6096000">
                  <a:extLst>
                    <a:ext uri="{9D8B030D-6E8A-4147-A177-3AD203B41FA5}">
                      <a16:colId xmlns:a16="http://schemas.microsoft.com/office/drawing/2014/main" val="2880602995"/>
                    </a:ext>
                  </a:extLst>
                </a:gridCol>
              </a:tblGrid>
              <a:tr h="582742">
                <a:tc>
                  <a:txBody>
                    <a:bodyPr/>
                    <a:lstStyle/>
                    <a:p>
                      <a:r>
                        <a:rPr lang="en-GB" sz="2000" dirty="0">
                          <a:solidFill>
                            <a:srgbClr val="FF0000"/>
                          </a:solidFill>
                          <a:effectLst>
                            <a:outerShdw blurRad="38100" dist="38100" dir="2700000" algn="tl">
                              <a:srgbClr val="000000">
                                <a:alpha val="43137"/>
                              </a:srgbClr>
                            </a:outerShdw>
                          </a:effectLst>
                        </a:rPr>
                        <a:t>Content</a:t>
                      </a:r>
                      <a:r>
                        <a:rPr lang="en-GB" sz="2000" dirty="0">
                          <a:effectLst>
                            <a:outerShdw blurRad="38100" dist="38100" dir="2700000" algn="tl">
                              <a:srgbClr val="000000">
                                <a:alpha val="43137"/>
                              </a:srgbClr>
                            </a:outerShdw>
                          </a:effectLst>
                        </a:rPr>
                        <a:t>: Ensures that essential elements of digital content are preserved </a:t>
                      </a:r>
                    </a:p>
                  </a:txBody>
                  <a:tcPr>
                    <a:cell3D prstMaterial="dkEdge">
                      <a:bevel h="50800" prst="divot"/>
                      <a:lightRig rig="flood" dir="t"/>
                    </a:cell3D>
                    <a:solidFill>
                      <a:srgbClr val="0000FF"/>
                    </a:solidFill>
                  </a:tcPr>
                </a:tc>
                <a:tc>
                  <a:txBody>
                    <a:bodyPr/>
                    <a:lstStyle/>
                    <a:p>
                      <a:pPr algn="just"/>
                      <a:r>
                        <a:rPr lang="en-GB" sz="2000" dirty="0">
                          <a:effectLst>
                            <a:outerShdw blurRad="38100" dist="38100" dir="2700000" algn="tl">
                              <a:srgbClr val="000000">
                                <a:alpha val="43137"/>
                              </a:srgbClr>
                            </a:outerShdw>
                          </a:effectLst>
                        </a:rPr>
                        <a:t> </a:t>
                      </a:r>
                      <a:r>
                        <a:rPr lang="en-GB" sz="1800" dirty="0">
                          <a:effectLst>
                            <a:outerShdw blurRad="38100" dist="38100" dir="2700000" algn="tl">
                              <a:srgbClr val="000000">
                                <a:alpha val="43137"/>
                              </a:srgbClr>
                            </a:outerShdw>
                          </a:effectLst>
                        </a:rPr>
                        <a:t>An organisation is expected to explicitly identify and actively manage data to be preserved</a:t>
                      </a:r>
                      <a:endParaRPr lang="en-GB" sz="2000" dirty="0">
                        <a:effectLst>
                          <a:outerShdw blurRad="38100" dist="38100" dir="2700000" algn="tl">
                            <a:srgbClr val="000000">
                              <a:alpha val="43137"/>
                            </a:srgbClr>
                          </a:outerShdw>
                        </a:effectLst>
                      </a:endParaRPr>
                    </a:p>
                  </a:txBody>
                  <a:tcPr>
                    <a:cell3D prstMaterial="dkEdge">
                      <a:bevel h="50800" prst="divot"/>
                      <a:lightRig rig="flood" dir="t"/>
                    </a:cell3D>
                    <a:solidFill>
                      <a:srgbClr val="0000FF"/>
                    </a:solidFill>
                  </a:tcPr>
                </a:tc>
                <a:extLst>
                  <a:ext uri="{0D108BD9-81ED-4DB2-BD59-A6C34878D82A}">
                    <a16:rowId xmlns:a16="http://schemas.microsoft.com/office/drawing/2014/main" val="243207277"/>
                  </a:ext>
                </a:extLst>
              </a:tr>
            </a:tbl>
          </a:graphicData>
        </a:graphic>
      </p:graphicFrame>
      <p:graphicFrame>
        <p:nvGraphicFramePr>
          <p:cNvPr id="9" name="Table 6">
            <a:extLst>
              <a:ext uri="{FF2B5EF4-FFF2-40B4-BE49-F238E27FC236}">
                <a16:creationId xmlns:a16="http://schemas.microsoft.com/office/drawing/2014/main" id="{77F02519-CD20-4176-897E-07FD47BFBAB2}"/>
              </a:ext>
            </a:extLst>
          </p:cNvPr>
          <p:cNvGraphicFramePr>
            <a:graphicFrameLocks noGrp="1"/>
          </p:cNvGraphicFramePr>
          <p:nvPr>
            <p:extLst>
              <p:ext uri="{D42A27DB-BD31-4B8C-83A1-F6EECF244321}">
                <p14:modId xmlns:p14="http://schemas.microsoft.com/office/powerpoint/2010/main" val="2344289645"/>
              </p:ext>
            </p:extLst>
          </p:nvPr>
        </p:nvGraphicFramePr>
        <p:xfrm>
          <a:off x="0" y="2432858"/>
          <a:ext cx="12192000" cy="149352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948175163"/>
                    </a:ext>
                  </a:extLst>
                </a:gridCol>
                <a:gridCol w="6096000">
                  <a:extLst>
                    <a:ext uri="{9D8B030D-6E8A-4147-A177-3AD203B41FA5}">
                      <a16:colId xmlns:a16="http://schemas.microsoft.com/office/drawing/2014/main" val="2880602995"/>
                    </a:ext>
                  </a:extLst>
                </a:gridCol>
              </a:tblGrid>
              <a:tr h="582742">
                <a:tc>
                  <a:txBody>
                    <a:bodyPr/>
                    <a:lstStyle/>
                    <a:p>
                      <a:r>
                        <a:rPr lang="en-GB" sz="2000" dirty="0">
                          <a:solidFill>
                            <a:srgbClr val="FF0000"/>
                          </a:solidFill>
                          <a:effectLst>
                            <a:outerShdw blurRad="38100" dist="38100" dir="2700000" algn="tl">
                              <a:srgbClr val="000000">
                                <a:alpha val="43137"/>
                              </a:srgbClr>
                            </a:outerShdw>
                          </a:effectLst>
                        </a:rPr>
                        <a:t>Fixity</a:t>
                      </a:r>
                      <a:r>
                        <a:rPr lang="en-GB" sz="2000" dirty="0">
                          <a:effectLst>
                            <a:outerShdw blurRad="38100" dist="38100" dir="2700000" algn="tl">
                              <a:srgbClr val="000000">
                                <a:alpha val="43137"/>
                              </a:srgbClr>
                            </a:outerShdw>
                          </a:effectLst>
                        </a:rPr>
                        <a:t>: requires that changes to content are recorded, ideally from the moment of creation onward</a:t>
                      </a:r>
                    </a:p>
                  </a:txBody>
                  <a:tcPr>
                    <a:cell3D prstMaterial="dkEdge">
                      <a:bevel h="50800" prst="divot"/>
                      <a:lightRig rig="flood" dir="t"/>
                    </a:cell3D>
                    <a:solidFill>
                      <a:srgbClr val="0000FF"/>
                    </a:solidFill>
                  </a:tcPr>
                </a:tc>
                <a:tc>
                  <a:txBody>
                    <a:bodyPr/>
                    <a:lstStyle/>
                    <a:p>
                      <a:pPr algn="just"/>
                      <a:r>
                        <a:rPr lang="en-GB" sz="2000" dirty="0">
                          <a:effectLst>
                            <a:outerShdw blurRad="38100" dist="38100" dir="2700000" algn="tl">
                              <a:srgbClr val="000000">
                                <a:alpha val="43137"/>
                              </a:srgbClr>
                            </a:outerShdw>
                          </a:effectLst>
                        </a:rPr>
                        <a:t> </a:t>
                      </a:r>
                      <a:r>
                        <a:rPr lang="en-GB" sz="1800" dirty="0">
                          <a:effectLst>
                            <a:outerShdw blurRad="38100" dist="38100" dir="2700000" algn="tl">
                              <a:srgbClr val="000000">
                                <a:alpha val="43137"/>
                              </a:srgbClr>
                            </a:outerShdw>
                          </a:effectLst>
                        </a:rPr>
                        <a:t>At minimum, this feature might be addressed through routine use of a checksum (a computed value generated by widely-available utilities that uniquely identify a digital file) to detect intentional or unintentional changes to data and notify data managers for action</a:t>
                      </a:r>
                      <a:endParaRPr lang="en-GB" sz="2000" dirty="0">
                        <a:effectLst>
                          <a:outerShdw blurRad="38100" dist="38100" dir="2700000" algn="tl">
                            <a:srgbClr val="000000">
                              <a:alpha val="43137"/>
                            </a:srgbClr>
                          </a:outerShdw>
                        </a:effectLst>
                      </a:endParaRPr>
                    </a:p>
                  </a:txBody>
                  <a:tcPr>
                    <a:cell3D prstMaterial="dkEdge">
                      <a:bevel h="50800" prst="divot"/>
                      <a:lightRig rig="flood" dir="t"/>
                    </a:cell3D>
                    <a:solidFill>
                      <a:srgbClr val="0000FF"/>
                    </a:solidFill>
                  </a:tcPr>
                </a:tc>
                <a:extLst>
                  <a:ext uri="{0D108BD9-81ED-4DB2-BD59-A6C34878D82A}">
                    <a16:rowId xmlns:a16="http://schemas.microsoft.com/office/drawing/2014/main" val="243207277"/>
                  </a:ext>
                </a:extLst>
              </a:tr>
            </a:tbl>
          </a:graphicData>
        </a:graphic>
      </p:graphicFrame>
      <p:graphicFrame>
        <p:nvGraphicFramePr>
          <p:cNvPr id="12" name="Table 6">
            <a:extLst>
              <a:ext uri="{FF2B5EF4-FFF2-40B4-BE49-F238E27FC236}">
                <a16:creationId xmlns:a16="http://schemas.microsoft.com/office/drawing/2014/main" id="{9F18AD00-CC32-42B5-A0B6-D269A3EB2B97}"/>
              </a:ext>
            </a:extLst>
          </p:cNvPr>
          <p:cNvGraphicFramePr>
            <a:graphicFrameLocks noGrp="1"/>
          </p:cNvGraphicFramePr>
          <p:nvPr>
            <p:extLst>
              <p:ext uri="{D42A27DB-BD31-4B8C-83A1-F6EECF244321}">
                <p14:modId xmlns:p14="http://schemas.microsoft.com/office/powerpoint/2010/main" val="4204145320"/>
              </p:ext>
            </p:extLst>
          </p:nvPr>
        </p:nvGraphicFramePr>
        <p:xfrm>
          <a:off x="0" y="3908794"/>
          <a:ext cx="12192000" cy="149352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948175163"/>
                    </a:ext>
                  </a:extLst>
                </a:gridCol>
                <a:gridCol w="6096000">
                  <a:extLst>
                    <a:ext uri="{9D8B030D-6E8A-4147-A177-3AD203B41FA5}">
                      <a16:colId xmlns:a16="http://schemas.microsoft.com/office/drawing/2014/main" val="2880602995"/>
                    </a:ext>
                  </a:extLst>
                </a:gridCol>
              </a:tblGrid>
              <a:tr h="582742">
                <a:tc>
                  <a:txBody>
                    <a:bodyPr/>
                    <a:lstStyle/>
                    <a:p>
                      <a:r>
                        <a:rPr lang="en-GB" sz="2000" dirty="0">
                          <a:solidFill>
                            <a:srgbClr val="FF0000"/>
                          </a:solidFill>
                          <a:effectLst>
                            <a:outerShdw blurRad="38100" dist="38100" dir="2700000" algn="tl">
                              <a:srgbClr val="000000">
                                <a:alpha val="43137"/>
                              </a:srgbClr>
                            </a:outerShdw>
                          </a:effectLst>
                        </a:rPr>
                        <a:t>Reference</a:t>
                      </a:r>
                      <a:r>
                        <a:rPr lang="en-GB" sz="2000" dirty="0">
                          <a:effectLst>
                            <a:outerShdw blurRad="38100" dist="38100" dir="2700000" algn="tl">
                              <a:srgbClr val="000000">
                                <a:alpha val="43137"/>
                              </a:srgbClr>
                            </a:outerShdw>
                          </a:effectLst>
                        </a:rPr>
                        <a:t>: ensures content is uniquely and specifically identifiable in relation to other content across time</a:t>
                      </a:r>
                    </a:p>
                  </a:txBody>
                  <a:tcPr>
                    <a:cell3D prstMaterial="dkEdge">
                      <a:bevel h="50800" prst="divot"/>
                      <a:lightRig rig="flood" dir="t"/>
                    </a:cell3D>
                    <a:solidFill>
                      <a:srgbClr val="0000FF"/>
                    </a:solidFill>
                  </a:tcPr>
                </a:tc>
                <a:tc>
                  <a:txBody>
                    <a:bodyPr/>
                    <a:lstStyle/>
                    <a:p>
                      <a:pPr algn="just"/>
                      <a:r>
                        <a:rPr lang="en-GB" sz="2000" dirty="0">
                          <a:effectLst>
                            <a:outerShdw blurRad="38100" dist="38100" dir="2700000" algn="tl">
                              <a:srgbClr val="000000">
                                <a:alpha val="43137"/>
                              </a:srgbClr>
                            </a:outerShdw>
                          </a:effectLst>
                        </a:rPr>
                        <a:t> </a:t>
                      </a:r>
                      <a:r>
                        <a:rPr lang="en-GB" sz="1800" dirty="0">
                          <a:effectLst>
                            <a:outerShdw blurRad="38100" dist="38100" dir="2700000" algn="tl">
                              <a:srgbClr val="000000">
                                <a:alpha val="43137"/>
                              </a:srgbClr>
                            </a:outerShdw>
                          </a:effectLst>
                        </a:rPr>
                        <a:t>For example, an organisation is required to adopt and maintain a persistent identifier approach – a system for assigning and managing enduring identifiers that allows digital objects to be consistently and uniquely referred to over time</a:t>
                      </a:r>
                      <a:endParaRPr lang="en-GB" sz="2000" dirty="0">
                        <a:effectLst>
                          <a:outerShdw blurRad="38100" dist="38100" dir="2700000" algn="tl">
                            <a:srgbClr val="000000">
                              <a:alpha val="43137"/>
                            </a:srgbClr>
                          </a:outerShdw>
                        </a:effectLst>
                      </a:endParaRPr>
                    </a:p>
                  </a:txBody>
                  <a:tcPr>
                    <a:cell3D prstMaterial="dkEdge">
                      <a:bevel h="50800" prst="divot"/>
                      <a:lightRig rig="flood" dir="t"/>
                    </a:cell3D>
                    <a:solidFill>
                      <a:srgbClr val="0000FF"/>
                    </a:solidFill>
                  </a:tcPr>
                </a:tc>
                <a:extLst>
                  <a:ext uri="{0D108BD9-81ED-4DB2-BD59-A6C34878D82A}">
                    <a16:rowId xmlns:a16="http://schemas.microsoft.com/office/drawing/2014/main" val="243207277"/>
                  </a:ext>
                </a:extLst>
              </a:tr>
            </a:tbl>
          </a:graphicData>
        </a:graphic>
      </p:graphicFrame>
      <p:graphicFrame>
        <p:nvGraphicFramePr>
          <p:cNvPr id="13" name="Table 6">
            <a:extLst>
              <a:ext uri="{FF2B5EF4-FFF2-40B4-BE49-F238E27FC236}">
                <a16:creationId xmlns:a16="http://schemas.microsoft.com/office/drawing/2014/main" id="{57B0F2BB-6BBE-492F-81CB-DB90D11D8A57}"/>
              </a:ext>
            </a:extLst>
          </p:cNvPr>
          <p:cNvGraphicFramePr>
            <a:graphicFrameLocks noGrp="1"/>
          </p:cNvGraphicFramePr>
          <p:nvPr>
            <p:extLst>
              <p:ext uri="{D42A27DB-BD31-4B8C-83A1-F6EECF244321}">
                <p14:modId xmlns:p14="http://schemas.microsoft.com/office/powerpoint/2010/main" val="1538461647"/>
              </p:ext>
            </p:extLst>
          </p:nvPr>
        </p:nvGraphicFramePr>
        <p:xfrm>
          <a:off x="0" y="5230571"/>
          <a:ext cx="12192000" cy="146304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948175163"/>
                    </a:ext>
                  </a:extLst>
                </a:gridCol>
                <a:gridCol w="6096000">
                  <a:extLst>
                    <a:ext uri="{9D8B030D-6E8A-4147-A177-3AD203B41FA5}">
                      <a16:colId xmlns:a16="http://schemas.microsoft.com/office/drawing/2014/main" val="2880602995"/>
                    </a:ext>
                  </a:extLst>
                </a:gridCol>
              </a:tblGrid>
              <a:tr h="582742">
                <a:tc>
                  <a:txBody>
                    <a:bodyPr/>
                    <a:lstStyle/>
                    <a:p>
                      <a:r>
                        <a:rPr lang="en-GB" sz="2000" dirty="0">
                          <a:solidFill>
                            <a:srgbClr val="FF0000"/>
                          </a:solidFill>
                          <a:effectLst>
                            <a:outerShdw blurRad="38100" dist="38100" dir="2700000" algn="tl">
                              <a:srgbClr val="000000">
                                <a:alpha val="43137"/>
                              </a:srgbClr>
                            </a:outerShdw>
                          </a:effectLst>
                        </a:rPr>
                        <a:t>Provenance</a:t>
                      </a:r>
                      <a:r>
                        <a:rPr lang="en-GB" sz="2000" dirty="0">
                          <a:effectLst>
                            <a:outerShdw blurRad="38100" dist="38100" dir="2700000" algn="tl">
                              <a:srgbClr val="000000">
                                <a:alpha val="43137"/>
                              </a:srgbClr>
                            </a:outerShdw>
                          </a:effectLst>
                        </a:rPr>
                        <a:t>: requires digital content be traceable to its origin (point of creation) or, at minimum, from deposit in a trusted digital repository</a:t>
                      </a:r>
                    </a:p>
                  </a:txBody>
                  <a:tcPr>
                    <a:cell3D prstMaterial="dkEdge">
                      <a:bevel h="50800" prst="divot"/>
                      <a:lightRig rig="flood" dir="t"/>
                    </a:cell3D>
                    <a:solidFill>
                      <a:srgbClr val="0000FF"/>
                    </a:solidFill>
                  </a:tcPr>
                </a:tc>
                <a:tc>
                  <a:txBody>
                    <a:bodyPr/>
                    <a:lstStyle/>
                    <a:p>
                      <a:pPr algn="just"/>
                      <a:r>
                        <a:rPr lang="en-GB" sz="1800" dirty="0">
                          <a:effectLst>
                            <a:outerShdw blurRad="38100" dist="38100" dir="2700000" algn="tl">
                              <a:srgbClr val="000000">
                                <a:alpha val="43137"/>
                              </a:srgbClr>
                            </a:outerShdw>
                          </a:effectLst>
                        </a:rPr>
                        <a:t>This feature requires that an organisation records information (captured as metadata) on the creation and action that have affected the content since its creation (e.g. data deposited in an archive, migrated from one file format to another)</a:t>
                      </a:r>
                      <a:endParaRPr lang="en-GB" sz="2000" dirty="0">
                        <a:effectLst>
                          <a:outerShdw blurRad="38100" dist="38100" dir="2700000" algn="tl">
                            <a:srgbClr val="000000">
                              <a:alpha val="43137"/>
                            </a:srgbClr>
                          </a:outerShdw>
                        </a:effectLst>
                      </a:endParaRPr>
                    </a:p>
                  </a:txBody>
                  <a:tcPr>
                    <a:cell3D prstMaterial="dkEdge">
                      <a:bevel h="50800" prst="divot"/>
                      <a:lightRig rig="flood" dir="t"/>
                    </a:cell3D>
                    <a:solidFill>
                      <a:srgbClr val="0000FF"/>
                    </a:solidFill>
                  </a:tcPr>
                </a:tc>
                <a:extLst>
                  <a:ext uri="{0D108BD9-81ED-4DB2-BD59-A6C34878D82A}">
                    <a16:rowId xmlns:a16="http://schemas.microsoft.com/office/drawing/2014/main" val="243207277"/>
                  </a:ext>
                </a:extLst>
              </a:tr>
            </a:tbl>
          </a:graphicData>
        </a:graphic>
      </p:graphicFrame>
      <p:graphicFrame>
        <p:nvGraphicFramePr>
          <p:cNvPr id="14" name="Table 6">
            <a:extLst>
              <a:ext uri="{FF2B5EF4-FFF2-40B4-BE49-F238E27FC236}">
                <a16:creationId xmlns:a16="http://schemas.microsoft.com/office/drawing/2014/main" id="{BAD36372-EF70-4AA6-9B7C-5E1F5481A955}"/>
              </a:ext>
            </a:extLst>
          </p:cNvPr>
          <p:cNvGraphicFramePr>
            <a:graphicFrameLocks noGrp="1"/>
          </p:cNvGraphicFramePr>
          <p:nvPr>
            <p:extLst>
              <p:ext uri="{D42A27DB-BD31-4B8C-83A1-F6EECF244321}">
                <p14:modId xmlns:p14="http://schemas.microsoft.com/office/powerpoint/2010/main" val="3371917306"/>
              </p:ext>
            </p:extLst>
          </p:nvPr>
        </p:nvGraphicFramePr>
        <p:xfrm>
          <a:off x="-2" y="5225615"/>
          <a:ext cx="12192000" cy="146304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948175163"/>
                    </a:ext>
                  </a:extLst>
                </a:gridCol>
                <a:gridCol w="6096000">
                  <a:extLst>
                    <a:ext uri="{9D8B030D-6E8A-4147-A177-3AD203B41FA5}">
                      <a16:colId xmlns:a16="http://schemas.microsoft.com/office/drawing/2014/main" val="2880602995"/>
                    </a:ext>
                  </a:extLst>
                </a:gridCol>
              </a:tblGrid>
              <a:tr h="1463040">
                <a:tc>
                  <a:txBody>
                    <a:bodyPr/>
                    <a:lstStyle/>
                    <a:p>
                      <a:r>
                        <a:rPr lang="en-GB" sz="2000" dirty="0">
                          <a:solidFill>
                            <a:srgbClr val="FF0000"/>
                          </a:solidFill>
                          <a:effectLst>
                            <a:outerShdw blurRad="38100" dist="38100" dir="2700000" algn="tl">
                              <a:srgbClr val="000000">
                                <a:alpha val="43137"/>
                              </a:srgbClr>
                            </a:outerShdw>
                          </a:effectLst>
                        </a:rPr>
                        <a:t>Context</a:t>
                      </a:r>
                      <a:r>
                        <a:rPr lang="en-GB" sz="2000" dirty="0">
                          <a:effectLst>
                            <a:outerShdw blurRad="38100" dist="38100" dir="2700000" algn="tl">
                              <a:srgbClr val="000000">
                                <a:alpha val="43137"/>
                              </a:srgbClr>
                            </a:outerShdw>
                          </a:effectLst>
                        </a:rPr>
                        <a:t>: documents and manages relationships of digital content</a:t>
                      </a:r>
                    </a:p>
                  </a:txBody>
                  <a:tcPr>
                    <a:cell3D prstMaterial="dkEdge">
                      <a:bevel h="50800" prst="divot"/>
                      <a:lightRig rig="flood" dir="t"/>
                    </a:cell3D>
                    <a:solidFill>
                      <a:srgbClr val="0000FF"/>
                    </a:solidFill>
                  </a:tcPr>
                </a:tc>
                <a:tc>
                  <a:txBody>
                    <a:bodyPr/>
                    <a:lstStyle/>
                    <a:p>
                      <a:pPr algn="just"/>
                      <a:r>
                        <a:rPr lang="en-GB" sz="1800" dirty="0">
                          <a:effectLst>
                            <a:outerShdw blurRad="38100" dist="38100" dir="2700000" algn="tl">
                              <a:srgbClr val="000000">
                                <a:alpha val="43137"/>
                              </a:srgbClr>
                            </a:outerShdw>
                          </a:effectLst>
                        </a:rPr>
                        <a:t>An organisation that preserves data document relationships between its own digital content and, to the extent possible, to data managed by other organisations</a:t>
                      </a:r>
                      <a:endParaRPr lang="en-GB" sz="2000" dirty="0">
                        <a:effectLst>
                          <a:outerShdw blurRad="38100" dist="38100" dir="2700000" algn="tl">
                            <a:srgbClr val="000000">
                              <a:alpha val="43137"/>
                            </a:srgbClr>
                          </a:outerShdw>
                        </a:effectLst>
                      </a:endParaRPr>
                    </a:p>
                  </a:txBody>
                  <a:tcPr>
                    <a:cell3D prstMaterial="dkEdge">
                      <a:bevel h="50800" prst="divot"/>
                      <a:lightRig rig="flood" dir="t"/>
                    </a:cell3D>
                    <a:solidFill>
                      <a:srgbClr val="0000FF"/>
                    </a:solidFill>
                  </a:tcPr>
                </a:tc>
                <a:extLst>
                  <a:ext uri="{0D108BD9-81ED-4DB2-BD59-A6C34878D82A}">
                    <a16:rowId xmlns:a16="http://schemas.microsoft.com/office/drawing/2014/main" val="243207277"/>
                  </a:ext>
                </a:extLst>
              </a:tr>
            </a:tbl>
          </a:graphicData>
        </a:graphic>
      </p:graphicFrame>
    </p:spTree>
    <p:extLst>
      <p:ext uri="{BB962C8B-B14F-4D97-AF65-F5344CB8AC3E}">
        <p14:creationId xmlns:p14="http://schemas.microsoft.com/office/powerpoint/2010/main" val="1181349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1000"/>
                                        <p:tgtEl>
                                          <p:spTgt spid="13"/>
                                        </p:tgtEl>
                                      </p:cBhvr>
                                    </p:animEffect>
                                    <p:anim calcmode="lin" valueType="num">
                                      <p:cBhvr>
                                        <p:cTn id="36" dur="1000" fill="hold"/>
                                        <p:tgtEl>
                                          <p:spTgt spid="13"/>
                                        </p:tgtEl>
                                        <p:attrNameLst>
                                          <p:attrName>ppt_x</p:attrName>
                                        </p:attrNameLst>
                                      </p:cBhvr>
                                      <p:tavLst>
                                        <p:tav tm="0">
                                          <p:val>
                                            <p:strVal val="#ppt_x"/>
                                          </p:val>
                                        </p:tav>
                                        <p:tav tm="100000">
                                          <p:val>
                                            <p:strVal val="#ppt_x"/>
                                          </p:val>
                                        </p:tav>
                                      </p:tavLst>
                                    </p:anim>
                                    <p:anim calcmode="lin" valueType="num">
                                      <p:cBhvr>
                                        <p:cTn id="3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1000"/>
                                        <p:tgtEl>
                                          <p:spTgt spid="14"/>
                                        </p:tgtEl>
                                      </p:cBhvr>
                                    </p:animEffect>
                                    <p:anim calcmode="lin" valueType="num">
                                      <p:cBhvr>
                                        <p:cTn id="43" dur="1000" fill="hold"/>
                                        <p:tgtEl>
                                          <p:spTgt spid="14"/>
                                        </p:tgtEl>
                                        <p:attrNameLst>
                                          <p:attrName>ppt_x</p:attrName>
                                        </p:attrNameLst>
                                      </p:cBhvr>
                                      <p:tavLst>
                                        <p:tav tm="0">
                                          <p:val>
                                            <p:strVal val="#ppt_x"/>
                                          </p:val>
                                        </p:tav>
                                        <p:tav tm="100000">
                                          <p:val>
                                            <p:strVal val="#ppt_x"/>
                                          </p:val>
                                        </p:tav>
                                      </p:tavLst>
                                    </p:anim>
                                    <p:anim calcmode="lin" valueType="num">
                                      <p:cBhvr>
                                        <p:cTn id="4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7BB051-FF42-4F81-927E-A7471430AB6D}"/>
              </a:ext>
            </a:extLst>
          </p:cNvPr>
          <p:cNvSpPr>
            <a:spLocks noGrp="1"/>
          </p:cNvSpPr>
          <p:nvPr>
            <p:ph idx="1"/>
          </p:nvPr>
        </p:nvSpPr>
        <p:spPr/>
        <p:txBody>
          <a:bodyPr/>
          <a:lstStyle/>
          <a:p>
            <a:pPr algn="just"/>
            <a:r>
              <a:rPr lang="en-GB" dirty="0"/>
              <a:t>The process of data archiving at C-DAMAA is based on the </a:t>
            </a:r>
            <a:r>
              <a:rPr lang="en-US" dirty="0"/>
              <a:t>Inter-University Consortium for Political and Social Research (ICPSR) model for data archiving. </a:t>
            </a:r>
          </a:p>
          <a:p>
            <a:pPr algn="just"/>
            <a:r>
              <a:rPr lang="en-US" dirty="0"/>
              <a:t>It </a:t>
            </a:r>
            <a:r>
              <a:rPr lang="en-GB" dirty="0"/>
              <a:t>summarises</a:t>
            </a:r>
            <a:r>
              <a:rPr lang="en-US" dirty="0"/>
              <a:t> the processes of accepting, processing and putting the data out there for re-use.</a:t>
            </a:r>
            <a:endParaRPr lang="en-GB" dirty="0"/>
          </a:p>
          <a:p>
            <a:pPr algn="just"/>
            <a:endParaRPr lang="en-US" dirty="0"/>
          </a:p>
        </p:txBody>
      </p:sp>
      <p:sp>
        <p:nvSpPr>
          <p:cNvPr id="3" name="Title 2">
            <a:extLst>
              <a:ext uri="{FF2B5EF4-FFF2-40B4-BE49-F238E27FC236}">
                <a16:creationId xmlns:a16="http://schemas.microsoft.com/office/drawing/2014/main" id="{308CDC4E-343D-474E-A455-672C20B1496E}"/>
              </a:ext>
            </a:extLst>
          </p:cNvPr>
          <p:cNvSpPr>
            <a:spLocks noGrp="1"/>
          </p:cNvSpPr>
          <p:nvPr>
            <p:ph type="title"/>
          </p:nvPr>
        </p:nvSpPr>
        <p:spPr/>
        <p:txBody>
          <a:bodyPr/>
          <a:lstStyle/>
          <a:p>
            <a:r>
              <a:rPr lang="en-GB" dirty="0"/>
              <a:t>Process of Data Archiving at C-DAMAA</a:t>
            </a:r>
            <a:endParaRPr lang="en-US" dirty="0"/>
          </a:p>
        </p:txBody>
      </p:sp>
    </p:spTree>
    <p:extLst>
      <p:ext uri="{BB962C8B-B14F-4D97-AF65-F5344CB8AC3E}">
        <p14:creationId xmlns:p14="http://schemas.microsoft.com/office/powerpoint/2010/main" val="33592093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597A3-CAEC-4FBF-94DF-5925729E0C97}"/>
              </a:ext>
            </a:extLst>
          </p:cNvPr>
          <p:cNvSpPr>
            <a:spLocks noGrp="1"/>
          </p:cNvSpPr>
          <p:nvPr>
            <p:ph type="title"/>
          </p:nvPr>
        </p:nvSpPr>
        <p:spPr bwMode="white">
          <a:xfrm>
            <a:off x="1220004" y="0"/>
            <a:ext cx="10971996" cy="914400"/>
          </a:xfrm>
        </p:spPr>
        <p:txBody>
          <a:bodyPr>
            <a:noAutofit/>
          </a:bodyPr>
          <a:lstStyle/>
          <a:p>
            <a:pPr algn="ctr"/>
            <a:r>
              <a:rPr lang="en-US" sz="6000" b="1" dirty="0">
                <a:effectLst>
                  <a:outerShdw blurRad="38100" dist="38100" dir="2700000" algn="tl">
                    <a:srgbClr val="000000">
                      <a:alpha val="43137"/>
                    </a:srgbClr>
                  </a:outerShdw>
                </a:effectLst>
              </a:rPr>
              <a:t>Data Warehouse</a:t>
            </a:r>
          </a:p>
        </p:txBody>
      </p:sp>
      <p:sp>
        <p:nvSpPr>
          <p:cNvPr id="3" name="Content Placeholder 2">
            <a:extLst>
              <a:ext uri="{FF2B5EF4-FFF2-40B4-BE49-F238E27FC236}">
                <a16:creationId xmlns:a16="http://schemas.microsoft.com/office/drawing/2014/main" id="{77EF5FD3-E825-420F-8A22-D0B5F329468F}"/>
              </a:ext>
            </a:extLst>
          </p:cNvPr>
          <p:cNvSpPr>
            <a:spLocks noGrp="1"/>
          </p:cNvSpPr>
          <p:nvPr>
            <p:ph sz="half" idx="2"/>
          </p:nvPr>
        </p:nvSpPr>
        <p:spPr>
          <a:xfrm>
            <a:off x="0" y="798490"/>
            <a:ext cx="11346287" cy="5525037"/>
          </a:xfrm>
        </p:spPr>
        <p:txBody>
          <a:bodyPr>
            <a:normAutofit fontScale="92500" lnSpcReduction="20000"/>
          </a:bodyPr>
          <a:lstStyle/>
          <a:p>
            <a:pPr algn="just"/>
            <a:r>
              <a:rPr lang="en-US" sz="4000" b="1" i="1" dirty="0">
                <a:effectLst>
                  <a:outerShdw blurRad="38100" dist="38100" dir="2700000" algn="tl">
                    <a:srgbClr val="000000">
                      <a:alpha val="43137"/>
                    </a:srgbClr>
                  </a:outerShdw>
                </a:effectLst>
                <a:ea typeface="Tahoma" panose="020B0604030504040204" pitchFamily="34" charset="0"/>
                <a:cs typeface="Tahoma" panose="020B0604030504040204" pitchFamily="34" charset="0"/>
              </a:rPr>
              <a:t>A data warehouse is constructed by integrating data from multiple heterogeneous sources that support analytical reporting, and structured decision making. </a:t>
            </a:r>
          </a:p>
          <a:p>
            <a:pPr algn="just"/>
            <a:r>
              <a:rPr lang="en-US" sz="4000" b="1" i="1" dirty="0">
                <a:effectLst>
                  <a:outerShdw blurRad="38100" dist="38100" dir="2700000" algn="tl">
                    <a:srgbClr val="000000">
                      <a:alpha val="43137"/>
                    </a:srgbClr>
                  </a:outerShdw>
                </a:effectLst>
                <a:ea typeface="Tahoma" panose="020B0604030504040204" pitchFamily="34" charset="0"/>
                <a:cs typeface="Tahoma" panose="020B0604030504040204" pitchFamily="34" charset="0"/>
              </a:rPr>
              <a:t>Data warehousing involves data cleaning, data integration, and data consolidations.</a:t>
            </a:r>
          </a:p>
          <a:p>
            <a:pPr algn="just"/>
            <a:r>
              <a:rPr lang="en-GB" sz="4000" i="1" dirty="0">
                <a:ea typeface="Tahoma" panose="020B0604030504040204" pitchFamily="34" charset="0"/>
                <a:cs typeface="Tahoma" panose="020B0604030504040204" pitchFamily="34" charset="0"/>
              </a:rPr>
              <a:t>A Data Warehouse works as a central repository where information arrives from one or more data sources. </a:t>
            </a:r>
          </a:p>
          <a:p>
            <a:pPr algn="just"/>
            <a:r>
              <a:rPr lang="en-GB" sz="4000" i="1" dirty="0">
                <a:ea typeface="Tahoma" panose="020B0604030504040204" pitchFamily="34" charset="0"/>
                <a:cs typeface="Tahoma" panose="020B0604030504040204" pitchFamily="34" charset="0"/>
              </a:rPr>
              <a:t>Data flows into a data warehouse from the transactional system and other relational databases.</a:t>
            </a:r>
          </a:p>
          <a:p>
            <a:pPr algn="just"/>
            <a:endParaRPr lang="en-US" sz="4000" b="1" i="1" dirty="0">
              <a:effectLst>
                <a:outerShdw blurRad="38100" dist="38100" dir="2700000" algn="tl">
                  <a:srgbClr val="000000">
                    <a:alpha val="43137"/>
                  </a:srgbClr>
                </a:outerShdw>
              </a:effectLst>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81697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ABD60D-79C8-4145-A755-7914C76C5AE1}"/>
              </a:ext>
            </a:extLst>
          </p:cNvPr>
          <p:cNvSpPr>
            <a:spLocks noGrp="1"/>
          </p:cNvSpPr>
          <p:nvPr>
            <p:ph idx="1"/>
          </p:nvPr>
        </p:nvSpPr>
        <p:spPr>
          <a:xfrm>
            <a:off x="0" y="1161188"/>
            <a:ext cx="12192000" cy="5975108"/>
          </a:xfrm>
        </p:spPr>
        <p:txBody>
          <a:bodyPr>
            <a:normAutofit/>
          </a:bodyPr>
          <a:lstStyle/>
          <a:p>
            <a:r>
              <a:rPr lang="en-GB" i="1" dirty="0"/>
              <a:t>Unstructured Data is any data that may be relevant to the system and </a:t>
            </a:r>
            <a:r>
              <a:rPr lang="en-GB" i="1" dirty="0">
                <a:solidFill>
                  <a:srgbClr val="FF0000"/>
                </a:solidFill>
              </a:rPr>
              <a:t>stored in the natural originating format itself. </a:t>
            </a:r>
          </a:p>
          <a:p>
            <a:r>
              <a:rPr lang="en-GB" i="1" dirty="0"/>
              <a:t>Common examples are natural language data, images, audio, etc.</a:t>
            </a:r>
          </a:p>
          <a:p>
            <a:r>
              <a:rPr lang="en-GB" i="1" dirty="0"/>
              <a:t> </a:t>
            </a:r>
            <a:r>
              <a:rPr lang="en-GB" i="1" dirty="0" err="1"/>
              <a:t>Analyzing</a:t>
            </a:r>
            <a:r>
              <a:rPr lang="en-GB" i="1" dirty="0"/>
              <a:t> </a:t>
            </a:r>
            <a:r>
              <a:rPr lang="en-GB" i="1" dirty="0">
                <a:solidFill>
                  <a:srgbClr val="FF0000"/>
                </a:solidFill>
              </a:rPr>
              <a:t>them is effort-intensive </a:t>
            </a:r>
            <a:r>
              <a:rPr lang="en-GB" i="1" dirty="0"/>
              <a:t>and often needs large scale computing power. </a:t>
            </a:r>
          </a:p>
          <a:p>
            <a:r>
              <a:rPr lang="en-GB" i="1" dirty="0"/>
              <a:t>The increase in the importance of Unstructured Data has given rise to the concept of Data Lakes.</a:t>
            </a:r>
          </a:p>
          <a:p>
            <a:r>
              <a:rPr lang="en-GB" i="1" dirty="0"/>
              <a:t> </a:t>
            </a:r>
            <a:endParaRPr lang="en-GB" dirty="0"/>
          </a:p>
        </p:txBody>
      </p:sp>
      <p:sp>
        <p:nvSpPr>
          <p:cNvPr id="3" name="Title 2">
            <a:extLst>
              <a:ext uri="{FF2B5EF4-FFF2-40B4-BE49-F238E27FC236}">
                <a16:creationId xmlns:a16="http://schemas.microsoft.com/office/drawing/2014/main" id="{E1A39785-DBF0-4A69-902F-C8264BB3E50B}"/>
              </a:ext>
            </a:extLst>
          </p:cNvPr>
          <p:cNvSpPr>
            <a:spLocks noGrp="1"/>
          </p:cNvSpPr>
          <p:nvPr>
            <p:ph type="title"/>
          </p:nvPr>
        </p:nvSpPr>
        <p:spPr/>
        <p:txBody>
          <a:bodyPr/>
          <a:lstStyle/>
          <a:p>
            <a:r>
              <a:rPr lang="en-GB" dirty="0"/>
              <a:t>Overview of Data</a:t>
            </a:r>
          </a:p>
        </p:txBody>
      </p:sp>
    </p:spTree>
    <p:extLst>
      <p:ext uri="{BB962C8B-B14F-4D97-AF65-F5344CB8AC3E}">
        <p14:creationId xmlns:p14="http://schemas.microsoft.com/office/powerpoint/2010/main" val="25411538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597A3-CAEC-4FBF-94DF-5925729E0C97}"/>
              </a:ext>
            </a:extLst>
          </p:cNvPr>
          <p:cNvSpPr>
            <a:spLocks noGrp="1"/>
          </p:cNvSpPr>
          <p:nvPr>
            <p:ph type="title"/>
          </p:nvPr>
        </p:nvSpPr>
        <p:spPr bwMode="white">
          <a:xfrm>
            <a:off x="1220004" y="0"/>
            <a:ext cx="10971996" cy="746975"/>
          </a:xfrm>
        </p:spPr>
        <p:txBody>
          <a:bodyPr>
            <a:noAutofit/>
          </a:bodyPr>
          <a:lstStyle/>
          <a:p>
            <a:pPr algn="ctr"/>
            <a:r>
              <a:rPr lang="en-US" sz="6000" b="1" i="1" dirty="0">
                <a:effectLst>
                  <a:outerShdw blurRad="38100" dist="38100" dir="2700000" algn="tl">
                    <a:srgbClr val="000000">
                      <a:alpha val="43137"/>
                    </a:srgbClr>
                  </a:outerShdw>
                </a:effectLst>
              </a:rPr>
              <a:t>DATA WAREHOUSES</a:t>
            </a:r>
          </a:p>
        </p:txBody>
      </p:sp>
      <p:sp>
        <p:nvSpPr>
          <p:cNvPr id="3" name="Content Placeholder 2">
            <a:extLst>
              <a:ext uri="{FF2B5EF4-FFF2-40B4-BE49-F238E27FC236}">
                <a16:creationId xmlns:a16="http://schemas.microsoft.com/office/drawing/2014/main" id="{77EF5FD3-E825-420F-8A22-D0B5F329468F}"/>
              </a:ext>
            </a:extLst>
          </p:cNvPr>
          <p:cNvSpPr>
            <a:spLocks noGrp="1"/>
          </p:cNvSpPr>
          <p:nvPr>
            <p:ph sz="half" idx="2"/>
          </p:nvPr>
        </p:nvSpPr>
        <p:spPr>
          <a:xfrm>
            <a:off x="0" y="1004552"/>
            <a:ext cx="11281893" cy="5293217"/>
          </a:xfrm>
        </p:spPr>
        <p:txBody>
          <a:bodyPr>
            <a:normAutofit lnSpcReduction="10000"/>
          </a:bodyPr>
          <a:lstStyle/>
          <a:p>
            <a:pPr algn="just"/>
            <a:r>
              <a:rPr lang="en-US" sz="4000" b="1" i="1" dirty="0">
                <a:effectLst>
                  <a:outerShdw blurRad="38100" dist="38100" dir="2700000" algn="tl">
                    <a:srgbClr val="000000">
                      <a:alpha val="43137"/>
                    </a:srgbClr>
                  </a:outerShdw>
                </a:effectLst>
                <a:ea typeface="Tahoma" panose="020B0604030504040204" pitchFamily="34" charset="0"/>
                <a:cs typeface="Tahoma" panose="020B0604030504040204" pitchFamily="34" charset="0"/>
              </a:rPr>
              <a:t>Data Warehouses:</a:t>
            </a:r>
          </a:p>
          <a:p>
            <a:pPr lvl="1" algn="just"/>
            <a:r>
              <a:rPr lang="en-US" sz="3500" b="1" i="1" dirty="0">
                <a:effectLst>
                  <a:outerShdw blurRad="38100" dist="38100" dir="2700000" algn="tl">
                    <a:srgbClr val="000000">
                      <a:alpha val="43137"/>
                    </a:srgbClr>
                  </a:outerShdw>
                </a:effectLst>
                <a:ea typeface="Tahoma" panose="020B0604030504040204" pitchFamily="34" charset="0"/>
                <a:cs typeface="Tahoma" panose="020B0604030504040204" pitchFamily="34" charset="0"/>
              </a:rPr>
              <a:t>Data spread in several databases –physically located at numerous sites</a:t>
            </a:r>
          </a:p>
          <a:p>
            <a:pPr lvl="1" algn="just"/>
            <a:r>
              <a:rPr lang="en-US" sz="3500" b="1" i="1" dirty="0">
                <a:effectLst>
                  <a:outerShdw blurRad="38100" dist="38100" dir="2700000" algn="tl">
                    <a:srgbClr val="000000">
                      <a:alpha val="43137"/>
                    </a:srgbClr>
                  </a:outerShdw>
                </a:effectLst>
                <a:ea typeface="Tahoma" panose="020B0604030504040204" pitchFamily="34" charset="0"/>
                <a:cs typeface="Tahoma" panose="020B0604030504040204" pitchFamily="34" charset="0"/>
              </a:rPr>
              <a:t>Data warehouse – repository of multiple DBs in single schema; resides at single site.</a:t>
            </a:r>
          </a:p>
          <a:p>
            <a:pPr lvl="1" algn="just"/>
            <a:r>
              <a:rPr lang="en-US" sz="3500" b="1" i="1" dirty="0">
                <a:effectLst>
                  <a:outerShdw blurRad="38100" dist="38100" dir="2700000" algn="tl">
                    <a:srgbClr val="000000">
                      <a:alpha val="43137"/>
                    </a:srgbClr>
                  </a:outerShdw>
                </a:effectLst>
                <a:ea typeface="Tahoma" panose="020B0604030504040204" pitchFamily="34" charset="0"/>
                <a:cs typeface="Tahoma" panose="020B0604030504040204" pitchFamily="34" charset="0"/>
              </a:rPr>
              <a:t>Data warehousing processes</a:t>
            </a:r>
          </a:p>
          <a:p>
            <a:pPr lvl="2" algn="just"/>
            <a:r>
              <a:rPr lang="en-US" sz="3000" b="1" i="1" dirty="0">
                <a:effectLst>
                  <a:outerShdw blurRad="38100" dist="38100" dir="2700000" algn="tl">
                    <a:srgbClr val="000000">
                      <a:alpha val="43137"/>
                    </a:srgbClr>
                  </a:outerShdw>
                </a:effectLst>
                <a:ea typeface="Tahoma" panose="020B0604030504040204" pitchFamily="34" charset="0"/>
                <a:cs typeface="Tahoma" panose="020B0604030504040204" pitchFamily="34" charset="0"/>
              </a:rPr>
              <a:t>Data Cleaning </a:t>
            </a:r>
          </a:p>
          <a:p>
            <a:pPr lvl="2" algn="just"/>
            <a:r>
              <a:rPr lang="en-US" sz="3000" b="1" i="1" dirty="0">
                <a:effectLst>
                  <a:outerShdw blurRad="38100" dist="38100" dir="2700000" algn="tl">
                    <a:srgbClr val="000000">
                      <a:alpha val="43137"/>
                    </a:srgbClr>
                  </a:outerShdw>
                </a:effectLst>
                <a:ea typeface="Tahoma" panose="020B0604030504040204" pitchFamily="34" charset="0"/>
                <a:cs typeface="Tahoma" panose="020B0604030504040204" pitchFamily="34" charset="0"/>
              </a:rPr>
              <a:t>Data Integration </a:t>
            </a:r>
          </a:p>
          <a:p>
            <a:pPr lvl="2" algn="just"/>
            <a:r>
              <a:rPr lang="en-US" sz="3000" b="1" i="1" dirty="0">
                <a:effectLst>
                  <a:outerShdw blurRad="38100" dist="38100" dir="2700000" algn="tl">
                    <a:srgbClr val="000000">
                      <a:alpha val="43137"/>
                    </a:srgbClr>
                  </a:outerShdw>
                </a:effectLst>
                <a:ea typeface="Tahoma" panose="020B0604030504040204" pitchFamily="34" charset="0"/>
                <a:cs typeface="Tahoma" panose="020B0604030504040204" pitchFamily="34" charset="0"/>
              </a:rPr>
              <a:t>Data Transformation</a:t>
            </a:r>
          </a:p>
          <a:p>
            <a:pPr lvl="2" algn="just"/>
            <a:r>
              <a:rPr lang="en-US" sz="3000" b="1" i="1" dirty="0">
                <a:effectLst>
                  <a:outerShdw blurRad="38100" dist="38100" dir="2700000" algn="tl">
                    <a:srgbClr val="000000">
                      <a:alpha val="43137"/>
                    </a:srgbClr>
                  </a:outerShdw>
                </a:effectLst>
                <a:ea typeface="Tahoma" panose="020B0604030504040204" pitchFamily="34" charset="0"/>
                <a:cs typeface="Tahoma" panose="020B0604030504040204" pitchFamily="34" charset="0"/>
              </a:rPr>
              <a:t>Data Loading </a:t>
            </a:r>
          </a:p>
          <a:p>
            <a:pPr lvl="2" algn="just"/>
            <a:r>
              <a:rPr lang="en-US" sz="3000" b="1" i="1" dirty="0">
                <a:effectLst>
                  <a:outerShdw blurRad="38100" dist="38100" dir="2700000" algn="tl">
                    <a:srgbClr val="000000">
                      <a:alpha val="43137"/>
                    </a:srgbClr>
                  </a:outerShdw>
                </a:effectLst>
                <a:ea typeface="Tahoma" panose="020B0604030504040204" pitchFamily="34" charset="0"/>
                <a:cs typeface="Tahoma" panose="020B0604030504040204" pitchFamily="34" charset="0"/>
              </a:rPr>
              <a:t>Periodic data refreshing</a:t>
            </a:r>
          </a:p>
        </p:txBody>
      </p:sp>
    </p:spTree>
    <p:extLst>
      <p:ext uri="{BB962C8B-B14F-4D97-AF65-F5344CB8AC3E}">
        <p14:creationId xmlns:p14="http://schemas.microsoft.com/office/powerpoint/2010/main" val="4032582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ircle(in)">
                                      <p:cBhvr>
                                        <p:cTn id="13" dur="2000"/>
                                        <p:tgtEl>
                                          <p:spTgt spid="3">
                                            <p:txEl>
                                              <p:pRg st="2" end="2"/>
                                            </p:txEl>
                                          </p:spTgt>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ircle(in)">
                                      <p:cBhvr>
                                        <p:cTn id="16" dur="2000"/>
                                        <p:tgtEl>
                                          <p:spTgt spid="3">
                                            <p:txEl>
                                              <p:pRg st="3" end="3"/>
                                            </p:txEl>
                                          </p:spTgt>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ircle(in)">
                                      <p:cBhvr>
                                        <p:cTn id="19" dur="2000"/>
                                        <p:tgtEl>
                                          <p:spTgt spid="3">
                                            <p:txEl>
                                              <p:pRg st="4" end="4"/>
                                            </p:txEl>
                                          </p:spTgt>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circle(in)">
                                      <p:cBhvr>
                                        <p:cTn id="22" dur="2000"/>
                                        <p:tgtEl>
                                          <p:spTgt spid="3">
                                            <p:txEl>
                                              <p:pRg st="5" end="5"/>
                                            </p:txEl>
                                          </p:spTgt>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circle(in)">
                                      <p:cBhvr>
                                        <p:cTn id="25" dur="2000"/>
                                        <p:tgtEl>
                                          <p:spTgt spid="3">
                                            <p:txEl>
                                              <p:pRg st="6" end="6"/>
                                            </p:txEl>
                                          </p:spTgt>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circle(in)">
                                      <p:cBhvr>
                                        <p:cTn id="28" dur="2000"/>
                                        <p:tgtEl>
                                          <p:spTgt spid="3">
                                            <p:txEl>
                                              <p:pRg st="7" end="7"/>
                                            </p:txEl>
                                          </p:spTgt>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circle(in)">
                                      <p:cBhvr>
                                        <p:cTn id="31"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agnetic Disk 1">
            <a:extLst>
              <a:ext uri="{FF2B5EF4-FFF2-40B4-BE49-F238E27FC236}">
                <a16:creationId xmlns:a16="http://schemas.microsoft.com/office/drawing/2014/main" id="{6E98F603-A15F-4BD1-9F8A-B53EB4A117E0}"/>
              </a:ext>
            </a:extLst>
          </p:cNvPr>
          <p:cNvSpPr/>
          <p:nvPr/>
        </p:nvSpPr>
        <p:spPr>
          <a:xfrm>
            <a:off x="437881" y="244699"/>
            <a:ext cx="2640169" cy="1957589"/>
          </a:xfrm>
          <a:prstGeom prst="flowChartMagneticDisk">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800" b="1" i="1"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Data Source in Cape Coast</a:t>
            </a:r>
          </a:p>
        </p:txBody>
      </p:sp>
      <p:sp>
        <p:nvSpPr>
          <p:cNvPr id="3" name="Flowchart: Magnetic Disk 2">
            <a:extLst>
              <a:ext uri="{FF2B5EF4-FFF2-40B4-BE49-F238E27FC236}">
                <a16:creationId xmlns:a16="http://schemas.microsoft.com/office/drawing/2014/main" id="{10045E70-A7D6-4FB0-B55A-A1936F1A1DFB}"/>
              </a:ext>
            </a:extLst>
          </p:cNvPr>
          <p:cNvSpPr/>
          <p:nvPr/>
        </p:nvSpPr>
        <p:spPr>
          <a:xfrm>
            <a:off x="598864" y="2450205"/>
            <a:ext cx="2640169" cy="1957589"/>
          </a:xfrm>
          <a:prstGeom prst="flowChartMagneticDisk">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800" b="1" i="1"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Data Source in Accra</a:t>
            </a:r>
          </a:p>
        </p:txBody>
      </p:sp>
      <p:sp>
        <p:nvSpPr>
          <p:cNvPr id="4" name="Flowchart: Magnetic Disk 3">
            <a:extLst>
              <a:ext uri="{FF2B5EF4-FFF2-40B4-BE49-F238E27FC236}">
                <a16:creationId xmlns:a16="http://schemas.microsoft.com/office/drawing/2014/main" id="{A229F8C6-ED71-47B0-A99A-75A22B5A8168}"/>
              </a:ext>
            </a:extLst>
          </p:cNvPr>
          <p:cNvSpPr/>
          <p:nvPr/>
        </p:nvSpPr>
        <p:spPr>
          <a:xfrm>
            <a:off x="598865" y="4900411"/>
            <a:ext cx="2640169" cy="1957589"/>
          </a:xfrm>
          <a:prstGeom prst="flowChartMagneticDisk">
            <a:avLst/>
          </a:prstGeom>
          <a:solidFill>
            <a:srgbClr val="6D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800" b="1" i="1"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Data Source in </a:t>
            </a:r>
            <a:r>
              <a:rPr kumimoji="0" lang="en-GB" sz="2800" b="1" i="1" u="none" strike="noStrike" kern="1200" cap="none" spc="0" normalizeH="0" baseline="0" noProof="0" dirty="0" err="1">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Kumansi</a:t>
            </a:r>
            <a:endParaRPr kumimoji="0" lang="en-GB" sz="2800" b="1" i="1"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5" name="Arrow: Right 4">
            <a:extLst>
              <a:ext uri="{FF2B5EF4-FFF2-40B4-BE49-F238E27FC236}">
                <a16:creationId xmlns:a16="http://schemas.microsoft.com/office/drawing/2014/main" id="{46846942-101B-4A3C-A4AA-3388AD198190}"/>
              </a:ext>
            </a:extLst>
          </p:cNvPr>
          <p:cNvSpPr/>
          <p:nvPr/>
        </p:nvSpPr>
        <p:spPr>
          <a:xfrm>
            <a:off x="4069720" y="1502802"/>
            <a:ext cx="2266681" cy="39409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000" b="1" i="1"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Clean</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000" b="1" i="1"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Transform </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000" b="1" i="1"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Integrate </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000" b="1" i="1"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load</a:t>
            </a:r>
          </a:p>
        </p:txBody>
      </p:sp>
      <p:sp>
        <p:nvSpPr>
          <p:cNvPr id="6" name="Arrow: Bent 5">
            <a:extLst>
              <a:ext uri="{FF2B5EF4-FFF2-40B4-BE49-F238E27FC236}">
                <a16:creationId xmlns:a16="http://schemas.microsoft.com/office/drawing/2014/main" id="{0661D8DE-B160-4A9C-87B1-3A8D6BEA5A2D}"/>
              </a:ext>
            </a:extLst>
          </p:cNvPr>
          <p:cNvSpPr/>
          <p:nvPr/>
        </p:nvSpPr>
        <p:spPr>
          <a:xfrm rot="5400000">
            <a:off x="3174641" y="801708"/>
            <a:ext cx="1551905" cy="1745088"/>
          </a:xfrm>
          <a:prstGeom prst="ben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Arrow: Bent 6">
            <a:extLst>
              <a:ext uri="{FF2B5EF4-FFF2-40B4-BE49-F238E27FC236}">
                <a16:creationId xmlns:a16="http://schemas.microsoft.com/office/drawing/2014/main" id="{8C3D47EF-0349-4688-986B-D7BD57EE3799}"/>
              </a:ext>
            </a:extLst>
          </p:cNvPr>
          <p:cNvSpPr/>
          <p:nvPr/>
        </p:nvSpPr>
        <p:spPr>
          <a:xfrm rot="16200000" flipV="1">
            <a:off x="3075633" y="4571193"/>
            <a:ext cx="2071887" cy="1745088"/>
          </a:xfrm>
          <a:prstGeom prst="bentArrow">
            <a:avLst/>
          </a:prstGeom>
          <a:solidFill>
            <a:srgbClr val="6D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Arrow: Right 7">
            <a:extLst>
              <a:ext uri="{FF2B5EF4-FFF2-40B4-BE49-F238E27FC236}">
                <a16:creationId xmlns:a16="http://schemas.microsoft.com/office/drawing/2014/main" id="{9ED44ED6-AE77-4BD3-AFA3-EC0D83342624}"/>
              </a:ext>
            </a:extLst>
          </p:cNvPr>
          <p:cNvSpPr/>
          <p:nvPr/>
        </p:nvSpPr>
        <p:spPr>
          <a:xfrm>
            <a:off x="3239031" y="3340455"/>
            <a:ext cx="882209" cy="383148"/>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3" name="Straight Arrow Connector 12">
            <a:extLst>
              <a:ext uri="{FF2B5EF4-FFF2-40B4-BE49-F238E27FC236}">
                <a16:creationId xmlns:a16="http://schemas.microsoft.com/office/drawing/2014/main" id="{221FCC52-F14B-4775-87C7-E15328F94A5F}"/>
              </a:ext>
            </a:extLst>
          </p:cNvPr>
          <p:cNvCxnSpPr>
            <a:cxnSpLocks/>
          </p:cNvCxnSpPr>
          <p:nvPr/>
        </p:nvCxnSpPr>
        <p:spPr>
          <a:xfrm flipV="1">
            <a:off x="8796856" y="3518995"/>
            <a:ext cx="1133342" cy="1"/>
          </a:xfrm>
          <a:prstGeom prst="straightConnector1">
            <a:avLst/>
          </a:prstGeom>
          <a:ln w="152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F6AF3B68-A97D-42AD-98A5-62B3D7073536}"/>
              </a:ext>
            </a:extLst>
          </p:cNvPr>
          <p:cNvSpPr/>
          <p:nvPr/>
        </p:nvSpPr>
        <p:spPr>
          <a:xfrm>
            <a:off x="10148550" y="674853"/>
            <a:ext cx="1419446" cy="109728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0" normalizeH="0" baseline="0" noProof="0" dirty="0">
                <a:ln>
                  <a:noFill/>
                </a:ln>
                <a:solidFill>
                  <a:prstClr val="white"/>
                </a:solidFill>
                <a:effectLst/>
                <a:uLnTx/>
                <a:uFillTx/>
                <a:latin typeface="Calibri" panose="020F0502020204030204"/>
                <a:ea typeface="+mn-ea"/>
                <a:cs typeface="+mn-cs"/>
              </a:rPr>
              <a:t>Client</a:t>
            </a:r>
          </a:p>
        </p:txBody>
      </p:sp>
      <p:sp>
        <p:nvSpPr>
          <p:cNvPr id="15" name="Oval 14">
            <a:extLst>
              <a:ext uri="{FF2B5EF4-FFF2-40B4-BE49-F238E27FC236}">
                <a16:creationId xmlns:a16="http://schemas.microsoft.com/office/drawing/2014/main" id="{C79B25B1-16C1-4388-ADA8-82D4B94BDE26}"/>
              </a:ext>
            </a:extLst>
          </p:cNvPr>
          <p:cNvSpPr/>
          <p:nvPr/>
        </p:nvSpPr>
        <p:spPr>
          <a:xfrm>
            <a:off x="10309532" y="5731417"/>
            <a:ext cx="1745089" cy="109728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800" b="1" i="0" u="none" strike="noStrike" kern="1200" cap="none" spc="0" normalizeH="0" baseline="0" noProof="0" dirty="0">
                <a:ln>
                  <a:noFill/>
                </a:ln>
                <a:solidFill>
                  <a:prstClr val="white"/>
                </a:solidFill>
                <a:effectLst/>
                <a:uLnTx/>
                <a:uFillTx/>
                <a:latin typeface="Calibri" panose="020F0502020204030204"/>
                <a:ea typeface="+mn-ea"/>
                <a:cs typeface="+mn-cs"/>
              </a:rPr>
              <a:t>Client </a:t>
            </a:r>
          </a:p>
        </p:txBody>
      </p:sp>
      <p:sp>
        <p:nvSpPr>
          <p:cNvPr id="17" name="Freeform: Shape 16">
            <a:extLst>
              <a:ext uri="{FF2B5EF4-FFF2-40B4-BE49-F238E27FC236}">
                <a16:creationId xmlns:a16="http://schemas.microsoft.com/office/drawing/2014/main" id="{D696E26F-83FF-456D-8644-48FED5FA0EBA}"/>
              </a:ext>
            </a:extLst>
          </p:cNvPr>
          <p:cNvSpPr/>
          <p:nvPr/>
        </p:nvSpPr>
        <p:spPr>
          <a:xfrm>
            <a:off x="11605846" y="1111348"/>
            <a:ext cx="441927" cy="1280160"/>
          </a:xfrm>
          <a:custGeom>
            <a:avLst/>
            <a:gdLst>
              <a:gd name="connsiteX0" fmla="*/ 0 w 441927"/>
              <a:gd name="connsiteY0" fmla="*/ 0 h 1280160"/>
              <a:gd name="connsiteX1" fmla="*/ 436099 w 441927"/>
              <a:gd name="connsiteY1" fmla="*/ 506437 h 1280160"/>
              <a:gd name="connsiteX2" fmla="*/ 211016 w 441927"/>
              <a:gd name="connsiteY2" fmla="*/ 1280160 h 1280160"/>
            </a:gdLst>
            <a:ahLst/>
            <a:cxnLst>
              <a:cxn ang="0">
                <a:pos x="connsiteX0" y="connsiteY0"/>
              </a:cxn>
              <a:cxn ang="0">
                <a:pos x="connsiteX1" y="connsiteY1"/>
              </a:cxn>
              <a:cxn ang="0">
                <a:pos x="connsiteX2" y="connsiteY2"/>
              </a:cxn>
            </a:cxnLst>
            <a:rect l="l" t="t" r="r" b="b"/>
            <a:pathLst>
              <a:path w="441927" h="1280160">
                <a:moveTo>
                  <a:pt x="0" y="0"/>
                </a:moveTo>
                <a:cubicBezTo>
                  <a:pt x="200465" y="146538"/>
                  <a:pt x="400930" y="293077"/>
                  <a:pt x="436099" y="506437"/>
                </a:cubicBezTo>
                <a:cubicBezTo>
                  <a:pt x="471268" y="719797"/>
                  <a:pt x="341142" y="999978"/>
                  <a:pt x="211016" y="1280160"/>
                </a:cubicBezTo>
              </a:path>
            </a:pathLst>
          </a:custGeom>
          <a:noFill/>
          <a:ln w="539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80955B0E-52DA-4C5E-AB8B-D4ABD2683A92}"/>
              </a:ext>
            </a:extLst>
          </p:cNvPr>
          <p:cNvSpPr/>
          <p:nvPr/>
        </p:nvSpPr>
        <p:spPr>
          <a:xfrm rot="1598107">
            <a:off x="11537282" y="4797169"/>
            <a:ext cx="441927" cy="1280160"/>
          </a:xfrm>
          <a:custGeom>
            <a:avLst/>
            <a:gdLst>
              <a:gd name="connsiteX0" fmla="*/ 0 w 441927"/>
              <a:gd name="connsiteY0" fmla="*/ 0 h 1280160"/>
              <a:gd name="connsiteX1" fmla="*/ 436099 w 441927"/>
              <a:gd name="connsiteY1" fmla="*/ 506437 h 1280160"/>
              <a:gd name="connsiteX2" fmla="*/ 211016 w 441927"/>
              <a:gd name="connsiteY2" fmla="*/ 1280160 h 1280160"/>
            </a:gdLst>
            <a:ahLst/>
            <a:cxnLst>
              <a:cxn ang="0">
                <a:pos x="connsiteX0" y="connsiteY0"/>
              </a:cxn>
              <a:cxn ang="0">
                <a:pos x="connsiteX1" y="connsiteY1"/>
              </a:cxn>
              <a:cxn ang="0">
                <a:pos x="connsiteX2" y="connsiteY2"/>
              </a:cxn>
            </a:cxnLst>
            <a:rect l="l" t="t" r="r" b="b"/>
            <a:pathLst>
              <a:path w="441927" h="1280160">
                <a:moveTo>
                  <a:pt x="0" y="0"/>
                </a:moveTo>
                <a:cubicBezTo>
                  <a:pt x="200465" y="146538"/>
                  <a:pt x="400930" y="293077"/>
                  <a:pt x="436099" y="506437"/>
                </a:cubicBezTo>
                <a:cubicBezTo>
                  <a:pt x="471268" y="719797"/>
                  <a:pt x="341142" y="999978"/>
                  <a:pt x="211016" y="1280160"/>
                </a:cubicBezTo>
              </a:path>
            </a:pathLst>
          </a:custGeom>
          <a:noFill/>
          <a:ln w="539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Diagonal Corners Snipped 10">
            <a:extLst>
              <a:ext uri="{FF2B5EF4-FFF2-40B4-BE49-F238E27FC236}">
                <a16:creationId xmlns:a16="http://schemas.microsoft.com/office/drawing/2014/main" id="{7FAF002E-75C8-4D07-B841-1B2B65888CD6}"/>
              </a:ext>
            </a:extLst>
          </p:cNvPr>
          <p:cNvSpPr/>
          <p:nvPr/>
        </p:nvSpPr>
        <p:spPr>
          <a:xfrm>
            <a:off x="9929612" y="2271107"/>
            <a:ext cx="2125009" cy="2904991"/>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1" u="none" strike="noStrike" kern="1200" cap="none" spc="0" normalizeH="0" baseline="0" noProof="0" dirty="0">
                <a:ln>
                  <a:noFill/>
                </a:ln>
                <a:solidFill>
                  <a:prstClr val="white"/>
                </a:solidFill>
                <a:effectLst/>
                <a:uLnTx/>
                <a:uFillTx/>
                <a:latin typeface="Calibri" panose="020F0502020204030204"/>
                <a:ea typeface="+mn-ea"/>
                <a:cs typeface="+mn-cs"/>
              </a:rPr>
              <a:t>Query and Analysis Tools</a:t>
            </a:r>
          </a:p>
        </p:txBody>
      </p:sp>
      <p:sp>
        <p:nvSpPr>
          <p:cNvPr id="9" name="Flowchart: Magnetic Disk 8">
            <a:extLst>
              <a:ext uri="{FF2B5EF4-FFF2-40B4-BE49-F238E27FC236}">
                <a16:creationId xmlns:a16="http://schemas.microsoft.com/office/drawing/2014/main" id="{A8A7D6FF-22FE-45BC-9362-338FF7988E57}"/>
              </a:ext>
            </a:extLst>
          </p:cNvPr>
          <p:cNvSpPr/>
          <p:nvPr/>
        </p:nvSpPr>
        <p:spPr>
          <a:xfrm>
            <a:off x="6336401" y="784000"/>
            <a:ext cx="2459869" cy="5496057"/>
          </a:xfrm>
          <a:prstGeom prst="flowChartMagneticDisk">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1"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Data Warehouse</a:t>
            </a:r>
          </a:p>
        </p:txBody>
      </p:sp>
    </p:spTree>
    <p:extLst>
      <p:ext uri="{BB962C8B-B14F-4D97-AF65-F5344CB8AC3E}">
        <p14:creationId xmlns:p14="http://schemas.microsoft.com/office/powerpoint/2010/main" val="3603277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down)">
                                      <p:cBhvr>
                                        <p:cTn id="25" dur="580">
                                          <p:stCondLst>
                                            <p:cond delay="0"/>
                                          </p:stCondLst>
                                        </p:cTn>
                                        <p:tgtEl>
                                          <p:spTgt spid="3"/>
                                        </p:tgtEl>
                                      </p:cBhvr>
                                    </p:animEffect>
                                    <p:anim calcmode="lin" valueType="num">
                                      <p:cBhvr>
                                        <p:cTn id="26"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gtEl>
                                      </p:cBhvr>
                                      <p:to x="100000" y="60000"/>
                                    </p:animScale>
                                    <p:animScale>
                                      <p:cBhvr>
                                        <p:cTn id="32" dur="166" decel="50000">
                                          <p:stCondLst>
                                            <p:cond delay="676"/>
                                          </p:stCondLst>
                                        </p:cTn>
                                        <p:tgtEl>
                                          <p:spTgt spid="3"/>
                                        </p:tgtEl>
                                      </p:cBhvr>
                                      <p:to x="100000" y="100000"/>
                                    </p:animScale>
                                    <p:animScale>
                                      <p:cBhvr>
                                        <p:cTn id="33" dur="26">
                                          <p:stCondLst>
                                            <p:cond delay="1312"/>
                                          </p:stCondLst>
                                        </p:cTn>
                                        <p:tgtEl>
                                          <p:spTgt spid="3"/>
                                        </p:tgtEl>
                                      </p:cBhvr>
                                      <p:to x="100000" y="80000"/>
                                    </p:animScale>
                                    <p:animScale>
                                      <p:cBhvr>
                                        <p:cTn id="34" dur="166" decel="50000">
                                          <p:stCondLst>
                                            <p:cond delay="1338"/>
                                          </p:stCondLst>
                                        </p:cTn>
                                        <p:tgtEl>
                                          <p:spTgt spid="3"/>
                                        </p:tgtEl>
                                      </p:cBhvr>
                                      <p:to x="100000" y="100000"/>
                                    </p:animScale>
                                    <p:animScale>
                                      <p:cBhvr>
                                        <p:cTn id="35" dur="26">
                                          <p:stCondLst>
                                            <p:cond delay="1642"/>
                                          </p:stCondLst>
                                        </p:cTn>
                                        <p:tgtEl>
                                          <p:spTgt spid="3"/>
                                        </p:tgtEl>
                                      </p:cBhvr>
                                      <p:to x="100000" y="90000"/>
                                    </p:animScale>
                                    <p:animScale>
                                      <p:cBhvr>
                                        <p:cTn id="36" dur="166" decel="50000">
                                          <p:stCondLst>
                                            <p:cond delay="1668"/>
                                          </p:stCondLst>
                                        </p:cTn>
                                        <p:tgtEl>
                                          <p:spTgt spid="3"/>
                                        </p:tgtEl>
                                      </p:cBhvr>
                                      <p:to x="100000" y="100000"/>
                                    </p:animScale>
                                    <p:animScale>
                                      <p:cBhvr>
                                        <p:cTn id="37" dur="26">
                                          <p:stCondLst>
                                            <p:cond delay="1808"/>
                                          </p:stCondLst>
                                        </p:cTn>
                                        <p:tgtEl>
                                          <p:spTgt spid="3"/>
                                        </p:tgtEl>
                                      </p:cBhvr>
                                      <p:to x="100000" y="95000"/>
                                    </p:animScale>
                                    <p:animScale>
                                      <p:cBhvr>
                                        <p:cTn id="38" dur="166" decel="50000">
                                          <p:stCondLst>
                                            <p:cond delay="1834"/>
                                          </p:stCondLst>
                                        </p:cTn>
                                        <p:tgtEl>
                                          <p:spTgt spid="3"/>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wipe(down)">
                                      <p:cBhvr>
                                        <p:cTn id="43" dur="580">
                                          <p:stCondLst>
                                            <p:cond delay="0"/>
                                          </p:stCondLst>
                                        </p:cTn>
                                        <p:tgtEl>
                                          <p:spTgt spid="2"/>
                                        </p:tgtEl>
                                      </p:cBhvr>
                                    </p:animEffect>
                                    <p:anim calcmode="lin" valueType="num">
                                      <p:cBhvr>
                                        <p:cTn id="44"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49" dur="26">
                                          <p:stCondLst>
                                            <p:cond delay="650"/>
                                          </p:stCondLst>
                                        </p:cTn>
                                        <p:tgtEl>
                                          <p:spTgt spid="2"/>
                                        </p:tgtEl>
                                      </p:cBhvr>
                                      <p:to x="100000" y="60000"/>
                                    </p:animScale>
                                    <p:animScale>
                                      <p:cBhvr>
                                        <p:cTn id="50" dur="166" decel="50000">
                                          <p:stCondLst>
                                            <p:cond delay="676"/>
                                          </p:stCondLst>
                                        </p:cTn>
                                        <p:tgtEl>
                                          <p:spTgt spid="2"/>
                                        </p:tgtEl>
                                      </p:cBhvr>
                                      <p:to x="100000" y="100000"/>
                                    </p:animScale>
                                    <p:animScale>
                                      <p:cBhvr>
                                        <p:cTn id="51" dur="26">
                                          <p:stCondLst>
                                            <p:cond delay="1312"/>
                                          </p:stCondLst>
                                        </p:cTn>
                                        <p:tgtEl>
                                          <p:spTgt spid="2"/>
                                        </p:tgtEl>
                                      </p:cBhvr>
                                      <p:to x="100000" y="80000"/>
                                    </p:animScale>
                                    <p:animScale>
                                      <p:cBhvr>
                                        <p:cTn id="52" dur="166" decel="50000">
                                          <p:stCondLst>
                                            <p:cond delay="1338"/>
                                          </p:stCondLst>
                                        </p:cTn>
                                        <p:tgtEl>
                                          <p:spTgt spid="2"/>
                                        </p:tgtEl>
                                      </p:cBhvr>
                                      <p:to x="100000" y="100000"/>
                                    </p:animScale>
                                    <p:animScale>
                                      <p:cBhvr>
                                        <p:cTn id="53" dur="26">
                                          <p:stCondLst>
                                            <p:cond delay="1642"/>
                                          </p:stCondLst>
                                        </p:cTn>
                                        <p:tgtEl>
                                          <p:spTgt spid="2"/>
                                        </p:tgtEl>
                                      </p:cBhvr>
                                      <p:to x="100000" y="90000"/>
                                    </p:animScale>
                                    <p:animScale>
                                      <p:cBhvr>
                                        <p:cTn id="54" dur="166" decel="50000">
                                          <p:stCondLst>
                                            <p:cond delay="1668"/>
                                          </p:stCondLst>
                                        </p:cTn>
                                        <p:tgtEl>
                                          <p:spTgt spid="2"/>
                                        </p:tgtEl>
                                      </p:cBhvr>
                                      <p:to x="100000" y="100000"/>
                                    </p:animScale>
                                    <p:animScale>
                                      <p:cBhvr>
                                        <p:cTn id="55" dur="26">
                                          <p:stCondLst>
                                            <p:cond delay="1808"/>
                                          </p:stCondLst>
                                        </p:cTn>
                                        <p:tgtEl>
                                          <p:spTgt spid="2"/>
                                        </p:tgtEl>
                                      </p:cBhvr>
                                      <p:to x="100000" y="95000"/>
                                    </p:animScale>
                                    <p:animScale>
                                      <p:cBhvr>
                                        <p:cTn id="56" dur="166" decel="50000">
                                          <p:stCondLst>
                                            <p:cond delay="1834"/>
                                          </p:stCondLst>
                                        </p:cTn>
                                        <p:tgtEl>
                                          <p:spTgt spid="2"/>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6" presetClass="entr" presetSubtype="16" fill="hold" grpId="0" nodeType="clickEffect">
                                  <p:stCondLst>
                                    <p:cond delay="0"/>
                                  </p:stCondLst>
                                  <p:childTnLst>
                                    <p:set>
                                      <p:cBhvr>
                                        <p:cTn id="60" dur="1" fill="hold">
                                          <p:stCondLst>
                                            <p:cond delay="0"/>
                                          </p:stCondLst>
                                        </p:cTn>
                                        <p:tgtEl>
                                          <p:spTgt spid="6"/>
                                        </p:tgtEl>
                                        <p:attrNameLst>
                                          <p:attrName>style.visibility</p:attrName>
                                        </p:attrNameLst>
                                      </p:cBhvr>
                                      <p:to>
                                        <p:strVal val="visible"/>
                                      </p:to>
                                    </p:set>
                                    <p:animEffect transition="in" filter="circle(in)">
                                      <p:cBhvr>
                                        <p:cTn id="61" dur="2000"/>
                                        <p:tgtEl>
                                          <p:spTgt spid="6"/>
                                        </p:tgtEl>
                                      </p:cBhvr>
                                    </p:animEffect>
                                  </p:childTnLst>
                                </p:cTn>
                              </p:par>
                            </p:childTnLst>
                          </p:cTn>
                        </p:par>
                      </p:childTnLst>
                    </p:cTn>
                  </p:par>
                  <p:par>
                    <p:cTn id="62" fill="hold">
                      <p:stCondLst>
                        <p:cond delay="indefinite"/>
                      </p:stCondLst>
                      <p:childTnLst>
                        <p:par>
                          <p:cTn id="63" fill="hold">
                            <p:stCondLst>
                              <p:cond delay="0"/>
                            </p:stCondLst>
                            <p:childTnLst>
                              <p:par>
                                <p:cTn id="64" presetID="6" presetClass="entr" presetSubtype="16" fill="hold" grpId="0" nodeType="clickEffect">
                                  <p:stCondLst>
                                    <p:cond delay="0"/>
                                  </p:stCondLst>
                                  <p:childTnLst>
                                    <p:set>
                                      <p:cBhvr>
                                        <p:cTn id="65" dur="1" fill="hold">
                                          <p:stCondLst>
                                            <p:cond delay="0"/>
                                          </p:stCondLst>
                                        </p:cTn>
                                        <p:tgtEl>
                                          <p:spTgt spid="7"/>
                                        </p:tgtEl>
                                        <p:attrNameLst>
                                          <p:attrName>style.visibility</p:attrName>
                                        </p:attrNameLst>
                                      </p:cBhvr>
                                      <p:to>
                                        <p:strVal val="visible"/>
                                      </p:to>
                                    </p:set>
                                    <p:animEffect transition="in" filter="circle(in)">
                                      <p:cBhvr>
                                        <p:cTn id="66" dur="2000"/>
                                        <p:tgtEl>
                                          <p:spTgt spid="7"/>
                                        </p:tgtEl>
                                      </p:cBhvr>
                                    </p:animEffect>
                                  </p:childTnLst>
                                </p:cTn>
                              </p:par>
                            </p:childTnLst>
                          </p:cTn>
                        </p:par>
                      </p:childTnLst>
                    </p:cTn>
                  </p:par>
                  <p:par>
                    <p:cTn id="67" fill="hold">
                      <p:stCondLst>
                        <p:cond delay="indefinite"/>
                      </p:stCondLst>
                      <p:childTnLst>
                        <p:par>
                          <p:cTn id="68" fill="hold">
                            <p:stCondLst>
                              <p:cond delay="0"/>
                            </p:stCondLst>
                            <p:childTnLst>
                              <p:par>
                                <p:cTn id="69" presetID="6" presetClass="entr" presetSubtype="16" fill="hold" grpId="0" nodeType="clickEffect">
                                  <p:stCondLst>
                                    <p:cond delay="0"/>
                                  </p:stCondLst>
                                  <p:childTnLst>
                                    <p:set>
                                      <p:cBhvr>
                                        <p:cTn id="70" dur="1" fill="hold">
                                          <p:stCondLst>
                                            <p:cond delay="0"/>
                                          </p:stCondLst>
                                        </p:cTn>
                                        <p:tgtEl>
                                          <p:spTgt spid="8"/>
                                        </p:tgtEl>
                                        <p:attrNameLst>
                                          <p:attrName>style.visibility</p:attrName>
                                        </p:attrNameLst>
                                      </p:cBhvr>
                                      <p:to>
                                        <p:strVal val="visible"/>
                                      </p:to>
                                    </p:set>
                                    <p:animEffect transition="in" filter="circle(in)">
                                      <p:cBhvr>
                                        <p:cTn id="71" dur="2000"/>
                                        <p:tgtEl>
                                          <p:spTgt spid="8"/>
                                        </p:tgtEl>
                                      </p:cBhvr>
                                    </p:animEffect>
                                  </p:childTnLst>
                                </p:cTn>
                              </p:par>
                            </p:childTnLst>
                          </p:cTn>
                        </p:par>
                      </p:childTnLst>
                    </p:cTn>
                  </p:par>
                  <p:par>
                    <p:cTn id="72" fill="hold">
                      <p:stCondLst>
                        <p:cond delay="indefinite"/>
                      </p:stCondLst>
                      <p:childTnLst>
                        <p:par>
                          <p:cTn id="73" fill="hold">
                            <p:stCondLst>
                              <p:cond delay="0"/>
                            </p:stCondLst>
                            <p:childTnLst>
                              <p:par>
                                <p:cTn id="74" presetID="6" presetClass="entr" presetSubtype="16" fill="hold" grpId="0" nodeType="clickEffect">
                                  <p:stCondLst>
                                    <p:cond delay="0"/>
                                  </p:stCondLst>
                                  <p:childTnLst>
                                    <p:set>
                                      <p:cBhvr>
                                        <p:cTn id="75" dur="1" fill="hold">
                                          <p:stCondLst>
                                            <p:cond delay="0"/>
                                          </p:stCondLst>
                                        </p:cTn>
                                        <p:tgtEl>
                                          <p:spTgt spid="5"/>
                                        </p:tgtEl>
                                        <p:attrNameLst>
                                          <p:attrName>style.visibility</p:attrName>
                                        </p:attrNameLst>
                                      </p:cBhvr>
                                      <p:to>
                                        <p:strVal val="visible"/>
                                      </p:to>
                                    </p:set>
                                    <p:animEffect transition="in" filter="circle(in)">
                                      <p:cBhvr>
                                        <p:cTn id="76" dur="2000"/>
                                        <p:tgtEl>
                                          <p:spTgt spid="5"/>
                                        </p:tgtEl>
                                      </p:cBhvr>
                                    </p:animEffect>
                                  </p:childTnLst>
                                </p:cTn>
                              </p:par>
                            </p:childTnLst>
                          </p:cTn>
                        </p:par>
                      </p:childTnLst>
                    </p:cTn>
                  </p:par>
                  <p:par>
                    <p:cTn id="77" fill="hold">
                      <p:stCondLst>
                        <p:cond delay="indefinite"/>
                      </p:stCondLst>
                      <p:childTnLst>
                        <p:par>
                          <p:cTn id="78" fill="hold">
                            <p:stCondLst>
                              <p:cond delay="0"/>
                            </p:stCondLst>
                            <p:childTnLst>
                              <p:par>
                                <p:cTn id="79" presetID="6" presetClass="entr" presetSubtype="16" fill="hold" grpId="0" nodeType="clickEffect">
                                  <p:stCondLst>
                                    <p:cond delay="0"/>
                                  </p:stCondLst>
                                  <p:childTnLst>
                                    <p:set>
                                      <p:cBhvr>
                                        <p:cTn id="80" dur="1" fill="hold">
                                          <p:stCondLst>
                                            <p:cond delay="0"/>
                                          </p:stCondLst>
                                        </p:cTn>
                                        <p:tgtEl>
                                          <p:spTgt spid="9"/>
                                        </p:tgtEl>
                                        <p:attrNameLst>
                                          <p:attrName>style.visibility</p:attrName>
                                        </p:attrNameLst>
                                      </p:cBhvr>
                                      <p:to>
                                        <p:strVal val="visible"/>
                                      </p:to>
                                    </p:set>
                                    <p:animEffect transition="in" filter="circle(in)">
                                      <p:cBhvr>
                                        <p:cTn id="81" dur="2000"/>
                                        <p:tgtEl>
                                          <p:spTgt spid="9"/>
                                        </p:tgtEl>
                                      </p:cBhvr>
                                    </p:animEffect>
                                  </p:childTnLst>
                                </p:cTn>
                              </p:par>
                            </p:childTnLst>
                          </p:cTn>
                        </p:par>
                      </p:childTnLst>
                    </p:cTn>
                  </p:par>
                  <p:par>
                    <p:cTn id="82" fill="hold">
                      <p:stCondLst>
                        <p:cond delay="indefinite"/>
                      </p:stCondLst>
                      <p:childTnLst>
                        <p:par>
                          <p:cTn id="83" fill="hold">
                            <p:stCondLst>
                              <p:cond delay="0"/>
                            </p:stCondLst>
                            <p:childTnLst>
                              <p:par>
                                <p:cTn id="84" presetID="6" presetClass="entr" presetSubtype="16" fill="hold" nodeType="clickEffect">
                                  <p:stCondLst>
                                    <p:cond delay="0"/>
                                  </p:stCondLst>
                                  <p:childTnLst>
                                    <p:set>
                                      <p:cBhvr>
                                        <p:cTn id="85" dur="1" fill="hold">
                                          <p:stCondLst>
                                            <p:cond delay="0"/>
                                          </p:stCondLst>
                                        </p:cTn>
                                        <p:tgtEl>
                                          <p:spTgt spid="13"/>
                                        </p:tgtEl>
                                        <p:attrNameLst>
                                          <p:attrName>style.visibility</p:attrName>
                                        </p:attrNameLst>
                                      </p:cBhvr>
                                      <p:to>
                                        <p:strVal val="visible"/>
                                      </p:to>
                                    </p:set>
                                    <p:animEffect transition="in" filter="circle(in)">
                                      <p:cBhvr>
                                        <p:cTn id="86" dur="2000"/>
                                        <p:tgtEl>
                                          <p:spTgt spid="13"/>
                                        </p:tgtEl>
                                      </p:cBhvr>
                                    </p:animEffect>
                                  </p:childTnLst>
                                </p:cTn>
                              </p:par>
                              <p:par>
                                <p:cTn id="87" presetID="6" presetClass="entr" presetSubtype="16" fill="hold" grpId="0" nodeType="withEffect">
                                  <p:stCondLst>
                                    <p:cond delay="0"/>
                                  </p:stCondLst>
                                  <p:childTnLst>
                                    <p:set>
                                      <p:cBhvr>
                                        <p:cTn id="88" dur="1" fill="hold">
                                          <p:stCondLst>
                                            <p:cond delay="0"/>
                                          </p:stCondLst>
                                        </p:cTn>
                                        <p:tgtEl>
                                          <p:spTgt spid="11"/>
                                        </p:tgtEl>
                                        <p:attrNameLst>
                                          <p:attrName>style.visibility</p:attrName>
                                        </p:attrNameLst>
                                      </p:cBhvr>
                                      <p:to>
                                        <p:strVal val="visible"/>
                                      </p:to>
                                    </p:set>
                                    <p:animEffect transition="in" filter="circle(in)">
                                      <p:cBhvr>
                                        <p:cTn id="89" dur="2000"/>
                                        <p:tgtEl>
                                          <p:spTgt spid="11"/>
                                        </p:tgtEl>
                                      </p:cBhvr>
                                    </p:animEffect>
                                  </p:childTnLst>
                                </p:cTn>
                              </p:par>
                              <p:par>
                                <p:cTn id="90" presetID="6" presetClass="entr" presetSubtype="16" fill="hold" grpId="0" nodeType="withEffect">
                                  <p:stCondLst>
                                    <p:cond delay="0"/>
                                  </p:stCondLst>
                                  <p:childTnLst>
                                    <p:set>
                                      <p:cBhvr>
                                        <p:cTn id="91" dur="1" fill="hold">
                                          <p:stCondLst>
                                            <p:cond delay="0"/>
                                          </p:stCondLst>
                                        </p:cTn>
                                        <p:tgtEl>
                                          <p:spTgt spid="14"/>
                                        </p:tgtEl>
                                        <p:attrNameLst>
                                          <p:attrName>style.visibility</p:attrName>
                                        </p:attrNameLst>
                                      </p:cBhvr>
                                      <p:to>
                                        <p:strVal val="visible"/>
                                      </p:to>
                                    </p:set>
                                    <p:animEffect transition="in" filter="circle(in)">
                                      <p:cBhvr>
                                        <p:cTn id="92" dur="2000"/>
                                        <p:tgtEl>
                                          <p:spTgt spid="14"/>
                                        </p:tgtEl>
                                      </p:cBhvr>
                                    </p:animEffect>
                                  </p:childTnLst>
                                </p:cTn>
                              </p:par>
                              <p:par>
                                <p:cTn id="93" presetID="6" presetClass="entr" presetSubtype="16" fill="hold" grpId="0" nodeType="withEffect">
                                  <p:stCondLst>
                                    <p:cond delay="0"/>
                                  </p:stCondLst>
                                  <p:childTnLst>
                                    <p:set>
                                      <p:cBhvr>
                                        <p:cTn id="94" dur="1" fill="hold">
                                          <p:stCondLst>
                                            <p:cond delay="0"/>
                                          </p:stCondLst>
                                        </p:cTn>
                                        <p:tgtEl>
                                          <p:spTgt spid="17"/>
                                        </p:tgtEl>
                                        <p:attrNameLst>
                                          <p:attrName>style.visibility</p:attrName>
                                        </p:attrNameLst>
                                      </p:cBhvr>
                                      <p:to>
                                        <p:strVal val="visible"/>
                                      </p:to>
                                    </p:set>
                                    <p:animEffect transition="in" filter="circle(in)">
                                      <p:cBhvr>
                                        <p:cTn id="95" dur="2000"/>
                                        <p:tgtEl>
                                          <p:spTgt spid="17"/>
                                        </p:tgtEl>
                                      </p:cBhvr>
                                    </p:animEffect>
                                  </p:childTnLst>
                                </p:cTn>
                              </p:par>
                              <p:par>
                                <p:cTn id="96" presetID="6" presetClass="entr" presetSubtype="16" fill="hold" grpId="0" nodeType="withEffect">
                                  <p:stCondLst>
                                    <p:cond delay="0"/>
                                  </p:stCondLst>
                                  <p:childTnLst>
                                    <p:set>
                                      <p:cBhvr>
                                        <p:cTn id="97" dur="1" fill="hold">
                                          <p:stCondLst>
                                            <p:cond delay="0"/>
                                          </p:stCondLst>
                                        </p:cTn>
                                        <p:tgtEl>
                                          <p:spTgt spid="18"/>
                                        </p:tgtEl>
                                        <p:attrNameLst>
                                          <p:attrName>style.visibility</p:attrName>
                                        </p:attrNameLst>
                                      </p:cBhvr>
                                      <p:to>
                                        <p:strVal val="visible"/>
                                      </p:to>
                                    </p:set>
                                    <p:animEffect transition="in" filter="circle(in)">
                                      <p:cBhvr>
                                        <p:cTn id="98" dur="2000"/>
                                        <p:tgtEl>
                                          <p:spTgt spid="18"/>
                                        </p:tgtEl>
                                      </p:cBhvr>
                                    </p:animEffect>
                                  </p:childTnLst>
                                </p:cTn>
                              </p:par>
                              <p:par>
                                <p:cTn id="99" presetID="6" presetClass="entr" presetSubtype="16" fill="hold" grpId="0" nodeType="withEffect">
                                  <p:stCondLst>
                                    <p:cond delay="0"/>
                                  </p:stCondLst>
                                  <p:childTnLst>
                                    <p:set>
                                      <p:cBhvr>
                                        <p:cTn id="100" dur="1" fill="hold">
                                          <p:stCondLst>
                                            <p:cond delay="0"/>
                                          </p:stCondLst>
                                        </p:cTn>
                                        <p:tgtEl>
                                          <p:spTgt spid="15"/>
                                        </p:tgtEl>
                                        <p:attrNameLst>
                                          <p:attrName>style.visibility</p:attrName>
                                        </p:attrNameLst>
                                      </p:cBhvr>
                                      <p:to>
                                        <p:strVal val="visible"/>
                                      </p:to>
                                    </p:set>
                                    <p:animEffect transition="in" filter="circle(in)">
                                      <p:cBhvr>
                                        <p:cTn id="101"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14" grpId="0" animBg="1"/>
      <p:bldP spid="15" grpId="0" animBg="1"/>
      <p:bldP spid="17" grpId="0" animBg="1"/>
      <p:bldP spid="18" grpId="0" animBg="1"/>
      <p:bldP spid="11" grpId="0" animBg="1"/>
      <p:bldP spid="9"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597A3-CAEC-4FBF-94DF-5925729E0C97}"/>
              </a:ext>
            </a:extLst>
          </p:cNvPr>
          <p:cNvSpPr>
            <a:spLocks noGrp="1"/>
          </p:cNvSpPr>
          <p:nvPr>
            <p:ph type="title"/>
          </p:nvPr>
        </p:nvSpPr>
        <p:spPr bwMode="white">
          <a:xfrm>
            <a:off x="1220004" y="0"/>
            <a:ext cx="10971996" cy="1162750"/>
          </a:xfrm>
        </p:spPr>
        <p:txBody>
          <a:bodyPr>
            <a:noAutofit/>
          </a:bodyPr>
          <a:lstStyle/>
          <a:p>
            <a:pPr algn="ctr"/>
            <a:r>
              <a:rPr lang="en-US" sz="6000" b="1" i="1" dirty="0">
                <a:effectLst>
                  <a:outerShdw blurRad="38100" dist="38100" dir="2700000" algn="tl">
                    <a:srgbClr val="000000">
                      <a:alpha val="43137"/>
                    </a:srgbClr>
                  </a:outerShdw>
                </a:effectLst>
              </a:rPr>
              <a:t>DATA WAREHOUSES</a:t>
            </a:r>
          </a:p>
        </p:txBody>
      </p:sp>
      <p:sp>
        <p:nvSpPr>
          <p:cNvPr id="3" name="Content Placeholder 2">
            <a:extLst>
              <a:ext uri="{FF2B5EF4-FFF2-40B4-BE49-F238E27FC236}">
                <a16:creationId xmlns:a16="http://schemas.microsoft.com/office/drawing/2014/main" id="{77EF5FD3-E825-420F-8A22-D0B5F329468F}"/>
              </a:ext>
            </a:extLst>
          </p:cNvPr>
          <p:cNvSpPr>
            <a:spLocks noGrp="1"/>
          </p:cNvSpPr>
          <p:nvPr>
            <p:ph sz="half" idx="2"/>
          </p:nvPr>
        </p:nvSpPr>
        <p:spPr>
          <a:xfrm>
            <a:off x="0" y="1162750"/>
            <a:ext cx="12192000" cy="5695250"/>
          </a:xfrm>
        </p:spPr>
        <p:txBody>
          <a:bodyPr>
            <a:normAutofit/>
          </a:bodyPr>
          <a:lstStyle/>
          <a:p>
            <a:pPr algn="just"/>
            <a:r>
              <a:rPr lang="en-US" sz="4000" b="1" i="1" dirty="0">
                <a:effectLst>
                  <a:outerShdw blurRad="38100" dist="38100" dir="2700000" algn="tl">
                    <a:srgbClr val="000000">
                      <a:alpha val="43137"/>
                    </a:srgbClr>
                  </a:outerShdw>
                </a:effectLst>
                <a:highlight>
                  <a:srgbClr val="FFFF00"/>
                </a:highlight>
                <a:ea typeface="Tahoma" panose="020B0604030504040204" pitchFamily="34" charset="0"/>
                <a:cs typeface="Tahoma" panose="020B0604030504040204" pitchFamily="34" charset="0"/>
              </a:rPr>
              <a:t>Data cleaning</a:t>
            </a:r>
          </a:p>
          <a:p>
            <a:pPr lvl="1" algn="just"/>
            <a:r>
              <a:rPr lang="en-US" sz="3500" b="1" i="1" dirty="0">
                <a:effectLst>
                  <a:outerShdw blurRad="38100" dist="38100" dir="2700000" algn="tl">
                    <a:srgbClr val="000000">
                      <a:alpha val="43137"/>
                    </a:srgbClr>
                  </a:outerShdw>
                </a:effectLst>
                <a:ea typeface="Tahoma" panose="020B0604030504040204" pitchFamily="34" charset="0"/>
                <a:cs typeface="Tahoma" panose="020B0604030504040204" pitchFamily="34" charset="0"/>
              </a:rPr>
              <a:t>Data Cleaning includes, filling in missing values, smoothing noisy data, identifying or removing outliers, and resolving inconsistencies.</a:t>
            </a:r>
          </a:p>
          <a:p>
            <a:pPr algn="just"/>
            <a:r>
              <a:rPr lang="en-US" sz="4000" b="1" i="1" dirty="0">
                <a:effectLst>
                  <a:outerShdw blurRad="38100" dist="38100" dir="2700000" algn="tl">
                    <a:srgbClr val="000000">
                      <a:alpha val="43137"/>
                    </a:srgbClr>
                  </a:outerShdw>
                </a:effectLst>
                <a:highlight>
                  <a:srgbClr val="FFFF00"/>
                </a:highlight>
                <a:ea typeface="Tahoma" panose="020B0604030504040204" pitchFamily="34" charset="0"/>
                <a:cs typeface="Tahoma" panose="020B0604030504040204" pitchFamily="34" charset="0"/>
              </a:rPr>
              <a:t>Data integration</a:t>
            </a:r>
          </a:p>
          <a:p>
            <a:pPr lvl="1" algn="just"/>
            <a:r>
              <a:rPr lang="en-US" sz="3500" b="1" i="1" dirty="0">
                <a:effectLst>
                  <a:outerShdw blurRad="38100" dist="38100" dir="2700000" algn="tl">
                    <a:srgbClr val="000000">
                      <a:alpha val="43137"/>
                    </a:srgbClr>
                  </a:outerShdw>
                </a:effectLst>
                <a:ea typeface="Tahoma" panose="020B0604030504040204" pitchFamily="34" charset="0"/>
                <a:cs typeface="Tahoma" panose="020B0604030504040204" pitchFamily="34" charset="0"/>
              </a:rPr>
              <a:t>Data Integration includes integration of multiple databases, data cubes, or files.</a:t>
            </a:r>
          </a:p>
          <a:p>
            <a:pPr algn="just"/>
            <a:r>
              <a:rPr lang="en-US" sz="4000" b="1" i="1" dirty="0">
                <a:effectLst>
                  <a:outerShdw blurRad="38100" dist="38100" dir="2700000" algn="tl">
                    <a:srgbClr val="000000">
                      <a:alpha val="43137"/>
                    </a:srgbClr>
                  </a:outerShdw>
                </a:effectLst>
                <a:highlight>
                  <a:srgbClr val="FFFF00"/>
                </a:highlight>
                <a:ea typeface="Tahoma" panose="020B0604030504040204" pitchFamily="34" charset="0"/>
                <a:cs typeface="Tahoma" panose="020B0604030504040204" pitchFamily="34" charset="0"/>
              </a:rPr>
              <a:t>Data transformation</a:t>
            </a:r>
          </a:p>
          <a:p>
            <a:pPr lvl="1" algn="just"/>
            <a:r>
              <a:rPr lang="en-US" sz="3500" b="1" i="1" dirty="0">
                <a:effectLst>
                  <a:outerShdw blurRad="38100" dist="38100" dir="2700000" algn="tl">
                    <a:srgbClr val="000000">
                      <a:alpha val="43137"/>
                    </a:srgbClr>
                  </a:outerShdw>
                </a:effectLst>
                <a:ea typeface="Tahoma" panose="020B0604030504040204" pitchFamily="34" charset="0"/>
                <a:cs typeface="Tahoma" panose="020B0604030504040204" pitchFamily="34" charset="0"/>
              </a:rPr>
              <a:t>Convert data from legacy or host format to warehouse format.</a:t>
            </a:r>
          </a:p>
        </p:txBody>
      </p:sp>
    </p:spTree>
    <p:extLst>
      <p:ext uri="{BB962C8B-B14F-4D97-AF65-F5344CB8AC3E}">
        <p14:creationId xmlns:p14="http://schemas.microsoft.com/office/powerpoint/2010/main" val="2763120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ircle(in)">
                                      <p:cBhvr>
                                        <p:cTn id="15" dur="2000"/>
                                        <p:tgtEl>
                                          <p:spTgt spid="3">
                                            <p:txEl>
                                              <p:pRg st="2" end="2"/>
                                            </p:txEl>
                                          </p:spTgt>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ircle(in)">
                                      <p:cBhvr>
                                        <p:cTn id="18" dur="20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circle(in)">
                                      <p:cBhvr>
                                        <p:cTn id="23" dur="2000"/>
                                        <p:tgtEl>
                                          <p:spTgt spid="3">
                                            <p:txEl>
                                              <p:pRg st="4" end="4"/>
                                            </p:txEl>
                                          </p:spTgt>
                                        </p:tgtEl>
                                      </p:cBhvr>
                                    </p:animEffect>
                                  </p:childTnLst>
                                </p:cTn>
                              </p:par>
                              <p:par>
                                <p:cTn id="24" presetID="6" presetClass="entr" presetSubtype="16"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circle(in)">
                                      <p:cBhvr>
                                        <p:cTn id="26"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597A3-CAEC-4FBF-94DF-5925729E0C97}"/>
              </a:ext>
            </a:extLst>
          </p:cNvPr>
          <p:cNvSpPr>
            <a:spLocks noGrp="1"/>
          </p:cNvSpPr>
          <p:nvPr>
            <p:ph type="title"/>
          </p:nvPr>
        </p:nvSpPr>
        <p:spPr bwMode="white">
          <a:xfrm>
            <a:off x="1220004" y="0"/>
            <a:ext cx="10971996" cy="1162750"/>
          </a:xfrm>
        </p:spPr>
        <p:txBody>
          <a:bodyPr>
            <a:noAutofit/>
          </a:bodyPr>
          <a:lstStyle/>
          <a:p>
            <a:pPr algn="ctr"/>
            <a:r>
              <a:rPr lang="en-US" sz="6000" b="1" i="1" dirty="0">
                <a:effectLst>
                  <a:outerShdw blurRad="38100" dist="38100" dir="2700000" algn="tl">
                    <a:srgbClr val="000000">
                      <a:alpha val="43137"/>
                    </a:srgbClr>
                  </a:outerShdw>
                </a:effectLst>
              </a:rPr>
              <a:t>DATA WAREHOUSES</a:t>
            </a:r>
          </a:p>
        </p:txBody>
      </p:sp>
      <p:sp>
        <p:nvSpPr>
          <p:cNvPr id="3" name="Content Placeholder 2">
            <a:extLst>
              <a:ext uri="{FF2B5EF4-FFF2-40B4-BE49-F238E27FC236}">
                <a16:creationId xmlns:a16="http://schemas.microsoft.com/office/drawing/2014/main" id="{77EF5FD3-E825-420F-8A22-D0B5F329468F}"/>
              </a:ext>
            </a:extLst>
          </p:cNvPr>
          <p:cNvSpPr>
            <a:spLocks noGrp="1"/>
          </p:cNvSpPr>
          <p:nvPr>
            <p:ph sz="half" idx="2"/>
          </p:nvPr>
        </p:nvSpPr>
        <p:spPr>
          <a:xfrm>
            <a:off x="0" y="1162750"/>
            <a:ext cx="12192000" cy="5695250"/>
          </a:xfrm>
        </p:spPr>
        <p:txBody>
          <a:bodyPr>
            <a:normAutofit/>
          </a:bodyPr>
          <a:lstStyle/>
          <a:p>
            <a:pPr algn="just"/>
            <a:r>
              <a:rPr lang="en-US" sz="4000" b="1" i="1" dirty="0">
                <a:effectLst>
                  <a:outerShdw blurRad="38100" dist="38100" dir="2700000" algn="tl">
                    <a:srgbClr val="000000">
                      <a:alpha val="43137"/>
                    </a:srgbClr>
                  </a:outerShdw>
                </a:effectLst>
                <a:ea typeface="Tahoma" panose="020B0604030504040204" pitchFamily="34" charset="0"/>
                <a:cs typeface="Tahoma" panose="020B0604030504040204" pitchFamily="34" charset="0"/>
              </a:rPr>
              <a:t>Load:</a:t>
            </a:r>
          </a:p>
          <a:p>
            <a:pPr lvl="1" algn="just"/>
            <a:r>
              <a:rPr lang="en-US" sz="3600" b="1" i="1" dirty="0">
                <a:effectLst>
                  <a:outerShdw blurRad="38100" dist="38100" dir="2700000" algn="tl">
                    <a:srgbClr val="000000">
                      <a:alpha val="43137"/>
                    </a:srgbClr>
                  </a:outerShdw>
                </a:effectLst>
                <a:ea typeface="Tahoma" panose="020B0604030504040204" pitchFamily="34" charset="0"/>
                <a:cs typeface="Tahoma" panose="020B0604030504040204" pitchFamily="34" charset="0"/>
              </a:rPr>
              <a:t>sort</a:t>
            </a:r>
          </a:p>
          <a:p>
            <a:pPr lvl="1" algn="just"/>
            <a:r>
              <a:rPr lang="en-US" sz="3600" b="1" i="1" dirty="0">
                <a:effectLst>
                  <a:outerShdw blurRad="38100" dist="38100" dir="2700000" algn="tl">
                    <a:srgbClr val="000000">
                      <a:alpha val="43137"/>
                    </a:srgbClr>
                  </a:outerShdw>
                </a:effectLst>
                <a:ea typeface="Tahoma" panose="020B0604030504040204" pitchFamily="34" charset="0"/>
                <a:cs typeface="Tahoma" panose="020B0604030504040204" pitchFamily="34" charset="0"/>
              </a:rPr>
              <a:t>summarize, </a:t>
            </a:r>
          </a:p>
          <a:p>
            <a:pPr lvl="1" algn="just"/>
            <a:r>
              <a:rPr lang="en-US" sz="3600" b="1" i="1" dirty="0">
                <a:effectLst>
                  <a:outerShdw blurRad="38100" dist="38100" dir="2700000" algn="tl">
                    <a:srgbClr val="000000">
                      <a:alpha val="43137"/>
                    </a:srgbClr>
                  </a:outerShdw>
                </a:effectLst>
                <a:ea typeface="Tahoma" panose="020B0604030504040204" pitchFamily="34" charset="0"/>
                <a:cs typeface="Tahoma" panose="020B0604030504040204" pitchFamily="34" charset="0"/>
              </a:rPr>
              <a:t>consolidate; </a:t>
            </a:r>
          </a:p>
          <a:p>
            <a:pPr lvl="1" algn="just"/>
            <a:r>
              <a:rPr lang="en-US" sz="3600" b="1" i="1" dirty="0">
                <a:effectLst>
                  <a:outerShdw blurRad="38100" dist="38100" dir="2700000" algn="tl">
                    <a:srgbClr val="000000">
                      <a:alpha val="43137"/>
                    </a:srgbClr>
                  </a:outerShdw>
                </a:effectLst>
                <a:ea typeface="Tahoma" panose="020B0604030504040204" pitchFamily="34" charset="0"/>
                <a:cs typeface="Tahoma" panose="020B0604030504040204" pitchFamily="34" charset="0"/>
              </a:rPr>
              <a:t>compute views; </a:t>
            </a:r>
          </a:p>
          <a:p>
            <a:pPr lvl="1" algn="just"/>
            <a:r>
              <a:rPr lang="en-US" sz="3600" b="1" i="1" dirty="0">
                <a:effectLst>
                  <a:outerShdw blurRad="38100" dist="38100" dir="2700000" algn="tl">
                    <a:srgbClr val="000000">
                      <a:alpha val="43137"/>
                    </a:srgbClr>
                  </a:outerShdw>
                </a:effectLst>
                <a:ea typeface="Tahoma" panose="020B0604030504040204" pitchFamily="34" charset="0"/>
                <a:cs typeface="Tahoma" panose="020B0604030504040204" pitchFamily="34" charset="0"/>
              </a:rPr>
              <a:t>check integrity. </a:t>
            </a:r>
          </a:p>
          <a:p>
            <a:pPr lvl="1" algn="just"/>
            <a:r>
              <a:rPr lang="en-US" sz="3600" b="1" i="1" dirty="0">
                <a:effectLst>
                  <a:outerShdw blurRad="38100" dist="38100" dir="2700000" algn="tl">
                    <a:srgbClr val="000000">
                      <a:alpha val="43137"/>
                    </a:srgbClr>
                  </a:outerShdw>
                </a:effectLst>
                <a:ea typeface="Tahoma" panose="020B0604030504040204" pitchFamily="34" charset="0"/>
                <a:cs typeface="Tahoma" panose="020B0604030504040204" pitchFamily="34" charset="0"/>
              </a:rPr>
              <a:t>Build indices and partitions</a:t>
            </a:r>
            <a:r>
              <a:rPr lang="en-US" sz="4000" b="1" i="1" dirty="0">
                <a:effectLst>
                  <a:outerShdw blurRad="38100" dist="38100" dir="2700000" algn="tl">
                    <a:srgbClr val="000000">
                      <a:alpha val="43137"/>
                    </a:srgbClr>
                  </a:outerShdw>
                </a:effectLst>
                <a:ea typeface="Tahoma" panose="020B0604030504040204" pitchFamily="34" charset="0"/>
                <a:cs typeface="Tahoma" panose="020B0604030504040204" pitchFamily="34" charset="0"/>
              </a:rPr>
              <a:t>.</a:t>
            </a:r>
            <a:endParaRPr lang="en-US" sz="3500" b="1" i="1" dirty="0">
              <a:effectLst>
                <a:outerShdw blurRad="38100" dist="38100" dir="2700000" algn="tl">
                  <a:srgbClr val="000000">
                    <a:alpha val="43137"/>
                  </a:srgbClr>
                </a:outerShdw>
              </a:effectLst>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333442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ircle(in)">
                                      <p:cBhvr>
                                        <p:cTn id="13" dur="2000"/>
                                        <p:tgtEl>
                                          <p:spTgt spid="3">
                                            <p:txEl>
                                              <p:pRg st="2" end="2"/>
                                            </p:txEl>
                                          </p:spTgt>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ircle(in)">
                                      <p:cBhvr>
                                        <p:cTn id="16" dur="2000"/>
                                        <p:tgtEl>
                                          <p:spTgt spid="3">
                                            <p:txEl>
                                              <p:pRg st="3" end="3"/>
                                            </p:txEl>
                                          </p:spTgt>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ircle(in)">
                                      <p:cBhvr>
                                        <p:cTn id="19" dur="2000"/>
                                        <p:tgtEl>
                                          <p:spTgt spid="3">
                                            <p:txEl>
                                              <p:pRg st="4" end="4"/>
                                            </p:txEl>
                                          </p:spTgt>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circle(in)">
                                      <p:cBhvr>
                                        <p:cTn id="22" dur="2000"/>
                                        <p:tgtEl>
                                          <p:spTgt spid="3">
                                            <p:txEl>
                                              <p:pRg st="5" end="5"/>
                                            </p:txEl>
                                          </p:spTgt>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circle(in)">
                                      <p:cBhvr>
                                        <p:cTn id="25"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597A3-CAEC-4FBF-94DF-5925729E0C97}"/>
              </a:ext>
            </a:extLst>
          </p:cNvPr>
          <p:cNvSpPr>
            <a:spLocks noGrp="1"/>
          </p:cNvSpPr>
          <p:nvPr>
            <p:ph type="title"/>
          </p:nvPr>
        </p:nvSpPr>
        <p:spPr bwMode="white">
          <a:xfrm>
            <a:off x="1220004" y="0"/>
            <a:ext cx="10971996" cy="1162750"/>
          </a:xfrm>
        </p:spPr>
        <p:txBody>
          <a:bodyPr>
            <a:noAutofit/>
          </a:bodyPr>
          <a:lstStyle/>
          <a:p>
            <a:pPr algn="ctr"/>
            <a:r>
              <a:rPr lang="en-US" sz="6000" b="1" i="1" dirty="0">
                <a:effectLst>
                  <a:outerShdw blurRad="38100" dist="38100" dir="2700000" algn="tl">
                    <a:srgbClr val="000000">
                      <a:alpha val="43137"/>
                    </a:srgbClr>
                  </a:outerShdw>
                </a:effectLst>
              </a:rPr>
              <a:t>DATA WAREHOUSES</a:t>
            </a:r>
          </a:p>
        </p:txBody>
      </p:sp>
      <p:sp>
        <p:nvSpPr>
          <p:cNvPr id="3" name="Content Placeholder 2">
            <a:extLst>
              <a:ext uri="{FF2B5EF4-FFF2-40B4-BE49-F238E27FC236}">
                <a16:creationId xmlns:a16="http://schemas.microsoft.com/office/drawing/2014/main" id="{77EF5FD3-E825-420F-8A22-D0B5F329468F}"/>
              </a:ext>
            </a:extLst>
          </p:cNvPr>
          <p:cNvSpPr>
            <a:spLocks noGrp="1"/>
          </p:cNvSpPr>
          <p:nvPr>
            <p:ph sz="half" idx="2"/>
          </p:nvPr>
        </p:nvSpPr>
        <p:spPr>
          <a:xfrm>
            <a:off x="0" y="1162750"/>
            <a:ext cx="12192000" cy="5695250"/>
          </a:xfrm>
        </p:spPr>
        <p:txBody>
          <a:bodyPr>
            <a:normAutofit lnSpcReduction="10000"/>
          </a:bodyPr>
          <a:lstStyle/>
          <a:p>
            <a:pPr algn="just"/>
            <a:r>
              <a:rPr lang="en-US" sz="4000" b="1" i="1" dirty="0">
                <a:effectLst>
                  <a:outerShdw blurRad="38100" dist="38100" dir="2700000" algn="tl">
                    <a:srgbClr val="000000">
                      <a:alpha val="43137"/>
                    </a:srgbClr>
                  </a:outerShdw>
                </a:effectLst>
                <a:ea typeface="Tahoma" panose="020B0604030504040204" pitchFamily="34" charset="0"/>
                <a:cs typeface="Tahoma" panose="020B0604030504040204" pitchFamily="34" charset="0"/>
              </a:rPr>
              <a:t>Data in a data warehouse are organized around major subjects.</a:t>
            </a:r>
          </a:p>
          <a:p>
            <a:pPr algn="just"/>
            <a:r>
              <a:rPr lang="en-US" sz="4000" b="1" i="1" dirty="0">
                <a:effectLst>
                  <a:outerShdw blurRad="38100" dist="38100" dir="2700000" algn="tl">
                    <a:srgbClr val="000000">
                      <a:alpha val="43137"/>
                    </a:srgbClr>
                  </a:outerShdw>
                </a:effectLst>
                <a:ea typeface="Tahoma" panose="020B0604030504040204" pitchFamily="34" charset="0"/>
                <a:cs typeface="Tahoma" panose="020B0604030504040204" pitchFamily="34" charset="0"/>
              </a:rPr>
              <a:t>Data provide information on historical perspective – summarized on periodic dimension.</a:t>
            </a:r>
          </a:p>
          <a:p>
            <a:pPr algn="just"/>
            <a:r>
              <a:rPr lang="en-US" sz="4000" b="1" i="1" dirty="0" err="1">
                <a:effectLst>
                  <a:outerShdw blurRad="38100" dist="38100" dir="2700000" algn="tl">
                    <a:srgbClr val="000000">
                      <a:alpha val="43137"/>
                    </a:srgbClr>
                  </a:outerShdw>
                </a:effectLst>
                <a:ea typeface="Tahoma" panose="020B0604030504040204" pitchFamily="34" charset="0"/>
                <a:cs typeface="Tahoma" panose="020B0604030504040204" pitchFamily="34" charset="0"/>
              </a:rPr>
              <a:t>Eg.</a:t>
            </a:r>
            <a:r>
              <a:rPr lang="en-US" sz="4000" b="1" i="1" dirty="0">
                <a:effectLst>
                  <a:outerShdw blurRad="38100" dist="38100" dir="2700000" algn="tl">
                    <a:srgbClr val="000000">
                      <a:alpha val="43137"/>
                    </a:srgbClr>
                  </a:outerShdw>
                </a:effectLst>
                <a:ea typeface="Tahoma" panose="020B0604030504040204" pitchFamily="34" charset="0"/>
                <a:cs typeface="Tahoma" panose="020B0604030504040204" pitchFamily="34" charset="0"/>
              </a:rPr>
              <a:t> Sales of an item for a region in a period</a:t>
            </a:r>
          </a:p>
          <a:p>
            <a:pPr algn="just"/>
            <a:r>
              <a:rPr lang="en-US" sz="4000" b="1" i="1" dirty="0">
                <a:effectLst>
                  <a:outerShdw blurRad="38100" dist="38100" dir="2700000" algn="tl">
                    <a:srgbClr val="000000">
                      <a:alpha val="43137"/>
                    </a:srgbClr>
                  </a:outerShdw>
                </a:effectLst>
                <a:ea typeface="Tahoma" panose="020B0604030504040204" pitchFamily="34" charset="0"/>
                <a:cs typeface="Tahoma" panose="020B0604030504040204" pitchFamily="34" charset="0"/>
              </a:rPr>
              <a:t>Data warehouse model – multidimensional database structure / data cube</a:t>
            </a:r>
          </a:p>
          <a:p>
            <a:pPr algn="just"/>
            <a:r>
              <a:rPr lang="en-US" sz="4000" b="1" i="1" dirty="0">
                <a:effectLst>
                  <a:outerShdw blurRad="38100" dist="38100" dir="2700000" algn="tl">
                    <a:srgbClr val="000000">
                      <a:alpha val="43137"/>
                    </a:srgbClr>
                  </a:outerShdw>
                </a:effectLst>
                <a:ea typeface="Tahoma" panose="020B0604030504040204" pitchFamily="34" charset="0"/>
                <a:cs typeface="Tahoma" panose="020B0604030504040204" pitchFamily="34" charset="0"/>
              </a:rPr>
              <a:t>Dimensions – Attributes / set of attributes</a:t>
            </a:r>
          </a:p>
          <a:p>
            <a:pPr algn="just"/>
            <a:r>
              <a:rPr lang="en-US" sz="4000" b="1" i="1" dirty="0">
                <a:effectLst>
                  <a:outerShdw blurRad="38100" dist="38100" dir="2700000" algn="tl">
                    <a:srgbClr val="000000">
                      <a:alpha val="43137"/>
                    </a:srgbClr>
                  </a:outerShdw>
                </a:effectLst>
                <a:ea typeface="Tahoma" panose="020B0604030504040204" pitchFamily="34" charset="0"/>
                <a:cs typeface="Tahoma" panose="020B0604030504040204" pitchFamily="34" charset="0"/>
              </a:rPr>
              <a:t> Facts – Aggregated measures (Count /Sales amount)</a:t>
            </a:r>
            <a:endParaRPr lang="en-US" sz="3500" b="1" i="1" dirty="0">
              <a:effectLst>
                <a:outerShdw blurRad="38100" dist="38100" dir="2700000" algn="tl">
                  <a:srgbClr val="000000">
                    <a:alpha val="43137"/>
                  </a:srgbClr>
                </a:outerShdw>
              </a:effectLst>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223954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ircle(in)">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597A3-CAEC-4FBF-94DF-5925729E0C97}"/>
              </a:ext>
            </a:extLst>
          </p:cNvPr>
          <p:cNvSpPr>
            <a:spLocks noGrp="1"/>
          </p:cNvSpPr>
          <p:nvPr>
            <p:ph type="title"/>
          </p:nvPr>
        </p:nvSpPr>
        <p:spPr bwMode="white">
          <a:xfrm>
            <a:off x="787790" y="0"/>
            <a:ext cx="11404209" cy="1162750"/>
          </a:xfrm>
        </p:spPr>
        <p:txBody>
          <a:bodyPr>
            <a:normAutofit fontScale="90000"/>
          </a:bodyPr>
          <a:lstStyle/>
          <a:p>
            <a:pPr algn="ctr"/>
            <a:r>
              <a:rPr lang="en-US" sz="6000" b="1" i="1" dirty="0">
                <a:effectLst>
                  <a:outerShdw blurRad="38100" dist="38100" dir="2700000" algn="tl">
                    <a:srgbClr val="000000">
                      <a:alpha val="43137"/>
                    </a:srgbClr>
                  </a:outerShdw>
                </a:effectLst>
              </a:rPr>
              <a:t>Components of a data warehouse</a:t>
            </a:r>
          </a:p>
        </p:txBody>
      </p:sp>
      <p:sp>
        <p:nvSpPr>
          <p:cNvPr id="3" name="Content Placeholder 2">
            <a:extLst>
              <a:ext uri="{FF2B5EF4-FFF2-40B4-BE49-F238E27FC236}">
                <a16:creationId xmlns:a16="http://schemas.microsoft.com/office/drawing/2014/main" id="{77EF5FD3-E825-420F-8A22-D0B5F329468F}"/>
              </a:ext>
            </a:extLst>
          </p:cNvPr>
          <p:cNvSpPr>
            <a:spLocks noGrp="1"/>
          </p:cNvSpPr>
          <p:nvPr>
            <p:ph sz="half" idx="2"/>
          </p:nvPr>
        </p:nvSpPr>
        <p:spPr>
          <a:xfrm>
            <a:off x="0" y="1162750"/>
            <a:ext cx="12192000" cy="5695250"/>
          </a:xfrm>
        </p:spPr>
        <p:txBody>
          <a:bodyPr>
            <a:normAutofit/>
          </a:bodyPr>
          <a:lstStyle/>
          <a:p>
            <a:pPr algn="just"/>
            <a:r>
              <a:rPr lang="en-US" sz="4000" b="1" i="1" dirty="0">
                <a:effectLst>
                  <a:outerShdw blurRad="38100" dist="38100" dir="2700000" algn="tl">
                    <a:srgbClr val="000000">
                      <a:alpha val="43137"/>
                    </a:srgbClr>
                  </a:outerShdw>
                </a:effectLst>
                <a:ea typeface="Tahoma" panose="020B0604030504040204" pitchFamily="34" charset="0"/>
                <a:cs typeface="Tahoma" panose="020B0604030504040204" pitchFamily="34" charset="0"/>
              </a:rPr>
              <a:t>Sources –Data source interaction</a:t>
            </a:r>
          </a:p>
          <a:p>
            <a:pPr algn="just"/>
            <a:r>
              <a:rPr lang="en-US" sz="4000" b="1" i="1" dirty="0">
                <a:effectLst>
                  <a:outerShdw blurRad="38100" dist="38100" dir="2700000" algn="tl">
                    <a:srgbClr val="000000">
                      <a:alpha val="43137"/>
                    </a:srgbClr>
                  </a:outerShdw>
                </a:effectLst>
                <a:ea typeface="Tahoma" panose="020B0604030504040204" pitchFamily="34" charset="0"/>
                <a:cs typeface="Tahoma" panose="020B0604030504040204" pitchFamily="34" charset="0"/>
              </a:rPr>
              <a:t>Data Transformation</a:t>
            </a:r>
          </a:p>
          <a:p>
            <a:pPr algn="just"/>
            <a:r>
              <a:rPr lang="en-US" sz="4000" b="1" i="1" dirty="0">
                <a:effectLst>
                  <a:outerShdw blurRad="38100" dist="38100" dir="2700000" algn="tl">
                    <a:srgbClr val="000000">
                      <a:alpha val="43137"/>
                    </a:srgbClr>
                  </a:outerShdw>
                </a:effectLst>
                <a:ea typeface="Tahoma" panose="020B0604030504040204" pitchFamily="34" charset="0"/>
                <a:cs typeface="Tahoma" panose="020B0604030504040204" pitchFamily="34" charset="0"/>
              </a:rPr>
              <a:t>Data warehouse (data storage )</a:t>
            </a:r>
          </a:p>
          <a:p>
            <a:pPr algn="just"/>
            <a:r>
              <a:rPr lang="en-US" sz="4000" b="1" i="1" dirty="0">
                <a:effectLst>
                  <a:outerShdw blurRad="38100" dist="38100" dir="2700000" algn="tl">
                    <a:srgbClr val="000000">
                      <a:alpha val="43137"/>
                    </a:srgbClr>
                  </a:outerShdw>
                </a:effectLst>
                <a:ea typeface="Tahoma" panose="020B0604030504040204" pitchFamily="34" charset="0"/>
                <a:cs typeface="Tahoma" panose="020B0604030504040204" pitchFamily="34" charset="0"/>
              </a:rPr>
              <a:t>Reporting (Data presentation )</a:t>
            </a:r>
          </a:p>
          <a:p>
            <a:pPr algn="just"/>
            <a:r>
              <a:rPr lang="en-US" sz="4000" b="1" i="1" dirty="0">
                <a:effectLst>
                  <a:outerShdw blurRad="38100" dist="38100" dir="2700000" algn="tl">
                    <a:srgbClr val="000000">
                      <a:alpha val="43137"/>
                    </a:srgbClr>
                  </a:outerShdw>
                </a:effectLst>
                <a:ea typeface="Tahoma" panose="020B0604030504040204" pitchFamily="34" charset="0"/>
                <a:cs typeface="Tahoma" panose="020B0604030504040204" pitchFamily="34" charset="0"/>
              </a:rPr>
              <a:t>Metadata</a:t>
            </a:r>
            <a:endParaRPr lang="en-US" sz="3500" b="1" i="1" dirty="0">
              <a:effectLst>
                <a:outerShdw blurRad="38100" dist="38100" dir="2700000" algn="tl">
                  <a:srgbClr val="000000">
                    <a:alpha val="43137"/>
                  </a:srgbClr>
                </a:outerShdw>
              </a:effectLst>
              <a:ea typeface="Tahoma" panose="020B0604030504040204" pitchFamily="34" charset="0"/>
              <a:cs typeface="Tahoma" panose="020B0604030504040204" pitchFamily="34" charset="0"/>
            </a:endParaRPr>
          </a:p>
        </p:txBody>
      </p:sp>
      <p:pic>
        <p:nvPicPr>
          <p:cNvPr id="4" name="Picture 3">
            <a:extLst>
              <a:ext uri="{FF2B5EF4-FFF2-40B4-BE49-F238E27FC236}">
                <a16:creationId xmlns:a16="http://schemas.microsoft.com/office/drawing/2014/main" id="{EB93409E-4480-41F8-8BA6-20A119E0AA47}"/>
              </a:ext>
            </a:extLst>
          </p:cNvPr>
          <p:cNvPicPr>
            <a:picLocks noChangeAspect="1"/>
          </p:cNvPicPr>
          <p:nvPr/>
        </p:nvPicPr>
        <p:blipFill>
          <a:blip r:embed="rId3"/>
          <a:stretch>
            <a:fillRect/>
          </a:stretch>
        </p:blipFill>
        <p:spPr>
          <a:xfrm>
            <a:off x="0" y="1012875"/>
            <a:ext cx="12192000" cy="5845126"/>
          </a:xfrm>
          <a:prstGeom prst="rect">
            <a:avLst/>
          </a:prstGeom>
        </p:spPr>
      </p:pic>
    </p:spTree>
    <p:extLst>
      <p:ext uri="{BB962C8B-B14F-4D97-AF65-F5344CB8AC3E}">
        <p14:creationId xmlns:p14="http://schemas.microsoft.com/office/powerpoint/2010/main" val="2797645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arn(inVertical)">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597A3-CAEC-4FBF-94DF-5925729E0C97}"/>
              </a:ext>
            </a:extLst>
          </p:cNvPr>
          <p:cNvSpPr>
            <a:spLocks noGrp="1"/>
          </p:cNvSpPr>
          <p:nvPr>
            <p:ph type="title"/>
          </p:nvPr>
        </p:nvSpPr>
        <p:spPr bwMode="white">
          <a:xfrm>
            <a:off x="1220004" y="0"/>
            <a:ext cx="10971996" cy="1162750"/>
          </a:xfrm>
        </p:spPr>
        <p:txBody>
          <a:bodyPr>
            <a:noAutofit/>
          </a:bodyPr>
          <a:lstStyle/>
          <a:p>
            <a:pPr algn="ctr"/>
            <a:r>
              <a:rPr lang="en-US" sz="6000" b="1" i="1" dirty="0">
                <a:effectLst>
                  <a:outerShdw blurRad="38100" dist="38100" dir="2700000" algn="tl">
                    <a:srgbClr val="000000">
                      <a:alpha val="43137"/>
                    </a:srgbClr>
                  </a:outerShdw>
                </a:effectLst>
              </a:rPr>
              <a:t>Data Preprocessing</a:t>
            </a:r>
          </a:p>
        </p:txBody>
      </p:sp>
      <p:sp>
        <p:nvSpPr>
          <p:cNvPr id="3" name="Content Placeholder 2">
            <a:extLst>
              <a:ext uri="{FF2B5EF4-FFF2-40B4-BE49-F238E27FC236}">
                <a16:creationId xmlns:a16="http://schemas.microsoft.com/office/drawing/2014/main" id="{77EF5FD3-E825-420F-8A22-D0B5F329468F}"/>
              </a:ext>
            </a:extLst>
          </p:cNvPr>
          <p:cNvSpPr>
            <a:spLocks noGrp="1"/>
          </p:cNvSpPr>
          <p:nvPr>
            <p:ph sz="half" idx="2"/>
          </p:nvPr>
        </p:nvSpPr>
        <p:spPr>
          <a:xfrm>
            <a:off x="0" y="1162750"/>
            <a:ext cx="12192000" cy="5695250"/>
          </a:xfrm>
        </p:spPr>
        <p:txBody>
          <a:bodyPr>
            <a:normAutofit lnSpcReduction="10000"/>
          </a:bodyPr>
          <a:lstStyle/>
          <a:p>
            <a:pPr algn="just"/>
            <a:r>
              <a:rPr lang="en-US" sz="4000" b="1" i="1" dirty="0">
                <a:effectLst>
                  <a:outerShdw blurRad="38100" dist="38100" dir="2700000" algn="tl">
                    <a:srgbClr val="000000">
                      <a:alpha val="43137"/>
                    </a:srgbClr>
                  </a:outerShdw>
                </a:effectLst>
                <a:ea typeface="Tahoma" panose="020B0604030504040204" pitchFamily="34" charset="0"/>
                <a:cs typeface="Tahoma" panose="020B0604030504040204" pitchFamily="34" charset="0"/>
              </a:rPr>
              <a:t>Why preprocess the data?</a:t>
            </a:r>
          </a:p>
          <a:p>
            <a:pPr lvl="1" algn="just"/>
            <a:r>
              <a:rPr lang="en-US" sz="3500" b="1" i="1" dirty="0">
                <a:effectLst>
                  <a:outerShdw blurRad="38100" dist="38100" dir="2700000" algn="tl">
                    <a:srgbClr val="000000">
                      <a:alpha val="43137"/>
                    </a:srgbClr>
                  </a:outerShdw>
                </a:effectLst>
                <a:ea typeface="Tahoma" panose="020B0604030504040204" pitchFamily="34" charset="0"/>
                <a:cs typeface="Tahoma" panose="020B0604030504040204" pitchFamily="34" charset="0"/>
              </a:rPr>
              <a:t>Data in the real world is dirty</a:t>
            </a:r>
          </a:p>
          <a:p>
            <a:pPr lvl="2" algn="just"/>
            <a:r>
              <a:rPr lang="en-US" sz="3300" b="1" i="1" dirty="0">
                <a:effectLst>
                  <a:outerShdw blurRad="38100" dist="38100" dir="2700000" algn="tl">
                    <a:srgbClr val="000000">
                      <a:alpha val="43137"/>
                    </a:srgbClr>
                  </a:outerShdw>
                </a:effectLst>
                <a:ea typeface="Tahoma" panose="020B0604030504040204" pitchFamily="34" charset="0"/>
                <a:cs typeface="Tahoma" panose="020B0604030504040204" pitchFamily="34" charset="0"/>
              </a:rPr>
              <a:t>incomplete: lacking attribute values, lacking certain attributes of interest, or containing only aggregate data</a:t>
            </a:r>
          </a:p>
          <a:p>
            <a:pPr lvl="4" algn="just"/>
            <a:r>
              <a:rPr lang="en-US" sz="3300" b="1" i="1" dirty="0">
                <a:effectLst>
                  <a:outerShdw blurRad="38100" dist="38100" dir="2700000" algn="tl">
                    <a:srgbClr val="000000">
                      <a:alpha val="43137"/>
                    </a:srgbClr>
                  </a:outerShdw>
                </a:effectLst>
                <a:ea typeface="Tahoma" panose="020B0604030504040204" pitchFamily="34" charset="0"/>
                <a:cs typeface="Tahoma" panose="020B0604030504040204" pitchFamily="34" charset="0"/>
              </a:rPr>
              <a:t>e.g., occupation=“”</a:t>
            </a:r>
          </a:p>
          <a:p>
            <a:pPr lvl="2" algn="just"/>
            <a:r>
              <a:rPr lang="en-US" sz="3300" b="1" i="1" dirty="0">
                <a:effectLst>
                  <a:outerShdw blurRad="38100" dist="38100" dir="2700000" algn="tl">
                    <a:srgbClr val="000000">
                      <a:alpha val="43137"/>
                    </a:srgbClr>
                  </a:outerShdw>
                </a:effectLst>
                <a:ea typeface="Tahoma" panose="020B0604030504040204" pitchFamily="34" charset="0"/>
                <a:cs typeface="Tahoma" panose="020B0604030504040204" pitchFamily="34" charset="0"/>
              </a:rPr>
              <a:t>noisy: containing errors or outliers</a:t>
            </a:r>
          </a:p>
          <a:p>
            <a:pPr lvl="3" algn="just"/>
            <a:r>
              <a:rPr lang="en-US" sz="3300" b="1" i="1" dirty="0">
                <a:effectLst>
                  <a:outerShdw blurRad="38100" dist="38100" dir="2700000" algn="tl">
                    <a:srgbClr val="000000">
                      <a:alpha val="43137"/>
                    </a:srgbClr>
                  </a:outerShdw>
                </a:effectLst>
                <a:ea typeface="Tahoma" panose="020B0604030504040204" pitchFamily="34" charset="0"/>
                <a:cs typeface="Tahoma" panose="020B0604030504040204" pitchFamily="34" charset="0"/>
              </a:rPr>
              <a:t>e.g., Salary=“-10”</a:t>
            </a:r>
          </a:p>
          <a:p>
            <a:pPr lvl="2" algn="just"/>
            <a:r>
              <a:rPr lang="en-US" sz="3300" b="1" i="1" dirty="0">
                <a:effectLst>
                  <a:outerShdw blurRad="38100" dist="38100" dir="2700000" algn="tl">
                    <a:srgbClr val="000000">
                      <a:alpha val="43137"/>
                    </a:srgbClr>
                  </a:outerShdw>
                </a:effectLst>
                <a:ea typeface="Tahoma" panose="020B0604030504040204" pitchFamily="34" charset="0"/>
                <a:cs typeface="Tahoma" panose="020B0604030504040204" pitchFamily="34" charset="0"/>
              </a:rPr>
              <a:t>inconsistent: containing discrepancies in codes or names</a:t>
            </a:r>
          </a:p>
          <a:p>
            <a:pPr lvl="3" algn="just"/>
            <a:r>
              <a:rPr lang="en-US" sz="3300" b="1" i="1" dirty="0">
                <a:effectLst>
                  <a:outerShdw blurRad="38100" dist="38100" dir="2700000" algn="tl">
                    <a:srgbClr val="000000">
                      <a:alpha val="43137"/>
                    </a:srgbClr>
                  </a:outerShdw>
                </a:effectLst>
                <a:ea typeface="Tahoma" panose="020B0604030504040204" pitchFamily="34" charset="0"/>
                <a:cs typeface="Tahoma" panose="020B0604030504040204" pitchFamily="34" charset="0"/>
              </a:rPr>
              <a:t>e.g., Age=“42” Birthday=“03/07/1997”</a:t>
            </a:r>
          </a:p>
          <a:p>
            <a:pPr lvl="3" algn="just"/>
            <a:r>
              <a:rPr lang="en-US" sz="3300" b="1" i="1" dirty="0">
                <a:effectLst>
                  <a:outerShdw blurRad="38100" dist="38100" dir="2700000" algn="tl">
                    <a:srgbClr val="000000">
                      <a:alpha val="43137"/>
                    </a:srgbClr>
                  </a:outerShdw>
                </a:effectLst>
                <a:ea typeface="Tahoma" panose="020B0604030504040204" pitchFamily="34" charset="0"/>
                <a:cs typeface="Tahoma" panose="020B0604030504040204" pitchFamily="34" charset="0"/>
              </a:rPr>
              <a:t>e.g., Was rating “1,2,3”, now rating “A, B, C”</a:t>
            </a:r>
          </a:p>
          <a:p>
            <a:pPr lvl="3" algn="just"/>
            <a:r>
              <a:rPr lang="en-US" sz="3300" b="1" i="1" dirty="0">
                <a:effectLst>
                  <a:outerShdw blurRad="38100" dist="38100" dir="2700000" algn="tl">
                    <a:srgbClr val="000000">
                      <a:alpha val="43137"/>
                    </a:srgbClr>
                  </a:outerShdw>
                </a:effectLst>
                <a:ea typeface="Tahoma" panose="020B0604030504040204" pitchFamily="34" charset="0"/>
                <a:cs typeface="Tahoma" panose="020B0604030504040204" pitchFamily="34" charset="0"/>
              </a:rPr>
              <a:t>e.g., discrepancy between duplicate records</a:t>
            </a:r>
          </a:p>
        </p:txBody>
      </p:sp>
    </p:spTree>
    <p:extLst>
      <p:ext uri="{BB962C8B-B14F-4D97-AF65-F5344CB8AC3E}">
        <p14:creationId xmlns:p14="http://schemas.microsoft.com/office/powerpoint/2010/main" val="3151254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ircle(in)">
                                      <p:cBhvr>
                                        <p:cTn id="13" dur="2000"/>
                                        <p:tgtEl>
                                          <p:spTgt spid="3">
                                            <p:txEl>
                                              <p:pRg st="2" end="2"/>
                                            </p:txEl>
                                          </p:spTgt>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ircle(in)">
                                      <p:cBhvr>
                                        <p:cTn id="16" dur="2000"/>
                                        <p:tgtEl>
                                          <p:spTgt spid="3">
                                            <p:txEl>
                                              <p:pRg st="3" end="3"/>
                                            </p:txEl>
                                          </p:spTgt>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ircle(in)">
                                      <p:cBhvr>
                                        <p:cTn id="19" dur="2000"/>
                                        <p:tgtEl>
                                          <p:spTgt spid="3">
                                            <p:txEl>
                                              <p:pRg st="4" end="4"/>
                                            </p:txEl>
                                          </p:spTgt>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circle(in)">
                                      <p:cBhvr>
                                        <p:cTn id="22" dur="2000"/>
                                        <p:tgtEl>
                                          <p:spTgt spid="3">
                                            <p:txEl>
                                              <p:pRg st="5" end="5"/>
                                            </p:txEl>
                                          </p:spTgt>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circle(in)">
                                      <p:cBhvr>
                                        <p:cTn id="25" dur="2000"/>
                                        <p:tgtEl>
                                          <p:spTgt spid="3">
                                            <p:txEl>
                                              <p:pRg st="6" end="6"/>
                                            </p:txEl>
                                          </p:spTgt>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circle(in)">
                                      <p:cBhvr>
                                        <p:cTn id="28" dur="2000"/>
                                        <p:tgtEl>
                                          <p:spTgt spid="3">
                                            <p:txEl>
                                              <p:pRg st="7" end="7"/>
                                            </p:txEl>
                                          </p:spTgt>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circle(in)">
                                      <p:cBhvr>
                                        <p:cTn id="31" dur="2000"/>
                                        <p:tgtEl>
                                          <p:spTgt spid="3">
                                            <p:txEl>
                                              <p:pRg st="8" end="8"/>
                                            </p:txEl>
                                          </p:spTgt>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circle(in)">
                                      <p:cBhvr>
                                        <p:cTn id="34"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4" name="Rectangle 4">
            <a:extLst>
              <a:ext uri="{FF2B5EF4-FFF2-40B4-BE49-F238E27FC236}">
                <a16:creationId xmlns:a16="http://schemas.microsoft.com/office/drawing/2014/main" id="{90EBCF47-20EA-4A32-B667-310F234CA058}"/>
              </a:ext>
            </a:extLst>
          </p:cNvPr>
          <p:cNvSpPr>
            <a:spLocks noGrp="1" noChangeArrowheads="1"/>
          </p:cNvSpPr>
          <p:nvPr>
            <p:ph type="title"/>
          </p:nvPr>
        </p:nvSpPr>
        <p:spPr>
          <a:xfrm>
            <a:off x="1508500" y="28752"/>
            <a:ext cx="10571998" cy="970450"/>
          </a:xfrm>
        </p:spPr>
        <p:txBody>
          <a:bodyPr/>
          <a:lstStyle/>
          <a:p>
            <a:pPr algn="ctr"/>
            <a:r>
              <a:rPr lang="en-US" altLang="LID4096" sz="5400" b="1" i="1" dirty="0">
                <a:effectLst>
                  <a:outerShdw blurRad="38100" dist="38100" dir="2700000" algn="tl">
                    <a:srgbClr val="000000">
                      <a:alpha val="43137"/>
                    </a:srgbClr>
                  </a:outerShdw>
                </a:effectLst>
              </a:rPr>
              <a:t>Why Is Data Dirty?</a:t>
            </a:r>
          </a:p>
        </p:txBody>
      </p:sp>
      <p:sp>
        <p:nvSpPr>
          <p:cNvPr id="460805" name="Rectangle 5">
            <a:extLst>
              <a:ext uri="{FF2B5EF4-FFF2-40B4-BE49-F238E27FC236}">
                <a16:creationId xmlns:a16="http://schemas.microsoft.com/office/drawing/2014/main" id="{9A183718-72D0-4984-AA62-7524B873DF15}"/>
              </a:ext>
            </a:extLst>
          </p:cNvPr>
          <p:cNvSpPr>
            <a:spLocks noGrp="1" noChangeArrowheads="1"/>
          </p:cNvSpPr>
          <p:nvPr>
            <p:ph type="body" idx="1"/>
          </p:nvPr>
        </p:nvSpPr>
        <p:spPr>
          <a:xfrm>
            <a:off x="126609" y="1167619"/>
            <a:ext cx="11953889" cy="5661630"/>
          </a:xfrm>
        </p:spPr>
        <p:txBody>
          <a:bodyPr>
            <a:normAutofit/>
          </a:bodyPr>
          <a:lstStyle/>
          <a:p>
            <a:pPr>
              <a:lnSpc>
                <a:spcPct val="80000"/>
              </a:lnSpc>
            </a:pPr>
            <a:r>
              <a:rPr lang="en-US" altLang="LID4096" sz="2800" b="1" i="1" dirty="0">
                <a:effectLst>
                  <a:outerShdw blurRad="38100" dist="38100" dir="2700000" algn="tl">
                    <a:srgbClr val="000000">
                      <a:alpha val="43137"/>
                    </a:srgbClr>
                  </a:outerShdw>
                </a:effectLst>
              </a:rPr>
              <a:t>Incomplete data comes from</a:t>
            </a:r>
          </a:p>
          <a:p>
            <a:pPr lvl="1">
              <a:lnSpc>
                <a:spcPct val="80000"/>
              </a:lnSpc>
            </a:pPr>
            <a:r>
              <a:rPr lang="en-US" altLang="LID4096" sz="2400" b="1" i="1" dirty="0">
                <a:effectLst>
                  <a:outerShdw blurRad="38100" dist="38100" dir="2700000" algn="tl">
                    <a:srgbClr val="000000">
                      <a:alpha val="43137"/>
                    </a:srgbClr>
                  </a:outerShdw>
                </a:effectLst>
              </a:rPr>
              <a:t>n/a data value when collected</a:t>
            </a:r>
          </a:p>
          <a:p>
            <a:pPr lvl="1">
              <a:lnSpc>
                <a:spcPct val="80000"/>
              </a:lnSpc>
            </a:pPr>
            <a:r>
              <a:rPr lang="en-US" altLang="LID4096" sz="2400" b="1" i="1" dirty="0">
                <a:effectLst>
                  <a:outerShdw blurRad="38100" dist="38100" dir="2700000" algn="tl">
                    <a:srgbClr val="000000">
                      <a:alpha val="43137"/>
                    </a:srgbClr>
                  </a:outerShdw>
                </a:effectLst>
              </a:rPr>
              <a:t>different consideration between the time when the data was collected and when it is analyzed.</a:t>
            </a:r>
          </a:p>
          <a:p>
            <a:pPr lvl="1">
              <a:lnSpc>
                <a:spcPct val="80000"/>
              </a:lnSpc>
            </a:pPr>
            <a:r>
              <a:rPr lang="en-US" altLang="LID4096" sz="2400" b="1" i="1" dirty="0">
                <a:effectLst>
                  <a:outerShdw blurRad="38100" dist="38100" dir="2700000" algn="tl">
                    <a:srgbClr val="000000">
                      <a:alpha val="43137"/>
                    </a:srgbClr>
                  </a:outerShdw>
                </a:effectLst>
              </a:rPr>
              <a:t>human/hardware/software problems</a:t>
            </a:r>
          </a:p>
          <a:p>
            <a:pPr>
              <a:lnSpc>
                <a:spcPct val="80000"/>
              </a:lnSpc>
            </a:pPr>
            <a:r>
              <a:rPr lang="en-US" altLang="LID4096" sz="2800" b="1" i="1" dirty="0">
                <a:effectLst>
                  <a:outerShdw blurRad="38100" dist="38100" dir="2700000" algn="tl">
                    <a:srgbClr val="000000">
                      <a:alpha val="43137"/>
                    </a:srgbClr>
                  </a:outerShdw>
                </a:effectLst>
              </a:rPr>
              <a:t>Noisy data comes from the process of data</a:t>
            </a:r>
          </a:p>
          <a:p>
            <a:pPr lvl="1">
              <a:lnSpc>
                <a:spcPct val="80000"/>
              </a:lnSpc>
            </a:pPr>
            <a:r>
              <a:rPr lang="en-US" altLang="LID4096" sz="2400" b="1" i="1" dirty="0">
                <a:effectLst>
                  <a:outerShdw blurRad="38100" dist="38100" dir="2700000" algn="tl">
                    <a:srgbClr val="000000">
                      <a:alpha val="43137"/>
                    </a:srgbClr>
                  </a:outerShdw>
                </a:effectLst>
              </a:rPr>
              <a:t>collection</a:t>
            </a:r>
          </a:p>
          <a:p>
            <a:pPr lvl="1">
              <a:lnSpc>
                <a:spcPct val="80000"/>
              </a:lnSpc>
            </a:pPr>
            <a:r>
              <a:rPr lang="en-US" altLang="LID4096" sz="2400" b="1" i="1" dirty="0">
                <a:effectLst>
                  <a:outerShdw blurRad="38100" dist="38100" dir="2700000" algn="tl">
                    <a:srgbClr val="000000">
                      <a:alpha val="43137"/>
                    </a:srgbClr>
                  </a:outerShdw>
                </a:effectLst>
              </a:rPr>
              <a:t>entry</a:t>
            </a:r>
          </a:p>
          <a:p>
            <a:pPr lvl="1">
              <a:lnSpc>
                <a:spcPct val="80000"/>
              </a:lnSpc>
            </a:pPr>
            <a:r>
              <a:rPr lang="en-US" altLang="LID4096" sz="2400" b="1" i="1" dirty="0">
                <a:effectLst>
                  <a:outerShdw blurRad="38100" dist="38100" dir="2700000" algn="tl">
                    <a:srgbClr val="000000">
                      <a:alpha val="43137"/>
                    </a:srgbClr>
                  </a:outerShdw>
                </a:effectLst>
              </a:rPr>
              <a:t>transmission</a:t>
            </a:r>
          </a:p>
          <a:p>
            <a:pPr>
              <a:lnSpc>
                <a:spcPct val="80000"/>
              </a:lnSpc>
            </a:pPr>
            <a:r>
              <a:rPr lang="en-US" altLang="LID4096" sz="2800" b="1" i="1" dirty="0">
                <a:effectLst>
                  <a:outerShdw blurRad="38100" dist="38100" dir="2700000" algn="tl">
                    <a:srgbClr val="000000">
                      <a:alpha val="43137"/>
                    </a:srgbClr>
                  </a:outerShdw>
                </a:effectLst>
              </a:rPr>
              <a:t>Inconsistent data comes from</a:t>
            </a:r>
          </a:p>
          <a:p>
            <a:pPr lvl="1">
              <a:lnSpc>
                <a:spcPct val="80000"/>
              </a:lnSpc>
            </a:pPr>
            <a:r>
              <a:rPr lang="en-US" altLang="LID4096" sz="2400" b="1" i="1" dirty="0">
                <a:effectLst>
                  <a:outerShdw blurRad="38100" dist="38100" dir="2700000" algn="tl">
                    <a:srgbClr val="000000">
                      <a:alpha val="43137"/>
                    </a:srgbClr>
                  </a:outerShdw>
                </a:effectLst>
              </a:rPr>
              <a:t>Different data sources</a:t>
            </a:r>
          </a:p>
          <a:p>
            <a:pPr lvl="1">
              <a:lnSpc>
                <a:spcPct val="80000"/>
              </a:lnSpc>
            </a:pPr>
            <a:r>
              <a:rPr lang="en-US" altLang="LID4096" sz="2400" b="1" i="1" dirty="0">
                <a:effectLst>
                  <a:outerShdw blurRad="38100" dist="38100" dir="2700000" algn="tl">
                    <a:srgbClr val="000000">
                      <a:alpha val="43137"/>
                    </a:srgbClr>
                  </a:outerShdw>
                </a:effectLst>
              </a:rPr>
              <a:t>Functional dependency violation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60805">
                                            <p:txEl>
                                              <p:pRg st="0" end="0"/>
                                            </p:txEl>
                                          </p:spTgt>
                                        </p:tgtEl>
                                        <p:attrNameLst>
                                          <p:attrName>style.visibility</p:attrName>
                                        </p:attrNameLst>
                                      </p:cBhvr>
                                      <p:to>
                                        <p:strVal val="visible"/>
                                      </p:to>
                                    </p:set>
                                    <p:animEffect transition="in" filter="barn(inVertical)">
                                      <p:cBhvr>
                                        <p:cTn id="7" dur="500"/>
                                        <p:tgtEl>
                                          <p:spTgt spid="460805">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60805">
                                            <p:txEl>
                                              <p:pRg st="1" end="1"/>
                                            </p:txEl>
                                          </p:spTgt>
                                        </p:tgtEl>
                                        <p:attrNameLst>
                                          <p:attrName>style.visibility</p:attrName>
                                        </p:attrNameLst>
                                      </p:cBhvr>
                                      <p:to>
                                        <p:strVal val="visible"/>
                                      </p:to>
                                    </p:set>
                                    <p:animEffect transition="in" filter="barn(inVertical)">
                                      <p:cBhvr>
                                        <p:cTn id="10" dur="500"/>
                                        <p:tgtEl>
                                          <p:spTgt spid="460805">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460805">
                                            <p:txEl>
                                              <p:pRg st="2" end="2"/>
                                            </p:txEl>
                                          </p:spTgt>
                                        </p:tgtEl>
                                        <p:attrNameLst>
                                          <p:attrName>style.visibility</p:attrName>
                                        </p:attrNameLst>
                                      </p:cBhvr>
                                      <p:to>
                                        <p:strVal val="visible"/>
                                      </p:to>
                                    </p:set>
                                    <p:animEffect transition="in" filter="barn(inVertical)">
                                      <p:cBhvr>
                                        <p:cTn id="13" dur="500"/>
                                        <p:tgtEl>
                                          <p:spTgt spid="460805">
                                            <p:txEl>
                                              <p:pRg st="2" end="2"/>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460805">
                                            <p:txEl>
                                              <p:pRg st="3" end="3"/>
                                            </p:txEl>
                                          </p:spTgt>
                                        </p:tgtEl>
                                        <p:attrNameLst>
                                          <p:attrName>style.visibility</p:attrName>
                                        </p:attrNameLst>
                                      </p:cBhvr>
                                      <p:to>
                                        <p:strVal val="visible"/>
                                      </p:to>
                                    </p:set>
                                    <p:animEffect transition="in" filter="barn(inVertical)">
                                      <p:cBhvr>
                                        <p:cTn id="16" dur="500"/>
                                        <p:tgtEl>
                                          <p:spTgt spid="46080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460805">
                                            <p:txEl>
                                              <p:pRg st="4" end="4"/>
                                            </p:txEl>
                                          </p:spTgt>
                                        </p:tgtEl>
                                        <p:attrNameLst>
                                          <p:attrName>style.visibility</p:attrName>
                                        </p:attrNameLst>
                                      </p:cBhvr>
                                      <p:to>
                                        <p:strVal val="visible"/>
                                      </p:to>
                                    </p:set>
                                    <p:animEffect transition="in" filter="barn(inVertical)">
                                      <p:cBhvr>
                                        <p:cTn id="21" dur="500"/>
                                        <p:tgtEl>
                                          <p:spTgt spid="460805">
                                            <p:txEl>
                                              <p:pRg st="4" end="4"/>
                                            </p:txEl>
                                          </p:spTgt>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460805">
                                            <p:txEl>
                                              <p:pRg st="5" end="5"/>
                                            </p:txEl>
                                          </p:spTgt>
                                        </p:tgtEl>
                                        <p:attrNameLst>
                                          <p:attrName>style.visibility</p:attrName>
                                        </p:attrNameLst>
                                      </p:cBhvr>
                                      <p:to>
                                        <p:strVal val="visible"/>
                                      </p:to>
                                    </p:set>
                                    <p:animEffect transition="in" filter="barn(inVertical)">
                                      <p:cBhvr>
                                        <p:cTn id="24" dur="500"/>
                                        <p:tgtEl>
                                          <p:spTgt spid="460805">
                                            <p:txEl>
                                              <p:pRg st="5" end="5"/>
                                            </p:txEl>
                                          </p:spTgt>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460805">
                                            <p:txEl>
                                              <p:pRg st="6" end="6"/>
                                            </p:txEl>
                                          </p:spTgt>
                                        </p:tgtEl>
                                        <p:attrNameLst>
                                          <p:attrName>style.visibility</p:attrName>
                                        </p:attrNameLst>
                                      </p:cBhvr>
                                      <p:to>
                                        <p:strVal val="visible"/>
                                      </p:to>
                                    </p:set>
                                    <p:animEffect transition="in" filter="barn(inVertical)">
                                      <p:cBhvr>
                                        <p:cTn id="27" dur="500"/>
                                        <p:tgtEl>
                                          <p:spTgt spid="460805">
                                            <p:txEl>
                                              <p:pRg st="6" end="6"/>
                                            </p:txEl>
                                          </p:spTgt>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460805">
                                            <p:txEl>
                                              <p:pRg st="7" end="7"/>
                                            </p:txEl>
                                          </p:spTgt>
                                        </p:tgtEl>
                                        <p:attrNameLst>
                                          <p:attrName>style.visibility</p:attrName>
                                        </p:attrNameLst>
                                      </p:cBhvr>
                                      <p:to>
                                        <p:strVal val="visible"/>
                                      </p:to>
                                    </p:set>
                                    <p:animEffect transition="in" filter="barn(inVertical)">
                                      <p:cBhvr>
                                        <p:cTn id="30" dur="500"/>
                                        <p:tgtEl>
                                          <p:spTgt spid="460805">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460805">
                                            <p:txEl>
                                              <p:pRg st="8" end="8"/>
                                            </p:txEl>
                                          </p:spTgt>
                                        </p:tgtEl>
                                        <p:attrNameLst>
                                          <p:attrName>style.visibility</p:attrName>
                                        </p:attrNameLst>
                                      </p:cBhvr>
                                      <p:to>
                                        <p:strVal val="visible"/>
                                      </p:to>
                                    </p:set>
                                    <p:animEffect transition="in" filter="barn(inVertical)">
                                      <p:cBhvr>
                                        <p:cTn id="35" dur="500"/>
                                        <p:tgtEl>
                                          <p:spTgt spid="460805">
                                            <p:txEl>
                                              <p:pRg st="8" end="8"/>
                                            </p:txEl>
                                          </p:spTgt>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460805">
                                            <p:txEl>
                                              <p:pRg st="9" end="9"/>
                                            </p:txEl>
                                          </p:spTgt>
                                        </p:tgtEl>
                                        <p:attrNameLst>
                                          <p:attrName>style.visibility</p:attrName>
                                        </p:attrNameLst>
                                      </p:cBhvr>
                                      <p:to>
                                        <p:strVal val="visible"/>
                                      </p:to>
                                    </p:set>
                                    <p:animEffect transition="in" filter="barn(inVertical)">
                                      <p:cBhvr>
                                        <p:cTn id="38" dur="500"/>
                                        <p:tgtEl>
                                          <p:spTgt spid="460805">
                                            <p:txEl>
                                              <p:pRg st="9" end="9"/>
                                            </p:txEl>
                                          </p:spTgt>
                                        </p:tgtEl>
                                      </p:cBhvr>
                                    </p:animEffect>
                                  </p:childTnLst>
                                </p:cTn>
                              </p:par>
                              <p:par>
                                <p:cTn id="39" presetID="16" presetClass="entr" presetSubtype="21" fill="hold" grpId="0" nodeType="withEffect">
                                  <p:stCondLst>
                                    <p:cond delay="0"/>
                                  </p:stCondLst>
                                  <p:childTnLst>
                                    <p:set>
                                      <p:cBhvr>
                                        <p:cTn id="40" dur="1" fill="hold">
                                          <p:stCondLst>
                                            <p:cond delay="0"/>
                                          </p:stCondLst>
                                        </p:cTn>
                                        <p:tgtEl>
                                          <p:spTgt spid="460805">
                                            <p:txEl>
                                              <p:pRg st="10" end="10"/>
                                            </p:txEl>
                                          </p:spTgt>
                                        </p:tgtEl>
                                        <p:attrNameLst>
                                          <p:attrName>style.visibility</p:attrName>
                                        </p:attrNameLst>
                                      </p:cBhvr>
                                      <p:to>
                                        <p:strVal val="visible"/>
                                      </p:to>
                                    </p:set>
                                    <p:animEffect transition="in" filter="barn(inVertical)">
                                      <p:cBhvr>
                                        <p:cTn id="41" dur="500"/>
                                        <p:tgtEl>
                                          <p:spTgt spid="46080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05"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2" name="Rectangle 4">
            <a:extLst>
              <a:ext uri="{FF2B5EF4-FFF2-40B4-BE49-F238E27FC236}">
                <a16:creationId xmlns:a16="http://schemas.microsoft.com/office/drawing/2014/main" id="{5F13CE83-C16A-4626-9EE7-DDC7AFC8D2E1}"/>
              </a:ext>
            </a:extLst>
          </p:cNvPr>
          <p:cNvSpPr>
            <a:spLocks noGrp="1" noChangeArrowheads="1"/>
          </p:cNvSpPr>
          <p:nvPr>
            <p:ph type="title"/>
          </p:nvPr>
        </p:nvSpPr>
        <p:spPr/>
        <p:txBody>
          <a:bodyPr>
            <a:normAutofit fontScale="90000"/>
          </a:bodyPr>
          <a:lstStyle/>
          <a:p>
            <a:r>
              <a:rPr lang="en-US" altLang="LID4096" b="1" i="1" dirty="0">
                <a:effectLst>
                  <a:outerShdw blurRad="38100" dist="38100" dir="2700000" algn="tl">
                    <a:srgbClr val="000000">
                      <a:alpha val="43137"/>
                    </a:srgbClr>
                  </a:outerShdw>
                </a:effectLst>
              </a:rPr>
              <a:t>Multi-Dimensional Measure of Data Quality</a:t>
            </a:r>
          </a:p>
        </p:txBody>
      </p:sp>
      <p:sp>
        <p:nvSpPr>
          <p:cNvPr id="462853" name="Rectangle 5">
            <a:extLst>
              <a:ext uri="{FF2B5EF4-FFF2-40B4-BE49-F238E27FC236}">
                <a16:creationId xmlns:a16="http://schemas.microsoft.com/office/drawing/2014/main" id="{7A32D103-BC80-425E-BA63-F4FBBB91D4BD}"/>
              </a:ext>
            </a:extLst>
          </p:cNvPr>
          <p:cNvSpPr>
            <a:spLocks noGrp="1" noChangeArrowheads="1"/>
          </p:cNvSpPr>
          <p:nvPr>
            <p:ph type="body" idx="1"/>
          </p:nvPr>
        </p:nvSpPr>
        <p:spPr>
          <a:xfrm>
            <a:off x="112542" y="1083212"/>
            <a:ext cx="11260744" cy="5774787"/>
          </a:xfrm>
        </p:spPr>
        <p:txBody>
          <a:bodyPr>
            <a:normAutofit/>
          </a:bodyPr>
          <a:lstStyle/>
          <a:p>
            <a:pPr>
              <a:lnSpc>
                <a:spcPct val="80000"/>
              </a:lnSpc>
            </a:pPr>
            <a:r>
              <a:rPr lang="en-US" altLang="LID4096" sz="2800" b="1" i="1" dirty="0">
                <a:effectLst>
                  <a:outerShdw blurRad="38100" dist="38100" dir="2700000" algn="tl">
                    <a:srgbClr val="000000">
                      <a:alpha val="43137"/>
                    </a:srgbClr>
                  </a:outerShdw>
                </a:effectLst>
              </a:rPr>
              <a:t>A well-accepted multidimensional view:</a:t>
            </a:r>
          </a:p>
          <a:p>
            <a:pPr lvl="1">
              <a:lnSpc>
                <a:spcPct val="80000"/>
              </a:lnSpc>
            </a:pPr>
            <a:r>
              <a:rPr lang="en-US" altLang="LID4096" sz="2400" b="1" i="1" dirty="0">
                <a:effectLst>
                  <a:outerShdw blurRad="38100" dist="38100" dir="2700000" algn="tl">
                    <a:srgbClr val="000000">
                      <a:alpha val="43137"/>
                    </a:srgbClr>
                  </a:outerShdw>
                </a:effectLst>
              </a:rPr>
              <a:t>Accuracy</a:t>
            </a:r>
          </a:p>
          <a:p>
            <a:pPr lvl="1">
              <a:lnSpc>
                <a:spcPct val="80000"/>
              </a:lnSpc>
            </a:pPr>
            <a:r>
              <a:rPr lang="en-US" altLang="LID4096" sz="2400" b="1" i="1" dirty="0">
                <a:effectLst>
                  <a:outerShdw blurRad="38100" dist="38100" dir="2700000" algn="tl">
                    <a:srgbClr val="000000">
                      <a:alpha val="43137"/>
                    </a:srgbClr>
                  </a:outerShdw>
                </a:effectLst>
              </a:rPr>
              <a:t>Completeness</a:t>
            </a:r>
          </a:p>
          <a:p>
            <a:pPr lvl="1">
              <a:lnSpc>
                <a:spcPct val="80000"/>
              </a:lnSpc>
            </a:pPr>
            <a:r>
              <a:rPr lang="en-US" altLang="LID4096" sz="2400" b="1" i="1" dirty="0">
                <a:effectLst>
                  <a:outerShdw blurRad="38100" dist="38100" dir="2700000" algn="tl">
                    <a:srgbClr val="000000">
                      <a:alpha val="43137"/>
                    </a:srgbClr>
                  </a:outerShdw>
                </a:effectLst>
              </a:rPr>
              <a:t>Consistency</a:t>
            </a:r>
          </a:p>
          <a:p>
            <a:pPr lvl="1">
              <a:lnSpc>
                <a:spcPct val="80000"/>
              </a:lnSpc>
            </a:pPr>
            <a:r>
              <a:rPr lang="en-US" altLang="LID4096" sz="2400" b="1" i="1" dirty="0">
                <a:effectLst>
                  <a:outerShdw blurRad="38100" dist="38100" dir="2700000" algn="tl">
                    <a:srgbClr val="000000">
                      <a:alpha val="43137"/>
                    </a:srgbClr>
                  </a:outerShdw>
                </a:effectLst>
              </a:rPr>
              <a:t>Timeliness</a:t>
            </a:r>
          </a:p>
          <a:p>
            <a:pPr lvl="1">
              <a:lnSpc>
                <a:spcPct val="80000"/>
              </a:lnSpc>
            </a:pPr>
            <a:r>
              <a:rPr lang="en-US" altLang="LID4096" sz="2400" b="1" i="1" dirty="0">
                <a:effectLst>
                  <a:outerShdw blurRad="38100" dist="38100" dir="2700000" algn="tl">
                    <a:srgbClr val="000000">
                      <a:alpha val="43137"/>
                    </a:srgbClr>
                  </a:outerShdw>
                </a:effectLst>
              </a:rPr>
              <a:t>Believability</a:t>
            </a:r>
          </a:p>
          <a:p>
            <a:pPr lvl="1">
              <a:lnSpc>
                <a:spcPct val="80000"/>
              </a:lnSpc>
            </a:pPr>
            <a:r>
              <a:rPr lang="en-US" altLang="LID4096" sz="2400" b="1" i="1" dirty="0">
                <a:effectLst>
                  <a:outerShdw blurRad="38100" dist="38100" dir="2700000" algn="tl">
                    <a:srgbClr val="000000">
                      <a:alpha val="43137"/>
                    </a:srgbClr>
                  </a:outerShdw>
                </a:effectLst>
              </a:rPr>
              <a:t>Value added</a:t>
            </a:r>
          </a:p>
          <a:p>
            <a:pPr lvl="1">
              <a:lnSpc>
                <a:spcPct val="80000"/>
              </a:lnSpc>
            </a:pPr>
            <a:r>
              <a:rPr lang="en-US" altLang="LID4096" sz="2400" b="1" i="1" dirty="0">
                <a:effectLst>
                  <a:outerShdw blurRad="38100" dist="38100" dir="2700000" algn="tl">
                    <a:srgbClr val="000000">
                      <a:alpha val="43137"/>
                    </a:srgbClr>
                  </a:outerShdw>
                </a:effectLst>
              </a:rPr>
              <a:t>Interpretability</a:t>
            </a:r>
          </a:p>
          <a:p>
            <a:pPr lvl="1">
              <a:lnSpc>
                <a:spcPct val="80000"/>
              </a:lnSpc>
            </a:pPr>
            <a:r>
              <a:rPr lang="en-US" altLang="LID4096" sz="2400" b="1" i="1" dirty="0">
                <a:effectLst>
                  <a:outerShdw blurRad="38100" dist="38100" dir="2700000" algn="tl">
                    <a:srgbClr val="000000">
                      <a:alpha val="43137"/>
                    </a:srgbClr>
                  </a:outerShdw>
                </a:effectLst>
              </a:rPr>
              <a:t>Accessibility</a:t>
            </a:r>
          </a:p>
          <a:p>
            <a:pPr>
              <a:lnSpc>
                <a:spcPct val="80000"/>
              </a:lnSpc>
            </a:pPr>
            <a:r>
              <a:rPr lang="en-US" altLang="LID4096" sz="2800" b="1" i="1" dirty="0">
                <a:effectLst>
                  <a:outerShdw blurRad="38100" dist="38100" dir="2700000" algn="tl">
                    <a:srgbClr val="000000">
                      <a:alpha val="43137"/>
                    </a:srgbClr>
                  </a:outerShdw>
                </a:effectLst>
              </a:rPr>
              <a:t>Broad categories:</a:t>
            </a:r>
          </a:p>
          <a:p>
            <a:pPr lvl="1">
              <a:lnSpc>
                <a:spcPct val="80000"/>
              </a:lnSpc>
            </a:pPr>
            <a:r>
              <a:rPr lang="en-US" altLang="LID4096" sz="2400" b="1" i="1" dirty="0">
                <a:effectLst>
                  <a:outerShdw blurRad="38100" dist="38100" dir="2700000" algn="tl">
                    <a:srgbClr val="000000">
                      <a:alpha val="43137"/>
                    </a:srgbClr>
                  </a:outerShdw>
                </a:effectLst>
              </a:rPr>
              <a:t>intrinsic, contextual, representational, and accessibility.</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62853">
                                            <p:txEl>
                                              <p:pRg st="0" end="0"/>
                                            </p:txEl>
                                          </p:spTgt>
                                        </p:tgtEl>
                                        <p:attrNameLst>
                                          <p:attrName>style.visibility</p:attrName>
                                        </p:attrNameLst>
                                      </p:cBhvr>
                                      <p:to>
                                        <p:strVal val="visible"/>
                                      </p:to>
                                    </p:set>
                                    <p:animEffect transition="in" filter="barn(inVertical)">
                                      <p:cBhvr>
                                        <p:cTn id="7" dur="500"/>
                                        <p:tgtEl>
                                          <p:spTgt spid="462853">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62853">
                                            <p:txEl>
                                              <p:pRg st="1" end="1"/>
                                            </p:txEl>
                                          </p:spTgt>
                                        </p:tgtEl>
                                        <p:attrNameLst>
                                          <p:attrName>style.visibility</p:attrName>
                                        </p:attrNameLst>
                                      </p:cBhvr>
                                      <p:to>
                                        <p:strVal val="visible"/>
                                      </p:to>
                                    </p:set>
                                    <p:animEffect transition="in" filter="barn(inVertical)">
                                      <p:cBhvr>
                                        <p:cTn id="10" dur="500"/>
                                        <p:tgtEl>
                                          <p:spTgt spid="462853">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462853">
                                            <p:txEl>
                                              <p:pRg st="2" end="2"/>
                                            </p:txEl>
                                          </p:spTgt>
                                        </p:tgtEl>
                                        <p:attrNameLst>
                                          <p:attrName>style.visibility</p:attrName>
                                        </p:attrNameLst>
                                      </p:cBhvr>
                                      <p:to>
                                        <p:strVal val="visible"/>
                                      </p:to>
                                    </p:set>
                                    <p:animEffect transition="in" filter="barn(inVertical)">
                                      <p:cBhvr>
                                        <p:cTn id="13" dur="500"/>
                                        <p:tgtEl>
                                          <p:spTgt spid="462853">
                                            <p:txEl>
                                              <p:pRg st="2" end="2"/>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462853">
                                            <p:txEl>
                                              <p:pRg st="3" end="3"/>
                                            </p:txEl>
                                          </p:spTgt>
                                        </p:tgtEl>
                                        <p:attrNameLst>
                                          <p:attrName>style.visibility</p:attrName>
                                        </p:attrNameLst>
                                      </p:cBhvr>
                                      <p:to>
                                        <p:strVal val="visible"/>
                                      </p:to>
                                    </p:set>
                                    <p:animEffect transition="in" filter="barn(inVertical)">
                                      <p:cBhvr>
                                        <p:cTn id="16" dur="500"/>
                                        <p:tgtEl>
                                          <p:spTgt spid="462853">
                                            <p:txEl>
                                              <p:pRg st="3" end="3"/>
                                            </p:txEl>
                                          </p:spTgt>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462853">
                                            <p:txEl>
                                              <p:pRg st="4" end="4"/>
                                            </p:txEl>
                                          </p:spTgt>
                                        </p:tgtEl>
                                        <p:attrNameLst>
                                          <p:attrName>style.visibility</p:attrName>
                                        </p:attrNameLst>
                                      </p:cBhvr>
                                      <p:to>
                                        <p:strVal val="visible"/>
                                      </p:to>
                                    </p:set>
                                    <p:animEffect transition="in" filter="barn(inVertical)">
                                      <p:cBhvr>
                                        <p:cTn id="19" dur="500"/>
                                        <p:tgtEl>
                                          <p:spTgt spid="462853">
                                            <p:txEl>
                                              <p:pRg st="4" end="4"/>
                                            </p:txEl>
                                          </p:spTgt>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462853">
                                            <p:txEl>
                                              <p:pRg st="5" end="5"/>
                                            </p:txEl>
                                          </p:spTgt>
                                        </p:tgtEl>
                                        <p:attrNameLst>
                                          <p:attrName>style.visibility</p:attrName>
                                        </p:attrNameLst>
                                      </p:cBhvr>
                                      <p:to>
                                        <p:strVal val="visible"/>
                                      </p:to>
                                    </p:set>
                                    <p:animEffect transition="in" filter="barn(inVertical)">
                                      <p:cBhvr>
                                        <p:cTn id="22" dur="500"/>
                                        <p:tgtEl>
                                          <p:spTgt spid="462853">
                                            <p:txEl>
                                              <p:pRg st="5" end="5"/>
                                            </p:txEl>
                                          </p:spTgt>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462853">
                                            <p:txEl>
                                              <p:pRg st="6" end="6"/>
                                            </p:txEl>
                                          </p:spTgt>
                                        </p:tgtEl>
                                        <p:attrNameLst>
                                          <p:attrName>style.visibility</p:attrName>
                                        </p:attrNameLst>
                                      </p:cBhvr>
                                      <p:to>
                                        <p:strVal val="visible"/>
                                      </p:to>
                                    </p:set>
                                    <p:animEffect transition="in" filter="barn(inVertical)">
                                      <p:cBhvr>
                                        <p:cTn id="25" dur="500"/>
                                        <p:tgtEl>
                                          <p:spTgt spid="462853">
                                            <p:txEl>
                                              <p:pRg st="6" end="6"/>
                                            </p:txEl>
                                          </p:spTgt>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462853">
                                            <p:txEl>
                                              <p:pRg st="7" end="7"/>
                                            </p:txEl>
                                          </p:spTgt>
                                        </p:tgtEl>
                                        <p:attrNameLst>
                                          <p:attrName>style.visibility</p:attrName>
                                        </p:attrNameLst>
                                      </p:cBhvr>
                                      <p:to>
                                        <p:strVal val="visible"/>
                                      </p:to>
                                    </p:set>
                                    <p:animEffect transition="in" filter="barn(inVertical)">
                                      <p:cBhvr>
                                        <p:cTn id="28" dur="500"/>
                                        <p:tgtEl>
                                          <p:spTgt spid="462853">
                                            <p:txEl>
                                              <p:pRg st="7" end="7"/>
                                            </p:txEl>
                                          </p:spTgt>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462853">
                                            <p:txEl>
                                              <p:pRg st="8" end="8"/>
                                            </p:txEl>
                                          </p:spTgt>
                                        </p:tgtEl>
                                        <p:attrNameLst>
                                          <p:attrName>style.visibility</p:attrName>
                                        </p:attrNameLst>
                                      </p:cBhvr>
                                      <p:to>
                                        <p:strVal val="visible"/>
                                      </p:to>
                                    </p:set>
                                    <p:animEffect transition="in" filter="barn(inVertical)">
                                      <p:cBhvr>
                                        <p:cTn id="31" dur="500"/>
                                        <p:tgtEl>
                                          <p:spTgt spid="462853">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462853">
                                            <p:txEl>
                                              <p:pRg st="9" end="9"/>
                                            </p:txEl>
                                          </p:spTgt>
                                        </p:tgtEl>
                                        <p:attrNameLst>
                                          <p:attrName>style.visibility</p:attrName>
                                        </p:attrNameLst>
                                      </p:cBhvr>
                                      <p:to>
                                        <p:strVal val="visible"/>
                                      </p:to>
                                    </p:set>
                                    <p:animEffect transition="in" filter="barn(inVertical)">
                                      <p:cBhvr>
                                        <p:cTn id="36" dur="500"/>
                                        <p:tgtEl>
                                          <p:spTgt spid="462853">
                                            <p:txEl>
                                              <p:pRg st="9" end="9"/>
                                            </p:txEl>
                                          </p:spTgt>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462853">
                                            <p:txEl>
                                              <p:pRg st="10" end="10"/>
                                            </p:txEl>
                                          </p:spTgt>
                                        </p:tgtEl>
                                        <p:attrNameLst>
                                          <p:attrName>style.visibility</p:attrName>
                                        </p:attrNameLst>
                                      </p:cBhvr>
                                      <p:to>
                                        <p:strVal val="visible"/>
                                      </p:to>
                                    </p:set>
                                    <p:animEffect transition="in" filter="barn(inVertical)">
                                      <p:cBhvr>
                                        <p:cTn id="39" dur="500"/>
                                        <p:tgtEl>
                                          <p:spTgt spid="46285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285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900" name="Rectangle 4">
            <a:extLst>
              <a:ext uri="{FF2B5EF4-FFF2-40B4-BE49-F238E27FC236}">
                <a16:creationId xmlns:a16="http://schemas.microsoft.com/office/drawing/2014/main" id="{669BABBE-85AC-4AE4-984D-BC20F1E2BDB0}"/>
              </a:ext>
            </a:extLst>
          </p:cNvPr>
          <p:cNvSpPr>
            <a:spLocks noGrp="1" noChangeArrowheads="1"/>
          </p:cNvSpPr>
          <p:nvPr>
            <p:ph type="title"/>
          </p:nvPr>
        </p:nvSpPr>
        <p:spPr/>
        <p:txBody>
          <a:bodyPr>
            <a:normAutofit fontScale="90000"/>
          </a:bodyPr>
          <a:lstStyle/>
          <a:p>
            <a:pPr algn="ctr"/>
            <a:r>
              <a:rPr lang="en-US" altLang="LID4096" sz="4800" b="1" i="1" dirty="0">
                <a:effectLst>
                  <a:outerShdw blurRad="38100" dist="38100" dir="2700000" algn="tl">
                    <a:srgbClr val="000000">
                      <a:alpha val="43137"/>
                    </a:srgbClr>
                  </a:outerShdw>
                </a:effectLst>
              </a:rPr>
              <a:t>Major Tasks in Data Preprocessing</a:t>
            </a:r>
          </a:p>
        </p:txBody>
      </p:sp>
      <p:sp>
        <p:nvSpPr>
          <p:cNvPr id="464901" name="Rectangle 5">
            <a:extLst>
              <a:ext uri="{FF2B5EF4-FFF2-40B4-BE49-F238E27FC236}">
                <a16:creationId xmlns:a16="http://schemas.microsoft.com/office/drawing/2014/main" id="{774B402E-B6C6-48BC-8414-262CC9642A97}"/>
              </a:ext>
            </a:extLst>
          </p:cNvPr>
          <p:cNvSpPr>
            <a:spLocks noGrp="1" noChangeArrowheads="1"/>
          </p:cNvSpPr>
          <p:nvPr>
            <p:ph type="body" idx="1"/>
          </p:nvPr>
        </p:nvSpPr>
        <p:spPr>
          <a:xfrm>
            <a:off x="239151" y="1181686"/>
            <a:ext cx="11841347" cy="5570805"/>
          </a:xfrm>
        </p:spPr>
        <p:txBody>
          <a:bodyPr>
            <a:normAutofit/>
          </a:bodyPr>
          <a:lstStyle/>
          <a:p>
            <a:pPr>
              <a:lnSpc>
                <a:spcPct val="80000"/>
              </a:lnSpc>
            </a:pPr>
            <a:r>
              <a:rPr lang="en-US" altLang="LID4096" sz="2800" b="1" i="1" dirty="0">
                <a:effectLst>
                  <a:outerShdw blurRad="38100" dist="38100" dir="2700000" algn="tl">
                    <a:srgbClr val="000000">
                      <a:alpha val="43137"/>
                    </a:srgbClr>
                  </a:outerShdw>
                </a:effectLst>
              </a:rPr>
              <a:t>Data cleaning</a:t>
            </a:r>
          </a:p>
          <a:p>
            <a:pPr lvl="1">
              <a:lnSpc>
                <a:spcPct val="80000"/>
              </a:lnSpc>
            </a:pPr>
            <a:r>
              <a:rPr lang="en-US" altLang="LID4096" sz="2400" b="1" i="1" dirty="0">
                <a:effectLst>
                  <a:outerShdw blurRad="38100" dist="38100" dir="2700000" algn="tl">
                    <a:srgbClr val="000000">
                      <a:alpha val="43137"/>
                    </a:srgbClr>
                  </a:outerShdw>
                </a:effectLst>
              </a:rPr>
              <a:t>Fill in missing values, smooth noisy data, identify or remove outliers, and resolve inconsistencies</a:t>
            </a:r>
          </a:p>
          <a:p>
            <a:pPr>
              <a:lnSpc>
                <a:spcPct val="80000"/>
              </a:lnSpc>
            </a:pPr>
            <a:r>
              <a:rPr lang="en-US" altLang="LID4096" sz="2800" b="1" i="1" dirty="0">
                <a:effectLst>
                  <a:outerShdw blurRad="38100" dist="38100" dir="2700000" algn="tl">
                    <a:srgbClr val="000000">
                      <a:alpha val="43137"/>
                    </a:srgbClr>
                  </a:outerShdw>
                </a:effectLst>
              </a:rPr>
              <a:t>Data integration</a:t>
            </a:r>
          </a:p>
          <a:p>
            <a:pPr lvl="1">
              <a:lnSpc>
                <a:spcPct val="80000"/>
              </a:lnSpc>
            </a:pPr>
            <a:r>
              <a:rPr lang="en-US" altLang="LID4096" sz="2400" b="1" i="1" dirty="0">
                <a:effectLst>
                  <a:outerShdw blurRad="38100" dist="38100" dir="2700000" algn="tl">
                    <a:srgbClr val="000000">
                      <a:alpha val="43137"/>
                    </a:srgbClr>
                  </a:outerShdw>
                </a:effectLst>
              </a:rPr>
              <a:t>Integration of multiple databases, data cubes, or files</a:t>
            </a:r>
          </a:p>
          <a:p>
            <a:pPr>
              <a:lnSpc>
                <a:spcPct val="80000"/>
              </a:lnSpc>
            </a:pPr>
            <a:r>
              <a:rPr lang="en-US" altLang="LID4096" sz="2800" b="1" i="1" dirty="0">
                <a:effectLst>
                  <a:outerShdw blurRad="38100" dist="38100" dir="2700000" algn="tl">
                    <a:srgbClr val="000000">
                      <a:alpha val="43137"/>
                    </a:srgbClr>
                  </a:outerShdw>
                </a:effectLst>
              </a:rPr>
              <a:t>Data transformation</a:t>
            </a:r>
          </a:p>
          <a:p>
            <a:pPr lvl="1">
              <a:lnSpc>
                <a:spcPct val="80000"/>
              </a:lnSpc>
            </a:pPr>
            <a:r>
              <a:rPr lang="en-US" altLang="LID4096" sz="2400" b="1" i="1" dirty="0">
                <a:effectLst>
                  <a:outerShdw blurRad="38100" dist="38100" dir="2700000" algn="tl">
                    <a:srgbClr val="000000">
                      <a:alpha val="43137"/>
                    </a:srgbClr>
                  </a:outerShdw>
                </a:effectLst>
              </a:rPr>
              <a:t>Normalization and aggregation</a:t>
            </a:r>
          </a:p>
          <a:p>
            <a:pPr>
              <a:lnSpc>
                <a:spcPct val="80000"/>
              </a:lnSpc>
            </a:pPr>
            <a:r>
              <a:rPr lang="en-US" altLang="LID4096" sz="2800" b="1" i="1" dirty="0">
                <a:effectLst>
                  <a:outerShdw blurRad="38100" dist="38100" dir="2700000" algn="tl">
                    <a:srgbClr val="000000">
                      <a:alpha val="43137"/>
                    </a:srgbClr>
                  </a:outerShdw>
                </a:effectLst>
              </a:rPr>
              <a:t>Data reduction</a:t>
            </a:r>
          </a:p>
          <a:p>
            <a:pPr lvl="1">
              <a:lnSpc>
                <a:spcPct val="80000"/>
              </a:lnSpc>
            </a:pPr>
            <a:r>
              <a:rPr lang="en-US" altLang="LID4096" sz="2400" b="1" i="1" dirty="0">
                <a:effectLst>
                  <a:outerShdw blurRad="38100" dist="38100" dir="2700000" algn="tl">
                    <a:srgbClr val="000000">
                      <a:alpha val="43137"/>
                    </a:srgbClr>
                  </a:outerShdw>
                </a:effectLst>
              </a:rPr>
              <a:t>Obtains reduced representation in volume but produces the same or similar analytical results</a:t>
            </a:r>
          </a:p>
          <a:p>
            <a:pPr>
              <a:lnSpc>
                <a:spcPct val="80000"/>
              </a:lnSpc>
            </a:pPr>
            <a:r>
              <a:rPr lang="en-US" altLang="LID4096" sz="2800" b="1" i="1" dirty="0">
                <a:effectLst>
                  <a:outerShdw blurRad="38100" dist="38100" dir="2700000" algn="tl">
                    <a:srgbClr val="000000">
                      <a:alpha val="43137"/>
                    </a:srgbClr>
                  </a:outerShdw>
                </a:effectLst>
              </a:rPr>
              <a:t>Data discretization</a:t>
            </a:r>
          </a:p>
          <a:p>
            <a:pPr lvl="1">
              <a:lnSpc>
                <a:spcPct val="80000"/>
              </a:lnSpc>
            </a:pPr>
            <a:r>
              <a:rPr lang="en-US" altLang="LID4096" sz="2400" b="1" i="1" dirty="0">
                <a:effectLst>
                  <a:outerShdw blurRad="38100" dist="38100" dir="2700000" algn="tl">
                    <a:srgbClr val="000000">
                      <a:alpha val="43137"/>
                    </a:srgbClr>
                  </a:outerShdw>
                </a:effectLst>
              </a:rPr>
              <a:t>Part of data reduction but with particular importance, especially for numerical data</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64901">
                                            <p:txEl>
                                              <p:pRg st="0" end="0"/>
                                            </p:txEl>
                                          </p:spTgt>
                                        </p:tgtEl>
                                        <p:attrNameLst>
                                          <p:attrName>style.visibility</p:attrName>
                                        </p:attrNameLst>
                                      </p:cBhvr>
                                      <p:to>
                                        <p:strVal val="visible"/>
                                      </p:to>
                                    </p:set>
                                    <p:animEffect transition="in" filter="barn(inVertical)">
                                      <p:cBhvr>
                                        <p:cTn id="7" dur="500"/>
                                        <p:tgtEl>
                                          <p:spTgt spid="464901">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64901">
                                            <p:txEl>
                                              <p:pRg st="1" end="1"/>
                                            </p:txEl>
                                          </p:spTgt>
                                        </p:tgtEl>
                                        <p:attrNameLst>
                                          <p:attrName>style.visibility</p:attrName>
                                        </p:attrNameLst>
                                      </p:cBhvr>
                                      <p:to>
                                        <p:strVal val="visible"/>
                                      </p:to>
                                    </p:set>
                                    <p:animEffect transition="in" filter="barn(inVertical)">
                                      <p:cBhvr>
                                        <p:cTn id="10" dur="500"/>
                                        <p:tgtEl>
                                          <p:spTgt spid="46490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464901">
                                            <p:txEl>
                                              <p:pRg st="2" end="2"/>
                                            </p:txEl>
                                          </p:spTgt>
                                        </p:tgtEl>
                                        <p:attrNameLst>
                                          <p:attrName>style.visibility</p:attrName>
                                        </p:attrNameLst>
                                      </p:cBhvr>
                                      <p:to>
                                        <p:strVal val="visible"/>
                                      </p:to>
                                    </p:set>
                                    <p:animEffect transition="in" filter="barn(inVertical)">
                                      <p:cBhvr>
                                        <p:cTn id="15" dur="500"/>
                                        <p:tgtEl>
                                          <p:spTgt spid="464901">
                                            <p:txEl>
                                              <p:pRg st="2" end="2"/>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464901">
                                            <p:txEl>
                                              <p:pRg st="3" end="3"/>
                                            </p:txEl>
                                          </p:spTgt>
                                        </p:tgtEl>
                                        <p:attrNameLst>
                                          <p:attrName>style.visibility</p:attrName>
                                        </p:attrNameLst>
                                      </p:cBhvr>
                                      <p:to>
                                        <p:strVal val="visible"/>
                                      </p:to>
                                    </p:set>
                                    <p:animEffect transition="in" filter="barn(inVertical)">
                                      <p:cBhvr>
                                        <p:cTn id="18" dur="500"/>
                                        <p:tgtEl>
                                          <p:spTgt spid="464901">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464901">
                                            <p:txEl>
                                              <p:pRg st="4" end="4"/>
                                            </p:txEl>
                                          </p:spTgt>
                                        </p:tgtEl>
                                        <p:attrNameLst>
                                          <p:attrName>style.visibility</p:attrName>
                                        </p:attrNameLst>
                                      </p:cBhvr>
                                      <p:to>
                                        <p:strVal val="visible"/>
                                      </p:to>
                                    </p:set>
                                    <p:animEffect transition="in" filter="barn(inVertical)">
                                      <p:cBhvr>
                                        <p:cTn id="23" dur="500"/>
                                        <p:tgtEl>
                                          <p:spTgt spid="464901">
                                            <p:txEl>
                                              <p:pRg st="4" end="4"/>
                                            </p:txEl>
                                          </p:spTgt>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464901">
                                            <p:txEl>
                                              <p:pRg st="5" end="5"/>
                                            </p:txEl>
                                          </p:spTgt>
                                        </p:tgtEl>
                                        <p:attrNameLst>
                                          <p:attrName>style.visibility</p:attrName>
                                        </p:attrNameLst>
                                      </p:cBhvr>
                                      <p:to>
                                        <p:strVal val="visible"/>
                                      </p:to>
                                    </p:set>
                                    <p:animEffect transition="in" filter="barn(inVertical)">
                                      <p:cBhvr>
                                        <p:cTn id="26" dur="500"/>
                                        <p:tgtEl>
                                          <p:spTgt spid="464901">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464901">
                                            <p:txEl>
                                              <p:pRg st="6" end="6"/>
                                            </p:txEl>
                                          </p:spTgt>
                                        </p:tgtEl>
                                        <p:attrNameLst>
                                          <p:attrName>style.visibility</p:attrName>
                                        </p:attrNameLst>
                                      </p:cBhvr>
                                      <p:to>
                                        <p:strVal val="visible"/>
                                      </p:to>
                                    </p:set>
                                    <p:animEffect transition="in" filter="barn(inVertical)">
                                      <p:cBhvr>
                                        <p:cTn id="31" dur="500"/>
                                        <p:tgtEl>
                                          <p:spTgt spid="464901">
                                            <p:txEl>
                                              <p:pRg st="6" end="6"/>
                                            </p:txEl>
                                          </p:spTgt>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464901">
                                            <p:txEl>
                                              <p:pRg st="7" end="7"/>
                                            </p:txEl>
                                          </p:spTgt>
                                        </p:tgtEl>
                                        <p:attrNameLst>
                                          <p:attrName>style.visibility</p:attrName>
                                        </p:attrNameLst>
                                      </p:cBhvr>
                                      <p:to>
                                        <p:strVal val="visible"/>
                                      </p:to>
                                    </p:set>
                                    <p:animEffect transition="in" filter="barn(inVertical)">
                                      <p:cBhvr>
                                        <p:cTn id="34" dur="500"/>
                                        <p:tgtEl>
                                          <p:spTgt spid="464901">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464901">
                                            <p:txEl>
                                              <p:pRg st="8" end="8"/>
                                            </p:txEl>
                                          </p:spTgt>
                                        </p:tgtEl>
                                        <p:attrNameLst>
                                          <p:attrName>style.visibility</p:attrName>
                                        </p:attrNameLst>
                                      </p:cBhvr>
                                      <p:to>
                                        <p:strVal val="visible"/>
                                      </p:to>
                                    </p:set>
                                    <p:animEffect transition="in" filter="barn(inVertical)">
                                      <p:cBhvr>
                                        <p:cTn id="39" dur="500"/>
                                        <p:tgtEl>
                                          <p:spTgt spid="464901">
                                            <p:txEl>
                                              <p:pRg st="8" end="8"/>
                                            </p:txEl>
                                          </p:spTgt>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464901">
                                            <p:txEl>
                                              <p:pRg st="9" end="9"/>
                                            </p:txEl>
                                          </p:spTgt>
                                        </p:tgtEl>
                                        <p:attrNameLst>
                                          <p:attrName>style.visibility</p:attrName>
                                        </p:attrNameLst>
                                      </p:cBhvr>
                                      <p:to>
                                        <p:strVal val="visible"/>
                                      </p:to>
                                    </p:set>
                                    <p:animEffect transition="in" filter="barn(inVertical)">
                                      <p:cBhvr>
                                        <p:cTn id="42" dur="500"/>
                                        <p:tgtEl>
                                          <p:spTgt spid="46490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490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38C8F0-D9E3-4550-BCFC-62521D983178}"/>
              </a:ext>
            </a:extLst>
          </p:cNvPr>
          <p:cNvSpPr>
            <a:spLocks noGrp="1"/>
          </p:cNvSpPr>
          <p:nvPr>
            <p:ph idx="1"/>
          </p:nvPr>
        </p:nvSpPr>
        <p:spPr/>
        <p:txBody>
          <a:bodyPr/>
          <a:lstStyle/>
          <a:p>
            <a:r>
              <a:rPr lang="en-GB" i="1" dirty="0"/>
              <a:t>Data Lakes are just places where data from different sources can be dumped without any kind of </a:t>
            </a:r>
            <a:r>
              <a:rPr lang="en-GB" i="1" dirty="0" err="1"/>
              <a:t>preprocessing</a:t>
            </a:r>
            <a:r>
              <a:rPr lang="en-GB" i="1" dirty="0"/>
              <a:t> to get it formatted or tagged.</a:t>
            </a:r>
          </a:p>
          <a:p>
            <a:endParaRPr lang="en-GB" i="1" dirty="0"/>
          </a:p>
          <a:p>
            <a:r>
              <a:rPr lang="en-GB" i="1" dirty="0"/>
              <a:t>Often the only attributes related to Unstructured Data are the </a:t>
            </a:r>
            <a:r>
              <a:rPr lang="en-GB" i="1" dirty="0">
                <a:solidFill>
                  <a:srgbClr val="FF0000"/>
                </a:solidFill>
              </a:rPr>
              <a:t>source and the time of capture.</a:t>
            </a:r>
          </a:p>
          <a:p>
            <a:r>
              <a:rPr lang="en-GB" i="1" dirty="0"/>
              <a:t>Unstructured data on the other hand is </a:t>
            </a:r>
            <a:r>
              <a:rPr lang="en-GB" i="1" dirty="0">
                <a:solidFill>
                  <a:srgbClr val="FF0000"/>
                </a:solidFill>
              </a:rPr>
              <a:t>unorganised,</a:t>
            </a:r>
            <a:r>
              <a:rPr lang="en-GB" i="1" dirty="0"/>
              <a:t> they mostly appear in text format, videos, audio files, photos etc.</a:t>
            </a:r>
            <a:endParaRPr lang="en-GB" dirty="0"/>
          </a:p>
          <a:p>
            <a:endParaRPr lang="en-GB" dirty="0"/>
          </a:p>
        </p:txBody>
      </p:sp>
      <p:sp>
        <p:nvSpPr>
          <p:cNvPr id="3" name="Title 2">
            <a:extLst>
              <a:ext uri="{FF2B5EF4-FFF2-40B4-BE49-F238E27FC236}">
                <a16:creationId xmlns:a16="http://schemas.microsoft.com/office/drawing/2014/main" id="{7D21B977-E785-4A51-B710-7558D27D54EF}"/>
              </a:ext>
            </a:extLst>
          </p:cNvPr>
          <p:cNvSpPr>
            <a:spLocks noGrp="1"/>
          </p:cNvSpPr>
          <p:nvPr>
            <p:ph type="title"/>
          </p:nvPr>
        </p:nvSpPr>
        <p:spPr/>
        <p:txBody>
          <a:bodyPr/>
          <a:lstStyle/>
          <a:p>
            <a:r>
              <a:rPr lang="en-GB" dirty="0"/>
              <a:t>Overview of Data</a:t>
            </a:r>
          </a:p>
        </p:txBody>
      </p:sp>
    </p:spTree>
    <p:extLst>
      <p:ext uri="{BB962C8B-B14F-4D97-AF65-F5344CB8AC3E}">
        <p14:creationId xmlns:p14="http://schemas.microsoft.com/office/powerpoint/2010/main" val="37892047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2" name="Rectangle 4">
            <a:extLst>
              <a:ext uri="{FF2B5EF4-FFF2-40B4-BE49-F238E27FC236}">
                <a16:creationId xmlns:a16="http://schemas.microsoft.com/office/drawing/2014/main" id="{AF2B2F9D-3DD7-44D0-83BC-3D93CECBFCB0}"/>
              </a:ext>
            </a:extLst>
          </p:cNvPr>
          <p:cNvSpPr>
            <a:spLocks noGrp="1" noChangeArrowheads="1"/>
          </p:cNvSpPr>
          <p:nvPr>
            <p:ph type="title"/>
          </p:nvPr>
        </p:nvSpPr>
        <p:spPr/>
        <p:txBody>
          <a:bodyPr>
            <a:normAutofit fontScale="90000"/>
          </a:bodyPr>
          <a:lstStyle/>
          <a:p>
            <a:pPr algn="ctr"/>
            <a:r>
              <a:rPr lang="en-US" altLang="LID4096" sz="6000" b="1" i="1" dirty="0">
                <a:effectLst>
                  <a:outerShdw blurRad="38100" dist="38100" dir="2700000" algn="tl">
                    <a:srgbClr val="000000">
                      <a:alpha val="43137"/>
                    </a:srgbClr>
                  </a:outerShdw>
                </a:effectLst>
              </a:rPr>
              <a:t>Data Cleaning</a:t>
            </a:r>
          </a:p>
        </p:txBody>
      </p:sp>
      <p:sp>
        <p:nvSpPr>
          <p:cNvPr id="467973" name="Rectangle 5">
            <a:extLst>
              <a:ext uri="{FF2B5EF4-FFF2-40B4-BE49-F238E27FC236}">
                <a16:creationId xmlns:a16="http://schemas.microsoft.com/office/drawing/2014/main" id="{A0C13508-E7D4-4364-A6ED-06540453CA79}"/>
              </a:ext>
            </a:extLst>
          </p:cNvPr>
          <p:cNvSpPr>
            <a:spLocks noGrp="1" noChangeArrowheads="1"/>
          </p:cNvSpPr>
          <p:nvPr>
            <p:ph type="body" idx="1"/>
          </p:nvPr>
        </p:nvSpPr>
        <p:spPr>
          <a:xfrm>
            <a:off x="309490" y="1132647"/>
            <a:ext cx="11771008" cy="5591710"/>
          </a:xfrm>
        </p:spPr>
        <p:txBody>
          <a:bodyPr>
            <a:normAutofit/>
          </a:bodyPr>
          <a:lstStyle/>
          <a:p>
            <a:pPr>
              <a:lnSpc>
                <a:spcPct val="90000"/>
              </a:lnSpc>
            </a:pPr>
            <a:r>
              <a:rPr lang="en-US" altLang="LID4096" sz="3600" b="1" i="1" dirty="0">
                <a:effectLst>
                  <a:outerShdw blurRad="38100" dist="38100" dir="2700000" algn="tl">
                    <a:srgbClr val="000000">
                      <a:alpha val="43137"/>
                    </a:srgbClr>
                  </a:outerShdw>
                </a:effectLst>
              </a:rPr>
              <a:t>Importance</a:t>
            </a:r>
          </a:p>
          <a:p>
            <a:pPr lvl="1">
              <a:lnSpc>
                <a:spcPct val="90000"/>
              </a:lnSpc>
            </a:pPr>
            <a:r>
              <a:rPr lang="en-US" altLang="LID4096" sz="3200" b="1" i="1" dirty="0">
                <a:effectLst>
                  <a:outerShdw blurRad="38100" dist="38100" dir="2700000" algn="tl">
                    <a:srgbClr val="000000">
                      <a:alpha val="43137"/>
                    </a:srgbClr>
                  </a:outerShdw>
                </a:effectLst>
              </a:rPr>
              <a:t>“Data cleaning is one of the three biggest problems in data warehousing”—Ralph Kimball</a:t>
            </a:r>
          </a:p>
          <a:p>
            <a:pPr lvl="1">
              <a:lnSpc>
                <a:spcPct val="90000"/>
              </a:lnSpc>
            </a:pPr>
            <a:r>
              <a:rPr lang="en-US" altLang="LID4096" sz="3200" b="1" i="1" dirty="0">
                <a:effectLst>
                  <a:outerShdw blurRad="38100" dist="38100" dir="2700000" algn="tl">
                    <a:srgbClr val="000000">
                      <a:alpha val="43137"/>
                    </a:srgbClr>
                  </a:outerShdw>
                </a:effectLst>
              </a:rPr>
              <a:t>“Data cleaning is the number one problem in data warehousing”—DCI survey</a:t>
            </a:r>
          </a:p>
          <a:p>
            <a:pPr>
              <a:lnSpc>
                <a:spcPct val="90000"/>
              </a:lnSpc>
            </a:pPr>
            <a:r>
              <a:rPr lang="en-US" altLang="LID4096" sz="3600" b="1" i="1" dirty="0">
                <a:effectLst>
                  <a:outerShdw blurRad="38100" dist="38100" dir="2700000" algn="tl">
                    <a:srgbClr val="000000">
                      <a:alpha val="43137"/>
                    </a:srgbClr>
                  </a:outerShdw>
                </a:effectLst>
              </a:rPr>
              <a:t>Data cleaning tasks</a:t>
            </a:r>
          </a:p>
          <a:p>
            <a:pPr lvl="1">
              <a:lnSpc>
                <a:spcPct val="90000"/>
              </a:lnSpc>
            </a:pPr>
            <a:r>
              <a:rPr lang="en-US" altLang="LID4096" sz="3200" b="1" i="1" dirty="0">
                <a:effectLst>
                  <a:outerShdw blurRad="38100" dist="38100" dir="2700000" algn="tl">
                    <a:srgbClr val="000000">
                      <a:alpha val="43137"/>
                    </a:srgbClr>
                  </a:outerShdw>
                </a:effectLst>
              </a:rPr>
              <a:t>Fill in missing values</a:t>
            </a:r>
          </a:p>
          <a:p>
            <a:pPr lvl="1">
              <a:lnSpc>
                <a:spcPct val="90000"/>
              </a:lnSpc>
            </a:pPr>
            <a:r>
              <a:rPr lang="en-US" altLang="LID4096" sz="3200" b="1" i="1" dirty="0">
                <a:effectLst>
                  <a:outerShdw blurRad="38100" dist="38100" dir="2700000" algn="tl">
                    <a:srgbClr val="000000">
                      <a:alpha val="43137"/>
                    </a:srgbClr>
                  </a:outerShdw>
                </a:effectLst>
              </a:rPr>
              <a:t>Identify outliers and smooth out noisy data </a:t>
            </a:r>
          </a:p>
          <a:p>
            <a:pPr lvl="1">
              <a:lnSpc>
                <a:spcPct val="90000"/>
              </a:lnSpc>
            </a:pPr>
            <a:r>
              <a:rPr lang="en-US" altLang="LID4096" sz="3200" b="1" i="1" dirty="0">
                <a:effectLst>
                  <a:outerShdw blurRad="38100" dist="38100" dir="2700000" algn="tl">
                    <a:srgbClr val="000000">
                      <a:alpha val="43137"/>
                    </a:srgbClr>
                  </a:outerShdw>
                </a:effectLst>
              </a:rPr>
              <a:t>Correct inconsistent data</a:t>
            </a:r>
          </a:p>
          <a:p>
            <a:pPr lvl="1">
              <a:lnSpc>
                <a:spcPct val="90000"/>
              </a:lnSpc>
            </a:pPr>
            <a:r>
              <a:rPr lang="en-US" altLang="LID4096" sz="3200" b="1" i="1" dirty="0">
                <a:effectLst>
                  <a:outerShdw blurRad="38100" dist="38100" dir="2700000" algn="tl">
                    <a:srgbClr val="000000">
                      <a:alpha val="43137"/>
                    </a:srgbClr>
                  </a:outerShdw>
                </a:effectLst>
              </a:rPr>
              <a:t>Resolve redundancy caused by data integration</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67973">
                                            <p:txEl>
                                              <p:pRg st="0" end="0"/>
                                            </p:txEl>
                                          </p:spTgt>
                                        </p:tgtEl>
                                        <p:attrNameLst>
                                          <p:attrName>style.visibility</p:attrName>
                                        </p:attrNameLst>
                                      </p:cBhvr>
                                      <p:to>
                                        <p:strVal val="visible"/>
                                      </p:to>
                                    </p:set>
                                    <p:animEffect transition="in" filter="barn(inVertical)">
                                      <p:cBhvr>
                                        <p:cTn id="7" dur="500"/>
                                        <p:tgtEl>
                                          <p:spTgt spid="467973">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67973">
                                            <p:txEl>
                                              <p:pRg st="1" end="1"/>
                                            </p:txEl>
                                          </p:spTgt>
                                        </p:tgtEl>
                                        <p:attrNameLst>
                                          <p:attrName>style.visibility</p:attrName>
                                        </p:attrNameLst>
                                      </p:cBhvr>
                                      <p:to>
                                        <p:strVal val="visible"/>
                                      </p:to>
                                    </p:set>
                                    <p:animEffect transition="in" filter="barn(inVertical)">
                                      <p:cBhvr>
                                        <p:cTn id="10" dur="500"/>
                                        <p:tgtEl>
                                          <p:spTgt spid="467973">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467973">
                                            <p:txEl>
                                              <p:pRg st="2" end="2"/>
                                            </p:txEl>
                                          </p:spTgt>
                                        </p:tgtEl>
                                        <p:attrNameLst>
                                          <p:attrName>style.visibility</p:attrName>
                                        </p:attrNameLst>
                                      </p:cBhvr>
                                      <p:to>
                                        <p:strVal val="visible"/>
                                      </p:to>
                                    </p:set>
                                    <p:animEffect transition="in" filter="barn(inVertical)">
                                      <p:cBhvr>
                                        <p:cTn id="13" dur="500"/>
                                        <p:tgtEl>
                                          <p:spTgt spid="46797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467973">
                                            <p:txEl>
                                              <p:pRg st="3" end="3"/>
                                            </p:txEl>
                                          </p:spTgt>
                                        </p:tgtEl>
                                        <p:attrNameLst>
                                          <p:attrName>style.visibility</p:attrName>
                                        </p:attrNameLst>
                                      </p:cBhvr>
                                      <p:to>
                                        <p:strVal val="visible"/>
                                      </p:to>
                                    </p:set>
                                    <p:animEffect transition="in" filter="barn(inVertical)">
                                      <p:cBhvr>
                                        <p:cTn id="18" dur="500"/>
                                        <p:tgtEl>
                                          <p:spTgt spid="467973">
                                            <p:txEl>
                                              <p:pRg st="3" end="3"/>
                                            </p:txEl>
                                          </p:spTgt>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467973">
                                            <p:txEl>
                                              <p:pRg st="4" end="4"/>
                                            </p:txEl>
                                          </p:spTgt>
                                        </p:tgtEl>
                                        <p:attrNameLst>
                                          <p:attrName>style.visibility</p:attrName>
                                        </p:attrNameLst>
                                      </p:cBhvr>
                                      <p:to>
                                        <p:strVal val="visible"/>
                                      </p:to>
                                    </p:set>
                                    <p:animEffect transition="in" filter="barn(inVertical)">
                                      <p:cBhvr>
                                        <p:cTn id="21" dur="500"/>
                                        <p:tgtEl>
                                          <p:spTgt spid="467973">
                                            <p:txEl>
                                              <p:pRg st="4" end="4"/>
                                            </p:txEl>
                                          </p:spTgt>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467973">
                                            <p:txEl>
                                              <p:pRg st="5" end="5"/>
                                            </p:txEl>
                                          </p:spTgt>
                                        </p:tgtEl>
                                        <p:attrNameLst>
                                          <p:attrName>style.visibility</p:attrName>
                                        </p:attrNameLst>
                                      </p:cBhvr>
                                      <p:to>
                                        <p:strVal val="visible"/>
                                      </p:to>
                                    </p:set>
                                    <p:animEffect transition="in" filter="barn(inVertical)">
                                      <p:cBhvr>
                                        <p:cTn id="24" dur="500"/>
                                        <p:tgtEl>
                                          <p:spTgt spid="467973">
                                            <p:txEl>
                                              <p:pRg st="5" end="5"/>
                                            </p:txEl>
                                          </p:spTgt>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467973">
                                            <p:txEl>
                                              <p:pRg st="6" end="6"/>
                                            </p:txEl>
                                          </p:spTgt>
                                        </p:tgtEl>
                                        <p:attrNameLst>
                                          <p:attrName>style.visibility</p:attrName>
                                        </p:attrNameLst>
                                      </p:cBhvr>
                                      <p:to>
                                        <p:strVal val="visible"/>
                                      </p:to>
                                    </p:set>
                                    <p:animEffect transition="in" filter="barn(inVertical)">
                                      <p:cBhvr>
                                        <p:cTn id="27" dur="500"/>
                                        <p:tgtEl>
                                          <p:spTgt spid="467973">
                                            <p:txEl>
                                              <p:pRg st="6" end="6"/>
                                            </p:txEl>
                                          </p:spTgt>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467973">
                                            <p:txEl>
                                              <p:pRg st="7" end="7"/>
                                            </p:txEl>
                                          </p:spTgt>
                                        </p:tgtEl>
                                        <p:attrNameLst>
                                          <p:attrName>style.visibility</p:attrName>
                                        </p:attrNameLst>
                                      </p:cBhvr>
                                      <p:to>
                                        <p:strVal val="visible"/>
                                      </p:to>
                                    </p:set>
                                    <p:animEffect transition="in" filter="barn(inVertical)">
                                      <p:cBhvr>
                                        <p:cTn id="30" dur="500"/>
                                        <p:tgtEl>
                                          <p:spTgt spid="46797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97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normAutofit/>
          </a:bodyPr>
          <a:lstStyle/>
          <a:p>
            <a:pPr lvl="1"/>
            <a:r>
              <a:rPr lang="en-CA" sz="3200" dirty="0"/>
              <a:t>Outline six (6) Data quality performance indicators   recommendable for meeting the vision of  your institution.</a:t>
            </a:r>
          </a:p>
          <a:p>
            <a:pPr marL="457200" lvl="1" indent="0">
              <a:buNone/>
            </a:pPr>
            <a:r>
              <a:rPr lang="en-CA" sz="3200" dirty="0"/>
              <a:t>(One Page)</a:t>
            </a:r>
          </a:p>
          <a:p>
            <a:pPr marL="457200" lvl="1" indent="0">
              <a:buNone/>
            </a:pPr>
            <a:endParaRPr lang="en-CA" sz="3200" dirty="0"/>
          </a:p>
          <a:p>
            <a:pPr lvl="1"/>
            <a:r>
              <a:rPr lang="en-CA" sz="3200" dirty="0"/>
              <a:t>Identify and justify five  administrative </a:t>
            </a:r>
          </a:p>
          <a:p>
            <a:pPr marL="457200" lvl="1" indent="0">
              <a:buNone/>
            </a:pPr>
            <a:r>
              <a:rPr lang="en-CA" sz="3200" dirty="0"/>
              <a:t>data points your organization should prioritise for  archiving   for the next five years. </a:t>
            </a:r>
          </a:p>
          <a:p>
            <a:pPr marL="457200" lvl="1" indent="0">
              <a:buNone/>
            </a:pPr>
            <a:r>
              <a:rPr lang="en-CA" sz="3200" dirty="0"/>
              <a:t>(1 Page)</a:t>
            </a:r>
            <a:endParaRPr lang="en-GB" sz="3200" dirty="0"/>
          </a:p>
        </p:txBody>
      </p:sp>
    </p:spTree>
    <p:extLst>
      <p:ext uri="{BB962C8B-B14F-4D97-AF65-F5344CB8AC3E}">
        <p14:creationId xmlns:p14="http://schemas.microsoft.com/office/powerpoint/2010/main" val="36624448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6" name="Rectangle 4">
            <a:extLst>
              <a:ext uri="{FF2B5EF4-FFF2-40B4-BE49-F238E27FC236}">
                <a16:creationId xmlns:a16="http://schemas.microsoft.com/office/drawing/2014/main" id="{9DB0BE0B-01BC-483A-A281-8D67A3A00F81}"/>
              </a:ext>
            </a:extLst>
          </p:cNvPr>
          <p:cNvSpPr>
            <a:spLocks noGrp="1" noChangeArrowheads="1"/>
          </p:cNvSpPr>
          <p:nvPr>
            <p:ph type="title"/>
          </p:nvPr>
        </p:nvSpPr>
        <p:spPr/>
        <p:txBody>
          <a:bodyPr>
            <a:normAutofit fontScale="90000"/>
          </a:bodyPr>
          <a:lstStyle/>
          <a:p>
            <a:pPr algn="ctr"/>
            <a:r>
              <a:rPr lang="en-US" altLang="LID4096" sz="6000" b="1" i="1" dirty="0">
                <a:effectLst>
                  <a:outerShdw blurRad="38100" dist="38100" dir="2700000" algn="tl">
                    <a:srgbClr val="000000">
                      <a:alpha val="43137"/>
                    </a:srgbClr>
                  </a:outerShdw>
                </a:effectLst>
              </a:rPr>
              <a:t>Missing Data</a:t>
            </a:r>
          </a:p>
        </p:txBody>
      </p:sp>
      <p:sp>
        <p:nvSpPr>
          <p:cNvPr id="468997" name="Rectangle 5">
            <a:extLst>
              <a:ext uri="{FF2B5EF4-FFF2-40B4-BE49-F238E27FC236}">
                <a16:creationId xmlns:a16="http://schemas.microsoft.com/office/drawing/2014/main" id="{7B9E7FF4-D04F-47CD-8A03-F0D94C89BF71}"/>
              </a:ext>
            </a:extLst>
          </p:cNvPr>
          <p:cNvSpPr>
            <a:spLocks noGrp="1" noChangeArrowheads="1"/>
          </p:cNvSpPr>
          <p:nvPr>
            <p:ph type="body" idx="1"/>
          </p:nvPr>
        </p:nvSpPr>
        <p:spPr>
          <a:xfrm>
            <a:off x="211015" y="1181687"/>
            <a:ext cx="11619914" cy="5528602"/>
          </a:xfrm>
        </p:spPr>
        <p:txBody>
          <a:bodyPr>
            <a:normAutofit/>
          </a:bodyPr>
          <a:lstStyle/>
          <a:p>
            <a:pPr>
              <a:lnSpc>
                <a:spcPct val="80000"/>
              </a:lnSpc>
            </a:pPr>
            <a:r>
              <a:rPr lang="en-US" altLang="LID4096" sz="3600" b="1" i="1" dirty="0">
                <a:effectLst>
                  <a:outerShdw blurRad="38100" dist="38100" dir="2700000" algn="tl">
                    <a:srgbClr val="000000">
                      <a:alpha val="43137"/>
                    </a:srgbClr>
                  </a:outerShdw>
                </a:effectLst>
              </a:rPr>
              <a:t>Data is not always available</a:t>
            </a:r>
          </a:p>
          <a:p>
            <a:pPr lvl="1">
              <a:lnSpc>
                <a:spcPct val="80000"/>
              </a:lnSpc>
            </a:pPr>
            <a:r>
              <a:rPr lang="en-US" altLang="LID4096" sz="3200" b="1" i="1" dirty="0">
                <a:effectLst>
                  <a:outerShdw blurRad="38100" dist="38100" dir="2700000" algn="tl">
                    <a:srgbClr val="000000">
                      <a:alpha val="43137"/>
                    </a:srgbClr>
                  </a:outerShdw>
                </a:effectLst>
              </a:rPr>
              <a:t>E.g., many tuples have no recorded value for several attributes, such as customer income in sales data</a:t>
            </a:r>
          </a:p>
          <a:p>
            <a:pPr>
              <a:lnSpc>
                <a:spcPct val="80000"/>
              </a:lnSpc>
            </a:pPr>
            <a:r>
              <a:rPr lang="en-US" altLang="LID4096" sz="3600" b="1" i="1" dirty="0">
                <a:effectLst>
                  <a:outerShdw blurRad="38100" dist="38100" dir="2700000" algn="tl">
                    <a:srgbClr val="000000">
                      <a:alpha val="43137"/>
                    </a:srgbClr>
                  </a:outerShdw>
                </a:effectLst>
              </a:rPr>
              <a:t>Missing data may be due to </a:t>
            </a:r>
          </a:p>
          <a:p>
            <a:pPr lvl="1">
              <a:lnSpc>
                <a:spcPct val="80000"/>
              </a:lnSpc>
            </a:pPr>
            <a:r>
              <a:rPr lang="en-US" altLang="LID4096" sz="3200" b="1" i="1" dirty="0">
                <a:effectLst>
                  <a:outerShdw blurRad="38100" dist="38100" dir="2700000" algn="tl">
                    <a:srgbClr val="000000">
                      <a:alpha val="43137"/>
                    </a:srgbClr>
                  </a:outerShdw>
                </a:effectLst>
              </a:rPr>
              <a:t>equipment malfunction</a:t>
            </a:r>
          </a:p>
          <a:p>
            <a:pPr lvl="1">
              <a:lnSpc>
                <a:spcPct val="80000"/>
              </a:lnSpc>
            </a:pPr>
            <a:r>
              <a:rPr lang="en-US" altLang="LID4096" sz="3200" b="1" i="1" dirty="0">
                <a:effectLst>
                  <a:outerShdw blurRad="38100" dist="38100" dir="2700000" algn="tl">
                    <a:srgbClr val="000000">
                      <a:alpha val="43137"/>
                    </a:srgbClr>
                  </a:outerShdw>
                </a:effectLst>
              </a:rPr>
              <a:t>inconsistent with other recorded data and thus deleted</a:t>
            </a:r>
          </a:p>
          <a:p>
            <a:pPr lvl="1">
              <a:lnSpc>
                <a:spcPct val="80000"/>
              </a:lnSpc>
            </a:pPr>
            <a:r>
              <a:rPr lang="en-US" altLang="LID4096" sz="3200" b="1" i="1" dirty="0">
                <a:effectLst>
                  <a:outerShdw blurRad="38100" dist="38100" dir="2700000" algn="tl">
                    <a:srgbClr val="000000">
                      <a:alpha val="43137"/>
                    </a:srgbClr>
                  </a:outerShdw>
                </a:effectLst>
              </a:rPr>
              <a:t>data not entered due to misunderstanding</a:t>
            </a:r>
          </a:p>
          <a:p>
            <a:pPr lvl="1">
              <a:lnSpc>
                <a:spcPct val="80000"/>
              </a:lnSpc>
            </a:pPr>
            <a:r>
              <a:rPr lang="en-US" altLang="LID4096" sz="3200" b="1" i="1" dirty="0">
                <a:effectLst>
                  <a:outerShdw blurRad="38100" dist="38100" dir="2700000" algn="tl">
                    <a:srgbClr val="000000">
                      <a:alpha val="43137"/>
                    </a:srgbClr>
                  </a:outerShdw>
                </a:effectLst>
              </a:rPr>
              <a:t>certain data may not be considered important at the time of entry</a:t>
            </a:r>
          </a:p>
          <a:p>
            <a:pPr lvl="1">
              <a:lnSpc>
                <a:spcPct val="80000"/>
              </a:lnSpc>
            </a:pPr>
            <a:r>
              <a:rPr lang="en-US" altLang="LID4096" sz="3200" b="1" i="1" dirty="0">
                <a:effectLst>
                  <a:outerShdw blurRad="38100" dist="38100" dir="2700000" algn="tl">
                    <a:srgbClr val="000000">
                      <a:alpha val="43137"/>
                    </a:srgbClr>
                  </a:outerShdw>
                </a:effectLst>
              </a:rPr>
              <a:t>not register history or changes of the data</a:t>
            </a:r>
          </a:p>
          <a:p>
            <a:pPr>
              <a:lnSpc>
                <a:spcPct val="80000"/>
              </a:lnSpc>
            </a:pPr>
            <a:r>
              <a:rPr lang="en-US" altLang="LID4096" sz="3600" b="1" i="1" dirty="0">
                <a:effectLst>
                  <a:outerShdw blurRad="38100" dist="38100" dir="2700000" algn="tl">
                    <a:srgbClr val="000000">
                      <a:alpha val="43137"/>
                    </a:srgbClr>
                  </a:outerShdw>
                </a:effectLst>
              </a:rPr>
              <a:t>Missing data may need to be inferred.</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68997">
                                            <p:txEl>
                                              <p:pRg st="0" end="0"/>
                                            </p:txEl>
                                          </p:spTgt>
                                        </p:tgtEl>
                                        <p:attrNameLst>
                                          <p:attrName>style.visibility</p:attrName>
                                        </p:attrNameLst>
                                      </p:cBhvr>
                                      <p:to>
                                        <p:strVal val="visible"/>
                                      </p:to>
                                    </p:set>
                                    <p:animEffect transition="in" filter="barn(inVertical)">
                                      <p:cBhvr>
                                        <p:cTn id="7" dur="500"/>
                                        <p:tgtEl>
                                          <p:spTgt spid="468997">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68997">
                                            <p:txEl>
                                              <p:pRg st="1" end="1"/>
                                            </p:txEl>
                                          </p:spTgt>
                                        </p:tgtEl>
                                        <p:attrNameLst>
                                          <p:attrName>style.visibility</p:attrName>
                                        </p:attrNameLst>
                                      </p:cBhvr>
                                      <p:to>
                                        <p:strVal val="visible"/>
                                      </p:to>
                                    </p:set>
                                    <p:animEffect transition="in" filter="barn(inVertical)">
                                      <p:cBhvr>
                                        <p:cTn id="10" dur="500"/>
                                        <p:tgtEl>
                                          <p:spTgt spid="46899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468997">
                                            <p:txEl>
                                              <p:pRg st="2" end="2"/>
                                            </p:txEl>
                                          </p:spTgt>
                                        </p:tgtEl>
                                        <p:attrNameLst>
                                          <p:attrName>style.visibility</p:attrName>
                                        </p:attrNameLst>
                                      </p:cBhvr>
                                      <p:to>
                                        <p:strVal val="visible"/>
                                      </p:to>
                                    </p:set>
                                    <p:animEffect transition="in" filter="barn(inVertical)">
                                      <p:cBhvr>
                                        <p:cTn id="15" dur="500"/>
                                        <p:tgtEl>
                                          <p:spTgt spid="468997">
                                            <p:txEl>
                                              <p:pRg st="2" end="2"/>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468997">
                                            <p:txEl>
                                              <p:pRg st="3" end="3"/>
                                            </p:txEl>
                                          </p:spTgt>
                                        </p:tgtEl>
                                        <p:attrNameLst>
                                          <p:attrName>style.visibility</p:attrName>
                                        </p:attrNameLst>
                                      </p:cBhvr>
                                      <p:to>
                                        <p:strVal val="visible"/>
                                      </p:to>
                                    </p:set>
                                    <p:animEffect transition="in" filter="barn(inVertical)">
                                      <p:cBhvr>
                                        <p:cTn id="18" dur="500"/>
                                        <p:tgtEl>
                                          <p:spTgt spid="468997">
                                            <p:txEl>
                                              <p:pRg st="3" end="3"/>
                                            </p:txEl>
                                          </p:spTgt>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468997">
                                            <p:txEl>
                                              <p:pRg st="4" end="4"/>
                                            </p:txEl>
                                          </p:spTgt>
                                        </p:tgtEl>
                                        <p:attrNameLst>
                                          <p:attrName>style.visibility</p:attrName>
                                        </p:attrNameLst>
                                      </p:cBhvr>
                                      <p:to>
                                        <p:strVal val="visible"/>
                                      </p:to>
                                    </p:set>
                                    <p:animEffect transition="in" filter="barn(inVertical)">
                                      <p:cBhvr>
                                        <p:cTn id="21" dur="500"/>
                                        <p:tgtEl>
                                          <p:spTgt spid="468997">
                                            <p:txEl>
                                              <p:pRg st="4" end="4"/>
                                            </p:txEl>
                                          </p:spTgt>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468997">
                                            <p:txEl>
                                              <p:pRg st="5" end="5"/>
                                            </p:txEl>
                                          </p:spTgt>
                                        </p:tgtEl>
                                        <p:attrNameLst>
                                          <p:attrName>style.visibility</p:attrName>
                                        </p:attrNameLst>
                                      </p:cBhvr>
                                      <p:to>
                                        <p:strVal val="visible"/>
                                      </p:to>
                                    </p:set>
                                    <p:animEffect transition="in" filter="barn(inVertical)">
                                      <p:cBhvr>
                                        <p:cTn id="24" dur="500"/>
                                        <p:tgtEl>
                                          <p:spTgt spid="468997">
                                            <p:txEl>
                                              <p:pRg st="5" end="5"/>
                                            </p:txEl>
                                          </p:spTgt>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468997">
                                            <p:txEl>
                                              <p:pRg st="6" end="6"/>
                                            </p:txEl>
                                          </p:spTgt>
                                        </p:tgtEl>
                                        <p:attrNameLst>
                                          <p:attrName>style.visibility</p:attrName>
                                        </p:attrNameLst>
                                      </p:cBhvr>
                                      <p:to>
                                        <p:strVal val="visible"/>
                                      </p:to>
                                    </p:set>
                                    <p:animEffect transition="in" filter="barn(inVertical)">
                                      <p:cBhvr>
                                        <p:cTn id="27" dur="500"/>
                                        <p:tgtEl>
                                          <p:spTgt spid="468997">
                                            <p:txEl>
                                              <p:pRg st="6" end="6"/>
                                            </p:txEl>
                                          </p:spTgt>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468997">
                                            <p:txEl>
                                              <p:pRg st="7" end="7"/>
                                            </p:txEl>
                                          </p:spTgt>
                                        </p:tgtEl>
                                        <p:attrNameLst>
                                          <p:attrName>style.visibility</p:attrName>
                                        </p:attrNameLst>
                                      </p:cBhvr>
                                      <p:to>
                                        <p:strVal val="visible"/>
                                      </p:to>
                                    </p:set>
                                    <p:animEffect transition="in" filter="barn(inVertical)">
                                      <p:cBhvr>
                                        <p:cTn id="30" dur="500"/>
                                        <p:tgtEl>
                                          <p:spTgt spid="468997">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468997">
                                            <p:txEl>
                                              <p:pRg st="8" end="8"/>
                                            </p:txEl>
                                          </p:spTgt>
                                        </p:tgtEl>
                                        <p:attrNameLst>
                                          <p:attrName>style.visibility</p:attrName>
                                        </p:attrNameLst>
                                      </p:cBhvr>
                                      <p:to>
                                        <p:strVal val="visible"/>
                                      </p:to>
                                    </p:set>
                                    <p:animEffect transition="in" filter="barn(inVertical)">
                                      <p:cBhvr>
                                        <p:cTn id="35" dur="500"/>
                                        <p:tgtEl>
                                          <p:spTgt spid="46899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997"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20" name="Rectangle 4">
            <a:extLst>
              <a:ext uri="{FF2B5EF4-FFF2-40B4-BE49-F238E27FC236}">
                <a16:creationId xmlns:a16="http://schemas.microsoft.com/office/drawing/2014/main" id="{47056AAE-834B-47AD-B2D7-F5067514D3D8}"/>
              </a:ext>
            </a:extLst>
          </p:cNvPr>
          <p:cNvSpPr>
            <a:spLocks noGrp="1" noChangeArrowheads="1"/>
          </p:cNvSpPr>
          <p:nvPr>
            <p:ph type="title"/>
          </p:nvPr>
        </p:nvSpPr>
        <p:spPr/>
        <p:txBody>
          <a:bodyPr>
            <a:normAutofit fontScale="90000"/>
          </a:bodyPr>
          <a:lstStyle/>
          <a:p>
            <a:pPr algn="ctr"/>
            <a:r>
              <a:rPr lang="en-US" altLang="LID4096" sz="6000" b="1" i="1" dirty="0">
                <a:effectLst>
                  <a:outerShdw blurRad="38100" dist="38100" dir="2700000" algn="tl">
                    <a:srgbClr val="000000">
                      <a:alpha val="43137"/>
                    </a:srgbClr>
                  </a:outerShdw>
                </a:effectLst>
              </a:rPr>
              <a:t>How to Handle Missing Data?</a:t>
            </a:r>
          </a:p>
        </p:txBody>
      </p:sp>
      <p:sp>
        <p:nvSpPr>
          <p:cNvPr id="470021" name="Rectangle 5">
            <a:extLst>
              <a:ext uri="{FF2B5EF4-FFF2-40B4-BE49-F238E27FC236}">
                <a16:creationId xmlns:a16="http://schemas.microsoft.com/office/drawing/2014/main" id="{3A77FD4B-0801-4EC5-950F-CF8A3DDA987F}"/>
              </a:ext>
            </a:extLst>
          </p:cNvPr>
          <p:cNvSpPr>
            <a:spLocks noGrp="1" noChangeArrowheads="1"/>
          </p:cNvSpPr>
          <p:nvPr>
            <p:ph type="body" idx="1"/>
          </p:nvPr>
        </p:nvSpPr>
        <p:spPr>
          <a:xfrm>
            <a:off x="141668" y="1107583"/>
            <a:ext cx="11938830" cy="5563673"/>
          </a:xfrm>
        </p:spPr>
        <p:txBody>
          <a:bodyPr>
            <a:normAutofit lnSpcReduction="10000"/>
          </a:bodyPr>
          <a:lstStyle/>
          <a:p>
            <a:pPr>
              <a:lnSpc>
                <a:spcPct val="80000"/>
              </a:lnSpc>
            </a:pPr>
            <a:r>
              <a:rPr lang="en-US" altLang="LID4096" sz="3600" b="1" i="1" dirty="0">
                <a:effectLst>
                  <a:outerShdw blurRad="38100" dist="38100" dir="2700000" algn="tl">
                    <a:srgbClr val="000000">
                      <a:alpha val="43137"/>
                    </a:srgbClr>
                  </a:outerShdw>
                </a:effectLst>
              </a:rPr>
              <a:t>Ignore the tuple: usually done when class label is missing (assuming the tasks in classification—not effective when the percentage of missing values per attribute varies considerably.</a:t>
            </a:r>
          </a:p>
          <a:p>
            <a:pPr>
              <a:lnSpc>
                <a:spcPct val="80000"/>
              </a:lnSpc>
            </a:pPr>
            <a:r>
              <a:rPr lang="en-US" altLang="LID4096" sz="3600" b="1" i="1" dirty="0">
                <a:effectLst>
                  <a:outerShdw blurRad="38100" dist="38100" dir="2700000" algn="tl">
                    <a:srgbClr val="000000">
                      <a:alpha val="43137"/>
                    </a:srgbClr>
                  </a:outerShdw>
                </a:effectLst>
              </a:rPr>
              <a:t>Fill in the missing value manually: tedious + infeasible?</a:t>
            </a:r>
          </a:p>
          <a:p>
            <a:pPr>
              <a:lnSpc>
                <a:spcPct val="80000"/>
              </a:lnSpc>
            </a:pPr>
            <a:r>
              <a:rPr lang="en-US" altLang="LID4096" sz="3600" b="1" i="1" dirty="0">
                <a:effectLst>
                  <a:outerShdw blurRad="38100" dist="38100" dir="2700000" algn="tl">
                    <a:srgbClr val="000000">
                      <a:alpha val="43137"/>
                    </a:srgbClr>
                  </a:outerShdw>
                </a:effectLst>
              </a:rPr>
              <a:t>Fill in it automatically with</a:t>
            </a:r>
          </a:p>
          <a:p>
            <a:pPr lvl="1">
              <a:lnSpc>
                <a:spcPct val="80000"/>
              </a:lnSpc>
            </a:pPr>
            <a:r>
              <a:rPr lang="en-US" altLang="LID4096" sz="3200" b="1" i="1" dirty="0">
                <a:effectLst>
                  <a:outerShdw blurRad="38100" dist="38100" dir="2700000" algn="tl">
                    <a:srgbClr val="000000">
                      <a:alpha val="43137"/>
                    </a:srgbClr>
                  </a:outerShdw>
                </a:effectLst>
              </a:rPr>
              <a:t>a global constant : e.g., “unknown”, a new class?! </a:t>
            </a:r>
          </a:p>
          <a:p>
            <a:pPr lvl="1">
              <a:lnSpc>
                <a:spcPct val="80000"/>
              </a:lnSpc>
            </a:pPr>
            <a:r>
              <a:rPr lang="en-US" altLang="LID4096" sz="3200" b="1" i="1" dirty="0">
                <a:effectLst>
                  <a:outerShdw blurRad="38100" dist="38100" dir="2700000" algn="tl">
                    <a:srgbClr val="000000">
                      <a:alpha val="43137"/>
                    </a:srgbClr>
                  </a:outerShdw>
                </a:effectLst>
              </a:rPr>
              <a:t>the attribute mean</a:t>
            </a:r>
          </a:p>
          <a:p>
            <a:pPr lvl="1">
              <a:lnSpc>
                <a:spcPct val="80000"/>
              </a:lnSpc>
            </a:pPr>
            <a:r>
              <a:rPr lang="en-US" altLang="LID4096" sz="3200" b="1" i="1" dirty="0">
                <a:effectLst>
                  <a:outerShdw blurRad="38100" dist="38100" dir="2700000" algn="tl">
                    <a:srgbClr val="000000">
                      <a:alpha val="43137"/>
                    </a:srgbClr>
                  </a:outerShdw>
                </a:effectLst>
              </a:rPr>
              <a:t>the attribute mean for all samples belonging to the same class: smarter</a:t>
            </a:r>
          </a:p>
          <a:p>
            <a:pPr lvl="1">
              <a:lnSpc>
                <a:spcPct val="80000"/>
              </a:lnSpc>
            </a:pPr>
            <a:r>
              <a:rPr lang="en-US" altLang="LID4096" sz="3200" b="1" i="1" dirty="0">
                <a:solidFill>
                  <a:schemeClr val="accent1"/>
                </a:solidFill>
                <a:effectLst>
                  <a:outerShdw blurRad="38100" dist="38100" dir="2700000" algn="tl">
                    <a:srgbClr val="000000">
                      <a:alpha val="43137"/>
                    </a:srgbClr>
                  </a:outerShdw>
                </a:effectLst>
              </a:rPr>
              <a:t>the most probable value: inference-based such as Bayesian formula or decision tree</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70021">
                                            <p:txEl>
                                              <p:pRg st="0" end="0"/>
                                            </p:txEl>
                                          </p:spTgt>
                                        </p:tgtEl>
                                        <p:attrNameLst>
                                          <p:attrName>style.visibility</p:attrName>
                                        </p:attrNameLst>
                                      </p:cBhvr>
                                      <p:to>
                                        <p:strVal val="visible"/>
                                      </p:to>
                                    </p:set>
                                    <p:animEffect transition="in" filter="barn(inVertical)">
                                      <p:cBhvr>
                                        <p:cTn id="7" dur="500"/>
                                        <p:tgtEl>
                                          <p:spTgt spid="4700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70021">
                                            <p:txEl>
                                              <p:pRg st="1" end="1"/>
                                            </p:txEl>
                                          </p:spTgt>
                                        </p:tgtEl>
                                        <p:attrNameLst>
                                          <p:attrName>style.visibility</p:attrName>
                                        </p:attrNameLst>
                                      </p:cBhvr>
                                      <p:to>
                                        <p:strVal val="visible"/>
                                      </p:to>
                                    </p:set>
                                    <p:animEffect transition="in" filter="barn(inVertical)">
                                      <p:cBhvr>
                                        <p:cTn id="12" dur="500"/>
                                        <p:tgtEl>
                                          <p:spTgt spid="47002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70021">
                                            <p:txEl>
                                              <p:pRg st="2" end="2"/>
                                            </p:txEl>
                                          </p:spTgt>
                                        </p:tgtEl>
                                        <p:attrNameLst>
                                          <p:attrName>style.visibility</p:attrName>
                                        </p:attrNameLst>
                                      </p:cBhvr>
                                      <p:to>
                                        <p:strVal val="visible"/>
                                      </p:to>
                                    </p:set>
                                    <p:animEffect transition="in" filter="barn(inVertical)">
                                      <p:cBhvr>
                                        <p:cTn id="17" dur="500"/>
                                        <p:tgtEl>
                                          <p:spTgt spid="470021">
                                            <p:txEl>
                                              <p:pRg st="2" end="2"/>
                                            </p:txEl>
                                          </p:spTgt>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470021">
                                            <p:txEl>
                                              <p:pRg st="3" end="3"/>
                                            </p:txEl>
                                          </p:spTgt>
                                        </p:tgtEl>
                                        <p:attrNameLst>
                                          <p:attrName>style.visibility</p:attrName>
                                        </p:attrNameLst>
                                      </p:cBhvr>
                                      <p:to>
                                        <p:strVal val="visible"/>
                                      </p:to>
                                    </p:set>
                                    <p:animEffect transition="in" filter="barn(inVertical)">
                                      <p:cBhvr>
                                        <p:cTn id="20" dur="500"/>
                                        <p:tgtEl>
                                          <p:spTgt spid="470021">
                                            <p:txEl>
                                              <p:pRg st="3" end="3"/>
                                            </p:txEl>
                                          </p:spTgt>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470021">
                                            <p:txEl>
                                              <p:pRg st="4" end="4"/>
                                            </p:txEl>
                                          </p:spTgt>
                                        </p:tgtEl>
                                        <p:attrNameLst>
                                          <p:attrName>style.visibility</p:attrName>
                                        </p:attrNameLst>
                                      </p:cBhvr>
                                      <p:to>
                                        <p:strVal val="visible"/>
                                      </p:to>
                                    </p:set>
                                    <p:animEffect transition="in" filter="barn(inVertical)">
                                      <p:cBhvr>
                                        <p:cTn id="23" dur="500"/>
                                        <p:tgtEl>
                                          <p:spTgt spid="470021">
                                            <p:txEl>
                                              <p:pRg st="4" end="4"/>
                                            </p:txEl>
                                          </p:spTgt>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470021">
                                            <p:txEl>
                                              <p:pRg st="5" end="5"/>
                                            </p:txEl>
                                          </p:spTgt>
                                        </p:tgtEl>
                                        <p:attrNameLst>
                                          <p:attrName>style.visibility</p:attrName>
                                        </p:attrNameLst>
                                      </p:cBhvr>
                                      <p:to>
                                        <p:strVal val="visible"/>
                                      </p:to>
                                    </p:set>
                                    <p:animEffect transition="in" filter="barn(inVertical)">
                                      <p:cBhvr>
                                        <p:cTn id="26" dur="500"/>
                                        <p:tgtEl>
                                          <p:spTgt spid="470021">
                                            <p:txEl>
                                              <p:pRg st="5" end="5"/>
                                            </p:txEl>
                                          </p:spTgt>
                                        </p:tgtEl>
                                      </p:cBhvr>
                                    </p:animEffect>
                                  </p:childTnLst>
                                </p:cTn>
                              </p:par>
                              <p:par>
                                <p:cTn id="27" presetID="16" presetClass="entr" presetSubtype="21" fill="hold" grpId="0" nodeType="withEffect">
                                  <p:stCondLst>
                                    <p:cond delay="0"/>
                                  </p:stCondLst>
                                  <p:childTnLst>
                                    <p:set>
                                      <p:cBhvr>
                                        <p:cTn id="28" dur="1" fill="hold">
                                          <p:stCondLst>
                                            <p:cond delay="0"/>
                                          </p:stCondLst>
                                        </p:cTn>
                                        <p:tgtEl>
                                          <p:spTgt spid="470021">
                                            <p:txEl>
                                              <p:pRg st="6" end="6"/>
                                            </p:txEl>
                                          </p:spTgt>
                                        </p:tgtEl>
                                        <p:attrNameLst>
                                          <p:attrName>style.visibility</p:attrName>
                                        </p:attrNameLst>
                                      </p:cBhvr>
                                      <p:to>
                                        <p:strVal val="visible"/>
                                      </p:to>
                                    </p:set>
                                    <p:animEffect transition="in" filter="barn(inVertical)">
                                      <p:cBhvr>
                                        <p:cTn id="29" dur="500"/>
                                        <p:tgtEl>
                                          <p:spTgt spid="47002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0021"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6" name="Straight Arrow Connector 95">
            <a:extLst>
              <a:ext uri="{FF2B5EF4-FFF2-40B4-BE49-F238E27FC236}">
                <a16:creationId xmlns:a16="http://schemas.microsoft.com/office/drawing/2014/main" id="{471FFA61-3FE0-431C-A402-D0F47B550D63}"/>
              </a:ext>
            </a:extLst>
          </p:cNvPr>
          <p:cNvCxnSpPr>
            <a:stCxn id="33" idx="7"/>
            <a:endCxn id="37" idx="3"/>
          </p:cNvCxnSpPr>
          <p:nvPr/>
        </p:nvCxnSpPr>
        <p:spPr>
          <a:xfrm flipV="1">
            <a:off x="9816938" y="1087635"/>
            <a:ext cx="691337" cy="187156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3F3D1FF2-1267-4C3B-A4D2-68C154D9E3F4}"/>
              </a:ext>
            </a:extLst>
          </p:cNvPr>
          <p:cNvCxnSpPr>
            <a:cxnSpLocks/>
            <a:endCxn id="22" idx="3"/>
          </p:cNvCxnSpPr>
          <p:nvPr/>
        </p:nvCxnSpPr>
        <p:spPr>
          <a:xfrm flipV="1">
            <a:off x="3953885" y="1424309"/>
            <a:ext cx="1983545" cy="2044792"/>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D18F795A-1C61-48FB-8FD1-E4BAEBF75233}"/>
              </a:ext>
            </a:extLst>
          </p:cNvPr>
          <p:cNvCxnSpPr>
            <a:cxnSpLocks/>
          </p:cNvCxnSpPr>
          <p:nvPr/>
        </p:nvCxnSpPr>
        <p:spPr>
          <a:xfrm flipV="1">
            <a:off x="5985138" y="1508417"/>
            <a:ext cx="1719373" cy="1597618"/>
          </a:xfrm>
          <a:prstGeom prst="line">
            <a:avLst/>
          </a:prstGeom>
          <a:ln w="101600"/>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229F7960-4D69-44F9-8879-C93D6B0AA02E}"/>
              </a:ext>
            </a:extLst>
          </p:cNvPr>
          <p:cNvSpPr/>
          <p:nvPr/>
        </p:nvSpPr>
        <p:spPr>
          <a:xfrm>
            <a:off x="176463" y="5053261"/>
            <a:ext cx="1588168" cy="1026687"/>
          </a:xfrm>
          <a:prstGeom prst="ellipse">
            <a:avLst/>
          </a:prstGeom>
          <a:solidFill>
            <a:srgbClr val="0000FF"/>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t>Create Content</a:t>
            </a:r>
          </a:p>
        </p:txBody>
      </p:sp>
      <p:sp>
        <p:nvSpPr>
          <p:cNvPr id="5" name="Rectangle 4">
            <a:extLst>
              <a:ext uri="{FF2B5EF4-FFF2-40B4-BE49-F238E27FC236}">
                <a16:creationId xmlns:a16="http://schemas.microsoft.com/office/drawing/2014/main" id="{DAD170B5-94DA-4BA7-8DE0-B3C562A13CF3}"/>
              </a:ext>
            </a:extLst>
          </p:cNvPr>
          <p:cNvSpPr/>
          <p:nvPr/>
        </p:nvSpPr>
        <p:spPr>
          <a:xfrm>
            <a:off x="192504" y="6112041"/>
            <a:ext cx="1588168" cy="657726"/>
          </a:xfrm>
          <a:prstGeom prst="rect">
            <a:avLst/>
          </a:prstGeom>
          <a:solidFill>
            <a:srgbClr val="0000FF"/>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t>Producer</a:t>
            </a:r>
          </a:p>
        </p:txBody>
      </p:sp>
      <p:sp>
        <p:nvSpPr>
          <p:cNvPr id="6" name="Oval 5">
            <a:extLst>
              <a:ext uri="{FF2B5EF4-FFF2-40B4-BE49-F238E27FC236}">
                <a16:creationId xmlns:a16="http://schemas.microsoft.com/office/drawing/2014/main" id="{8992EE40-D462-42DD-97BB-B2332DB44DF8}"/>
              </a:ext>
            </a:extLst>
          </p:cNvPr>
          <p:cNvSpPr/>
          <p:nvPr/>
        </p:nvSpPr>
        <p:spPr>
          <a:xfrm>
            <a:off x="2386263" y="5037219"/>
            <a:ext cx="1588168" cy="1026687"/>
          </a:xfrm>
          <a:prstGeom prst="ellipse">
            <a:avLst/>
          </a:prstGeom>
          <a:solidFill>
            <a:srgbClr val="0000FF"/>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t>Submit Deposit</a:t>
            </a:r>
          </a:p>
        </p:txBody>
      </p:sp>
      <p:sp>
        <p:nvSpPr>
          <p:cNvPr id="7" name="Rectangle 6">
            <a:extLst>
              <a:ext uri="{FF2B5EF4-FFF2-40B4-BE49-F238E27FC236}">
                <a16:creationId xmlns:a16="http://schemas.microsoft.com/office/drawing/2014/main" id="{E29AD3FE-AC6F-4F0E-A5B0-C60A71F71F33}"/>
              </a:ext>
            </a:extLst>
          </p:cNvPr>
          <p:cNvSpPr/>
          <p:nvPr/>
        </p:nvSpPr>
        <p:spPr>
          <a:xfrm>
            <a:off x="2446421" y="6112041"/>
            <a:ext cx="1467852" cy="657726"/>
          </a:xfrm>
          <a:prstGeom prst="rect">
            <a:avLst/>
          </a:prstGeom>
          <a:solidFill>
            <a:srgbClr val="0000FF"/>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t>Depositor</a:t>
            </a:r>
          </a:p>
        </p:txBody>
      </p:sp>
      <p:sp>
        <p:nvSpPr>
          <p:cNvPr id="8" name="Oval 7">
            <a:extLst>
              <a:ext uri="{FF2B5EF4-FFF2-40B4-BE49-F238E27FC236}">
                <a16:creationId xmlns:a16="http://schemas.microsoft.com/office/drawing/2014/main" id="{380783EE-0D85-48B8-AE13-FFF7D0A4B677}"/>
              </a:ext>
            </a:extLst>
          </p:cNvPr>
          <p:cNvSpPr/>
          <p:nvPr/>
        </p:nvSpPr>
        <p:spPr>
          <a:xfrm>
            <a:off x="102425" y="3131238"/>
            <a:ext cx="1528013" cy="1026687"/>
          </a:xfrm>
          <a:prstGeom prst="ellipse">
            <a:avLst/>
          </a:prstGeom>
          <a:solidFill>
            <a:srgbClr val="FF0000"/>
          </a:solidFill>
          <a:ln>
            <a:noFill/>
          </a:ln>
          <a:effectLst/>
          <a:scene3d>
            <a:camera prst="orthographicFront">
              <a:rot lat="0" lon="0" rev="0"/>
            </a:camera>
            <a:lightRig rig="contrasting" dir="t">
              <a:rot lat="0" lon="0" rev="7800000"/>
            </a:lightRig>
          </a:scene3d>
          <a:sp3d>
            <a:bevelT w="139700" h="1397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000" b="1" dirty="0"/>
              <a:t>Receive Submission</a:t>
            </a:r>
          </a:p>
        </p:txBody>
      </p:sp>
      <p:sp>
        <p:nvSpPr>
          <p:cNvPr id="9" name="Oval 8">
            <a:extLst>
              <a:ext uri="{FF2B5EF4-FFF2-40B4-BE49-F238E27FC236}">
                <a16:creationId xmlns:a16="http://schemas.microsoft.com/office/drawing/2014/main" id="{893831E2-69FA-4BCE-B7D9-B4382FEC162E}"/>
              </a:ext>
            </a:extLst>
          </p:cNvPr>
          <p:cNvSpPr/>
          <p:nvPr/>
        </p:nvSpPr>
        <p:spPr>
          <a:xfrm>
            <a:off x="2079613" y="3072061"/>
            <a:ext cx="2197770" cy="1227221"/>
          </a:xfrm>
          <a:prstGeom prst="ellipse">
            <a:avLst/>
          </a:prstGeom>
          <a:solidFill>
            <a:srgbClr val="FF0000"/>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t>Normalise File Formats</a:t>
            </a:r>
          </a:p>
        </p:txBody>
      </p:sp>
      <p:sp>
        <p:nvSpPr>
          <p:cNvPr id="10" name="Oval 9">
            <a:extLst>
              <a:ext uri="{FF2B5EF4-FFF2-40B4-BE49-F238E27FC236}">
                <a16:creationId xmlns:a16="http://schemas.microsoft.com/office/drawing/2014/main" id="{4C9FD6BE-9A0B-4E38-B2B6-0D9698E4CEA3}"/>
              </a:ext>
            </a:extLst>
          </p:cNvPr>
          <p:cNvSpPr/>
          <p:nvPr/>
        </p:nvSpPr>
        <p:spPr>
          <a:xfrm>
            <a:off x="1606369" y="1686256"/>
            <a:ext cx="1193132" cy="1026687"/>
          </a:xfrm>
          <a:prstGeom prst="ellipse">
            <a:avLst/>
          </a:prstGeom>
          <a:solidFill>
            <a:srgbClr val="FF0000"/>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t>Build Data</a:t>
            </a:r>
          </a:p>
        </p:txBody>
      </p:sp>
      <p:sp>
        <p:nvSpPr>
          <p:cNvPr id="11" name="Oval 10">
            <a:extLst>
              <a:ext uri="{FF2B5EF4-FFF2-40B4-BE49-F238E27FC236}">
                <a16:creationId xmlns:a16="http://schemas.microsoft.com/office/drawing/2014/main" id="{DFB1D3E8-8D7F-4AD3-BF6A-EA433222B777}"/>
              </a:ext>
            </a:extLst>
          </p:cNvPr>
          <p:cNvSpPr/>
          <p:nvPr/>
        </p:nvSpPr>
        <p:spPr>
          <a:xfrm>
            <a:off x="3173839" y="1569071"/>
            <a:ext cx="1193132" cy="1227221"/>
          </a:xfrm>
          <a:prstGeom prst="ellipse">
            <a:avLst/>
          </a:prstGeom>
          <a:solidFill>
            <a:srgbClr val="FF0000"/>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t>Build Docs</a:t>
            </a:r>
          </a:p>
        </p:txBody>
      </p:sp>
      <p:sp>
        <p:nvSpPr>
          <p:cNvPr id="12" name="Oval 11">
            <a:extLst>
              <a:ext uri="{FF2B5EF4-FFF2-40B4-BE49-F238E27FC236}">
                <a16:creationId xmlns:a16="http://schemas.microsoft.com/office/drawing/2014/main" id="{072AEBBC-77E4-4714-A47D-CDCFCE1AA7BE}"/>
              </a:ext>
            </a:extLst>
          </p:cNvPr>
          <p:cNvSpPr/>
          <p:nvPr/>
        </p:nvSpPr>
        <p:spPr>
          <a:xfrm>
            <a:off x="2682084" y="224599"/>
            <a:ext cx="1693985" cy="789267"/>
          </a:xfrm>
          <a:prstGeom prst="ellipse">
            <a:avLst/>
          </a:prstGeom>
          <a:solidFill>
            <a:srgbClr val="FF0000"/>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Assemble AIP</a:t>
            </a:r>
          </a:p>
        </p:txBody>
      </p:sp>
      <p:sp>
        <p:nvSpPr>
          <p:cNvPr id="13" name="Rectangle 12">
            <a:extLst>
              <a:ext uri="{FF2B5EF4-FFF2-40B4-BE49-F238E27FC236}">
                <a16:creationId xmlns:a16="http://schemas.microsoft.com/office/drawing/2014/main" id="{AB5B8BBE-0306-4FF9-B568-9B8497285920}"/>
              </a:ext>
            </a:extLst>
          </p:cNvPr>
          <p:cNvSpPr/>
          <p:nvPr/>
        </p:nvSpPr>
        <p:spPr>
          <a:xfrm rot="2803136">
            <a:off x="2056710" y="4578446"/>
            <a:ext cx="718248" cy="370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t>SIP</a:t>
            </a:r>
          </a:p>
        </p:txBody>
      </p:sp>
      <p:sp>
        <p:nvSpPr>
          <p:cNvPr id="15" name="Flowchart: Magnetic Disk 14">
            <a:extLst>
              <a:ext uri="{FF2B5EF4-FFF2-40B4-BE49-F238E27FC236}">
                <a16:creationId xmlns:a16="http://schemas.microsoft.com/office/drawing/2014/main" id="{29CF4E81-3DDA-4247-A2C3-8209B44DA3D4}"/>
              </a:ext>
            </a:extLst>
          </p:cNvPr>
          <p:cNvSpPr/>
          <p:nvPr/>
        </p:nvSpPr>
        <p:spPr>
          <a:xfrm>
            <a:off x="5084939" y="2988186"/>
            <a:ext cx="1525005" cy="938270"/>
          </a:xfrm>
          <a:prstGeom prst="flowChartMagneticDisk">
            <a:avLst/>
          </a:prstGeom>
          <a:solidFill>
            <a:srgbClr val="7030A0"/>
          </a:solid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t>Repository</a:t>
            </a:r>
          </a:p>
        </p:txBody>
      </p:sp>
      <p:sp>
        <p:nvSpPr>
          <p:cNvPr id="16" name="Oval 15">
            <a:extLst>
              <a:ext uri="{FF2B5EF4-FFF2-40B4-BE49-F238E27FC236}">
                <a16:creationId xmlns:a16="http://schemas.microsoft.com/office/drawing/2014/main" id="{D87A9D02-64F8-45B7-9442-5A52E48F5F38}"/>
              </a:ext>
            </a:extLst>
          </p:cNvPr>
          <p:cNvSpPr/>
          <p:nvPr/>
        </p:nvSpPr>
        <p:spPr>
          <a:xfrm>
            <a:off x="5126586" y="4422621"/>
            <a:ext cx="1366587" cy="1026687"/>
          </a:xfrm>
          <a:prstGeom prst="ellipse">
            <a:avLst/>
          </a:prstGeom>
          <a:solidFill>
            <a:srgbClr val="7030A0"/>
          </a:solid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t>Curate AIPs</a:t>
            </a:r>
          </a:p>
        </p:txBody>
      </p:sp>
      <p:grpSp>
        <p:nvGrpSpPr>
          <p:cNvPr id="24" name="Group 23">
            <a:extLst>
              <a:ext uri="{FF2B5EF4-FFF2-40B4-BE49-F238E27FC236}">
                <a16:creationId xmlns:a16="http://schemas.microsoft.com/office/drawing/2014/main" id="{6383EB10-47B0-421B-ACCE-01941104C63E}"/>
              </a:ext>
            </a:extLst>
          </p:cNvPr>
          <p:cNvGrpSpPr/>
          <p:nvPr/>
        </p:nvGrpSpPr>
        <p:grpSpPr>
          <a:xfrm>
            <a:off x="5068344" y="2111403"/>
            <a:ext cx="1621392" cy="3439160"/>
            <a:chOff x="5387131" y="2729178"/>
            <a:chExt cx="1915024" cy="4088708"/>
          </a:xfrm>
        </p:grpSpPr>
        <p:sp>
          <p:nvSpPr>
            <p:cNvPr id="18" name="Rectangle 17">
              <a:extLst>
                <a:ext uri="{FF2B5EF4-FFF2-40B4-BE49-F238E27FC236}">
                  <a16:creationId xmlns:a16="http://schemas.microsoft.com/office/drawing/2014/main" id="{33AB2507-16F7-43F6-B57A-18145E729EE2}"/>
                </a:ext>
              </a:extLst>
            </p:cNvPr>
            <p:cNvSpPr/>
            <p:nvPr/>
          </p:nvSpPr>
          <p:spPr>
            <a:xfrm>
              <a:off x="5387131" y="2729178"/>
              <a:ext cx="1915024" cy="4088708"/>
            </a:xfrm>
            <a:prstGeom prst="rect">
              <a:avLst/>
            </a:prstGeom>
            <a:noFill/>
            <a:ln w="63500">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Rectangle 18">
              <a:extLst>
                <a:ext uri="{FF2B5EF4-FFF2-40B4-BE49-F238E27FC236}">
                  <a16:creationId xmlns:a16="http://schemas.microsoft.com/office/drawing/2014/main" id="{E8CA64AC-5252-4FA6-BD8A-FDDE6463A59D}"/>
                </a:ext>
              </a:extLst>
            </p:cNvPr>
            <p:cNvSpPr/>
            <p:nvPr/>
          </p:nvSpPr>
          <p:spPr>
            <a:xfrm>
              <a:off x="5387131" y="2766784"/>
              <a:ext cx="1879941" cy="723922"/>
            </a:xfrm>
            <a:prstGeom prst="rect">
              <a:avLst/>
            </a:prstGeom>
            <a:solidFill>
              <a:srgbClr val="000099"/>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effectLst>
                    <a:outerShdw blurRad="38100" dist="38100" dir="2700000" algn="tl">
                      <a:srgbClr val="000000">
                        <a:alpha val="43137"/>
                      </a:srgbClr>
                    </a:outerShdw>
                  </a:effectLst>
                </a:rPr>
                <a:t>Archival Storage</a:t>
              </a:r>
            </a:p>
          </p:txBody>
        </p:sp>
      </p:grpSp>
      <p:sp>
        <p:nvSpPr>
          <p:cNvPr id="20" name="Rectangle 19">
            <a:extLst>
              <a:ext uri="{FF2B5EF4-FFF2-40B4-BE49-F238E27FC236}">
                <a16:creationId xmlns:a16="http://schemas.microsoft.com/office/drawing/2014/main" id="{DBEA0114-C808-41AD-B0E4-4C7749C2DE58}"/>
              </a:ext>
            </a:extLst>
          </p:cNvPr>
          <p:cNvSpPr/>
          <p:nvPr/>
        </p:nvSpPr>
        <p:spPr>
          <a:xfrm rot="4311930">
            <a:off x="4529918" y="1526383"/>
            <a:ext cx="612236" cy="306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t>AIP</a:t>
            </a:r>
          </a:p>
        </p:txBody>
      </p:sp>
      <p:sp>
        <p:nvSpPr>
          <p:cNvPr id="21" name="Flowchart: Magnetic Disk 20">
            <a:extLst>
              <a:ext uri="{FF2B5EF4-FFF2-40B4-BE49-F238E27FC236}">
                <a16:creationId xmlns:a16="http://schemas.microsoft.com/office/drawing/2014/main" id="{D6F2B99A-A3A1-4579-B865-2F824E0D16E5}"/>
              </a:ext>
            </a:extLst>
          </p:cNvPr>
          <p:cNvSpPr/>
          <p:nvPr/>
        </p:nvSpPr>
        <p:spPr>
          <a:xfrm>
            <a:off x="7413611" y="566330"/>
            <a:ext cx="1337636" cy="975094"/>
          </a:xfrm>
          <a:prstGeom prst="flowChartMagneticDisk">
            <a:avLst/>
          </a:prstGeom>
          <a:solidFill>
            <a:srgbClr val="7030A0"/>
          </a:solid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Repository</a:t>
            </a:r>
          </a:p>
        </p:txBody>
      </p:sp>
      <p:sp>
        <p:nvSpPr>
          <p:cNvPr id="22" name="Oval 21">
            <a:extLst>
              <a:ext uri="{FF2B5EF4-FFF2-40B4-BE49-F238E27FC236}">
                <a16:creationId xmlns:a16="http://schemas.microsoft.com/office/drawing/2014/main" id="{1A681AFE-4432-4A5A-9C98-FC62E96DA6D6}"/>
              </a:ext>
            </a:extLst>
          </p:cNvPr>
          <p:cNvSpPr/>
          <p:nvPr/>
        </p:nvSpPr>
        <p:spPr>
          <a:xfrm>
            <a:off x="5693836" y="623731"/>
            <a:ext cx="1663366" cy="937935"/>
          </a:xfrm>
          <a:prstGeom prst="ellipse">
            <a:avLst/>
          </a:prstGeom>
          <a:solidFill>
            <a:srgbClr val="7030A0"/>
          </a:solid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Build Metadata</a:t>
            </a:r>
          </a:p>
        </p:txBody>
      </p:sp>
      <p:grpSp>
        <p:nvGrpSpPr>
          <p:cNvPr id="30" name="Group 29">
            <a:extLst>
              <a:ext uri="{FF2B5EF4-FFF2-40B4-BE49-F238E27FC236}">
                <a16:creationId xmlns:a16="http://schemas.microsoft.com/office/drawing/2014/main" id="{7AEF1C73-30D3-4CCD-AE8D-E33D26B98405}"/>
              </a:ext>
            </a:extLst>
          </p:cNvPr>
          <p:cNvGrpSpPr/>
          <p:nvPr/>
        </p:nvGrpSpPr>
        <p:grpSpPr>
          <a:xfrm>
            <a:off x="5649896" y="48130"/>
            <a:ext cx="3179558" cy="1561728"/>
            <a:chOff x="5041460" y="472392"/>
            <a:chExt cx="3557109" cy="2112543"/>
          </a:xfrm>
        </p:grpSpPr>
        <p:sp>
          <p:nvSpPr>
            <p:cNvPr id="23" name="Rectangle 22">
              <a:extLst>
                <a:ext uri="{FF2B5EF4-FFF2-40B4-BE49-F238E27FC236}">
                  <a16:creationId xmlns:a16="http://schemas.microsoft.com/office/drawing/2014/main" id="{64EC5D22-1B84-4BB1-8ACD-7775E10D029C}"/>
                </a:ext>
              </a:extLst>
            </p:cNvPr>
            <p:cNvSpPr/>
            <p:nvPr/>
          </p:nvSpPr>
          <p:spPr>
            <a:xfrm>
              <a:off x="5041461" y="472392"/>
              <a:ext cx="3557108" cy="2112543"/>
            </a:xfrm>
            <a:prstGeom prst="rect">
              <a:avLst/>
            </a:prstGeom>
            <a:noFill/>
            <a:ln w="76200">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9AD28C62-5B0D-4382-BC70-5836497DAE18}"/>
                </a:ext>
              </a:extLst>
            </p:cNvPr>
            <p:cNvSpPr/>
            <p:nvPr/>
          </p:nvSpPr>
          <p:spPr>
            <a:xfrm>
              <a:off x="5041460" y="496753"/>
              <a:ext cx="3557108" cy="623727"/>
            </a:xfrm>
            <a:prstGeom prst="rect">
              <a:avLst/>
            </a:prstGeom>
            <a:solidFill>
              <a:srgbClr val="000099"/>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t>Data Management</a:t>
              </a:r>
            </a:p>
          </p:txBody>
        </p:sp>
      </p:grpSp>
      <p:grpSp>
        <p:nvGrpSpPr>
          <p:cNvPr id="31" name="Group 30">
            <a:extLst>
              <a:ext uri="{FF2B5EF4-FFF2-40B4-BE49-F238E27FC236}">
                <a16:creationId xmlns:a16="http://schemas.microsoft.com/office/drawing/2014/main" id="{C8DD8502-271B-4047-8BDD-E758FD36D6D0}"/>
              </a:ext>
            </a:extLst>
          </p:cNvPr>
          <p:cNvGrpSpPr/>
          <p:nvPr/>
        </p:nvGrpSpPr>
        <p:grpSpPr>
          <a:xfrm>
            <a:off x="8035341" y="1837311"/>
            <a:ext cx="2197770" cy="5021029"/>
            <a:chOff x="8682772" y="234705"/>
            <a:chExt cx="1737548" cy="5021029"/>
          </a:xfrm>
        </p:grpSpPr>
        <p:sp>
          <p:nvSpPr>
            <p:cNvPr id="28" name="Rectangle 27">
              <a:extLst>
                <a:ext uri="{FF2B5EF4-FFF2-40B4-BE49-F238E27FC236}">
                  <a16:creationId xmlns:a16="http://schemas.microsoft.com/office/drawing/2014/main" id="{44C69C6E-6643-4764-8CF7-3D8A8170645C}"/>
                </a:ext>
              </a:extLst>
            </p:cNvPr>
            <p:cNvSpPr/>
            <p:nvPr/>
          </p:nvSpPr>
          <p:spPr>
            <a:xfrm>
              <a:off x="8682772" y="234705"/>
              <a:ext cx="1737548" cy="5021029"/>
            </a:xfrm>
            <a:prstGeom prst="rect">
              <a:avLst/>
            </a:prstGeom>
            <a:noFill/>
            <a:ln w="63500">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28">
              <a:extLst>
                <a:ext uri="{FF2B5EF4-FFF2-40B4-BE49-F238E27FC236}">
                  <a16:creationId xmlns:a16="http://schemas.microsoft.com/office/drawing/2014/main" id="{BF2C25CB-B345-45D5-9A4C-44B2B09168F2}"/>
                </a:ext>
              </a:extLst>
            </p:cNvPr>
            <p:cNvSpPr/>
            <p:nvPr/>
          </p:nvSpPr>
          <p:spPr>
            <a:xfrm>
              <a:off x="8682772" y="264844"/>
              <a:ext cx="1705716" cy="888993"/>
            </a:xfrm>
            <a:prstGeom prst="rect">
              <a:avLst/>
            </a:prstGeom>
            <a:solidFill>
              <a:srgbClr val="000099"/>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Access</a:t>
              </a:r>
            </a:p>
          </p:txBody>
        </p:sp>
      </p:grpSp>
      <p:sp>
        <p:nvSpPr>
          <p:cNvPr id="33" name="Oval 32">
            <a:extLst>
              <a:ext uri="{FF2B5EF4-FFF2-40B4-BE49-F238E27FC236}">
                <a16:creationId xmlns:a16="http://schemas.microsoft.com/office/drawing/2014/main" id="{CDA5E199-8E0B-45B8-9B6E-42C350F5A2AE}"/>
              </a:ext>
            </a:extLst>
          </p:cNvPr>
          <p:cNvSpPr/>
          <p:nvPr/>
        </p:nvSpPr>
        <p:spPr>
          <a:xfrm>
            <a:off x="8120123" y="2781023"/>
            <a:ext cx="1987942" cy="12166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t>Build Metadata Display &amp; Search Index</a:t>
            </a:r>
          </a:p>
        </p:txBody>
      </p:sp>
      <p:sp>
        <p:nvSpPr>
          <p:cNvPr id="34" name="Oval 33">
            <a:extLst>
              <a:ext uri="{FF2B5EF4-FFF2-40B4-BE49-F238E27FC236}">
                <a16:creationId xmlns:a16="http://schemas.microsoft.com/office/drawing/2014/main" id="{61ECCEB8-973F-4477-9D4C-3E21B6DD63AA}"/>
              </a:ext>
            </a:extLst>
          </p:cNvPr>
          <p:cNvSpPr/>
          <p:nvPr/>
        </p:nvSpPr>
        <p:spPr>
          <a:xfrm>
            <a:off x="8152101" y="4129665"/>
            <a:ext cx="1987942" cy="12166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t>Build DIPs for Download</a:t>
            </a:r>
          </a:p>
        </p:txBody>
      </p:sp>
      <p:sp>
        <p:nvSpPr>
          <p:cNvPr id="35" name="Oval 34">
            <a:extLst>
              <a:ext uri="{FF2B5EF4-FFF2-40B4-BE49-F238E27FC236}">
                <a16:creationId xmlns:a16="http://schemas.microsoft.com/office/drawing/2014/main" id="{08F06C64-C78F-4871-91B1-7FB960E1FCA0}"/>
              </a:ext>
            </a:extLst>
          </p:cNvPr>
          <p:cNvSpPr/>
          <p:nvPr/>
        </p:nvSpPr>
        <p:spPr>
          <a:xfrm>
            <a:off x="8089802" y="5503236"/>
            <a:ext cx="1987942" cy="12166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t>Build DIPs for online Analysis</a:t>
            </a:r>
          </a:p>
        </p:txBody>
      </p:sp>
      <p:sp>
        <p:nvSpPr>
          <p:cNvPr id="37" name="Oval 36">
            <a:extLst>
              <a:ext uri="{FF2B5EF4-FFF2-40B4-BE49-F238E27FC236}">
                <a16:creationId xmlns:a16="http://schemas.microsoft.com/office/drawing/2014/main" id="{C943E301-4829-465A-9EA5-7C6A309C972C}"/>
              </a:ext>
            </a:extLst>
          </p:cNvPr>
          <p:cNvSpPr/>
          <p:nvPr/>
        </p:nvSpPr>
        <p:spPr>
          <a:xfrm>
            <a:off x="10257927" y="106183"/>
            <a:ext cx="1709485" cy="1149843"/>
          </a:xfrm>
          <a:prstGeom prst="ellipse">
            <a:avLst/>
          </a:prstGeom>
          <a:solidFill>
            <a:srgbClr val="039B82"/>
          </a:solid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00" b="1" dirty="0"/>
              <a:t>Search &amp; Browse Collection</a:t>
            </a:r>
          </a:p>
        </p:txBody>
      </p:sp>
      <p:sp>
        <p:nvSpPr>
          <p:cNvPr id="38" name="Rectangle 37">
            <a:extLst>
              <a:ext uri="{FF2B5EF4-FFF2-40B4-BE49-F238E27FC236}">
                <a16:creationId xmlns:a16="http://schemas.microsoft.com/office/drawing/2014/main" id="{E3D33E7F-A3CD-4EEB-B822-3CB914C330A2}"/>
              </a:ext>
            </a:extLst>
          </p:cNvPr>
          <p:cNvSpPr/>
          <p:nvPr/>
        </p:nvSpPr>
        <p:spPr>
          <a:xfrm>
            <a:off x="10707100" y="1214755"/>
            <a:ext cx="811137" cy="371235"/>
          </a:xfrm>
          <a:prstGeom prst="rect">
            <a:avLst/>
          </a:prstGeom>
          <a:solidFill>
            <a:srgbClr val="039B82"/>
          </a:solid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00" b="1" dirty="0"/>
              <a:t>User</a:t>
            </a:r>
          </a:p>
        </p:txBody>
      </p:sp>
      <p:sp>
        <p:nvSpPr>
          <p:cNvPr id="39" name="Oval 38">
            <a:extLst>
              <a:ext uri="{FF2B5EF4-FFF2-40B4-BE49-F238E27FC236}">
                <a16:creationId xmlns:a16="http://schemas.microsoft.com/office/drawing/2014/main" id="{CE22B6BF-2AD3-4C91-9414-24B4C63C3E11}"/>
              </a:ext>
            </a:extLst>
          </p:cNvPr>
          <p:cNvSpPr/>
          <p:nvPr/>
        </p:nvSpPr>
        <p:spPr>
          <a:xfrm>
            <a:off x="10436037" y="1811846"/>
            <a:ext cx="1709485" cy="1149843"/>
          </a:xfrm>
          <a:prstGeom prst="ellipse">
            <a:avLst/>
          </a:prstGeom>
          <a:solidFill>
            <a:srgbClr val="039B82"/>
          </a:solid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00" b="1" dirty="0"/>
              <a:t>Download Datasets</a:t>
            </a:r>
          </a:p>
        </p:txBody>
      </p:sp>
      <p:sp>
        <p:nvSpPr>
          <p:cNvPr id="40" name="Rectangle 39">
            <a:extLst>
              <a:ext uri="{FF2B5EF4-FFF2-40B4-BE49-F238E27FC236}">
                <a16:creationId xmlns:a16="http://schemas.microsoft.com/office/drawing/2014/main" id="{74CD6FCB-3805-40EA-9051-E9256C422105}"/>
              </a:ext>
            </a:extLst>
          </p:cNvPr>
          <p:cNvSpPr/>
          <p:nvPr/>
        </p:nvSpPr>
        <p:spPr>
          <a:xfrm>
            <a:off x="10885210" y="2920418"/>
            <a:ext cx="811137" cy="371235"/>
          </a:xfrm>
          <a:prstGeom prst="rect">
            <a:avLst/>
          </a:prstGeom>
          <a:solidFill>
            <a:srgbClr val="039B82"/>
          </a:solid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00" b="1" dirty="0"/>
              <a:t>User</a:t>
            </a:r>
          </a:p>
        </p:txBody>
      </p:sp>
      <p:sp>
        <p:nvSpPr>
          <p:cNvPr id="41" name="Oval 40">
            <a:extLst>
              <a:ext uri="{FF2B5EF4-FFF2-40B4-BE49-F238E27FC236}">
                <a16:creationId xmlns:a16="http://schemas.microsoft.com/office/drawing/2014/main" id="{ED29DD51-649B-45A9-B40D-8DAE21FDDCF2}"/>
              </a:ext>
            </a:extLst>
          </p:cNvPr>
          <p:cNvSpPr/>
          <p:nvPr/>
        </p:nvSpPr>
        <p:spPr>
          <a:xfrm>
            <a:off x="10563941" y="3680398"/>
            <a:ext cx="1608989" cy="1133747"/>
          </a:xfrm>
          <a:prstGeom prst="ellipse">
            <a:avLst/>
          </a:prstGeom>
          <a:solidFill>
            <a:srgbClr val="039B82"/>
          </a:solid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00" b="1" dirty="0"/>
              <a:t>Analyse Data Online</a:t>
            </a:r>
          </a:p>
        </p:txBody>
      </p:sp>
      <p:sp>
        <p:nvSpPr>
          <p:cNvPr id="42" name="Rectangle 41">
            <a:extLst>
              <a:ext uri="{FF2B5EF4-FFF2-40B4-BE49-F238E27FC236}">
                <a16:creationId xmlns:a16="http://schemas.microsoft.com/office/drawing/2014/main" id="{2DD26778-02B6-4D9D-9D54-7540C285C739}"/>
              </a:ext>
            </a:extLst>
          </p:cNvPr>
          <p:cNvSpPr/>
          <p:nvPr/>
        </p:nvSpPr>
        <p:spPr>
          <a:xfrm>
            <a:off x="10912618" y="4772874"/>
            <a:ext cx="811137" cy="371235"/>
          </a:xfrm>
          <a:prstGeom prst="rect">
            <a:avLst/>
          </a:prstGeom>
          <a:solidFill>
            <a:srgbClr val="039B82"/>
          </a:solid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00" b="1" dirty="0"/>
              <a:t>User</a:t>
            </a:r>
          </a:p>
        </p:txBody>
      </p:sp>
      <p:sp>
        <p:nvSpPr>
          <p:cNvPr id="43" name="Oval 42">
            <a:extLst>
              <a:ext uri="{FF2B5EF4-FFF2-40B4-BE49-F238E27FC236}">
                <a16:creationId xmlns:a16="http://schemas.microsoft.com/office/drawing/2014/main" id="{11771B71-491A-42AF-A9E3-42831D30D976}"/>
              </a:ext>
            </a:extLst>
          </p:cNvPr>
          <p:cNvSpPr/>
          <p:nvPr/>
        </p:nvSpPr>
        <p:spPr>
          <a:xfrm>
            <a:off x="10485506" y="5336613"/>
            <a:ext cx="1709485" cy="1149843"/>
          </a:xfrm>
          <a:prstGeom prst="ellipse">
            <a:avLst/>
          </a:prstGeom>
          <a:solidFill>
            <a:srgbClr val="039B82"/>
          </a:solid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00" b="1" dirty="0"/>
              <a:t>Query Data</a:t>
            </a:r>
          </a:p>
        </p:txBody>
      </p:sp>
      <p:sp>
        <p:nvSpPr>
          <p:cNvPr id="44" name="Rectangle 43">
            <a:extLst>
              <a:ext uri="{FF2B5EF4-FFF2-40B4-BE49-F238E27FC236}">
                <a16:creationId xmlns:a16="http://schemas.microsoft.com/office/drawing/2014/main" id="{D5882B1B-2B99-4BBC-97BE-1EDEED2E464D}"/>
              </a:ext>
            </a:extLst>
          </p:cNvPr>
          <p:cNvSpPr/>
          <p:nvPr/>
        </p:nvSpPr>
        <p:spPr>
          <a:xfrm>
            <a:off x="10934679" y="6445185"/>
            <a:ext cx="811137" cy="371235"/>
          </a:xfrm>
          <a:prstGeom prst="rect">
            <a:avLst/>
          </a:prstGeom>
          <a:solidFill>
            <a:srgbClr val="039B82"/>
          </a:solid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00" b="1" dirty="0"/>
              <a:t>User</a:t>
            </a:r>
          </a:p>
        </p:txBody>
      </p:sp>
      <p:cxnSp>
        <p:nvCxnSpPr>
          <p:cNvPr id="46" name="Straight Connector 45">
            <a:extLst>
              <a:ext uri="{FF2B5EF4-FFF2-40B4-BE49-F238E27FC236}">
                <a16:creationId xmlns:a16="http://schemas.microsoft.com/office/drawing/2014/main" id="{572463B2-FE45-4215-9EB7-D930308564A9}"/>
              </a:ext>
            </a:extLst>
          </p:cNvPr>
          <p:cNvCxnSpPr>
            <a:cxnSpLocks/>
            <a:stCxn id="4" idx="6"/>
            <a:endCxn id="6" idx="2"/>
          </p:cNvCxnSpPr>
          <p:nvPr/>
        </p:nvCxnSpPr>
        <p:spPr>
          <a:xfrm flipV="1">
            <a:off x="1764631" y="5550563"/>
            <a:ext cx="621632" cy="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D041DB1-62FB-40B6-9299-FF2D8F6D4F6B}"/>
              </a:ext>
            </a:extLst>
          </p:cNvPr>
          <p:cNvCxnSpPr>
            <a:cxnSpLocks/>
            <a:stCxn id="8" idx="5"/>
          </p:cNvCxnSpPr>
          <p:nvPr/>
        </p:nvCxnSpPr>
        <p:spPr>
          <a:xfrm>
            <a:off x="1406666" y="4007570"/>
            <a:ext cx="1181778" cy="1278838"/>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DCB20BE-9E7F-40EC-96A8-1AE09C48EE72}"/>
              </a:ext>
            </a:extLst>
          </p:cNvPr>
          <p:cNvCxnSpPr>
            <a:cxnSpLocks/>
            <a:stCxn id="8" idx="6"/>
            <a:endCxn id="9" idx="2"/>
          </p:cNvCxnSpPr>
          <p:nvPr/>
        </p:nvCxnSpPr>
        <p:spPr>
          <a:xfrm>
            <a:off x="1630438" y="3644582"/>
            <a:ext cx="449175"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59" name="Left Brace 58">
            <a:extLst>
              <a:ext uri="{FF2B5EF4-FFF2-40B4-BE49-F238E27FC236}">
                <a16:creationId xmlns:a16="http://schemas.microsoft.com/office/drawing/2014/main" id="{8B541A5C-04E6-4C09-B8BF-7EB2247447F0}"/>
              </a:ext>
            </a:extLst>
          </p:cNvPr>
          <p:cNvSpPr/>
          <p:nvPr/>
        </p:nvSpPr>
        <p:spPr>
          <a:xfrm rot="16200000">
            <a:off x="2759755" y="2164739"/>
            <a:ext cx="429272" cy="1493621"/>
          </a:xfrm>
          <a:prstGeom prst="leftBrace">
            <a:avLst/>
          </a:prstGeom>
          <a:ln w="635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0" name="Left Brace 59">
            <a:extLst>
              <a:ext uri="{FF2B5EF4-FFF2-40B4-BE49-F238E27FC236}">
                <a16:creationId xmlns:a16="http://schemas.microsoft.com/office/drawing/2014/main" id="{3062DB65-C867-4112-9BB8-A8DBE89410BE}"/>
              </a:ext>
            </a:extLst>
          </p:cNvPr>
          <p:cNvSpPr/>
          <p:nvPr/>
        </p:nvSpPr>
        <p:spPr>
          <a:xfrm rot="5400000">
            <a:off x="2829607" y="686812"/>
            <a:ext cx="457997" cy="1540894"/>
          </a:xfrm>
          <a:prstGeom prst="leftBrace">
            <a:avLst>
              <a:gd name="adj1" fmla="val 8333"/>
              <a:gd name="adj2" fmla="val 24894"/>
            </a:avLst>
          </a:prstGeom>
          <a:ln w="635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nvGrpSpPr>
          <p:cNvPr id="137" name="Group 136">
            <a:extLst>
              <a:ext uri="{FF2B5EF4-FFF2-40B4-BE49-F238E27FC236}">
                <a16:creationId xmlns:a16="http://schemas.microsoft.com/office/drawing/2014/main" id="{F8903939-F7EA-40C5-8702-A641D837253C}"/>
              </a:ext>
            </a:extLst>
          </p:cNvPr>
          <p:cNvGrpSpPr/>
          <p:nvPr/>
        </p:nvGrpSpPr>
        <p:grpSpPr>
          <a:xfrm>
            <a:off x="62519" y="33678"/>
            <a:ext cx="4509191" cy="4302892"/>
            <a:chOff x="62519" y="95224"/>
            <a:chExt cx="4509191" cy="4302892"/>
          </a:xfrm>
        </p:grpSpPr>
        <p:sp>
          <p:nvSpPr>
            <p:cNvPr id="66" name="Rectangle 65">
              <a:extLst>
                <a:ext uri="{FF2B5EF4-FFF2-40B4-BE49-F238E27FC236}">
                  <a16:creationId xmlns:a16="http://schemas.microsoft.com/office/drawing/2014/main" id="{B9C9E29C-1714-4931-817D-838FA13A13AE}"/>
                </a:ext>
              </a:extLst>
            </p:cNvPr>
            <p:cNvSpPr/>
            <p:nvPr/>
          </p:nvSpPr>
          <p:spPr>
            <a:xfrm>
              <a:off x="62519" y="95224"/>
              <a:ext cx="4509191" cy="4302892"/>
            </a:xfrm>
            <a:prstGeom prst="rect">
              <a:avLst/>
            </a:prstGeom>
            <a:noFill/>
            <a:ln w="63500">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Rectangle 67">
              <a:extLst>
                <a:ext uri="{FF2B5EF4-FFF2-40B4-BE49-F238E27FC236}">
                  <a16:creationId xmlns:a16="http://schemas.microsoft.com/office/drawing/2014/main" id="{86EC5887-27F4-4AD9-A91F-8B08234F5556}"/>
                </a:ext>
              </a:extLst>
            </p:cNvPr>
            <p:cNvSpPr/>
            <p:nvPr/>
          </p:nvSpPr>
          <p:spPr>
            <a:xfrm>
              <a:off x="82183" y="116710"/>
              <a:ext cx="2618204" cy="576489"/>
            </a:xfrm>
            <a:prstGeom prst="rect">
              <a:avLst/>
            </a:prstGeom>
            <a:solidFill>
              <a:srgbClr val="000099"/>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t>Ingest</a:t>
              </a:r>
            </a:p>
          </p:txBody>
        </p:sp>
      </p:grpSp>
      <p:cxnSp>
        <p:nvCxnSpPr>
          <p:cNvPr id="74" name="Straight Connector 73">
            <a:extLst>
              <a:ext uri="{FF2B5EF4-FFF2-40B4-BE49-F238E27FC236}">
                <a16:creationId xmlns:a16="http://schemas.microsoft.com/office/drawing/2014/main" id="{3EBD5E4C-2F53-4CD8-975B-F090F59788F8}"/>
              </a:ext>
            </a:extLst>
          </p:cNvPr>
          <p:cNvCxnSpPr>
            <a:cxnSpLocks/>
          </p:cNvCxnSpPr>
          <p:nvPr/>
        </p:nvCxnSpPr>
        <p:spPr>
          <a:xfrm>
            <a:off x="4369961" y="755938"/>
            <a:ext cx="746442" cy="2416341"/>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A1C2749-DE82-4B00-A636-2B020C4FB1C3}"/>
              </a:ext>
            </a:extLst>
          </p:cNvPr>
          <p:cNvCxnSpPr>
            <a:cxnSpLocks/>
          </p:cNvCxnSpPr>
          <p:nvPr/>
        </p:nvCxnSpPr>
        <p:spPr>
          <a:xfrm flipV="1">
            <a:off x="7634292" y="1377604"/>
            <a:ext cx="0" cy="2156134"/>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369CF8D7-0E98-4881-9C3F-660F5740BD0F}"/>
              </a:ext>
            </a:extLst>
          </p:cNvPr>
          <p:cNvCxnSpPr>
            <a:cxnSpLocks/>
          </p:cNvCxnSpPr>
          <p:nvPr/>
        </p:nvCxnSpPr>
        <p:spPr>
          <a:xfrm>
            <a:off x="7624584" y="3527289"/>
            <a:ext cx="540000" cy="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A90C7DD8-A052-4E1B-B231-7F68DBBADD72}"/>
              </a:ext>
            </a:extLst>
          </p:cNvPr>
          <p:cNvCxnSpPr>
            <a:cxnSpLocks/>
          </p:cNvCxnSpPr>
          <p:nvPr/>
        </p:nvCxnSpPr>
        <p:spPr>
          <a:xfrm>
            <a:off x="6453559" y="3764755"/>
            <a:ext cx="743602" cy="1684553"/>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89" name="Left Brace 88">
            <a:extLst>
              <a:ext uri="{FF2B5EF4-FFF2-40B4-BE49-F238E27FC236}">
                <a16:creationId xmlns:a16="http://schemas.microsoft.com/office/drawing/2014/main" id="{863D0772-1DC6-4129-A00D-C47E856D18C6}"/>
              </a:ext>
            </a:extLst>
          </p:cNvPr>
          <p:cNvSpPr/>
          <p:nvPr/>
        </p:nvSpPr>
        <p:spPr>
          <a:xfrm>
            <a:off x="7427495" y="4620126"/>
            <a:ext cx="790071" cy="1577853"/>
          </a:xfrm>
          <a:prstGeom prst="leftBrace">
            <a:avLst/>
          </a:prstGeom>
          <a:ln w="635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97" name="Straight Arrow Connector 96">
            <a:extLst>
              <a:ext uri="{FF2B5EF4-FFF2-40B4-BE49-F238E27FC236}">
                <a16:creationId xmlns:a16="http://schemas.microsoft.com/office/drawing/2014/main" id="{F87592F5-CC4E-45CF-B63A-D09AEAE9A744}"/>
              </a:ext>
            </a:extLst>
          </p:cNvPr>
          <p:cNvCxnSpPr>
            <a:cxnSpLocks/>
          </p:cNvCxnSpPr>
          <p:nvPr/>
        </p:nvCxnSpPr>
        <p:spPr>
          <a:xfrm flipH="1">
            <a:off x="10042830" y="1228260"/>
            <a:ext cx="664270" cy="184380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FCAFC4BF-8EF9-4CF8-836D-976E37F9C3F1}"/>
              </a:ext>
            </a:extLst>
          </p:cNvPr>
          <p:cNvCxnSpPr>
            <a:cxnSpLocks/>
          </p:cNvCxnSpPr>
          <p:nvPr/>
        </p:nvCxnSpPr>
        <p:spPr>
          <a:xfrm flipV="1">
            <a:off x="10027132" y="2854958"/>
            <a:ext cx="800192" cy="19256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BE89D858-E48B-46D4-868F-E8D34920AB07}"/>
              </a:ext>
            </a:extLst>
          </p:cNvPr>
          <p:cNvCxnSpPr>
            <a:cxnSpLocks/>
          </p:cNvCxnSpPr>
          <p:nvPr/>
        </p:nvCxnSpPr>
        <p:spPr>
          <a:xfrm flipH="1">
            <a:off x="9797116" y="2630977"/>
            <a:ext cx="743295" cy="1733163"/>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C25EC464-9CF3-40D0-9346-E0373F030AEB}"/>
              </a:ext>
            </a:extLst>
          </p:cNvPr>
          <p:cNvCxnSpPr>
            <a:cxnSpLocks/>
          </p:cNvCxnSpPr>
          <p:nvPr/>
        </p:nvCxnSpPr>
        <p:spPr>
          <a:xfrm flipH="1">
            <a:off x="10149949" y="6079948"/>
            <a:ext cx="413992" cy="4539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15" name="Connector: Curved 114">
            <a:extLst>
              <a:ext uri="{FF2B5EF4-FFF2-40B4-BE49-F238E27FC236}">
                <a16:creationId xmlns:a16="http://schemas.microsoft.com/office/drawing/2014/main" id="{800897AD-13A9-4000-9DB9-00CCCC29B4E3}"/>
              </a:ext>
            </a:extLst>
          </p:cNvPr>
          <p:cNvCxnSpPr>
            <a:cxnSpLocks/>
            <a:stCxn id="35" idx="6"/>
            <a:endCxn id="41" idx="3"/>
          </p:cNvCxnSpPr>
          <p:nvPr/>
        </p:nvCxnSpPr>
        <p:spPr>
          <a:xfrm flipV="1">
            <a:off x="10077744" y="4648112"/>
            <a:ext cx="721828" cy="1463461"/>
          </a:xfrm>
          <a:prstGeom prst="curvedConnector2">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18" name="Connector: Curved 117">
            <a:extLst>
              <a:ext uri="{FF2B5EF4-FFF2-40B4-BE49-F238E27FC236}">
                <a16:creationId xmlns:a16="http://schemas.microsoft.com/office/drawing/2014/main" id="{53043721-90A3-4426-A995-49895F22E96F}"/>
              </a:ext>
            </a:extLst>
          </p:cNvPr>
          <p:cNvCxnSpPr>
            <a:cxnSpLocks/>
            <a:stCxn id="35" idx="6"/>
            <a:endCxn id="43" idx="3"/>
          </p:cNvCxnSpPr>
          <p:nvPr/>
        </p:nvCxnSpPr>
        <p:spPr>
          <a:xfrm>
            <a:off x="10077744" y="6111573"/>
            <a:ext cx="658110" cy="206492"/>
          </a:xfrm>
          <a:prstGeom prst="curvedConnector4">
            <a:avLst>
              <a:gd name="adj1" fmla="val 30980"/>
              <a:gd name="adj2" fmla="val 210706"/>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9" name="Rectangle 128">
            <a:extLst>
              <a:ext uri="{FF2B5EF4-FFF2-40B4-BE49-F238E27FC236}">
                <a16:creationId xmlns:a16="http://schemas.microsoft.com/office/drawing/2014/main" id="{0A43CA0E-8FDE-4E12-A29A-CA4488C827D3}"/>
              </a:ext>
            </a:extLst>
          </p:cNvPr>
          <p:cNvSpPr/>
          <p:nvPr/>
        </p:nvSpPr>
        <p:spPr>
          <a:xfrm rot="3977407">
            <a:off x="6768878" y="4519895"/>
            <a:ext cx="612236" cy="306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t>AIP</a:t>
            </a:r>
          </a:p>
        </p:txBody>
      </p:sp>
      <p:sp>
        <p:nvSpPr>
          <p:cNvPr id="130" name="Rectangle 129">
            <a:extLst>
              <a:ext uri="{FF2B5EF4-FFF2-40B4-BE49-F238E27FC236}">
                <a16:creationId xmlns:a16="http://schemas.microsoft.com/office/drawing/2014/main" id="{4D6F26AA-94B7-491A-A8CB-A2FF8300E04E}"/>
              </a:ext>
            </a:extLst>
          </p:cNvPr>
          <p:cNvSpPr/>
          <p:nvPr/>
        </p:nvSpPr>
        <p:spPr>
          <a:xfrm rot="17732930">
            <a:off x="10396408" y="3445642"/>
            <a:ext cx="615672" cy="2837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t>DIP</a:t>
            </a:r>
          </a:p>
        </p:txBody>
      </p:sp>
      <p:sp>
        <p:nvSpPr>
          <p:cNvPr id="133" name="TextBox 132">
            <a:extLst>
              <a:ext uri="{FF2B5EF4-FFF2-40B4-BE49-F238E27FC236}">
                <a16:creationId xmlns:a16="http://schemas.microsoft.com/office/drawing/2014/main" id="{562354A1-E7C4-4E05-9C5A-A070D22167E4}"/>
              </a:ext>
            </a:extLst>
          </p:cNvPr>
          <p:cNvSpPr txBox="1"/>
          <p:nvPr/>
        </p:nvSpPr>
        <p:spPr>
          <a:xfrm rot="17518044">
            <a:off x="9851230" y="2733997"/>
            <a:ext cx="849056" cy="338554"/>
          </a:xfrm>
          <a:prstGeom prst="rect">
            <a:avLst/>
          </a:prstGeom>
          <a:noFill/>
        </p:spPr>
        <p:txBody>
          <a:bodyPr wrap="square" rtlCol="0">
            <a:spAutoFit/>
          </a:bodyPr>
          <a:lstStyle/>
          <a:p>
            <a:pPr algn="ctr"/>
            <a:r>
              <a:rPr lang="en-GB" sz="1600" b="1" dirty="0">
                <a:highlight>
                  <a:srgbClr val="FFFF00"/>
                </a:highlight>
              </a:rPr>
              <a:t>Order</a:t>
            </a:r>
          </a:p>
        </p:txBody>
      </p:sp>
      <p:sp>
        <p:nvSpPr>
          <p:cNvPr id="134" name="TextBox 133">
            <a:extLst>
              <a:ext uri="{FF2B5EF4-FFF2-40B4-BE49-F238E27FC236}">
                <a16:creationId xmlns:a16="http://schemas.microsoft.com/office/drawing/2014/main" id="{E83B2AC4-202B-46DB-995A-CED72962433D}"/>
              </a:ext>
            </a:extLst>
          </p:cNvPr>
          <p:cNvSpPr txBox="1"/>
          <p:nvPr/>
        </p:nvSpPr>
        <p:spPr>
          <a:xfrm rot="17518044">
            <a:off x="10214848" y="1714691"/>
            <a:ext cx="849056" cy="338554"/>
          </a:xfrm>
          <a:prstGeom prst="rect">
            <a:avLst/>
          </a:prstGeom>
          <a:noFill/>
        </p:spPr>
        <p:txBody>
          <a:bodyPr wrap="square" rtlCol="0">
            <a:spAutoFit/>
          </a:bodyPr>
          <a:lstStyle/>
          <a:p>
            <a:pPr algn="ctr"/>
            <a:r>
              <a:rPr lang="en-GB" sz="1600" b="1" dirty="0">
                <a:highlight>
                  <a:srgbClr val="FFFF00"/>
                </a:highlight>
              </a:rPr>
              <a:t>Query</a:t>
            </a:r>
          </a:p>
        </p:txBody>
      </p:sp>
      <p:sp>
        <p:nvSpPr>
          <p:cNvPr id="135" name="TextBox 134">
            <a:extLst>
              <a:ext uri="{FF2B5EF4-FFF2-40B4-BE49-F238E27FC236}">
                <a16:creationId xmlns:a16="http://schemas.microsoft.com/office/drawing/2014/main" id="{8222E74D-B704-4C78-8242-0DAB5B653A1A}"/>
              </a:ext>
            </a:extLst>
          </p:cNvPr>
          <p:cNvSpPr txBox="1"/>
          <p:nvPr/>
        </p:nvSpPr>
        <p:spPr>
          <a:xfrm rot="17493506">
            <a:off x="9418321" y="1164425"/>
            <a:ext cx="1461324" cy="338554"/>
          </a:xfrm>
          <a:prstGeom prst="rect">
            <a:avLst/>
          </a:prstGeom>
          <a:noFill/>
        </p:spPr>
        <p:txBody>
          <a:bodyPr wrap="square" rtlCol="0">
            <a:spAutoFit/>
          </a:bodyPr>
          <a:lstStyle/>
          <a:p>
            <a:pPr algn="ctr"/>
            <a:r>
              <a:rPr lang="en-GB" sz="1600" b="1" dirty="0">
                <a:highlight>
                  <a:srgbClr val="FFFF00"/>
                </a:highlight>
              </a:rPr>
              <a:t>Result Set</a:t>
            </a:r>
          </a:p>
        </p:txBody>
      </p:sp>
      <p:sp>
        <p:nvSpPr>
          <p:cNvPr id="136" name="Rectangle 135">
            <a:extLst>
              <a:ext uri="{FF2B5EF4-FFF2-40B4-BE49-F238E27FC236}">
                <a16:creationId xmlns:a16="http://schemas.microsoft.com/office/drawing/2014/main" id="{BA2203BD-1871-429D-AFB1-5C56C093EB41}"/>
              </a:ext>
            </a:extLst>
          </p:cNvPr>
          <p:cNvSpPr/>
          <p:nvPr/>
        </p:nvSpPr>
        <p:spPr>
          <a:xfrm rot="17732930">
            <a:off x="10196378" y="5298716"/>
            <a:ext cx="615672" cy="2837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t>DIP</a:t>
            </a:r>
          </a:p>
        </p:txBody>
      </p:sp>
      <p:cxnSp>
        <p:nvCxnSpPr>
          <p:cNvPr id="139" name="Straight Arrow Connector 138">
            <a:extLst>
              <a:ext uri="{FF2B5EF4-FFF2-40B4-BE49-F238E27FC236}">
                <a16:creationId xmlns:a16="http://schemas.microsoft.com/office/drawing/2014/main" id="{73DE0B3B-4DB3-4F87-A682-26750ADB6D53}"/>
              </a:ext>
            </a:extLst>
          </p:cNvPr>
          <p:cNvCxnSpPr>
            <a:stCxn id="15" idx="3"/>
            <a:endCxn id="16" idx="0"/>
          </p:cNvCxnSpPr>
          <p:nvPr/>
        </p:nvCxnSpPr>
        <p:spPr>
          <a:xfrm flipH="1">
            <a:off x="5809880" y="3926456"/>
            <a:ext cx="0" cy="496165"/>
          </a:xfrm>
          <a:prstGeom prst="straightConnector1">
            <a:avLst/>
          </a:prstGeom>
          <a:ln w="63500">
            <a:solidFill>
              <a:srgbClr val="000099"/>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6" name="Rectangle 225">
            <a:extLst>
              <a:ext uri="{FF2B5EF4-FFF2-40B4-BE49-F238E27FC236}">
                <a16:creationId xmlns:a16="http://schemas.microsoft.com/office/drawing/2014/main" id="{51675466-091E-490F-BCEC-2F96A2ABF7BE}"/>
              </a:ext>
            </a:extLst>
          </p:cNvPr>
          <p:cNvSpPr/>
          <p:nvPr/>
        </p:nvSpPr>
        <p:spPr>
          <a:xfrm rot="4311930">
            <a:off x="4529918" y="1526384"/>
            <a:ext cx="612236" cy="306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t>AIP</a:t>
            </a:r>
          </a:p>
        </p:txBody>
      </p:sp>
      <p:sp>
        <p:nvSpPr>
          <p:cNvPr id="244" name="Rectangle 243">
            <a:extLst>
              <a:ext uri="{FF2B5EF4-FFF2-40B4-BE49-F238E27FC236}">
                <a16:creationId xmlns:a16="http://schemas.microsoft.com/office/drawing/2014/main" id="{9BB1BEE9-C2C8-4E60-8783-F784E3F3CECB}"/>
              </a:ext>
            </a:extLst>
          </p:cNvPr>
          <p:cNvSpPr/>
          <p:nvPr/>
        </p:nvSpPr>
        <p:spPr>
          <a:xfrm rot="3977407">
            <a:off x="6768878" y="4519896"/>
            <a:ext cx="612236" cy="306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t>AIP</a:t>
            </a:r>
          </a:p>
        </p:txBody>
      </p:sp>
      <p:cxnSp>
        <p:nvCxnSpPr>
          <p:cNvPr id="248" name="Straight Arrow Connector 247">
            <a:extLst>
              <a:ext uri="{FF2B5EF4-FFF2-40B4-BE49-F238E27FC236}">
                <a16:creationId xmlns:a16="http://schemas.microsoft.com/office/drawing/2014/main" id="{865D9D9D-9880-44F5-9AE1-4B2A1811C55D}"/>
              </a:ext>
            </a:extLst>
          </p:cNvPr>
          <p:cNvCxnSpPr>
            <a:cxnSpLocks/>
          </p:cNvCxnSpPr>
          <p:nvPr/>
        </p:nvCxnSpPr>
        <p:spPr>
          <a:xfrm flipH="1">
            <a:off x="5809880" y="3926457"/>
            <a:ext cx="0" cy="496165"/>
          </a:xfrm>
          <a:prstGeom prst="straightConnector1">
            <a:avLst/>
          </a:prstGeom>
          <a:ln w="63500">
            <a:solidFill>
              <a:srgbClr val="000099"/>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0088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80">
                                          <p:stCondLst>
                                            <p:cond delay="0"/>
                                          </p:stCondLst>
                                        </p:cTn>
                                        <p:tgtEl>
                                          <p:spTgt spid="5"/>
                                        </p:tgtEl>
                                      </p:cBhvr>
                                    </p:animEffect>
                                    <p:anim calcmode="lin" valueType="num">
                                      <p:cBhvr>
                                        <p:cTn id="2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9" dur="26">
                                          <p:stCondLst>
                                            <p:cond delay="650"/>
                                          </p:stCondLst>
                                        </p:cTn>
                                        <p:tgtEl>
                                          <p:spTgt spid="5"/>
                                        </p:tgtEl>
                                      </p:cBhvr>
                                      <p:to x="100000" y="60000"/>
                                    </p:animScale>
                                    <p:animScale>
                                      <p:cBhvr>
                                        <p:cTn id="30" dur="166" decel="50000">
                                          <p:stCondLst>
                                            <p:cond delay="676"/>
                                          </p:stCondLst>
                                        </p:cTn>
                                        <p:tgtEl>
                                          <p:spTgt spid="5"/>
                                        </p:tgtEl>
                                      </p:cBhvr>
                                      <p:to x="100000" y="100000"/>
                                    </p:animScale>
                                    <p:animScale>
                                      <p:cBhvr>
                                        <p:cTn id="31" dur="26">
                                          <p:stCondLst>
                                            <p:cond delay="1312"/>
                                          </p:stCondLst>
                                        </p:cTn>
                                        <p:tgtEl>
                                          <p:spTgt spid="5"/>
                                        </p:tgtEl>
                                      </p:cBhvr>
                                      <p:to x="100000" y="80000"/>
                                    </p:animScale>
                                    <p:animScale>
                                      <p:cBhvr>
                                        <p:cTn id="32" dur="166" decel="50000">
                                          <p:stCondLst>
                                            <p:cond delay="1338"/>
                                          </p:stCondLst>
                                        </p:cTn>
                                        <p:tgtEl>
                                          <p:spTgt spid="5"/>
                                        </p:tgtEl>
                                      </p:cBhvr>
                                      <p:to x="100000" y="100000"/>
                                    </p:animScale>
                                    <p:animScale>
                                      <p:cBhvr>
                                        <p:cTn id="33" dur="26">
                                          <p:stCondLst>
                                            <p:cond delay="1642"/>
                                          </p:stCondLst>
                                        </p:cTn>
                                        <p:tgtEl>
                                          <p:spTgt spid="5"/>
                                        </p:tgtEl>
                                      </p:cBhvr>
                                      <p:to x="100000" y="90000"/>
                                    </p:animScale>
                                    <p:animScale>
                                      <p:cBhvr>
                                        <p:cTn id="34" dur="166" decel="50000">
                                          <p:stCondLst>
                                            <p:cond delay="1668"/>
                                          </p:stCondLst>
                                        </p:cTn>
                                        <p:tgtEl>
                                          <p:spTgt spid="5"/>
                                        </p:tgtEl>
                                      </p:cBhvr>
                                      <p:to x="100000" y="100000"/>
                                    </p:animScale>
                                    <p:animScale>
                                      <p:cBhvr>
                                        <p:cTn id="35" dur="26">
                                          <p:stCondLst>
                                            <p:cond delay="1808"/>
                                          </p:stCondLst>
                                        </p:cTn>
                                        <p:tgtEl>
                                          <p:spTgt spid="5"/>
                                        </p:tgtEl>
                                      </p:cBhvr>
                                      <p:to x="100000" y="95000"/>
                                    </p:animScale>
                                    <p:animScale>
                                      <p:cBhvr>
                                        <p:cTn id="36" dur="166" decel="50000">
                                          <p:stCondLst>
                                            <p:cond delay="1834"/>
                                          </p:stCondLst>
                                        </p:cTn>
                                        <p:tgtEl>
                                          <p:spTgt spid="5"/>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wipe(down)">
                                      <p:cBhvr>
                                        <p:cTn id="41" dur="580">
                                          <p:stCondLst>
                                            <p:cond delay="0"/>
                                          </p:stCondLst>
                                        </p:cTn>
                                        <p:tgtEl>
                                          <p:spTgt spid="7"/>
                                        </p:tgtEl>
                                      </p:cBhvr>
                                    </p:animEffect>
                                    <p:anim calcmode="lin" valueType="num">
                                      <p:cBhvr>
                                        <p:cTn id="42"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47" dur="26">
                                          <p:stCondLst>
                                            <p:cond delay="650"/>
                                          </p:stCondLst>
                                        </p:cTn>
                                        <p:tgtEl>
                                          <p:spTgt spid="7"/>
                                        </p:tgtEl>
                                      </p:cBhvr>
                                      <p:to x="100000" y="60000"/>
                                    </p:animScale>
                                    <p:animScale>
                                      <p:cBhvr>
                                        <p:cTn id="48" dur="166" decel="50000">
                                          <p:stCondLst>
                                            <p:cond delay="676"/>
                                          </p:stCondLst>
                                        </p:cTn>
                                        <p:tgtEl>
                                          <p:spTgt spid="7"/>
                                        </p:tgtEl>
                                      </p:cBhvr>
                                      <p:to x="100000" y="100000"/>
                                    </p:animScale>
                                    <p:animScale>
                                      <p:cBhvr>
                                        <p:cTn id="49" dur="26">
                                          <p:stCondLst>
                                            <p:cond delay="1312"/>
                                          </p:stCondLst>
                                        </p:cTn>
                                        <p:tgtEl>
                                          <p:spTgt spid="7"/>
                                        </p:tgtEl>
                                      </p:cBhvr>
                                      <p:to x="100000" y="80000"/>
                                    </p:animScale>
                                    <p:animScale>
                                      <p:cBhvr>
                                        <p:cTn id="50" dur="166" decel="50000">
                                          <p:stCondLst>
                                            <p:cond delay="1338"/>
                                          </p:stCondLst>
                                        </p:cTn>
                                        <p:tgtEl>
                                          <p:spTgt spid="7"/>
                                        </p:tgtEl>
                                      </p:cBhvr>
                                      <p:to x="100000" y="100000"/>
                                    </p:animScale>
                                    <p:animScale>
                                      <p:cBhvr>
                                        <p:cTn id="51" dur="26">
                                          <p:stCondLst>
                                            <p:cond delay="1642"/>
                                          </p:stCondLst>
                                        </p:cTn>
                                        <p:tgtEl>
                                          <p:spTgt spid="7"/>
                                        </p:tgtEl>
                                      </p:cBhvr>
                                      <p:to x="100000" y="90000"/>
                                    </p:animScale>
                                    <p:animScale>
                                      <p:cBhvr>
                                        <p:cTn id="52" dur="166" decel="50000">
                                          <p:stCondLst>
                                            <p:cond delay="1668"/>
                                          </p:stCondLst>
                                        </p:cTn>
                                        <p:tgtEl>
                                          <p:spTgt spid="7"/>
                                        </p:tgtEl>
                                      </p:cBhvr>
                                      <p:to x="100000" y="100000"/>
                                    </p:animScale>
                                    <p:animScale>
                                      <p:cBhvr>
                                        <p:cTn id="53" dur="26">
                                          <p:stCondLst>
                                            <p:cond delay="1808"/>
                                          </p:stCondLst>
                                        </p:cTn>
                                        <p:tgtEl>
                                          <p:spTgt spid="7"/>
                                        </p:tgtEl>
                                      </p:cBhvr>
                                      <p:to x="100000" y="95000"/>
                                    </p:animScale>
                                    <p:animScale>
                                      <p:cBhvr>
                                        <p:cTn id="54" dur="166" decel="50000">
                                          <p:stCondLst>
                                            <p:cond delay="1834"/>
                                          </p:stCondLst>
                                        </p:cTn>
                                        <p:tgtEl>
                                          <p:spTgt spid="7"/>
                                        </p:tgtEl>
                                      </p:cBhvr>
                                      <p:to x="100000" y="100000"/>
                                    </p:animScale>
                                  </p:childTnLst>
                                </p:cTn>
                              </p:par>
                              <p:par>
                                <p:cTn id="55" presetID="26"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wipe(down)">
                                      <p:cBhvr>
                                        <p:cTn id="57" dur="580">
                                          <p:stCondLst>
                                            <p:cond delay="0"/>
                                          </p:stCondLst>
                                        </p:cTn>
                                        <p:tgtEl>
                                          <p:spTgt spid="6"/>
                                        </p:tgtEl>
                                      </p:cBhvr>
                                    </p:animEffect>
                                    <p:anim calcmode="lin" valueType="num">
                                      <p:cBhvr>
                                        <p:cTn id="5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63" dur="26">
                                          <p:stCondLst>
                                            <p:cond delay="650"/>
                                          </p:stCondLst>
                                        </p:cTn>
                                        <p:tgtEl>
                                          <p:spTgt spid="6"/>
                                        </p:tgtEl>
                                      </p:cBhvr>
                                      <p:to x="100000" y="60000"/>
                                    </p:animScale>
                                    <p:animScale>
                                      <p:cBhvr>
                                        <p:cTn id="64" dur="166" decel="50000">
                                          <p:stCondLst>
                                            <p:cond delay="676"/>
                                          </p:stCondLst>
                                        </p:cTn>
                                        <p:tgtEl>
                                          <p:spTgt spid="6"/>
                                        </p:tgtEl>
                                      </p:cBhvr>
                                      <p:to x="100000" y="100000"/>
                                    </p:animScale>
                                    <p:animScale>
                                      <p:cBhvr>
                                        <p:cTn id="65" dur="26">
                                          <p:stCondLst>
                                            <p:cond delay="1312"/>
                                          </p:stCondLst>
                                        </p:cTn>
                                        <p:tgtEl>
                                          <p:spTgt spid="6"/>
                                        </p:tgtEl>
                                      </p:cBhvr>
                                      <p:to x="100000" y="80000"/>
                                    </p:animScale>
                                    <p:animScale>
                                      <p:cBhvr>
                                        <p:cTn id="66" dur="166" decel="50000">
                                          <p:stCondLst>
                                            <p:cond delay="1338"/>
                                          </p:stCondLst>
                                        </p:cTn>
                                        <p:tgtEl>
                                          <p:spTgt spid="6"/>
                                        </p:tgtEl>
                                      </p:cBhvr>
                                      <p:to x="100000" y="100000"/>
                                    </p:animScale>
                                    <p:animScale>
                                      <p:cBhvr>
                                        <p:cTn id="67" dur="26">
                                          <p:stCondLst>
                                            <p:cond delay="1642"/>
                                          </p:stCondLst>
                                        </p:cTn>
                                        <p:tgtEl>
                                          <p:spTgt spid="6"/>
                                        </p:tgtEl>
                                      </p:cBhvr>
                                      <p:to x="100000" y="90000"/>
                                    </p:animScale>
                                    <p:animScale>
                                      <p:cBhvr>
                                        <p:cTn id="68" dur="166" decel="50000">
                                          <p:stCondLst>
                                            <p:cond delay="1668"/>
                                          </p:stCondLst>
                                        </p:cTn>
                                        <p:tgtEl>
                                          <p:spTgt spid="6"/>
                                        </p:tgtEl>
                                      </p:cBhvr>
                                      <p:to x="100000" y="100000"/>
                                    </p:animScale>
                                    <p:animScale>
                                      <p:cBhvr>
                                        <p:cTn id="69" dur="26">
                                          <p:stCondLst>
                                            <p:cond delay="1808"/>
                                          </p:stCondLst>
                                        </p:cTn>
                                        <p:tgtEl>
                                          <p:spTgt spid="6"/>
                                        </p:tgtEl>
                                      </p:cBhvr>
                                      <p:to x="100000" y="95000"/>
                                    </p:animScale>
                                    <p:animScale>
                                      <p:cBhvr>
                                        <p:cTn id="70" dur="166" decel="50000">
                                          <p:stCondLst>
                                            <p:cond delay="1834"/>
                                          </p:stCondLst>
                                        </p:cTn>
                                        <p:tgtEl>
                                          <p:spTgt spid="6"/>
                                        </p:tgtEl>
                                      </p:cBhvr>
                                      <p:to x="100000" y="100000"/>
                                    </p:animScale>
                                  </p:childTnLst>
                                </p:cTn>
                              </p:par>
                            </p:childTnLst>
                          </p:cTn>
                        </p:par>
                      </p:childTnLst>
                    </p:cTn>
                  </p:par>
                  <p:par>
                    <p:cTn id="71" fill="hold">
                      <p:stCondLst>
                        <p:cond delay="indefinite"/>
                      </p:stCondLst>
                      <p:childTnLst>
                        <p:par>
                          <p:cTn id="72" fill="hold">
                            <p:stCondLst>
                              <p:cond delay="0"/>
                            </p:stCondLst>
                            <p:childTnLst>
                              <p:par>
                                <p:cTn id="73" presetID="6" presetClass="entr" presetSubtype="16" fill="hold" nodeType="clickEffect">
                                  <p:stCondLst>
                                    <p:cond delay="0"/>
                                  </p:stCondLst>
                                  <p:childTnLst>
                                    <p:set>
                                      <p:cBhvr>
                                        <p:cTn id="74" dur="1" fill="hold">
                                          <p:stCondLst>
                                            <p:cond delay="0"/>
                                          </p:stCondLst>
                                        </p:cTn>
                                        <p:tgtEl>
                                          <p:spTgt spid="46"/>
                                        </p:tgtEl>
                                        <p:attrNameLst>
                                          <p:attrName>style.visibility</p:attrName>
                                        </p:attrNameLst>
                                      </p:cBhvr>
                                      <p:to>
                                        <p:strVal val="visible"/>
                                      </p:to>
                                    </p:set>
                                    <p:animEffect transition="in" filter="circle(in)">
                                      <p:cBhvr>
                                        <p:cTn id="75" dur="2000"/>
                                        <p:tgtEl>
                                          <p:spTgt spid="46"/>
                                        </p:tgtEl>
                                      </p:cBhvr>
                                    </p:animEffect>
                                  </p:childTnLst>
                                </p:cTn>
                              </p:par>
                            </p:childTnLst>
                          </p:cTn>
                        </p:par>
                      </p:childTnLst>
                    </p:cTn>
                  </p:par>
                  <p:par>
                    <p:cTn id="76" fill="hold">
                      <p:stCondLst>
                        <p:cond delay="indefinite"/>
                      </p:stCondLst>
                      <p:childTnLst>
                        <p:par>
                          <p:cTn id="77" fill="hold">
                            <p:stCondLst>
                              <p:cond delay="0"/>
                            </p:stCondLst>
                            <p:childTnLst>
                              <p:par>
                                <p:cTn id="78" presetID="6" presetClass="entr" presetSubtype="16" fill="hold" nodeType="clickEffect">
                                  <p:stCondLst>
                                    <p:cond delay="0"/>
                                  </p:stCondLst>
                                  <p:childTnLst>
                                    <p:set>
                                      <p:cBhvr>
                                        <p:cTn id="79" dur="1" fill="hold">
                                          <p:stCondLst>
                                            <p:cond delay="0"/>
                                          </p:stCondLst>
                                        </p:cTn>
                                        <p:tgtEl>
                                          <p:spTgt spid="137"/>
                                        </p:tgtEl>
                                        <p:attrNameLst>
                                          <p:attrName>style.visibility</p:attrName>
                                        </p:attrNameLst>
                                      </p:cBhvr>
                                      <p:to>
                                        <p:strVal val="visible"/>
                                      </p:to>
                                    </p:set>
                                    <p:animEffect transition="in" filter="circle(in)">
                                      <p:cBhvr>
                                        <p:cTn id="80" dur="2000"/>
                                        <p:tgtEl>
                                          <p:spTgt spid="137"/>
                                        </p:tgtEl>
                                      </p:cBhvr>
                                    </p:animEffect>
                                  </p:childTnLst>
                                </p:cTn>
                              </p:par>
                            </p:childTnLst>
                          </p:cTn>
                        </p:par>
                      </p:childTnLst>
                    </p:cTn>
                  </p:par>
                  <p:par>
                    <p:cTn id="81" fill="hold">
                      <p:stCondLst>
                        <p:cond delay="indefinite"/>
                      </p:stCondLst>
                      <p:childTnLst>
                        <p:par>
                          <p:cTn id="82" fill="hold">
                            <p:stCondLst>
                              <p:cond delay="0"/>
                            </p:stCondLst>
                            <p:childTnLst>
                              <p:par>
                                <p:cTn id="83" presetID="6" presetClass="entr" presetSubtype="16" fill="hold" nodeType="clickEffect">
                                  <p:stCondLst>
                                    <p:cond delay="0"/>
                                  </p:stCondLst>
                                  <p:childTnLst>
                                    <p:set>
                                      <p:cBhvr>
                                        <p:cTn id="84" dur="1" fill="hold">
                                          <p:stCondLst>
                                            <p:cond delay="0"/>
                                          </p:stCondLst>
                                        </p:cTn>
                                        <p:tgtEl>
                                          <p:spTgt spid="48"/>
                                        </p:tgtEl>
                                        <p:attrNameLst>
                                          <p:attrName>style.visibility</p:attrName>
                                        </p:attrNameLst>
                                      </p:cBhvr>
                                      <p:to>
                                        <p:strVal val="visible"/>
                                      </p:to>
                                    </p:set>
                                    <p:animEffect transition="in" filter="circle(in)">
                                      <p:cBhvr>
                                        <p:cTn id="85" dur="2000"/>
                                        <p:tgtEl>
                                          <p:spTgt spid="48"/>
                                        </p:tgtEl>
                                      </p:cBhvr>
                                    </p:animEffect>
                                  </p:childTnLst>
                                </p:cTn>
                              </p:par>
                              <p:par>
                                <p:cTn id="86" presetID="6" presetClass="entr" presetSubtype="16" fill="hold" grpId="0" nodeType="withEffect">
                                  <p:stCondLst>
                                    <p:cond delay="0"/>
                                  </p:stCondLst>
                                  <p:childTnLst>
                                    <p:set>
                                      <p:cBhvr>
                                        <p:cTn id="87" dur="1" fill="hold">
                                          <p:stCondLst>
                                            <p:cond delay="0"/>
                                          </p:stCondLst>
                                        </p:cTn>
                                        <p:tgtEl>
                                          <p:spTgt spid="13"/>
                                        </p:tgtEl>
                                        <p:attrNameLst>
                                          <p:attrName>style.visibility</p:attrName>
                                        </p:attrNameLst>
                                      </p:cBhvr>
                                      <p:to>
                                        <p:strVal val="visible"/>
                                      </p:to>
                                    </p:set>
                                    <p:animEffect transition="in" filter="circle(in)">
                                      <p:cBhvr>
                                        <p:cTn id="88" dur="2000"/>
                                        <p:tgtEl>
                                          <p:spTgt spid="13"/>
                                        </p:tgtEl>
                                      </p:cBhvr>
                                    </p:animEffect>
                                  </p:childTnLst>
                                </p:cTn>
                              </p:par>
                            </p:childTnLst>
                          </p:cTn>
                        </p:par>
                      </p:childTnLst>
                    </p:cTn>
                  </p:par>
                  <p:par>
                    <p:cTn id="89" fill="hold">
                      <p:stCondLst>
                        <p:cond delay="indefinite"/>
                      </p:stCondLst>
                      <p:childTnLst>
                        <p:par>
                          <p:cTn id="90" fill="hold">
                            <p:stCondLst>
                              <p:cond delay="0"/>
                            </p:stCondLst>
                            <p:childTnLst>
                              <p:par>
                                <p:cTn id="91" presetID="6" presetClass="entr" presetSubtype="16" fill="hold" grpId="0" nodeType="clickEffect">
                                  <p:stCondLst>
                                    <p:cond delay="0"/>
                                  </p:stCondLst>
                                  <p:childTnLst>
                                    <p:set>
                                      <p:cBhvr>
                                        <p:cTn id="92" dur="1" fill="hold">
                                          <p:stCondLst>
                                            <p:cond delay="0"/>
                                          </p:stCondLst>
                                        </p:cTn>
                                        <p:tgtEl>
                                          <p:spTgt spid="8"/>
                                        </p:tgtEl>
                                        <p:attrNameLst>
                                          <p:attrName>style.visibility</p:attrName>
                                        </p:attrNameLst>
                                      </p:cBhvr>
                                      <p:to>
                                        <p:strVal val="visible"/>
                                      </p:to>
                                    </p:set>
                                    <p:animEffect transition="in" filter="circle(in)">
                                      <p:cBhvr>
                                        <p:cTn id="93" dur="2000"/>
                                        <p:tgtEl>
                                          <p:spTgt spid="8"/>
                                        </p:tgtEl>
                                      </p:cBhvr>
                                    </p:animEffect>
                                  </p:childTnLst>
                                </p:cTn>
                              </p:par>
                              <p:par>
                                <p:cTn id="94" presetID="6" presetClass="entr" presetSubtype="16" fill="hold" nodeType="withEffect">
                                  <p:stCondLst>
                                    <p:cond delay="0"/>
                                  </p:stCondLst>
                                  <p:childTnLst>
                                    <p:set>
                                      <p:cBhvr>
                                        <p:cTn id="95" dur="1" fill="hold">
                                          <p:stCondLst>
                                            <p:cond delay="0"/>
                                          </p:stCondLst>
                                        </p:cTn>
                                        <p:tgtEl>
                                          <p:spTgt spid="57"/>
                                        </p:tgtEl>
                                        <p:attrNameLst>
                                          <p:attrName>style.visibility</p:attrName>
                                        </p:attrNameLst>
                                      </p:cBhvr>
                                      <p:to>
                                        <p:strVal val="visible"/>
                                      </p:to>
                                    </p:set>
                                    <p:animEffect transition="in" filter="circle(in)">
                                      <p:cBhvr>
                                        <p:cTn id="96" dur="2000"/>
                                        <p:tgtEl>
                                          <p:spTgt spid="57"/>
                                        </p:tgtEl>
                                      </p:cBhvr>
                                    </p:animEffect>
                                  </p:childTnLst>
                                </p:cTn>
                              </p:par>
                            </p:childTnLst>
                          </p:cTn>
                        </p:par>
                      </p:childTnLst>
                    </p:cTn>
                  </p:par>
                  <p:par>
                    <p:cTn id="97" fill="hold">
                      <p:stCondLst>
                        <p:cond delay="indefinite"/>
                      </p:stCondLst>
                      <p:childTnLst>
                        <p:par>
                          <p:cTn id="98" fill="hold">
                            <p:stCondLst>
                              <p:cond delay="0"/>
                            </p:stCondLst>
                            <p:childTnLst>
                              <p:par>
                                <p:cTn id="99" presetID="6" presetClass="entr" presetSubtype="16" fill="hold" grpId="0" nodeType="clickEffect">
                                  <p:stCondLst>
                                    <p:cond delay="0"/>
                                  </p:stCondLst>
                                  <p:childTnLst>
                                    <p:set>
                                      <p:cBhvr>
                                        <p:cTn id="100" dur="1" fill="hold">
                                          <p:stCondLst>
                                            <p:cond delay="0"/>
                                          </p:stCondLst>
                                        </p:cTn>
                                        <p:tgtEl>
                                          <p:spTgt spid="9"/>
                                        </p:tgtEl>
                                        <p:attrNameLst>
                                          <p:attrName>style.visibility</p:attrName>
                                        </p:attrNameLst>
                                      </p:cBhvr>
                                      <p:to>
                                        <p:strVal val="visible"/>
                                      </p:to>
                                    </p:set>
                                    <p:animEffect transition="in" filter="circle(in)">
                                      <p:cBhvr>
                                        <p:cTn id="101" dur="2000"/>
                                        <p:tgtEl>
                                          <p:spTgt spid="9"/>
                                        </p:tgtEl>
                                      </p:cBhvr>
                                    </p:animEffect>
                                  </p:childTnLst>
                                </p:cTn>
                              </p:par>
                            </p:childTnLst>
                          </p:cTn>
                        </p:par>
                      </p:childTnLst>
                    </p:cTn>
                  </p:par>
                  <p:par>
                    <p:cTn id="102" fill="hold">
                      <p:stCondLst>
                        <p:cond delay="indefinite"/>
                      </p:stCondLst>
                      <p:childTnLst>
                        <p:par>
                          <p:cTn id="103" fill="hold">
                            <p:stCondLst>
                              <p:cond delay="0"/>
                            </p:stCondLst>
                            <p:childTnLst>
                              <p:par>
                                <p:cTn id="104" presetID="6" presetClass="entr" presetSubtype="16" fill="hold" grpId="0" nodeType="clickEffect">
                                  <p:stCondLst>
                                    <p:cond delay="0"/>
                                  </p:stCondLst>
                                  <p:childTnLst>
                                    <p:set>
                                      <p:cBhvr>
                                        <p:cTn id="105" dur="1" fill="hold">
                                          <p:stCondLst>
                                            <p:cond delay="0"/>
                                          </p:stCondLst>
                                        </p:cTn>
                                        <p:tgtEl>
                                          <p:spTgt spid="10"/>
                                        </p:tgtEl>
                                        <p:attrNameLst>
                                          <p:attrName>style.visibility</p:attrName>
                                        </p:attrNameLst>
                                      </p:cBhvr>
                                      <p:to>
                                        <p:strVal val="visible"/>
                                      </p:to>
                                    </p:set>
                                    <p:animEffect transition="in" filter="circle(in)">
                                      <p:cBhvr>
                                        <p:cTn id="106" dur="2000"/>
                                        <p:tgtEl>
                                          <p:spTgt spid="10"/>
                                        </p:tgtEl>
                                      </p:cBhvr>
                                    </p:animEffect>
                                  </p:childTnLst>
                                </p:cTn>
                              </p:par>
                              <p:par>
                                <p:cTn id="107" presetID="6" presetClass="entr" presetSubtype="16" fill="hold" grpId="0" nodeType="withEffect">
                                  <p:stCondLst>
                                    <p:cond delay="0"/>
                                  </p:stCondLst>
                                  <p:childTnLst>
                                    <p:set>
                                      <p:cBhvr>
                                        <p:cTn id="108" dur="1" fill="hold">
                                          <p:stCondLst>
                                            <p:cond delay="0"/>
                                          </p:stCondLst>
                                        </p:cTn>
                                        <p:tgtEl>
                                          <p:spTgt spid="11"/>
                                        </p:tgtEl>
                                        <p:attrNameLst>
                                          <p:attrName>style.visibility</p:attrName>
                                        </p:attrNameLst>
                                      </p:cBhvr>
                                      <p:to>
                                        <p:strVal val="visible"/>
                                      </p:to>
                                    </p:set>
                                    <p:animEffect transition="in" filter="circle(in)">
                                      <p:cBhvr>
                                        <p:cTn id="109" dur="2000"/>
                                        <p:tgtEl>
                                          <p:spTgt spid="11"/>
                                        </p:tgtEl>
                                      </p:cBhvr>
                                    </p:animEffect>
                                  </p:childTnLst>
                                </p:cTn>
                              </p:par>
                              <p:par>
                                <p:cTn id="110" presetID="6" presetClass="entr" presetSubtype="16" fill="hold" grpId="0" nodeType="withEffect">
                                  <p:stCondLst>
                                    <p:cond delay="0"/>
                                  </p:stCondLst>
                                  <p:childTnLst>
                                    <p:set>
                                      <p:cBhvr>
                                        <p:cTn id="111" dur="1" fill="hold">
                                          <p:stCondLst>
                                            <p:cond delay="0"/>
                                          </p:stCondLst>
                                        </p:cTn>
                                        <p:tgtEl>
                                          <p:spTgt spid="59"/>
                                        </p:tgtEl>
                                        <p:attrNameLst>
                                          <p:attrName>style.visibility</p:attrName>
                                        </p:attrNameLst>
                                      </p:cBhvr>
                                      <p:to>
                                        <p:strVal val="visible"/>
                                      </p:to>
                                    </p:set>
                                    <p:animEffect transition="in" filter="circle(in)">
                                      <p:cBhvr>
                                        <p:cTn id="112" dur="2000"/>
                                        <p:tgtEl>
                                          <p:spTgt spid="59"/>
                                        </p:tgtEl>
                                      </p:cBhvr>
                                    </p:animEffect>
                                  </p:childTnLst>
                                </p:cTn>
                              </p:par>
                            </p:childTnLst>
                          </p:cTn>
                        </p:par>
                      </p:childTnLst>
                    </p:cTn>
                  </p:par>
                  <p:par>
                    <p:cTn id="113" fill="hold">
                      <p:stCondLst>
                        <p:cond delay="indefinite"/>
                      </p:stCondLst>
                      <p:childTnLst>
                        <p:par>
                          <p:cTn id="114" fill="hold">
                            <p:stCondLst>
                              <p:cond delay="0"/>
                            </p:stCondLst>
                            <p:childTnLst>
                              <p:par>
                                <p:cTn id="115" presetID="6" presetClass="entr" presetSubtype="16" fill="hold" grpId="0" nodeType="clickEffect">
                                  <p:stCondLst>
                                    <p:cond delay="0"/>
                                  </p:stCondLst>
                                  <p:childTnLst>
                                    <p:set>
                                      <p:cBhvr>
                                        <p:cTn id="116" dur="1" fill="hold">
                                          <p:stCondLst>
                                            <p:cond delay="0"/>
                                          </p:stCondLst>
                                        </p:cTn>
                                        <p:tgtEl>
                                          <p:spTgt spid="12"/>
                                        </p:tgtEl>
                                        <p:attrNameLst>
                                          <p:attrName>style.visibility</p:attrName>
                                        </p:attrNameLst>
                                      </p:cBhvr>
                                      <p:to>
                                        <p:strVal val="visible"/>
                                      </p:to>
                                    </p:set>
                                    <p:animEffect transition="in" filter="circle(in)">
                                      <p:cBhvr>
                                        <p:cTn id="117" dur="2000"/>
                                        <p:tgtEl>
                                          <p:spTgt spid="12"/>
                                        </p:tgtEl>
                                      </p:cBhvr>
                                    </p:animEffect>
                                  </p:childTnLst>
                                </p:cTn>
                              </p:par>
                              <p:par>
                                <p:cTn id="118" presetID="6" presetClass="entr" presetSubtype="16" fill="hold" grpId="0" nodeType="withEffect">
                                  <p:stCondLst>
                                    <p:cond delay="0"/>
                                  </p:stCondLst>
                                  <p:childTnLst>
                                    <p:set>
                                      <p:cBhvr>
                                        <p:cTn id="119" dur="1" fill="hold">
                                          <p:stCondLst>
                                            <p:cond delay="0"/>
                                          </p:stCondLst>
                                        </p:cTn>
                                        <p:tgtEl>
                                          <p:spTgt spid="60"/>
                                        </p:tgtEl>
                                        <p:attrNameLst>
                                          <p:attrName>style.visibility</p:attrName>
                                        </p:attrNameLst>
                                      </p:cBhvr>
                                      <p:to>
                                        <p:strVal val="visible"/>
                                      </p:to>
                                    </p:set>
                                    <p:animEffect transition="in" filter="circle(in)">
                                      <p:cBhvr>
                                        <p:cTn id="120" dur="2000"/>
                                        <p:tgtEl>
                                          <p:spTgt spid="60"/>
                                        </p:tgtEl>
                                      </p:cBhvr>
                                    </p:animEffect>
                                  </p:childTnLst>
                                </p:cTn>
                              </p:par>
                            </p:childTnLst>
                          </p:cTn>
                        </p:par>
                      </p:childTnLst>
                    </p:cTn>
                  </p:par>
                  <p:par>
                    <p:cTn id="121" fill="hold">
                      <p:stCondLst>
                        <p:cond delay="indefinite"/>
                      </p:stCondLst>
                      <p:childTnLst>
                        <p:par>
                          <p:cTn id="122" fill="hold">
                            <p:stCondLst>
                              <p:cond delay="0"/>
                            </p:stCondLst>
                            <p:childTnLst>
                              <p:par>
                                <p:cTn id="123" presetID="6" presetClass="entr" presetSubtype="16" fill="hold" nodeType="clickEffect">
                                  <p:stCondLst>
                                    <p:cond delay="0"/>
                                  </p:stCondLst>
                                  <p:childTnLst>
                                    <p:set>
                                      <p:cBhvr>
                                        <p:cTn id="124" dur="1" fill="hold">
                                          <p:stCondLst>
                                            <p:cond delay="0"/>
                                          </p:stCondLst>
                                        </p:cTn>
                                        <p:tgtEl>
                                          <p:spTgt spid="80"/>
                                        </p:tgtEl>
                                        <p:attrNameLst>
                                          <p:attrName>style.visibility</p:attrName>
                                        </p:attrNameLst>
                                      </p:cBhvr>
                                      <p:to>
                                        <p:strVal val="visible"/>
                                      </p:to>
                                    </p:set>
                                    <p:animEffect transition="in" filter="circle(in)">
                                      <p:cBhvr>
                                        <p:cTn id="125" dur="2000"/>
                                        <p:tgtEl>
                                          <p:spTgt spid="80"/>
                                        </p:tgtEl>
                                      </p:cBhvr>
                                    </p:animEffect>
                                  </p:childTnLst>
                                </p:cTn>
                              </p:par>
                              <p:par>
                                <p:cTn id="126" presetID="6" presetClass="entr" presetSubtype="16" fill="hold" nodeType="withEffect">
                                  <p:stCondLst>
                                    <p:cond delay="0"/>
                                  </p:stCondLst>
                                  <p:childTnLst>
                                    <p:set>
                                      <p:cBhvr>
                                        <p:cTn id="127" dur="1" fill="hold">
                                          <p:stCondLst>
                                            <p:cond delay="0"/>
                                          </p:stCondLst>
                                        </p:cTn>
                                        <p:tgtEl>
                                          <p:spTgt spid="30"/>
                                        </p:tgtEl>
                                        <p:attrNameLst>
                                          <p:attrName>style.visibility</p:attrName>
                                        </p:attrNameLst>
                                      </p:cBhvr>
                                      <p:to>
                                        <p:strVal val="visible"/>
                                      </p:to>
                                    </p:set>
                                    <p:animEffect transition="in" filter="circle(in)">
                                      <p:cBhvr>
                                        <p:cTn id="128" dur="2000"/>
                                        <p:tgtEl>
                                          <p:spTgt spid="30"/>
                                        </p:tgtEl>
                                      </p:cBhvr>
                                    </p:animEffect>
                                  </p:childTnLst>
                                </p:cTn>
                              </p:par>
                            </p:childTnLst>
                          </p:cTn>
                        </p:par>
                      </p:childTnLst>
                    </p:cTn>
                  </p:par>
                  <p:par>
                    <p:cTn id="129" fill="hold">
                      <p:stCondLst>
                        <p:cond delay="indefinite"/>
                      </p:stCondLst>
                      <p:childTnLst>
                        <p:par>
                          <p:cTn id="130" fill="hold">
                            <p:stCondLst>
                              <p:cond delay="0"/>
                            </p:stCondLst>
                            <p:childTnLst>
                              <p:par>
                                <p:cTn id="131" presetID="6" presetClass="entr" presetSubtype="16" fill="hold" grpId="0" nodeType="clickEffect">
                                  <p:stCondLst>
                                    <p:cond delay="0"/>
                                  </p:stCondLst>
                                  <p:childTnLst>
                                    <p:set>
                                      <p:cBhvr>
                                        <p:cTn id="132" dur="1" fill="hold">
                                          <p:stCondLst>
                                            <p:cond delay="0"/>
                                          </p:stCondLst>
                                        </p:cTn>
                                        <p:tgtEl>
                                          <p:spTgt spid="22"/>
                                        </p:tgtEl>
                                        <p:attrNameLst>
                                          <p:attrName>style.visibility</p:attrName>
                                        </p:attrNameLst>
                                      </p:cBhvr>
                                      <p:to>
                                        <p:strVal val="visible"/>
                                      </p:to>
                                    </p:set>
                                    <p:animEffect transition="in" filter="circle(in)">
                                      <p:cBhvr>
                                        <p:cTn id="133" dur="2000"/>
                                        <p:tgtEl>
                                          <p:spTgt spid="22"/>
                                        </p:tgtEl>
                                      </p:cBhvr>
                                    </p:animEffect>
                                  </p:childTnLst>
                                </p:cTn>
                              </p:par>
                              <p:par>
                                <p:cTn id="134" presetID="6" presetClass="entr" presetSubtype="16" fill="hold" grpId="0" nodeType="withEffect">
                                  <p:stCondLst>
                                    <p:cond delay="0"/>
                                  </p:stCondLst>
                                  <p:childTnLst>
                                    <p:set>
                                      <p:cBhvr>
                                        <p:cTn id="135" dur="1" fill="hold">
                                          <p:stCondLst>
                                            <p:cond delay="0"/>
                                          </p:stCondLst>
                                        </p:cTn>
                                        <p:tgtEl>
                                          <p:spTgt spid="21"/>
                                        </p:tgtEl>
                                        <p:attrNameLst>
                                          <p:attrName>style.visibility</p:attrName>
                                        </p:attrNameLst>
                                      </p:cBhvr>
                                      <p:to>
                                        <p:strVal val="visible"/>
                                      </p:to>
                                    </p:set>
                                    <p:animEffect transition="in" filter="circle(in)">
                                      <p:cBhvr>
                                        <p:cTn id="136" dur="2000"/>
                                        <p:tgtEl>
                                          <p:spTgt spid="21"/>
                                        </p:tgtEl>
                                      </p:cBhvr>
                                    </p:animEffect>
                                  </p:childTnLst>
                                </p:cTn>
                              </p:par>
                            </p:childTnLst>
                          </p:cTn>
                        </p:par>
                      </p:childTnLst>
                    </p:cTn>
                  </p:par>
                  <p:par>
                    <p:cTn id="137" fill="hold">
                      <p:stCondLst>
                        <p:cond delay="indefinite"/>
                      </p:stCondLst>
                      <p:childTnLst>
                        <p:par>
                          <p:cTn id="138" fill="hold">
                            <p:stCondLst>
                              <p:cond delay="0"/>
                            </p:stCondLst>
                            <p:childTnLst>
                              <p:par>
                                <p:cTn id="139" presetID="6" presetClass="entr" presetSubtype="16" fill="hold" nodeType="clickEffect">
                                  <p:stCondLst>
                                    <p:cond delay="0"/>
                                  </p:stCondLst>
                                  <p:childTnLst>
                                    <p:set>
                                      <p:cBhvr>
                                        <p:cTn id="140" dur="1" fill="hold">
                                          <p:stCondLst>
                                            <p:cond delay="0"/>
                                          </p:stCondLst>
                                        </p:cTn>
                                        <p:tgtEl>
                                          <p:spTgt spid="74"/>
                                        </p:tgtEl>
                                        <p:attrNameLst>
                                          <p:attrName>style.visibility</p:attrName>
                                        </p:attrNameLst>
                                      </p:cBhvr>
                                      <p:to>
                                        <p:strVal val="visible"/>
                                      </p:to>
                                    </p:set>
                                    <p:animEffect transition="in" filter="circle(in)">
                                      <p:cBhvr>
                                        <p:cTn id="141" dur="2000"/>
                                        <p:tgtEl>
                                          <p:spTgt spid="74"/>
                                        </p:tgtEl>
                                      </p:cBhvr>
                                    </p:animEffect>
                                  </p:childTnLst>
                                </p:cTn>
                              </p:par>
                              <p:par>
                                <p:cTn id="142" presetID="6" presetClass="entr" presetSubtype="16" fill="hold" nodeType="withEffect">
                                  <p:stCondLst>
                                    <p:cond delay="0"/>
                                  </p:stCondLst>
                                  <p:childTnLst>
                                    <p:set>
                                      <p:cBhvr>
                                        <p:cTn id="143" dur="1" fill="hold">
                                          <p:stCondLst>
                                            <p:cond delay="0"/>
                                          </p:stCondLst>
                                        </p:cTn>
                                        <p:tgtEl>
                                          <p:spTgt spid="24"/>
                                        </p:tgtEl>
                                        <p:attrNameLst>
                                          <p:attrName>style.visibility</p:attrName>
                                        </p:attrNameLst>
                                      </p:cBhvr>
                                      <p:to>
                                        <p:strVal val="visible"/>
                                      </p:to>
                                    </p:set>
                                    <p:animEffect transition="in" filter="circle(in)">
                                      <p:cBhvr>
                                        <p:cTn id="144" dur="2000"/>
                                        <p:tgtEl>
                                          <p:spTgt spid="24"/>
                                        </p:tgtEl>
                                      </p:cBhvr>
                                    </p:animEffect>
                                  </p:childTnLst>
                                </p:cTn>
                              </p:par>
                              <p:par>
                                <p:cTn id="145" presetID="6" presetClass="entr" presetSubtype="16" fill="hold" grpId="0" nodeType="withEffect">
                                  <p:stCondLst>
                                    <p:cond delay="0"/>
                                  </p:stCondLst>
                                  <p:childTnLst>
                                    <p:set>
                                      <p:cBhvr>
                                        <p:cTn id="146" dur="1" fill="hold">
                                          <p:stCondLst>
                                            <p:cond delay="0"/>
                                          </p:stCondLst>
                                        </p:cTn>
                                        <p:tgtEl>
                                          <p:spTgt spid="15"/>
                                        </p:tgtEl>
                                        <p:attrNameLst>
                                          <p:attrName>style.visibility</p:attrName>
                                        </p:attrNameLst>
                                      </p:cBhvr>
                                      <p:to>
                                        <p:strVal val="visible"/>
                                      </p:to>
                                    </p:set>
                                    <p:animEffect transition="in" filter="circle(in)">
                                      <p:cBhvr>
                                        <p:cTn id="147" dur="2000"/>
                                        <p:tgtEl>
                                          <p:spTgt spid="15"/>
                                        </p:tgtEl>
                                      </p:cBhvr>
                                    </p:animEffect>
                                  </p:childTnLst>
                                </p:cTn>
                              </p:par>
                            </p:childTnLst>
                          </p:cTn>
                        </p:par>
                      </p:childTnLst>
                    </p:cTn>
                  </p:par>
                  <p:par>
                    <p:cTn id="148" fill="hold">
                      <p:stCondLst>
                        <p:cond delay="indefinite"/>
                      </p:stCondLst>
                      <p:childTnLst>
                        <p:par>
                          <p:cTn id="149" fill="hold">
                            <p:stCondLst>
                              <p:cond delay="0"/>
                            </p:stCondLst>
                            <p:childTnLst>
                              <p:par>
                                <p:cTn id="150" presetID="6" presetClass="entr" presetSubtype="16" fill="hold" nodeType="clickEffect">
                                  <p:stCondLst>
                                    <p:cond delay="0"/>
                                  </p:stCondLst>
                                  <p:childTnLst>
                                    <p:set>
                                      <p:cBhvr>
                                        <p:cTn id="151" dur="1" fill="hold">
                                          <p:stCondLst>
                                            <p:cond delay="0"/>
                                          </p:stCondLst>
                                        </p:cTn>
                                        <p:tgtEl>
                                          <p:spTgt spid="248"/>
                                        </p:tgtEl>
                                        <p:attrNameLst>
                                          <p:attrName>style.visibility</p:attrName>
                                        </p:attrNameLst>
                                      </p:cBhvr>
                                      <p:to>
                                        <p:strVal val="visible"/>
                                      </p:to>
                                    </p:set>
                                    <p:animEffect transition="in" filter="circle(in)">
                                      <p:cBhvr>
                                        <p:cTn id="152" dur="2000"/>
                                        <p:tgtEl>
                                          <p:spTgt spid="248"/>
                                        </p:tgtEl>
                                      </p:cBhvr>
                                    </p:animEffect>
                                  </p:childTnLst>
                                </p:cTn>
                              </p:par>
                              <p:par>
                                <p:cTn id="153" presetID="6" presetClass="entr" presetSubtype="16" fill="hold" grpId="0" nodeType="withEffect">
                                  <p:stCondLst>
                                    <p:cond delay="0"/>
                                  </p:stCondLst>
                                  <p:childTnLst>
                                    <p:set>
                                      <p:cBhvr>
                                        <p:cTn id="154" dur="1" fill="hold">
                                          <p:stCondLst>
                                            <p:cond delay="0"/>
                                          </p:stCondLst>
                                        </p:cTn>
                                        <p:tgtEl>
                                          <p:spTgt spid="16"/>
                                        </p:tgtEl>
                                        <p:attrNameLst>
                                          <p:attrName>style.visibility</p:attrName>
                                        </p:attrNameLst>
                                      </p:cBhvr>
                                      <p:to>
                                        <p:strVal val="visible"/>
                                      </p:to>
                                    </p:set>
                                    <p:animEffect transition="in" filter="circle(in)">
                                      <p:cBhvr>
                                        <p:cTn id="155" dur="2000"/>
                                        <p:tgtEl>
                                          <p:spTgt spid="16"/>
                                        </p:tgtEl>
                                      </p:cBhvr>
                                    </p:animEffect>
                                  </p:childTnLst>
                                </p:cTn>
                              </p:par>
                            </p:childTnLst>
                          </p:cTn>
                        </p:par>
                      </p:childTnLst>
                    </p:cTn>
                  </p:par>
                  <p:par>
                    <p:cTn id="156" fill="hold">
                      <p:stCondLst>
                        <p:cond delay="indefinite"/>
                      </p:stCondLst>
                      <p:childTnLst>
                        <p:par>
                          <p:cTn id="157" fill="hold">
                            <p:stCondLst>
                              <p:cond delay="0"/>
                            </p:stCondLst>
                            <p:childTnLst>
                              <p:par>
                                <p:cTn id="158" presetID="6" presetClass="entr" presetSubtype="16" fill="hold" nodeType="clickEffect">
                                  <p:stCondLst>
                                    <p:cond delay="0"/>
                                  </p:stCondLst>
                                  <p:childTnLst>
                                    <p:set>
                                      <p:cBhvr>
                                        <p:cTn id="159" dur="1" fill="hold">
                                          <p:stCondLst>
                                            <p:cond delay="0"/>
                                          </p:stCondLst>
                                        </p:cTn>
                                        <p:tgtEl>
                                          <p:spTgt spid="78"/>
                                        </p:tgtEl>
                                        <p:attrNameLst>
                                          <p:attrName>style.visibility</p:attrName>
                                        </p:attrNameLst>
                                      </p:cBhvr>
                                      <p:to>
                                        <p:strVal val="visible"/>
                                      </p:to>
                                    </p:set>
                                    <p:animEffect transition="in" filter="circle(in)">
                                      <p:cBhvr>
                                        <p:cTn id="160" dur="2000"/>
                                        <p:tgtEl>
                                          <p:spTgt spid="78"/>
                                        </p:tgtEl>
                                      </p:cBhvr>
                                    </p:animEffect>
                                  </p:childTnLst>
                                </p:cTn>
                              </p:par>
                            </p:childTnLst>
                          </p:cTn>
                        </p:par>
                      </p:childTnLst>
                    </p:cTn>
                  </p:par>
                  <p:par>
                    <p:cTn id="161" fill="hold">
                      <p:stCondLst>
                        <p:cond delay="indefinite"/>
                      </p:stCondLst>
                      <p:childTnLst>
                        <p:par>
                          <p:cTn id="162" fill="hold">
                            <p:stCondLst>
                              <p:cond delay="0"/>
                            </p:stCondLst>
                            <p:childTnLst>
                              <p:par>
                                <p:cTn id="163" presetID="6" presetClass="entr" presetSubtype="16" fill="hold" nodeType="clickEffect">
                                  <p:stCondLst>
                                    <p:cond delay="0"/>
                                  </p:stCondLst>
                                  <p:childTnLst>
                                    <p:set>
                                      <p:cBhvr>
                                        <p:cTn id="164" dur="1" fill="hold">
                                          <p:stCondLst>
                                            <p:cond delay="0"/>
                                          </p:stCondLst>
                                        </p:cTn>
                                        <p:tgtEl>
                                          <p:spTgt spid="87"/>
                                        </p:tgtEl>
                                        <p:attrNameLst>
                                          <p:attrName>style.visibility</p:attrName>
                                        </p:attrNameLst>
                                      </p:cBhvr>
                                      <p:to>
                                        <p:strVal val="visible"/>
                                      </p:to>
                                    </p:set>
                                    <p:animEffect transition="in" filter="circle(in)">
                                      <p:cBhvr>
                                        <p:cTn id="165" dur="2000"/>
                                        <p:tgtEl>
                                          <p:spTgt spid="87"/>
                                        </p:tgtEl>
                                      </p:cBhvr>
                                    </p:animEffect>
                                  </p:childTnLst>
                                </p:cTn>
                              </p:par>
                              <p:par>
                                <p:cTn id="166" presetID="6" presetClass="entr" presetSubtype="16" fill="hold" grpId="0" nodeType="withEffect">
                                  <p:stCondLst>
                                    <p:cond delay="0"/>
                                  </p:stCondLst>
                                  <p:childTnLst>
                                    <p:set>
                                      <p:cBhvr>
                                        <p:cTn id="167" dur="1" fill="hold">
                                          <p:stCondLst>
                                            <p:cond delay="0"/>
                                          </p:stCondLst>
                                        </p:cTn>
                                        <p:tgtEl>
                                          <p:spTgt spid="89"/>
                                        </p:tgtEl>
                                        <p:attrNameLst>
                                          <p:attrName>style.visibility</p:attrName>
                                        </p:attrNameLst>
                                      </p:cBhvr>
                                      <p:to>
                                        <p:strVal val="visible"/>
                                      </p:to>
                                    </p:set>
                                    <p:animEffect transition="in" filter="circle(in)">
                                      <p:cBhvr>
                                        <p:cTn id="168" dur="2000"/>
                                        <p:tgtEl>
                                          <p:spTgt spid="89"/>
                                        </p:tgtEl>
                                      </p:cBhvr>
                                    </p:animEffect>
                                  </p:childTnLst>
                                </p:cTn>
                              </p:par>
                              <p:par>
                                <p:cTn id="169" presetID="6" presetClass="entr" presetSubtype="16" fill="hold" nodeType="withEffect">
                                  <p:stCondLst>
                                    <p:cond delay="0"/>
                                  </p:stCondLst>
                                  <p:childTnLst>
                                    <p:set>
                                      <p:cBhvr>
                                        <p:cTn id="170" dur="1" fill="hold">
                                          <p:stCondLst>
                                            <p:cond delay="0"/>
                                          </p:stCondLst>
                                        </p:cTn>
                                        <p:tgtEl>
                                          <p:spTgt spid="82"/>
                                        </p:tgtEl>
                                        <p:attrNameLst>
                                          <p:attrName>style.visibility</p:attrName>
                                        </p:attrNameLst>
                                      </p:cBhvr>
                                      <p:to>
                                        <p:strVal val="visible"/>
                                      </p:to>
                                    </p:set>
                                    <p:animEffect transition="in" filter="circle(in)">
                                      <p:cBhvr>
                                        <p:cTn id="171" dur="2000"/>
                                        <p:tgtEl>
                                          <p:spTgt spid="82"/>
                                        </p:tgtEl>
                                      </p:cBhvr>
                                    </p:animEffect>
                                  </p:childTnLst>
                                </p:cTn>
                              </p:par>
                              <p:par>
                                <p:cTn id="172" presetID="6" presetClass="entr" presetSubtype="16" fill="hold" nodeType="withEffect">
                                  <p:stCondLst>
                                    <p:cond delay="0"/>
                                  </p:stCondLst>
                                  <p:childTnLst>
                                    <p:set>
                                      <p:cBhvr>
                                        <p:cTn id="173" dur="1" fill="hold">
                                          <p:stCondLst>
                                            <p:cond delay="0"/>
                                          </p:stCondLst>
                                        </p:cTn>
                                        <p:tgtEl>
                                          <p:spTgt spid="31"/>
                                        </p:tgtEl>
                                        <p:attrNameLst>
                                          <p:attrName>style.visibility</p:attrName>
                                        </p:attrNameLst>
                                      </p:cBhvr>
                                      <p:to>
                                        <p:strVal val="visible"/>
                                      </p:to>
                                    </p:set>
                                    <p:animEffect transition="in" filter="circle(in)">
                                      <p:cBhvr>
                                        <p:cTn id="174" dur="2000"/>
                                        <p:tgtEl>
                                          <p:spTgt spid="31"/>
                                        </p:tgtEl>
                                      </p:cBhvr>
                                    </p:animEffect>
                                  </p:childTnLst>
                                </p:cTn>
                              </p:par>
                              <p:par>
                                <p:cTn id="175" presetID="6" presetClass="entr" presetSubtype="16" fill="hold" nodeType="withEffect">
                                  <p:stCondLst>
                                    <p:cond delay="0"/>
                                  </p:stCondLst>
                                  <p:childTnLst>
                                    <p:set>
                                      <p:cBhvr>
                                        <p:cTn id="176" dur="1" fill="hold">
                                          <p:stCondLst>
                                            <p:cond delay="0"/>
                                          </p:stCondLst>
                                        </p:cTn>
                                        <p:tgtEl>
                                          <p:spTgt spid="86"/>
                                        </p:tgtEl>
                                        <p:attrNameLst>
                                          <p:attrName>style.visibility</p:attrName>
                                        </p:attrNameLst>
                                      </p:cBhvr>
                                      <p:to>
                                        <p:strVal val="visible"/>
                                      </p:to>
                                    </p:set>
                                    <p:animEffect transition="in" filter="circle(in)">
                                      <p:cBhvr>
                                        <p:cTn id="177" dur="2000"/>
                                        <p:tgtEl>
                                          <p:spTgt spid="86"/>
                                        </p:tgtEl>
                                      </p:cBhvr>
                                    </p:animEffect>
                                  </p:childTnLst>
                                </p:cTn>
                              </p:par>
                              <p:par>
                                <p:cTn id="178" presetID="6" presetClass="entr" presetSubtype="16" fill="hold" grpId="0" nodeType="withEffect">
                                  <p:stCondLst>
                                    <p:cond delay="0"/>
                                  </p:stCondLst>
                                  <p:childTnLst>
                                    <p:set>
                                      <p:cBhvr>
                                        <p:cTn id="179" dur="1" fill="hold">
                                          <p:stCondLst>
                                            <p:cond delay="0"/>
                                          </p:stCondLst>
                                        </p:cTn>
                                        <p:tgtEl>
                                          <p:spTgt spid="244"/>
                                        </p:tgtEl>
                                        <p:attrNameLst>
                                          <p:attrName>style.visibility</p:attrName>
                                        </p:attrNameLst>
                                      </p:cBhvr>
                                      <p:to>
                                        <p:strVal val="visible"/>
                                      </p:to>
                                    </p:set>
                                    <p:animEffect transition="in" filter="circle(in)">
                                      <p:cBhvr>
                                        <p:cTn id="180" dur="2000"/>
                                        <p:tgtEl>
                                          <p:spTgt spid="244"/>
                                        </p:tgtEl>
                                      </p:cBhvr>
                                    </p:animEffect>
                                  </p:childTnLst>
                                </p:cTn>
                              </p:par>
                            </p:childTnLst>
                          </p:cTn>
                        </p:par>
                      </p:childTnLst>
                    </p:cTn>
                  </p:par>
                  <p:par>
                    <p:cTn id="181" fill="hold">
                      <p:stCondLst>
                        <p:cond delay="indefinite"/>
                      </p:stCondLst>
                      <p:childTnLst>
                        <p:par>
                          <p:cTn id="182" fill="hold">
                            <p:stCondLst>
                              <p:cond delay="0"/>
                            </p:stCondLst>
                            <p:childTnLst>
                              <p:par>
                                <p:cTn id="183" presetID="21" presetClass="entr" presetSubtype="1" fill="hold" grpId="0" nodeType="clickEffect">
                                  <p:stCondLst>
                                    <p:cond delay="0"/>
                                  </p:stCondLst>
                                  <p:childTnLst>
                                    <p:set>
                                      <p:cBhvr>
                                        <p:cTn id="184" dur="1" fill="hold">
                                          <p:stCondLst>
                                            <p:cond delay="0"/>
                                          </p:stCondLst>
                                        </p:cTn>
                                        <p:tgtEl>
                                          <p:spTgt spid="33"/>
                                        </p:tgtEl>
                                        <p:attrNameLst>
                                          <p:attrName>style.visibility</p:attrName>
                                        </p:attrNameLst>
                                      </p:cBhvr>
                                      <p:to>
                                        <p:strVal val="visible"/>
                                      </p:to>
                                    </p:set>
                                    <p:animEffect transition="in" filter="wheel(1)">
                                      <p:cBhvr>
                                        <p:cTn id="185" dur="2000"/>
                                        <p:tgtEl>
                                          <p:spTgt spid="33"/>
                                        </p:tgtEl>
                                      </p:cBhvr>
                                    </p:animEffect>
                                  </p:childTnLst>
                                </p:cTn>
                              </p:par>
                              <p:par>
                                <p:cTn id="186" presetID="21" presetClass="entr" presetSubtype="1" fill="hold" grpId="0" nodeType="withEffect">
                                  <p:stCondLst>
                                    <p:cond delay="0"/>
                                  </p:stCondLst>
                                  <p:childTnLst>
                                    <p:set>
                                      <p:cBhvr>
                                        <p:cTn id="187" dur="1" fill="hold">
                                          <p:stCondLst>
                                            <p:cond delay="0"/>
                                          </p:stCondLst>
                                        </p:cTn>
                                        <p:tgtEl>
                                          <p:spTgt spid="34"/>
                                        </p:tgtEl>
                                        <p:attrNameLst>
                                          <p:attrName>style.visibility</p:attrName>
                                        </p:attrNameLst>
                                      </p:cBhvr>
                                      <p:to>
                                        <p:strVal val="visible"/>
                                      </p:to>
                                    </p:set>
                                    <p:animEffect transition="in" filter="wheel(1)">
                                      <p:cBhvr>
                                        <p:cTn id="188" dur="2000"/>
                                        <p:tgtEl>
                                          <p:spTgt spid="34"/>
                                        </p:tgtEl>
                                      </p:cBhvr>
                                    </p:animEffect>
                                  </p:childTnLst>
                                </p:cTn>
                              </p:par>
                              <p:par>
                                <p:cTn id="189" presetID="21" presetClass="entr" presetSubtype="1" fill="hold" grpId="0" nodeType="withEffect">
                                  <p:stCondLst>
                                    <p:cond delay="0"/>
                                  </p:stCondLst>
                                  <p:childTnLst>
                                    <p:set>
                                      <p:cBhvr>
                                        <p:cTn id="190" dur="1" fill="hold">
                                          <p:stCondLst>
                                            <p:cond delay="0"/>
                                          </p:stCondLst>
                                        </p:cTn>
                                        <p:tgtEl>
                                          <p:spTgt spid="35"/>
                                        </p:tgtEl>
                                        <p:attrNameLst>
                                          <p:attrName>style.visibility</p:attrName>
                                        </p:attrNameLst>
                                      </p:cBhvr>
                                      <p:to>
                                        <p:strVal val="visible"/>
                                      </p:to>
                                    </p:set>
                                    <p:animEffect transition="in" filter="wheel(1)">
                                      <p:cBhvr>
                                        <p:cTn id="191" dur="2000"/>
                                        <p:tgtEl>
                                          <p:spTgt spid="35"/>
                                        </p:tgtEl>
                                      </p:cBhvr>
                                    </p:animEffect>
                                  </p:childTnLst>
                                </p:cTn>
                              </p:par>
                            </p:childTnLst>
                          </p:cTn>
                        </p:par>
                      </p:childTnLst>
                    </p:cTn>
                  </p:par>
                  <p:par>
                    <p:cTn id="192" fill="hold">
                      <p:stCondLst>
                        <p:cond delay="indefinite"/>
                      </p:stCondLst>
                      <p:childTnLst>
                        <p:par>
                          <p:cTn id="193" fill="hold">
                            <p:stCondLst>
                              <p:cond delay="0"/>
                            </p:stCondLst>
                            <p:childTnLst>
                              <p:par>
                                <p:cTn id="194" presetID="6" presetClass="entr" presetSubtype="16" fill="hold" grpId="0" nodeType="clickEffect">
                                  <p:stCondLst>
                                    <p:cond delay="0"/>
                                  </p:stCondLst>
                                  <p:childTnLst>
                                    <p:set>
                                      <p:cBhvr>
                                        <p:cTn id="195" dur="1" fill="hold">
                                          <p:stCondLst>
                                            <p:cond delay="0"/>
                                          </p:stCondLst>
                                        </p:cTn>
                                        <p:tgtEl>
                                          <p:spTgt spid="38"/>
                                        </p:tgtEl>
                                        <p:attrNameLst>
                                          <p:attrName>style.visibility</p:attrName>
                                        </p:attrNameLst>
                                      </p:cBhvr>
                                      <p:to>
                                        <p:strVal val="visible"/>
                                      </p:to>
                                    </p:set>
                                    <p:animEffect transition="in" filter="circle(in)">
                                      <p:cBhvr>
                                        <p:cTn id="196" dur="2000"/>
                                        <p:tgtEl>
                                          <p:spTgt spid="38"/>
                                        </p:tgtEl>
                                      </p:cBhvr>
                                    </p:animEffect>
                                  </p:childTnLst>
                                </p:cTn>
                              </p:par>
                              <p:par>
                                <p:cTn id="197" presetID="6" presetClass="entr" presetSubtype="16" fill="hold" grpId="0" nodeType="withEffect">
                                  <p:stCondLst>
                                    <p:cond delay="0"/>
                                  </p:stCondLst>
                                  <p:childTnLst>
                                    <p:set>
                                      <p:cBhvr>
                                        <p:cTn id="198" dur="1" fill="hold">
                                          <p:stCondLst>
                                            <p:cond delay="0"/>
                                          </p:stCondLst>
                                        </p:cTn>
                                        <p:tgtEl>
                                          <p:spTgt spid="37"/>
                                        </p:tgtEl>
                                        <p:attrNameLst>
                                          <p:attrName>style.visibility</p:attrName>
                                        </p:attrNameLst>
                                      </p:cBhvr>
                                      <p:to>
                                        <p:strVal val="visible"/>
                                      </p:to>
                                    </p:set>
                                    <p:animEffect transition="in" filter="circle(in)">
                                      <p:cBhvr>
                                        <p:cTn id="199" dur="2000"/>
                                        <p:tgtEl>
                                          <p:spTgt spid="37"/>
                                        </p:tgtEl>
                                      </p:cBhvr>
                                    </p:animEffect>
                                  </p:childTnLst>
                                </p:cTn>
                              </p:par>
                            </p:childTnLst>
                          </p:cTn>
                        </p:par>
                      </p:childTnLst>
                    </p:cTn>
                  </p:par>
                  <p:par>
                    <p:cTn id="200" fill="hold">
                      <p:stCondLst>
                        <p:cond delay="indefinite"/>
                      </p:stCondLst>
                      <p:childTnLst>
                        <p:par>
                          <p:cTn id="201" fill="hold">
                            <p:stCondLst>
                              <p:cond delay="0"/>
                            </p:stCondLst>
                            <p:childTnLst>
                              <p:par>
                                <p:cTn id="202" presetID="6" presetClass="entr" presetSubtype="16" fill="hold" grpId="0" nodeType="clickEffect">
                                  <p:stCondLst>
                                    <p:cond delay="0"/>
                                  </p:stCondLst>
                                  <p:childTnLst>
                                    <p:set>
                                      <p:cBhvr>
                                        <p:cTn id="203" dur="1" fill="hold">
                                          <p:stCondLst>
                                            <p:cond delay="0"/>
                                          </p:stCondLst>
                                        </p:cTn>
                                        <p:tgtEl>
                                          <p:spTgt spid="134"/>
                                        </p:tgtEl>
                                        <p:attrNameLst>
                                          <p:attrName>style.visibility</p:attrName>
                                        </p:attrNameLst>
                                      </p:cBhvr>
                                      <p:to>
                                        <p:strVal val="visible"/>
                                      </p:to>
                                    </p:set>
                                    <p:animEffect transition="in" filter="circle(in)">
                                      <p:cBhvr>
                                        <p:cTn id="204" dur="2000"/>
                                        <p:tgtEl>
                                          <p:spTgt spid="134"/>
                                        </p:tgtEl>
                                      </p:cBhvr>
                                    </p:animEffect>
                                  </p:childTnLst>
                                </p:cTn>
                              </p:par>
                              <p:par>
                                <p:cTn id="205" presetID="6" presetClass="entr" presetSubtype="16" fill="hold" nodeType="withEffect">
                                  <p:stCondLst>
                                    <p:cond delay="0"/>
                                  </p:stCondLst>
                                  <p:childTnLst>
                                    <p:set>
                                      <p:cBhvr>
                                        <p:cTn id="206" dur="1" fill="hold">
                                          <p:stCondLst>
                                            <p:cond delay="0"/>
                                          </p:stCondLst>
                                        </p:cTn>
                                        <p:tgtEl>
                                          <p:spTgt spid="97"/>
                                        </p:tgtEl>
                                        <p:attrNameLst>
                                          <p:attrName>style.visibility</p:attrName>
                                        </p:attrNameLst>
                                      </p:cBhvr>
                                      <p:to>
                                        <p:strVal val="visible"/>
                                      </p:to>
                                    </p:set>
                                    <p:animEffect transition="in" filter="circle(in)">
                                      <p:cBhvr>
                                        <p:cTn id="207" dur="2000"/>
                                        <p:tgtEl>
                                          <p:spTgt spid="97"/>
                                        </p:tgtEl>
                                      </p:cBhvr>
                                    </p:animEffect>
                                  </p:childTnLst>
                                </p:cTn>
                              </p:par>
                            </p:childTnLst>
                          </p:cTn>
                        </p:par>
                      </p:childTnLst>
                    </p:cTn>
                  </p:par>
                  <p:par>
                    <p:cTn id="208" fill="hold">
                      <p:stCondLst>
                        <p:cond delay="indefinite"/>
                      </p:stCondLst>
                      <p:childTnLst>
                        <p:par>
                          <p:cTn id="209" fill="hold">
                            <p:stCondLst>
                              <p:cond delay="0"/>
                            </p:stCondLst>
                            <p:childTnLst>
                              <p:par>
                                <p:cTn id="210" presetID="21" presetClass="entr" presetSubtype="1" fill="hold" grpId="0" nodeType="clickEffect">
                                  <p:stCondLst>
                                    <p:cond delay="0"/>
                                  </p:stCondLst>
                                  <p:childTnLst>
                                    <p:set>
                                      <p:cBhvr>
                                        <p:cTn id="211" dur="1" fill="hold">
                                          <p:stCondLst>
                                            <p:cond delay="0"/>
                                          </p:stCondLst>
                                        </p:cTn>
                                        <p:tgtEl>
                                          <p:spTgt spid="135"/>
                                        </p:tgtEl>
                                        <p:attrNameLst>
                                          <p:attrName>style.visibility</p:attrName>
                                        </p:attrNameLst>
                                      </p:cBhvr>
                                      <p:to>
                                        <p:strVal val="visible"/>
                                      </p:to>
                                    </p:set>
                                    <p:animEffect transition="in" filter="wheel(1)">
                                      <p:cBhvr>
                                        <p:cTn id="212" dur="2000"/>
                                        <p:tgtEl>
                                          <p:spTgt spid="135"/>
                                        </p:tgtEl>
                                      </p:cBhvr>
                                    </p:animEffect>
                                  </p:childTnLst>
                                </p:cTn>
                              </p:par>
                              <p:par>
                                <p:cTn id="213" presetID="21" presetClass="entr" presetSubtype="1" fill="hold" nodeType="withEffect">
                                  <p:stCondLst>
                                    <p:cond delay="0"/>
                                  </p:stCondLst>
                                  <p:childTnLst>
                                    <p:set>
                                      <p:cBhvr>
                                        <p:cTn id="214" dur="1" fill="hold">
                                          <p:stCondLst>
                                            <p:cond delay="0"/>
                                          </p:stCondLst>
                                        </p:cTn>
                                        <p:tgtEl>
                                          <p:spTgt spid="96"/>
                                        </p:tgtEl>
                                        <p:attrNameLst>
                                          <p:attrName>style.visibility</p:attrName>
                                        </p:attrNameLst>
                                      </p:cBhvr>
                                      <p:to>
                                        <p:strVal val="visible"/>
                                      </p:to>
                                    </p:set>
                                    <p:animEffect transition="in" filter="wheel(1)">
                                      <p:cBhvr>
                                        <p:cTn id="215" dur="2000"/>
                                        <p:tgtEl>
                                          <p:spTgt spid="96"/>
                                        </p:tgtEl>
                                      </p:cBhvr>
                                    </p:animEffect>
                                  </p:childTnLst>
                                </p:cTn>
                              </p:par>
                            </p:childTnLst>
                          </p:cTn>
                        </p:par>
                      </p:childTnLst>
                    </p:cTn>
                  </p:par>
                  <p:par>
                    <p:cTn id="216" fill="hold">
                      <p:stCondLst>
                        <p:cond delay="indefinite"/>
                      </p:stCondLst>
                      <p:childTnLst>
                        <p:par>
                          <p:cTn id="217" fill="hold">
                            <p:stCondLst>
                              <p:cond delay="0"/>
                            </p:stCondLst>
                            <p:childTnLst>
                              <p:par>
                                <p:cTn id="218" presetID="6" presetClass="entr" presetSubtype="16" fill="hold" nodeType="clickEffect">
                                  <p:stCondLst>
                                    <p:cond delay="0"/>
                                  </p:stCondLst>
                                  <p:childTnLst>
                                    <p:set>
                                      <p:cBhvr>
                                        <p:cTn id="219" dur="1" fill="hold">
                                          <p:stCondLst>
                                            <p:cond delay="0"/>
                                          </p:stCondLst>
                                        </p:cTn>
                                        <p:tgtEl>
                                          <p:spTgt spid="103"/>
                                        </p:tgtEl>
                                        <p:attrNameLst>
                                          <p:attrName>style.visibility</p:attrName>
                                        </p:attrNameLst>
                                      </p:cBhvr>
                                      <p:to>
                                        <p:strVal val="visible"/>
                                      </p:to>
                                    </p:set>
                                    <p:animEffect transition="in" filter="circle(in)">
                                      <p:cBhvr>
                                        <p:cTn id="220" dur="2000"/>
                                        <p:tgtEl>
                                          <p:spTgt spid="103"/>
                                        </p:tgtEl>
                                      </p:cBhvr>
                                    </p:animEffect>
                                  </p:childTnLst>
                                </p:cTn>
                              </p:par>
                              <p:par>
                                <p:cTn id="221" presetID="6" presetClass="entr" presetSubtype="16" fill="hold" grpId="0" nodeType="withEffect">
                                  <p:stCondLst>
                                    <p:cond delay="0"/>
                                  </p:stCondLst>
                                  <p:childTnLst>
                                    <p:set>
                                      <p:cBhvr>
                                        <p:cTn id="222" dur="1" fill="hold">
                                          <p:stCondLst>
                                            <p:cond delay="0"/>
                                          </p:stCondLst>
                                        </p:cTn>
                                        <p:tgtEl>
                                          <p:spTgt spid="39"/>
                                        </p:tgtEl>
                                        <p:attrNameLst>
                                          <p:attrName>style.visibility</p:attrName>
                                        </p:attrNameLst>
                                      </p:cBhvr>
                                      <p:to>
                                        <p:strVal val="visible"/>
                                      </p:to>
                                    </p:set>
                                    <p:animEffect transition="in" filter="circle(in)">
                                      <p:cBhvr>
                                        <p:cTn id="223" dur="2000"/>
                                        <p:tgtEl>
                                          <p:spTgt spid="39"/>
                                        </p:tgtEl>
                                      </p:cBhvr>
                                    </p:animEffect>
                                  </p:childTnLst>
                                </p:cTn>
                              </p:par>
                              <p:par>
                                <p:cTn id="224" presetID="6" presetClass="entr" presetSubtype="16" fill="hold" grpId="0" nodeType="withEffect">
                                  <p:stCondLst>
                                    <p:cond delay="0"/>
                                  </p:stCondLst>
                                  <p:childTnLst>
                                    <p:set>
                                      <p:cBhvr>
                                        <p:cTn id="225" dur="1" fill="hold">
                                          <p:stCondLst>
                                            <p:cond delay="0"/>
                                          </p:stCondLst>
                                        </p:cTn>
                                        <p:tgtEl>
                                          <p:spTgt spid="130"/>
                                        </p:tgtEl>
                                        <p:attrNameLst>
                                          <p:attrName>style.visibility</p:attrName>
                                        </p:attrNameLst>
                                      </p:cBhvr>
                                      <p:to>
                                        <p:strVal val="visible"/>
                                      </p:to>
                                    </p:set>
                                    <p:animEffect transition="in" filter="circle(in)">
                                      <p:cBhvr>
                                        <p:cTn id="226" dur="2000"/>
                                        <p:tgtEl>
                                          <p:spTgt spid="130"/>
                                        </p:tgtEl>
                                      </p:cBhvr>
                                    </p:animEffect>
                                  </p:childTnLst>
                                </p:cTn>
                              </p:par>
                              <p:par>
                                <p:cTn id="227" presetID="6" presetClass="entr" presetSubtype="16" fill="hold" grpId="0" nodeType="withEffect">
                                  <p:stCondLst>
                                    <p:cond delay="0"/>
                                  </p:stCondLst>
                                  <p:childTnLst>
                                    <p:set>
                                      <p:cBhvr>
                                        <p:cTn id="228" dur="1" fill="hold">
                                          <p:stCondLst>
                                            <p:cond delay="0"/>
                                          </p:stCondLst>
                                        </p:cTn>
                                        <p:tgtEl>
                                          <p:spTgt spid="40"/>
                                        </p:tgtEl>
                                        <p:attrNameLst>
                                          <p:attrName>style.visibility</p:attrName>
                                        </p:attrNameLst>
                                      </p:cBhvr>
                                      <p:to>
                                        <p:strVal val="visible"/>
                                      </p:to>
                                    </p:set>
                                    <p:animEffect transition="in" filter="circle(in)">
                                      <p:cBhvr>
                                        <p:cTn id="229" dur="2000"/>
                                        <p:tgtEl>
                                          <p:spTgt spid="40"/>
                                        </p:tgtEl>
                                      </p:cBhvr>
                                    </p:animEffect>
                                  </p:childTnLst>
                                </p:cTn>
                              </p:par>
                            </p:childTnLst>
                          </p:cTn>
                        </p:par>
                      </p:childTnLst>
                    </p:cTn>
                  </p:par>
                  <p:par>
                    <p:cTn id="230" fill="hold">
                      <p:stCondLst>
                        <p:cond delay="indefinite"/>
                      </p:stCondLst>
                      <p:childTnLst>
                        <p:par>
                          <p:cTn id="231" fill="hold">
                            <p:stCondLst>
                              <p:cond delay="0"/>
                            </p:stCondLst>
                            <p:childTnLst>
                              <p:par>
                                <p:cTn id="232" presetID="6" presetClass="entr" presetSubtype="16" fill="hold" grpId="0" nodeType="clickEffect">
                                  <p:stCondLst>
                                    <p:cond delay="0"/>
                                  </p:stCondLst>
                                  <p:childTnLst>
                                    <p:set>
                                      <p:cBhvr>
                                        <p:cTn id="233" dur="1" fill="hold">
                                          <p:stCondLst>
                                            <p:cond delay="0"/>
                                          </p:stCondLst>
                                        </p:cTn>
                                        <p:tgtEl>
                                          <p:spTgt spid="133"/>
                                        </p:tgtEl>
                                        <p:attrNameLst>
                                          <p:attrName>style.visibility</p:attrName>
                                        </p:attrNameLst>
                                      </p:cBhvr>
                                      <p:to>
                                        <p:strVal val="visible"/>
                                      </p:to>
                                    </p:set>
                                    <p:animEffect transition="in" filter="circle(in)">
                                      <p:cBhvr>
                                        <p:cTn id="234" dur="2000"/>
                                        <p:tgtEl>
                                          <p:spTgt spid="133"/>
                                        </p:tgtEl>
                                      </p:cBhvr>
                                    </p:animEffect>
                                  </p:childTnLst>
                                </p:cTn>
                              </p:par>
                              <p:par>
                                <p:cTn id="235" presetID="6" presetClass="entr" presetSubtype="16" fill="hold" nodeType="withEffect">
                                  <p:stCondLst>
                                    <p:cond delay="0"/>
                                  </p:stCondLst>
                                  <p:childTnLst>
                                    <p:set>
                                      <p:cBhvr>
                                        <p:cTn id="236" dur="1" fill="hold">
                                          <p:stCondLst>
                                            <p:cond delay="0"/>
                                          </p:stCondLst>
                                        </p:cTn>
                                        <p:tgtEl>
                                          <p:spTgt spid="106"/>
                                        </p:tgtEl>
                                        <p:attrNameLst>
                                          <p:attrName>style.visibility</p:attrName>
                                        </p:attrNameLst>
                                      </p:cBhvr>
                                      <p:to>
                                        <p:strVal val="visible"/>
                                      </p:to>
                                    </p:set>
                                    <p:animEffect transition="in" filter="circle(in)">
                                      <p:cBhvr>
                                        <p:cTn id="237" dur="2000"/>
                                        <p:tgtEl>
                                          <p:spTgt spid="106"/>
                                        </p:tgtEl>
                                      </p:cBhvr>
                                    </p:animEffect>
                                  </p:childTnLst>
                                </p:cTn>
                              </p:par>
                            </p:childTnLst>
                          </p:cTn>
                        </p:par>
                      </p:childTnLst>
                    </p:cTn>
                  </p:par>
                  <p:par>
                    <p:cTn id="238" fill="hold">
                      <p:stCondLst>
                        <p:cond delay="indefinite"/>
                      </p:stCondLst>
                      <p:childTnLst>
                        <p:par>
                          <p:cTn id="239" fill="hold">
                            <p:stCondLst>
                              <p:cond delay="0"/>
                            </p:stCondLst>
                            <p:childTnLst>
                              <p:par>
                                <p:cTn id="240" presetID="6" presetClass="entr" presetSubtype="16" fill="hold" nodeType="clickEffect">
                                  <p:stCondLst>
                                    <p:cond delay="0"/>
                                  </p:stCondLst>
                                  <p:childTnLst>
                                    <p:set>
                                      <p:cBhvr>
                                        <p:cTn id="241" dur="1" fill="hold">
                                          <p:stCondLst>
                                            <p:cond delay="0"/>
                                          </p:stCondLst>
                                        </p:cTn>
                                        <p:tgtEl>
                                          <p:spTgt spid="115"/>
                                        </p:tgtEl>
                                        <p:attrNameLst>
                                          <p:attrName>style.visibility</p:attrName>
                                        </p:attrNameLst>
                                      </p:cBhvr>
                                      <p:to>
                                        <p:strVal val="visible"/>
                                      </p:to>
                                    </p:set>
                                    <p:animEffect transition="in" filter="circle(in)">
                                      <p:cBhvr>
                                        <p:cTn id="242" dur="2000"/>
                                        <p:tgtEl>
                                          <p:spTgt spid="115"/>
                                        </p:tgtEl>
                                      </p:cBhvr>
                                    </p:animEffect>
                                  </p:childTnLst>
                                </p:cTn>
                              </p:par>
                              <p:par>
                                <p:cTn id="243" presetID="6" presetClass="entr" presetSubtype="16" fill="hold" grpId="0" nodeType="withEffect">
                                  <p:stCondLst>
                                    <p:cond delay="0"/>
                                  </p:stCondLst>
                                  <p:childTnLst>
                                    <p:set>
                                      <p:cBhvr>
                                        <p:cTn id="244" dur="1" fill="hold">
                                          <p:stCondLst>
                                            <p:cond delay="0"/>
                                          </p:stCondLst>
                                        </p:cTn>
                                        <p:tgtEl>
                                          <p:spTgt spid="41"/>
                                        </p:tgtEl>
                                        <p:attrNameLst>
                                          <p:attrName>style.visibility</p:attrName>
                                        </p:attrNameLst>
                                      </p:cBhvr>
                                      <p:to>
                                        <p:strVal val="visible"/>
                                      </p:to>
                                    </p:set>
                                    <p:animEffect transition="in" filter="circle(in)">
                                      <p:cBhvr>
                                        <p:cTn id="245" dur="2000"/>
                                        <p:tgtEl>
                                          <p:spTgt spid="41"/>
                                        </p:tgtEl>
                                      </p:cBhvr>
                                    </p:animEffect>
                                  </p:childTnLst>
                                </p:cTn>
                              </p:par>
                              <p:par>
                                <p:cTn id="246" presetID="6" presetClass="entr" presetSubtype="16" fill="hold" grpId="0" nodeType="withEffect">
                                  <p:stCondLst>
                                    <p:cond delay="0"/>
                                  </p:stCondLst>
                                  <p:childTnLst>
                                    <p:set>
                                      <p:cBhvr>
                                        <p:cTn id="247" dur="1" fill="hold">
                                          <p:stCondLst>
                                            <p:cond delay="0"/>
                                          </p:stCondLst>
                                        </p:cTn>
                                        <p:tgtEl>
                                          <p:spTgt spid="136"/>
                                        </p:tgtEl>
                                        <p:attrNameLst>
                                          <p:attrName>style.visibility</p:attrName>
                                        </p:attrNameLst>
                                      </p:cBhvr>
                                      <p:to>
                                        <p:strVal val="visible"/>
                                      </p:to>
                                    </p:set>
                                    <p:animEffect transition="in" filter="circle(in)">
                                      <p:cBhvr>
                                        <p:cTn id="248" dur="2000"/>
                                        <p:tgtEl>
                                          <p:spTgt spid="136"/>
                                        </p:tgtEl>
                                      </p:cBhvr>
                                    </p:animEffect>
                                  </p:childTnLst>
                                </p:cTn>
                              </p:par>
                              <p:par>
                                <p:cTn id="249" presetID="6" presetClass="entr" presetSubtype="16" fill="hold" grpId="0" nodeType="withEffect">
                                  <p:stCondLst>
                                    <p:cond delay="0"/>
                                  </p:stCondLst>
                                  <p:childTnLst>
                                    <p:set>
                                      <p:cBhvr>
                                        <p:cTn id="250" dur="1" fill="hold">
                                          <p:stCondLst>
                                            <p:cond delay="0"/>
                                          </p:stCondLst>
                                        </p:cTn>
                                        <p:tgtEl>
                                          <p:spTgt spid="42"/>
                                        </p:tgtEl>
                                        <p:attrNameLst>
                                          <p:attrName>style.visibility</p:attrName>
                                        </p:attrNameLst>
                                      </p:cBhvr>
                                      <p:to>
                                        <p:strVal val="visible"/>
                                      </p:to>
                                    </p:set>
                                    <p:animEffect transition="in" filter="circle(in)">
                                      <p:cBhvr>
                                        <p:cTn id="251" dur="2000"/>
                                        <p:tgtEl>
                                          <p:spTgt spid="42"/>
                                        </p:tgtEl>
                                      </p:cBhvr>
                                    </p:animEffect>
                                  </p:childTnLst>
                                </p:cTn>
                              </p:par>
                            </p:childTnLst>
                          </p:cTn>
                        </p:par>
                      </p:childTnLst>
                    </p:cTn>
                  </p:par>
                  <p:par>
                    <p:cTn id="252" fill="hold">
                      <p:stCondLst>
                        <p:cond delay="indefinite"/>
                      </p:stCondLst>
                      <p:childTnLst>
                        <p:par>
                          <p:cTn id="253" fill="hold">
                            <p:stCondLst>
                              <p:cond delay="0"/>
                            </p:stCondLst>
                            <p:childTnLst>
                              <p:par>
                                <p:cTn id="254" presetID="6" presetClass="entr" presetSubtype="16" fill="hold" nodeType="clickEffect">
                                  <p:stCondLst>
                                    <p:cond delay="0"/>
                                  </p:stCondLst>
                                  <p:childTnLst>
                                    <p:set>
                                      <p:cBhvr>
                                        <p:cTn id="255" dur="1" fill="hold">
                                          <p:stCondLst>
                                            <p:cond delay="0"/>
                                          </p:stCondLst>
                                        </p:cTn>
                                        <p:tgtEl>
                                          <p:spTgt spid="118"/>
                                        </p:tgtEl>
                                        <p:attrNameLst>
                                          <p:attrName>style.visibility</p:attrName>
                                        </p:attrNameLst>
                                      </p:cBhvr>
                                      <p:to>
                                        <p:strVal val="visible"/>
                                      </p:to>
                                    </p:set>
                                    <p:animEffect transition="in" filter="circle(in)">
                                      <p:cBhvr>
                                        <p:cTn id="256" dur="2000"/>
                                        <p:tgtEl>
                                          <p:spTgt spid="118"/>
                                        </p:tgtEl>
                                      </p:cBhvr>
                                    </p:animEffect>
                                  </p:childTnLst>
                                </p:cTn>
                              </p:par>
                              <p:par>
                                <p:cTn id="257" presetID="6" presetClass="entr" presetSubtype="16" fill="hold" grpId="0" nodeType="withEffect">
                                  <p:stCondLst>
                                    <p:cond delay="0"/>
                                  </p:stCondLst>
                                  <p:childTnLst>
                                    <p:set>
                                      <p:cBhvr>
                                        <p:cTn id="258" dur="1" fill="hold">
                                          <p:stCondLst>
                                            <p:cond delay="0"/>
                                          </p:stCondLst>
                                        </p:cTn>
                                        <p:tgtEl>
                                          <p:spTgt spid="44"/>
                                        </p:tgtEl>
                                        <p:attrNameLst>
                                          <p:attrName>style.visibility</p:attrName>
                                        </p:attrNameLst>
                                      </p:cBhvr>
                                      <p:to>
                                        <p:strVal val="visible"/>
                                      </p:to>
                                    </p:set>
                                    <p:animEffect transition="in" filter="circle(in)">
                                      <p:cBhvr>
                                        <p:cTn id="259" dur="2000"/>
                                        <p:tgtEl>
                                          <p:spTgt spid="44"/>
                                        </p:tgtEl>
                                      </p:cBhvr>
                                    </p:animEffect>
                                  </p:childTnLst>
                                </p:cTn>
                              </p:par>
                              <p:par>
                                <p:cTn id="260" presetID="6" presetClass="entr" presetSubtype="16" fill="hold" grpId="0" nodeType="withEffect">
                                  <p:stCondLst>
                                    <p:cond delay="0"/>
                                  </p:stCondLst>
                                  <p:childTnLst>
                                    <p:set>
                                      <p:cBhvr>
                                        <p:cTn id="261" dur="1" fill="hold">
                                          <p:stCondLst>
                                            <p:cond delay="0"/>
                                          </p:stCondLst>
                                        </p:cTn>
                                        <p:tgtEl>
                                          <p:spTgt spid="43"/>
                                        </p:tgtEl>
                                        <p:attrNameLst>
                                          <p:attrName>style.visibility</p:attrName>
                                        </p:attrNameLst>
                                      </p:cBhvr>
                                      <p:to>
                                        <p:strVal val="visible"/>
                                      </p:to>
                                    </p:set>
                                    <p:animEffect transition="in" filter="circle(in)">
                                      <p:cBhvr>
                                        <p:cTn id="262" dur="2000"/>
                                        <p:tgtEl>
                                          <p:spTgt spid="43"/>
                                        </p:tgtEl>
                                      </p:cBhvr>
                                    </p:animEffect>
                                  </p:childTnLst>
                                </p:cTn>
                              </p:par>
                            </p:childTnLst>
                          </p:cTn>
                        </p:par>
                      </p:childTnLst>
                    </p:cTn>
                  </p:par>
                  <p:par>
                    <p:cTn id="263" fill="hold">
                      <p:stCondLst>
                        <p:cond delay="indefinite"/>
                      </p:stCondLst>
                      <p:childTnLst>
                        <p:par>
                          <p:cTn id="264" fill="hold">
                            <p:stCondLst>
                              <p:cond delay="0"/>
                            </p:stCondLst>
                            <p:childTnLst>
                              <p:par>
                                <p:cTn id="265" presetID="6" presetClass="entr" presetSubtype="16" fill="hold" nodeType="clickEffect">
                                  <p:stCondLst>
                                    <p:cond delay="0"/>
                                  </p:stCondLst>
                                  <p:childTnLst>
                                    <p:set>
                                      <p:cBhvr>
                                        <p:cTn id="266" dur="1" fill="hold">
                                          <p:stCondLst>
                                            <p:cond delay="0"/>
                                          </p:stCondLst>
                                        </p:cTn>
                                        <p:tgtEl>
                                          <p:spTgt spid="109"/>
                                        </p:tgtEl>
                                        <p:attrNameLst>
                                          <p:attrName>style.visibility</p:attrName>
                                        </p:attrNameLst>
                                      </p:cBhvr>
                                      <p:to>
                                        <p:strVal val="visible"/>
                                      </p:to>
                                    </p:set>
                                    <p:animEffect transition="in" filter="circle(in)">
                                      <p:cBhvr>
                                        <p:cTn id="267" dur="20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5" grpId="0" animBg="1"/>
      <p:bldP spid="16" grpId="0" animBg="1"/>
      <p:bldP spid="21" grpId="0" animBg="1"/>
      <p:bldP spid="22" grpId="0" animBg="1"/>
      <p:bldP spid="33" grpId="0" animBg="1"/>
      <p:bldP spid="34" grpId="0" animBg="1"/>
      <p:bldP spid="35" grpId="0" animBg="1"/>
      <p:bldP spid="37" grpId="0" animBg="1"/>
      <p:bldP spid="38" grpId="0" animBg="1"/>
      <p:bldP spid="39" grpId="0" animBg="1"/>
      <p:bldP spid="40" grpId="0" animBg="1"/>
      <p:bldP spid="41" grpId="0" animBg="1"/>
      <p:bldP spid="42" grpId="0" animBg="1"/>
      <p:bldP spid="43" grpId="0" animBg="1"/>
      <p:bldP spid="44" grpId="0" animBg="1"/>
      <p:bldP spid="59" grpId="0" animBg="1"/>
      <p:bldP spid="60" grpId="0" animBg="1"/>
      <p:bldP spid="89" grpId="0" animBg="1"/>
      <p:bldP spid="130" grpId="0" animBg="1"/>
      <p:bldP spid="133" grpId="0"/>
      <p:bldP spid="134" grpId="0"/>
      <p:bldP spid="135" grpId="0"/>
      <p:bldP spid="136" grpId="0" animBg="1"/>
      <p:bldP spid="244"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7A1C2EF-4715-4E84-89A2-2FF731A7BB11}"/>
              </a:ext>
            </a:extLst>
          </p:cNvPr>
          <p:cNvSpPr>
            <a:spLocks noGrp="1"/>
          </p:cNvSpPr>
          <p:nvPr>
            <p:ph idx="1"/>
          </p:nvPr>
        </p:nvSpPr>
        <p:spPr/>
        <p:txBody>
          <a:bodyPr>
            <a:normAutofit/>
          </a:bodyPr>
          <a:lstStyle/>
          <a:p>
            <a:pPr algn="just"/>
            <a:r>
              <a:rPr lang="en-GB" dirty="0"/>
              <a:t>Ingest</a:t>
            </a:r>
          </a:p>
          <a:p>
            <a:pPr lvl="1" algn="just"/>
            <a:r>
              <a:rPr lang="en-GB" dirty="0"/>
              <a:t> enables secure acceptance and quality control of data for preservation.</a:t>
            </a:r>
          </a:p>
          <a:p>
            <a:pPr algn="just"/>
            <a:r>
              <a:rPr lang="en-GB" dirty="0"/>
              <a:t>Archival Storage</a:t>
            </a:r>
          </a:p>
          <a:p>
            <a:pPr lvl="1" algn="just"/>
            <a:r>
              <a:rPr lang="en-GB" dirty="0"/>
              <a:t>ensures the secure storage, management, and retrieval of preserved data</a:t>
            </a:r>
          </a:p>
          <a:p>
            <a:pPr algn="just"/>
            <a:r>
              <a:rPr lang="en-GB" dirty="0"/>
              <a:t>Data Management</a:t>
            </a:r>
          </a:p>
          <a:p>
            <a:pPr lvl="1" algn="just"/>
            <a:r>
              <a:rPr lang="en-GB" dirty="0"/>
              <a:t> supports ongoing accumulation and availability of administrative data on the operation of and documentation of the content of an archive</a:t>
            </a:r>
          </a:p>
        </p:txBody>
      </p:sp>
      <p:sp>
        <p:nvSpPr>
          <p:cNvPr id="3" name="Title 2">
            <a:extLst>
              <a:ext uri="{FF2B5EF4-FFF2-40B4-BE49-F238E27FC236}">
                <a16:creationId xmlns:a16="http://schemas.microsoft.com/office/drawing/2014/main" id="{DE07A75B-EBB9-49E7-A521-FF5AF3F93420}"/>
              </a:ext>
            </a:extLst>
          </p:cNvPr>
          <p:cNvSpPr>
            <a:spLocks noGrp="1"/>
          </p:cNvSpPr>
          <p:nvPr>
            <p:ph type="title"/>
          </p:nvPr>
        </p:nvSpPr>
        <p:spPr/>
        <p:txBody>
          <a:bodyPr/>
          <a:lstStyle/>
          <a:p>
            <a:r>
              <a:rPr lang="en-US" dirty="0"/>
              <a:t>Data Archiving System Functions</a:t>
            </a:r>
            <a:endParaRPr lang="en-GB" dirty="0"/>
          </a:p>
        </p:txBody>
      </p:sp>
    </p:spTree>
    <p:extLst>
      <p:ext uri="{BB962C8B-B14F-4D97-AF65-F5344CB8AC3E}">
        <p14:creationId xmlns:p14="http://schemas.microsoft.com/office/powerpoint/2010/main" val="33302239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7A1C2EF-4715-4E84-89A2-2FF731A7BB11}"/>
              </a:ext>
            </a:extLst>
          </p:cNvPr>
          <p:cNvSpPr>
            <a:spLocks noGrp="1"/>
          </p:cNvSpPr>
          <p:nvPr>
            <p:ph idx="1"/>
          </p:nvPr>
        </p:nvSpPr>
        <p:spPr/>
        <p:txBody>
          <a:bodyPr>
            <a:normAutofit fontScale="92500" lnSpcReduction="10000"/>
          </a:bodyPr>
          <a:lstStyle/>
          <a:p>
            <a:pPr algn="just"/>
            <a:r>
              <a:rPr lang="en-GB" dirty="0"/>
              <a:t>Administration</a:t>
            </a:r>
          </a:p>
          <a:p>
            <a:pPr lvl="1" algn="just"/>
            <a:r>
              <a:rPr lang="en-GB" dirty="0"/>
              <a:t>develops, maintains, and applies policies and procedures to operate and coordinate archival system functions</a:t>
            </a:r>
          </a:p>
          <a:p>
            <a:pPr algn="just"/>
            <a:r>
              <a:rPr lang="en-GB" dirty="0"/>
              <a:t>Preservation Planning</a:t>
            </a:r>
          </a:p>
          <a:p>
            <a:pPr lvl="1" algn="just"/>
            <a:r>
              <a:rPr lang="en-GB" dirty="0"/>
              <a:t>develops and recommends standards, policies, procedures and means for preserving digital content</a:t>
            </a:r>
          </a:p>
          <a:p>
            <a:pPr algn="just"/>
            <a:r>
              <a:rPr lang="en-GB" dirty="0"/>
              <a:t>Access</a:t>
            </a:r>
          </a:p>
          <a:p>
            <a:pPr lvl="1" algn="just"/>
            <a:r>
              <a:rPr lang="en-GB" dirty="0"/>
              <a:t>finds and delivers content in an archive to authorised users</a:t>
            </a:r>
          </a:p>
          <a:p>
            <a:pPr algn="just"/>
            <a:r>
              <a:rPr lang="en-GB" dirty="0"/>
              <a:t>Common Services</a:t>
            </a:r>
          </a:p>
          <a:p>
            <a:pPr lvl="1" algn="just"/>
            <a:r>
              <a:rPr lang="en-GB" dirty="0"/>
              <a:t>refers to the operating system, network services and security services needed to implement and manage a preservation repository</a:t>
            </a:r>
          </a:p>
        </p:txBody>
      </p:sp>
      <p:sp>
        <p:nvSpPr>
          <p:cNvPr id="3" name="Title 2">
            <a:extLst>
              <a:ext uri="{FF2B5EF4-FFF2-40B4-BE49-F238E27FC236}">
                <a16:creationId xmlns:a16="http://schemas.microsoft.com/office/drawing/2014/main" id="{DE07A75B-EBB9-49E7-A521-FF5AF3F93420}"/>
              </a:ext>
            </a:extLst>
          </p:cNvPr>
          <p:cNvSpPr>
            <a:spLocks noGrp="1"/>
          </p:cNvSpPr>
          <p:nvPr>
            <p:ph type="title"/>
          </p:nvPr>
        </p:nvSpPr>
        <p:spPr/>
        <p:txBody>
          <a:bodyPr/>
          <a:lstStyle/>
          <a:p>
            <a:r>
              <a:rPr lang="en-US" dirty="0"/>
              <a:t>Data Archiving System Functions</a:t>
            </a:r>
            <a:endParaRPr lang="en-GB" dirty="0"/>
          </a:p>
        </p:txBody>
      </p:sp>
    </p:spTree>
    <p:extLst>
      <p:ext uri="{BB962C8B-B14F-4D97-AF65-F5344CB8AC3E}">
        <p14:creationId xmlns:p14="http://schemas.microsoft.com/office/powerpoint/2010/main" val="15992620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7A1C2EF-4715-4E84-89A2-2FF731A7BB11}"/>
              </a:ext>
            </a:extLst>
          </p:cNvPr>
          <p:cNvSpPr>
            <a:spLocks noGrp="1"/>
          </p:cNvSpPr>
          <p:nvPr>
            <p:ph idx="1"/>
          </p:nvPr>
        </p:nvSpPr>
        <p:spPr/>
        <p:txBody>
          <a:bodyPr>
            <a:normAutofit fontScale="85000" lnSpcReduction="20000"/>
          </a:bodyPr>
          <a:lstStyle/>
          <a:p>
            <a:pPr algn="just"/>
            <a:r>
              <a:rPr lang="en-GB" dirty="0"/>
              <a:t>Submission Information Package (SIP): </a:t>
            </a:r>
          </a:p>
          <a:p>
            <a:pPr lvl="1" algn="just"/>
            <a:r>
              <a:rPr lang="en-GB" dirty="0"/>
              <a:t>the state (format and structure) of the digital content when it is provided to the repository or unit responsible for preservation.</a:t>
            </a:r>
          </a:p>
          <a:p>
            <a:pPr lvl="1" algn="just"/>
            <a:r>
              <a:rPr lang="en-GB" dirty="0"/>
              <a:t>Effective preservation should make it possible always to be able to demonstrate the state of data as submitted (the original)</a:t>
            </a:r>
          </a:p>
          <a:p>
            <a:pPr algn="just"/>
            <a:r>
              <a:rPr lang="en-GB" dirty="0"/>
              <a:t>Archival Information Package (AIP)</a:t>
            </a:r>
          </a:p>
          <a:p>
            <a:pPr lvl="1" algn="just"/>
            <a:r>
              <a:rPr lang="en-GB" dirty="0"/>
              <a:t>the state of digital content when it is placed into archival storage for preservation</a:t>
            </a:r>
          </a:p>
          <a:p>
            <a:pPr lvl="1" algn="just"/>
            <a:r>
              <a:rPr lang="en-GB" dirty="0"/>
              <a:t>An AIP accumulates information on preservation activities (e.g. data are migrated to a new format, preservation metadata are updated) so anything that might affect preservation or use of data is known and documented</a:t>
            </a:r>
          </a:p>
          <a:p>
            <a:pPr algn="just"/>
            <a:r>
              <a:rPr lang="en-GB" dirty="0"/>
              <a:t>Dissemination Information Package (DIP): </a:t>
            </a:r>
          </a:p>
          <a:p>
            <a:pPr lvl="1" algn="just"/>
            <a:r>
              <a:rPr lang="en-GB" dirty="0"/>
              <a:t>the state of the digital content when it is made available to users over time</a:t>
            </a:r>
          </a:p>
        </p:txBody>
      </p:sp>
      <p:sp>
        <p:nvSpPr>
          <p:cNvPr id="3" name="Title 2">
            <a:extLst>
              <a:ext uri="{FF2B5EF4-FFF2-40B4-BE49-F238E27FC236}">
                <a16:creationId xmlns:a16="http://schemas.microsoft.com/office/drawing/2014/main" id="{DE07A75B-EBB9-49E7-A521-FF5AF3F93420}"/>
              </a:ext>
            </a:extLst>
          </p:cNvPr>
          <p:cNvSpPr>
            <a:spLocks noGrp="1"/>
          </p:cNvSpPr>
          <p:nvPr>
            <p:ph type="title"/>
          </p:nvPr>
        </p:nvSpPr>
        <p:spPr/>
        <p:txBody>
          <a:bodyPr/>
          <a:lstStyle/>
          <a:p>
            <a:r>
              <a:rPr lang="en-US" dirty="0"/>
              <a:t> Information Packages</a:t>
            </a:r>
            <a:endParaRPr lang="en-GB" dirty="0"/>
          </a:p>
        </p:txBody>
      </p:sp>
    </p:spTree>
    <p:extLst>
      <p:ext uri="{BB962C8B-B14F-4D97-AF65-F5344CB8AC3E}">
        <p14:creationId xmlns:p14="http://schemas.microsoft.com/office/powerpoint/2010/main" val="322608362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7A1C2EF-4715-4E84-89A2-2FF731A7BB11}"/>
              </a:ext>
            </a:extLst>
          </p:cNvPr>
          <p:cNvSpPr>
            <a:spLocks noGrp="1"/>
          </p:cNvSpPr>
          <p:nvPr>
            <p:ph idx="1"/>
          </p:nvPr>
        </p:nvSpPr>
        <p:spPr/>
        <p:txBody>
          <a:bodyPr>
            <a:normAutofit/>
          </a:bodyPr>
          <a:lstStyle/>
          <a:p>
            <a:pPr algn="just"/>
            <a:r>
              <a:rPr lang="en-GB" dirty="0"/>
              <a:t>A repository is a real time database that consolidates data from a variety sources to present a unified view of a single phenomenon.</a:t>
            </a:r>
          </a:p>
          <a:p>
            <a:pPr algn="just"/>
            <a:r>
              <a:rPr lang="en-GB" dirty="0"/>
              <a:t>It is optimised to allow researchers to retrieve data from variety of issues for research.</a:t>
            </a:r>
          </a:p>
          <a:p>
            <a:pPr algn="just"/>
            <a:endParaRPr lang="en-GB" dirty="0"/>
          </a:p>
        </p:txBody>
      </p:sp>
      <p:sp>
        <p:nvSpPr>
          <p:cNvPr id="3" name="Title 2">
            <a:extLst>
              <a:ext uri="{FF2B5EF4-FFF2-40B4-BE49-F238E27FC236}">
                <a16:creationId xmlns:a16="http://schemas.microsoft.com/office/drawing/2014/main" id="{DE07A75B-EBB9-49E7-A521-FF5AF3F93420}"/>
              </a:ext>
            </a:extLst>
          </p:cNvPr>
          <p:cNvSpPr>
            <a:spLocks noGrp="1"/>
          </p:cNvSpPr>
          <p:nvPr>
            <p:ph type="title"/>
          </p:nvPr>
        </p:nvSpPr>
        <p:spPr/>
        <p:txBody>
          <a:bodyPr/>
          <a:lstStyle/>
          <a:p>
            <a:r>
              <a:rPr lang="en-US" dirty="0"/>
              <a:t>Data Repository</a:t>
            </a:r>
            <a:endParaRPr lang="en-GB" dirty="0"/>
          </a:p>
        </p:txBody>
      </p:sp>
    </p:spTree>
    <p:extLst>
      <p:ext uri="{BB962C8B-B14F-4D97-AF65-F5344CB8AC3E}">
        <p14:creationId xmlns:p14="http://schemas.microsoft.com/office/powerpoint/2010/main" val="40447814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7A1C2EF-4715-4E84-89A2-2FF731A7BB11}"/>
              </a:ext>
            </a:extLst>
          </p:cNvPr>
          <p:cNvSpPr>
            <a:spLocks noGrp="1"/>
          </p:cNvSpPr>
          <p:nvPr>
            <p:ph idx="1"/>
          </p:nvPr>
        </p:nvSpPr>
        <p:spPr/>
        <p:txBody>
          <a:bodyPr>
            <a:normAutofit/>
          </a:bodyPr>
          <a:lstStyle/>
          <a:p>
            <a:pPr algn="just"/>
            <a:r>
              <a:rPr lang="en-GB" dirty="0"/>
              <a:t>Key issues faced by researchers today include:</a:t>
            </a:r>
          </a:p>
          <a:p>
            <a:pPr algn="just"/>
            <a:r>
              <a:rPr lang="en-GB" dirty="0"/>
              <a:t>Lack of uniformity in data collection process.</a:t>
            </a:r>
          </a:p>
          <a:p>
            <a:pPr algn="just"/>
            <a:r>
              <a:rPr lang="en-GB" dirty="0"/>
              <a:t>Duplication of data  related to the same issue</a:t>
            </a:r>
          </a:p>
          <a:p>
            <a:pPr algn="just"/>
            <a:r>
              <a:rPr lang="en-GB" dirty="0"/>
              <a:t>In ability to track progress and performance over time</a:t>
            </a:r>
          </a:p>
          <a:p>
            <a:pPr algn="just"/>
            <a:r>
              <a:rPr lang="en-GB" dirty="0"/>
              <a:t>Manual reconciliation of data.</a:t>
            </a:r>
          </a:p>
          <a:p>
            <a:pPr marL="0" indent="0" algn="just">
              <a:buNone/>
            </a:pPr>
            <a:endParaRPr lang="en-GB" dirty="0"/>
          </a:p>
        </p:txBody>
      </p:sp>
      <p:sp>
        <p:nvSpPr>
          <p:cNvPr id="3" name="Title 2">
            <a:extLst>
              <a:ext uri="{FF2B5EF4-FFF2-40B4-BE49-F238E27FC236}">
                <a16:creationId xmlns:a16="http://schemas.microsoft.com/office/drawing/2014/main" id="{DE07A75B-EBB9-49E7-A521-FF5AF3F93420}"/>
              </a:ext>
            </a:extLst>
          </p:cNvPr>
          <p:cNvSpPr>
            <a:spLocks noGrp="1"/>
          </p:cNvSpPr>
          <p:nvPr>
            <p:ph type="title"/>
          </p:nvPr>
        </p:nvSpPr>
        <p:spPr/>
        <p:txBody>
          <a:bodyPr/>
          <a:lstStyle/>
          <a:p>
            <a:r>
              <a:rPr lang="en-US" dirty="0"/>
              <a:t>Need of Data Repository</a:t>
            </a:r>
            <a:endParaRPr lang="en-GB" dirty="0"/>
          </a:p>
        </p:txBody>
      </p:sp>
    </p:spTree>
    <p:extLst>
      <p:ext uri="{BB962C8B-B14F-4D97-AF65-F5344CB8AC3E}">
        <p14:creationId xmlns:p14="http://schemas.microsoft.com/office/powerpoint/2010/main" val="3492870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Straight Arrow Connector 38">
            <a:extLst>
              <a:ext uri="{FF2B5EF4-FFF2-40B4-BE49-F238E27FC236}">
                <a16:creationId xmlns:a16="http://schemas.microsoft.com/office/drawing/2014/main" id="{37A12CBE-F12F-409D-A766-611C0EB6F8E2}"/>
              </a:ext>
            </a:extLst>
          </p:cNvPr>
          <p:cNvCxnSpPr>
            <a:cxnSpLocks/>
          </p:cNvCxnSpPr>
          <p:nvPr/>
        </p:nvCxnSpPr>
        <p:spPr>
          <a:xfrm>
            <a:off x="11172824" y="4190468"/>
            <a:ext cx="36000" cy="1865378"/>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8ECD981-F9A9-4A78-B9BA-161796743239}"/>
              </a:ext>
            </a:extLst>
          </p:cNvPr>
          <p:cNvCxnSpPr>
            <a:cxnSpLocks/>
          </p:cNvCxnSpPr>
          <p:nvPr/>
        </p:nvCxnSpPr>
        <p:spPr>
          <a:xfrm>
            <a:off x="4120717" y="4330278"/>
            <a:ext cx="0" cy="1725568"/>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B27B26F-878A-42B5-B1F1-B14CC809EF0A}"/>
              </a:ext>
            </a:extLst>
          </p:cNvPr>
          <p:cNvCxnSpPr>
            <a:cxnSpLocks/>
          </p:cNvCxnSpPr>
          <p:nvPr/>
        </p:nvCxnSpPr>
        <p:spPr>
          <a:xfrm>
            <a:off x="1101292" y="4258408"/>
            <a:ext cx="0" cy="671234"/>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id="{8738E09A-F98F-41D7-A1E7-5D05DCDA4A80}"/>
              </a:ext>
            </a:extLst>
          </p:cNvPr>
          <p:cNvSpPr>
            <a:spLocks noGrp="1"/>
          </p:cNvSpPr>
          <p:nvPr>
            <p:ph type="title"/>
          </p:nvPr>
        </p:nvSpPr>
        <p:spPr/>
        <p:txBody>
          <a:bodyPr/>
          <a:lstStyle/>
          <a:p>
            <a:r>
              <a:rPr lang="en-GB" dirty="0"/>
              <a:t>Data</a:t>
            </a:r>
            <a:endParaRPr lang="en-US" dirty="0"/>
          </a:p>
        </p:txBody>
      </p:sp>
      <p:sp>
        <p:nvSpPr>
          <p:cNvPr id="4" name="TextBox 3">
            <a:extLst>
              <a:ext uri="{FF2B5EF4-FFF2-40B4-BE49-F238E27FC236}">
                <a16:creationId xmlns:a16="http://schemas.microsoft.com/office/drawing/2014/main" id="{C62165BD-92CA-429F-9D5F-D33B39FA2900}"/>
              </a:ext>
            </a:extLst>
          </p:cNvPr>
          <p:cNvSpPr txBox="1"/>
          <p:nvPr/>
        </p:nvSpPr>
        <p:spPr>
          <a:xfrm>
            <a:off x="328863" y="1713258"/>
            <a:ext cx="4395538" cy="553998"/>
          </a:xfrm>
          <a:prstGeom prst="rect">
            <a:avLst/>
          </a:prstGeom>
          <a:solidFill>
            <a:srgbClr val="FF0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GB" sz="3000" b="1" i="1" dirty="0">
                <a:solidFill>
                  <a:schemeClr val="bg1"/>
                </a:solidFill>
                <a:effectLst>
                  <a:outerShdw blurRad="38100" dist="38100" dir="2700000" algn="tl">
                    <a:srgbClr val="000000">
                      <a:alpha val="43137"/>
                    </a:srgbClr>
                  </a:outerShdw>
                </a:effectLst>
              </a:rPr>
              <a:t>Quantitative/Numeric </a:t>
            </a:r>
            <a:endParaRPr lang="en-US" sz="3000" b="1" i="1" dirty="0">
              <a:solidFill>
                <a:schemeClr val="bg1"/>
              </a:solidFill>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00020EAC-67BC-4C3B-ACBE-2AD01CEFDBF6}"/>
              </a:ext>
            </a:extLst>
          </p:cNvPr>
          <p:cNvSpPr txBox="1"/>
          <p:nvPr/>
        </p:nvSpPr>
        <p:spPr>
          <a:xfrm>
            <a:off x="6727267" y="1713258"/>
            <a:ext cx="5135870" cy="553998"/>
          </a:xfrm>
          <a:prstGeom prst="rect">
            <a:avLst/>
          </a:prstGeom>
          <a:solidFill>
            <a:srgbClr val="FFCC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GB" sz="3000" b="1" i="1" dirty="0">
                <a:solidFill>
                  <a:schemeClr val="bg1"/>
                </a:solidFill>
                <a:effectLst>
                  <a:outerShdw blurRad="38100" dist="38100" dir="2700000" algn="tl">
                    <a:srgbClr val="000000">
                      <a:alpha val="43137"/>
                    </a:srgbClr>
                  </a:outerShdw>
                </a:effectLst>
              </a:rPr>
              <a:t>Qualitative/Non-Numeric </a:t>
            </a:r>
            <a:endParaRPr lang="en-US" sz="3000" b="1" i="1" dirty="0">
              <a:solidFill>
                <a:schemeClr val="bg1"/>
              </a:solidFill>
              <a:effectLst>
                <a:outerShdw blurRad="38100" dist="38100" dir="2700000" algn="tl">
                  <a:srgbClr val="000000">
                    <a:alpha val="43137"/>
                  </a:srgbClr>
                </a:outerShdw>
              </a:effectLst>
            </a:endParaRPr>
          </a:p>
        </p:txBody>
      </p:sp>
      <p:sp>
        <p:nvSpPr>
          <p:cNvPr id="6" name="TextBox 5">
            <a:extLst>
              <a:ext uri="{FF2B5EF4-FFF2-40B4-BE49-F238E27FC236}">
                <a16:creationId xmlns:a16="http://schemas.microsoft.com/office/drawing/2014/main" id="{C49CBF37-F235-46B6-B9C0-286BE21E8281}"/>
              </a:ext>
            </a:extLst>
          </p:cNvPr>
          <p:cNvSpPr txBox="1"/>
          <p:nvPr/>
        </p:nvSpPr>
        <p:spPr>
          <a:xfrm>
            <a:off x="176462" y="3853224"/>
            <a:ext cx="1925053" cy="477054"/>
          </a:xfrm>
          <a:prstGeom prst="rect">
            <a:avLst/>
          </a:prstGeom>
          <a:solidFill>
            <a:srgbClr val="0000FF"/>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GB" sz="2500" b="1" i="1" dirty="0">
                <a:solidFill>
                  <a:schemeClr val="bg1"/>
                </a:solidFill>
                <a:effectLst>
                  <a:outerShdw blurRad="38100" dist="38100" dir="2700000" algn="tl">
                    <a:srgbClr val="000000">
                      <a:alpha val="43137"/>
                    </a:srgbClr>
                  </a:outerShdw>
                </a:effectLst>
              </a:rPr>
              <a:t>Continuous</a:t>
            </a:r>
            <a:endParaRPr lang="en-US" sz="2500" b="1" i="1" dirty="0">
              <a:solidFill>
                <a:schemeClr val="bg1"/>
              </a:solidFill>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C1DBF1B4-8B91-44FF-A519-05CFD55CA62D}"/>
              </a:ext>
            </a:extLst>
          </p:cNvPr>
          <p:cNvSpPr txBox="1"/>
          <p:nvPr/>
        </p:nvSpPr>
        <p:spPr>
          <a:xfrm>
            <a:off x="3320716" y="3853224"/>
            <a:ext cx="1925053" cy="477054"/>
          </a:xfrm>
          <a:prstGeom prst="rect">
            <a:avLst/>
          </a:prstGeom>
          <a:solidFill>
            <a:srgbClr val="7030A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GB" sz="2500" b="1" i="1" dirty="0">
                <a:solidFill>
                  <a:schemeClr val="bg1"/>
                </a:solidFill>
                <a:effectLst>
                  <a:outerShdw blurRad="38100" dist="38100" dir="2700000" algn="tl">
                    <a:srgbClr val="000000">
                      <a:alpha val="43137"/>
                    </a:srgbClr>
                  </a:outerShdw>
                </a:effectLst>
              </a:rPr>
              <a:t>Discrete</a:t>
            </a:r>
            <a:endParaRPr lang="en-US" sz="2500" b="1" i="1" dirty="0">
              <a:solidFill>
                <a:schemeClr val="bg1"/>
              </a:solidFill>
              <a:effectLst>
                <a:outerShdw blurRad="38100" dist="38100" dir="2700000" algn="tl">
                  <a:srgbClr val="000000">
                    <a:alpha val="43137"/>
                  </a:srgbClr>
                </a:outerShdw>
              </a:effectLst>
            </a:endParaRPr>
          </a:p>
        </p:txBody>
      </p:sp>
      <p:sp>
        <p:nvSpPr>
          <p:cNvPr id="8" name="Rectangle 7">
            <a:extLst>
              <a:ext uri="{FF2B5EF4-FFF2-40B4-BE49-F238E27FC236}">
                <a16:creationId xmlns:a16="http://schemas.microsoft.com/office/drawing/2014/main" id="{81DFDF2F-9E52-4DF3-A14E-49C15E383548}"/>
              </a:ext>
            </a:extLst>
          </p:cNvPr>
          <p:cNvSpPr/>
          <p:nvPr/>
        </p:nvSpPr>
        <p:spPr>
          <a:xfrm>
            <a:off x="53749" y="2696596"/>
            <a:ext cx="5410986" cy="646331"/>
          </a:xfrm>
          <a:prstGeom prst="rect">
            <a:avLst/>
          </a:prstGeom>
          <a:solidFill>
            <a:srgbClr val="C00000"/>
          </a:solidFill>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en-US" b="1" i="1" dirty="0">
                <a:solidFill>
                  <a:schemeClr val="bg1"/>
                </a:solidFill>
                <a:effectLst>
                  <a:outerShdw blurRad="38100" dist="38100" dir="2700000" algn="tl">
                    <a:srgbClr val="000000">
                      <a:alpha val="43137"/>
                    </a:srgbClr>
                  </a:outerShdw>
                </a:effectLst>
                <a:latin typeface="+mj-lt"/>
              </a:rPr>
              <a:t>Values that describe a measurable quantity as a number, like 'how many' or 'how much</a:t>
            </a:r>
            <a:endParaRPr lang="en-GB" i="1" dirty="0">
              <a:solidFill>
                <a:schemeClr val="bg1"/>
              </a:solidFill>
              <a:effectLst>
                <a:outerShdw blurRad="38100" dist="38100" dir="2700000" algn="tl">
                  <a:srgbClr val="000000">
                    <a:alpha val="43137"/>
                  </a:srgbClr>
                </a:outerShdw>
              </a:effectLst>
              <a:latin typeface="+mj-lt"/>
            </a:endParaRPr>
          </a:p>
        </p:txBody>
      </p:sp>
      <p:sp>
        <p:nvSpPr>
          <p:cNvPr id="9" name="Rectangle 8">
            <a:extLst>
              <a:ext uri="{FF2B5EF4-FFF2-40B4-BE49-F238E27FC236}">
                <a16:creationId xmlns:a16="http://schemas.microsoft.com/office/drawing/2014/main" id="{46435372-FF17-4420-B97B-B24FE4CEB6FD}"/>
              </a:ext>
            </a:extLst>
          </p:cNvPr>
          <p:cNvSpPr/>
          <p:nvPr/>
        </p:nvSpPr>
        <p:spPr>
          <a:xfrm>
            <a:off x="148136" y="4861702"/>
            <a:ext cx="6096000" cy="707886"/>
          </a:xfrm>
          <a:prstGeom prst="rect">
            <a:avLst/>
          </a:prstGeom>
          <a:solidFill>
            <a:srgbClr val="0033CC"/>
          </a:solidFill>
        </p:spPr>
        <p:style>
          <a:lnRef idx="0">
            <a:schemeClr val="accent4"/>
          </a:lnRef>
          <a:fillRef idx="3">
            <a:schemeClr val="accent4"/>
          </a:fillRef>
          <a:effectRef idx="3">
            <a:schemeClr val="accent4"/>
          </a:effectRef>
          <a:fontRef idx="minor">
            <a:schemeClr val="lt1"/>
          </a:fontRef>
        </p:style>
        <p:txBody>
          <a:bodyPr>
            <a:spAutoFit/>
          </a:bodyPr>
          <a:lstStyle/>
          <a:p>
            <a:pPr algn="ctr"/>
            <a:r>
              <a:rPr lang="en-US" sz="2000" b="1" dirty="0">
                <a:solidFill>
                  <a:schemeClr val="bg1"/>
                </a:solidFill>
                <a:latin typeface="+mj-lt"/>
              </a:rPr>
              <a:t>Observations can take any value between a certain set of real numbers</a:t>
            </a:r>
            <a:endParaRPr lang="en-GB" sz="2000" dirty="0">
              <a:solidFill>
                <a:schemeClr val="bg1"/>
              </a:solidFill>
              <a:latin typeface="+mj-lt"/>
            </a:endParaRPr>
          </a:p>
        </p:txBody>
      </p:sp>
      <p:sp>
        <p:nvSpPr>
          <p:cNvPr id="10" name="Rectangle 9">
            <a:extLst>
              <a:ext uri="{FF2B5EF4-FFF2-40B4-BE49-F238E27FC236}">
                <a16:creationId xmlns:a16="http://schemas.microsoft.com/office/drawing/2014/main" id="{162FE378-0923-4FA4-82CF-DBF19FF7554A}"/>
              </a:ext>
            </a:extLst>
          </p:cNvPr>
          <p:cNvSpPr/>
          <p:nvPr/>
        </p:nvSpPr>
        <p:spPr>
          <a:xfrm>
            <a:off x="208547" y="5959206"/>
            <a:ext cx="6096000" cy="707886"/>
          </a:xfrm>
          <a:prstGeom prst="rect">
            <a:avLst/>
          </a:prstGeom>
          <a:solidFill>
            <a:srgbClr val="7030A0"/>
          </a:solidFill>
          <a:ln>
            <a:noFill/>
          </a:ln>
        </p:spPr>
        <p:style>
          <a:lnRef idx="0">
            <a:scrgbClr r="0" g="0" b="0"/>
          </a:lnRef>
          <a:fillRef idx="0">
            <a:scrgbClr r="0" g="0" b="0"/>
          </a:fillRef>
          <a:effectRef idx="0">
            <a:scrgbClr r="0" g="0" b="0"/>
          </a:effectRef>
          <a:fontRef idx="minor">
            <a:schemeClr val="lt1"/>
          </a:fontRef>
        </p:style>
        <p:txBody>
          <a:bodyPr>
            <a:spAutoFit/>
          </a:bodyPr>
          <a:lstStyle/>
          <a:p>
            <a:pPr algn="ctr"/>
            <a:r>
              <a:rPr lang="en-US" sz="2000" b="1" dirty="0">
                <a:solidFill>
                  <a:schemeClr val="bg1"/>
                </a:solidFill>
                <a:latin typeface="+mj-lt"/>
              </a:rPr>
              <a:t>Observations can take a value based on a count from a set of distinct whole values.</a:t>
            </a:r>
            <a:endParaRPr lang="en-GB" sz="2000" dirty="0">
              <a:solidFill>
                <a:schemeClr val="bg1"/>
              </a:solidFill>
              <a:latin typeface="+mj-lt"/>
            </a:endParaRPr>
          </a:p>
        </p:txBody>
      </p:sp>
      <p:sp>
        <p:nvSpPr>
          <p:cNvPr id="11" name="TextBox 10">
            <a:extLst>
              <a:ext uri="{FF2B5EF4-FFF2-40B4-BE49-F238E27FC236}">
                <a16:creationId xmlns:a16="http://schemas.microsoft.com/office/drawing/2014/main" id="{65590A9F-9AEC-4DF3-B801-3E719D5B3AA4}"/>
              </a:ext>
            </a:extLst>
          </p:cNvPr>
          <p:cNvSpPr txBox="1"/>
          <p:nvPr/>
        </p:nvSpPr>
        <p:spPr>
          <a:xfrm>
            <a:off x="6667889" y="3754013"/>
            <a:ext cx="2083324" cy="477054"/>
          </a:xfrm>
          <a:prstGeom prst="rect">
            <a:avLst/>
          </a:prstGeom>
          <a:solidFill>
            <a:srgbClr val="00206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GB" sz="2500" dirty="0">
                <a:solidFill>
                  <a:schemeClr val="bg1"/>
                </a:solidFill>
              </a:rPr>
              <a:t>Ordinal</a:t>
            </a:r>
          </a:p>
        </p:txBody>
      </p:sp>
      <p:sp>
        <p:nvSpPr>
          <p:cNvPr id="12" name="TextBox 11">
            <a:extLst>
              <a:ext uri="{FF2B5EF4-FFF2-40B4-BE49-F238E27FC236}">
                <a16:creationId xmlns:a16="http://schemas.microsoft.com/office/drawing/2014/main" id="{2B75404F-CD8C-4089-B1C4-1407228B5BB4}"/>
              </a:ext>
            </a:extLst>
          </p:cNvPr>
          <p:cNvSpPr txBox="1"/>
          <p:nvPr/>
        </p:nvSpPr>
        <p:spPr>
          <a:xfrm>
            <a:off x="9896568" y="3754013"/>
            <a:ext cx="2083324" cy="477054"/>
          </a:xfrm>
          <a:prstGeom prst="rect">
            <a:avLst/>
          </a:prstGeom>
          <a:solidFill>
            <a:srgbClr val="039B82"/>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GB" sz="2500" dirty="0">
                <a:solidFill>
                  <a:schemeClr val="bg1"/>
                </a:solidFill>
              </a:rPr>
              <a:t>Nominal</a:t>
            </a:r>
          </a:p>
        </p:txBody>
      </p:sp>
      <p:sp>
        <p:nvSpPr>
          <p:cNvPr id="13" name="Rectangle 12">
            <a:extLst>
              <a:ext uri="{FF2B5EF4-FFF2-40B4-BE49-F238E27FC236}">
                <a16:creationId xmlns:a16="http://schemas.microsoft.com/office/drawing/2014/main" id="{6C1D77F3-0867-4B42-A65D-0CFE62CA9964}"/>
              </a:ext>
            </a:extLst>
          </p:cNvPr>
          <p:cNvSpPr/>
          <p:nvPr/>
        </p:nvSpPr>
        <p:spPr>
          <a:xfrm>
            <a:off x="5883892" y="2601312"/>
            <a:ext cx="6096000" cy="707886"/>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spAutoFit/>
          </a:bodyPr>
          <a:lstStyle/>
          <a:p>
            <a:r>
              <a:rPr lang="en-US" sz="2000" dirty="0"/>
              <a:t> Have values that describe a 'quality' or 'characteristic' of a data unit, like 'what type' or 'which category'</a:t>
            </a:r>
            <a:endParaRPr lang="en-GB" sz="2000" dirty="0"/>
          </a:p>
        </p:txBody>
      </p:sp>
      <p:sp>
        <p:nvSpPr>
          <p:cNvPr id="14" name="Rectangle 13">
            <a:extLst>
              <a:ext uri="{FF2B5EF4-FFF2-40B4-BE49-F238E27FC236}">
                <a16:creationId xmlns:a16="http://schemas.microsoft.com/office/drawing/2014/main" id="{3C51AED2-4072-4ED7-A300-4038DEA704CB}"/>
              </a:ext>
            </a:extLst>
          </p:cNvPr>
          <p:cNvSpPr/>
          <p:nvPr/>
        </p:nvSpPr>
        <p:spPr>
          <a:xfrm>
            <a:off x="6563424" y="4780034"/>
            <a:ext cx="5500535" cy="707886"/>
          </a:xfrm>
          <a:prstGeom prst="rect">
            <a:avLst/>
          </a:prstGeom>
          <a:solidFill>
            <a:srgbClr val="00206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accent1"/>
          </a:lnRef>
          <a:fillRef idx="3">
            <a:schemeClr val="accent1"/>
          </a:fillRef>
          <a:effectRef idx="3">
            <a:schemeClr val="accent1"/>
          </a:effectRef>
          <a:fontRef idx="minor">
            <a:schemeClr val="lt1"/>
          </a:fontRef>
        </p:style>
        <p:txBody>
          <a:bodyPr wrap="square">
            <a:spAutoFit/>
          </a:bodyPr>
          <a:lstStyle/>
          <a:p>
            <a:pPr algn="ctr"/>
            <a:r>
              <a:rPr lang="en-US" sz="2000" b="1" dirty="0">
                <a:solidFill>
                  <a:schemeClr val="bg1"/>
                </a:solidFill>
                <a:latin typeface="+mj-lt"/>
              </a:rPr>
              <a:t>Observations can take a value that can be logically ordered or ranked.</a:t>
            </a:r>
            <a:endParaRPr lang="en-GB" sz="2000" dirty="0">
              <a:solidFill>
                <a:schemeClr val="bg1"/>
              </a:solidFill>
              <a:latin typeface="+mj-lt"/>
            </a:endParaRPr>
          </a:p>
        </p:txBody>
      </p:sp>
      <p:sp>
        <p:nvSpPr>
          <p:cNvPr id="15" name="Rectangle 14">
            <a:extLst>
              <a:ext uri="{FF2B5EF4-FFF2-40B4-BE49-F238E27FC236}">
                <a16:creationId xmlns:a16="http://schemas.microsoft.com/office/drawing/2014/main" id="{F969CC60-3FC1-4923-AF98-BA9CBE2854E7}"/>
              </a:ext>
            </a:extLst>
          </p:cNvPr>
          <p:cNvSpPr/>
          <p:nvPr/>
        </p:nvSpPr>
        <p:spPr>
          <a:xfrm>
            <a:off x="6474651" y="6055846"/>
            <a:ext cx="5678082" cy="707886"/>
          </a:xfrm>
          <a:prstGeom prst="rect">
            <a:avLst/>
          </a:prstGeom>
          <a:solidFill>
            <a:srgbClr val="039B82"/>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accent6"/>
          </a:lnRef>
          <a:fillRef idx="3">
            <a:schemeClr val="accent6"/>
          </a:fillRef>
          <a:effectRef idx="3">
            <a:schemeClr val="accent6"/>
          </a:effectRef>
          <a:fontRef idx="minor">
            <a:schemeClr val="lt1"/>
          </a:fontRef>
        </p:style>
        <p:txBody>
          <a:bodyPr wrap="square">
            <a:spAutoFit/>
          </a:bodyPr>
          <a:lstStyle/>
          <a:p>
            <a:r>
              <a:rPr lang="en-US" sz="2000" b="1" i="1" dirty="0">
                <a:solidFill>
                  <a:schemeClr val="bg1"/>
                </a:solidFill>
                <a:effectLst>
                  <a:outerShdw blurRad="38100" dist="38100" dir="2700000" algn="tl">
                    <a:srgbClr val="000000">
                      <a:alpha val="43137"/>
                    </a:srgbClr>
                  </a:outerShdw>
                </a:effectLst>
                <a:latin typeface="+mj-lt"/>
              </a:rPr>
              <a:t> Observations can take a value that is not able to be </a:t>
            </a:r>
            <a:r>
              <a:rPr lang="en-US" sz="2000" b="1" i="1" dirty="0" err="1">
                <a:solidFill>
                  <a:schemeClr val="bg1"/>
                </a:solidFill>
                <a:effectLst>
                  <a:outerShdw blurRad="38100" dist="38100" dir="2700000" algn="tl">
                    <a:srgbClr val="000000">
                      <a:alpha val="43137"/>
                    </a:srgbClr>
                  </a:outerShdw>
                </a:effectLst>
                <a:latin typeface="+mj-lt"/>
              </a:rPr>
              <a:t>organised</a:t>
            </a:r>
            <a:r>
              <a:rPr lang="en-US" sz="2000" b="1" i="1" dirty="0">
                <a:solidFill>
                  <a:schemeClr val="bg1"/>
                </a:solidFill>
                <a:effectLst>
                  <a:outerShdw blurRad="38100" dist="38100" dir="2700000" algn="tl">
                    <a:srgbClr val="000000">
                      <a:alpha val="43137"/>
                    </a:srgbClr>
                  </a:outerShdw>
                </a:effectLst>
                <a:latin typeface="+mj-lt"/>
              </a:rPr>
              <a:t> in a logical sequence</a:t>
            </a:r>
            <a:endParaRPr lang="en-GB" sz="2000" i="1" dirty="0">
              <a:solidFill>
                <a:schemeClr val="bg1"/>
              </a:solidFill>
              <a:effectLst>
                <a:outerShdw blurRad="38100" dist="38100" dir="2700000" algn="tl">
                  <a:srgbClr val="000000">
                    <a:alpha val="43137"/>
                  </a:srgbClr>
                </a:outerShdw>
              </a:effectLst>
              <a:latin typeface="+mj-lt"/>
            </a:endParaRPr>
          </a:p>
        </p:txBody>
      </p:sp>
      <p:cxnSp>
        <p:nvCxnSpPr>
          <p:cNvPr id="17" name="Straight Arrow Connector 16">
            <a:extLst>
              <a:ext uri="{FF2B5EF4-FFF2-40B4-BE49-F238E27FC236}">
                <a16:creationId xmlns:a16="http://schemas.microsoft.com/office/drawing/2014/main" id="{37D57E58-CA0B-402D-A53A-34EF13CADCDC}"/>
              </a:ext>
            </a:extLst>
          </p:cNvPr>
          <p:cNvCxnSpPr>
            <a:stCxn id="3" idx="2"/>
          </p:cNvCxnSpPr>
          <p:nvPr/>
        </p:nvCxnSpPr>
        <p:spPr>
          <a:xfrm flipH="1">
            <a:off x="4703885" y="1109881"/>
            <a:ext cx="882527" cy="622204"/>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0A6410B-1C80-44FF-A16C-7818438D4B80}"/>
              </a:ext>
            </a:extLst>
          </p:cNvPr>
          <p:cNvCxnSpPr>
            <a:stCxn id="3" idx="2"/>
          </p:cNvCxnSpPr>
          <p:nvPr/>
        </p:nvCxnSpPr>
        <p:spPr>
          <a:xfrm>
            <a:off x="5586412" y="1109881"/>
            <a:ext cx="1140855" cy="603377"/>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7077EE5-B0BF-4797-96E4-6348ADB54448}"/>
              </a:ext>
            </a:extLst>
          </p:cNvPr>
          <p:cNvCxnSpPr>
            <a:cxnSpLocks/>
          </p:cNvCxnSpPr>
          <p:nvPr/>
        </p:nvCxnSpPr>
        <p:spPr>
          <a:xfrm flipH="1">
            <a:off x="2634395" y="2263517"/>
            <a:ext cx="1" cy="491702"/>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D4994BF-E8BE-4C97-86F3-98288CA01914}"/>
              </a:ext>
            </a:extLst>
          </p:cNvPr>
          <p:cNvCxnSpPr>
            <a:cxnSpLocks/>
            <a:stCxn id="8" idx="2"/>
          </p:cNvCxnSpPr>
          <p:nvPr/>
        </p:nvCxnSpPr>
        <p:spPr>
          <a:xfrm flipH="1">
            <a:off x="2019034" y="3342927"/>
            <a:ext cx="740208" cy="531424"/>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15944EB-5B67-46E7-AF33-AAE089AC325A}"/>
              </a:ext>
            </a:extLst>
          </p:cNvPr>
          <p:cNvCxnSpPr>
            <a:cxnSpLocks/>
          </p:cNvCxnSpPr>
          <p:nvPr/>
        </p:nvCxnSpPr>
        <p:spPr>
          <a:xfrm>
            <a:off x="2715632" y="3321800"/>
            <a:ext cx="605084" cy="552551"/>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13E98EF-E4C9-4E8F-9C34-81F0594137C0}"/>
              </a:ext>
            </a:extLst>
          </p:cNvPr>
          <p:cNvCxnSpPr>
            <a:cxnSpLocks/>
          </p:cNvCxnSpPr>
          <p:nvPr/>
        </p:nvCxnSpPr>
        <p:spPr>
          <a:xfrm flipH="1">
            <a:off x="9024937" y="2290210"/>
            <a:ext cx="1" cy="417283"/>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F9AA4ED-9FAA-4195-9F26-2DD505E1D93F}"/>
              </a:ext>
            </a:extLst>
          </p:cNvPr>
          <p:cNvCxnSpPr>
            <a:cxnSpLocks/>
          </p:cNvCxnSpPr>
          <p:nvPr/>
        </p:nvCxnSpPr>
        <p:spPr>
          <a:xfrm flipH="1">
            <a:off x="7515225" y="3321800"/>
            <a:ext cx="85725" cy="452548"/>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3B95074D-B689-4223-8FA6-7B1680413DD6}"/>
              </a:ext>
            </a:extLst>
          </p:cNvPr>
          <p:cNvCxnSpPr>
            <a:cxnSpLocks/>
            <a:endCxn id="12" idx="0"/>
          </p:cNvCxnSpPr>
          <p:nvPr/>
        </p:nvCxnSpPr>
        <p:spPr>
          <a:xfrm>
            <a:off x="10668001" y="3328950"/>
            <a:ext cx="270229" cy="425063"/>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4E8D79D-0498-430B-9BBB-3C5A4ED3E2FA}"/>
              </a:ext>
            </a:extLst>
          </p:cNvPr>
          <p:cNvCxnSpPr>
            <a:cxnSpLocks/>
          </p:cNvCxnSpPr>
          <p:nvPr/>
        </p:nvCxnSpPr>
        <p:spPr>
          <a:xfrm>
            <a:off x="7978342" y="4200589"/>
            <a:ext cx="0" cy="612000"/>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8525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ircle(in)">
                                      <p:cBhvr>
                                        <p:cTn id="7" dur="2000"/>
                                        <p:tgtEl>
                                          <p:spTgt spid="17"/>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ircle(in)">
                                      <p:cBhvr>
                                        <p:cTn id="10" dur="2000"/>
                                        <p:tgtEl>
                                          <p:spTgt spid="4"/>
                                        </p:tgtEl>
                                      </p:cBhvr>
                                    </p:animEffect>
                                  </p:childTnLst>
                                </p:cTn>
                              </p:par>
                              <p:par>
                                <p:cTn id="11" presetID="6" presetClass="entr" presetSubtype="16"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circle(in)">
                                      <p:cBhvr>
                                        <p:cTn id="13" dur="2000"/>
                                        <p:tgtEl>
                                          <p:spTgt spid="19"/>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circle(in)">
                                      <p:cBhvr>
                                        <p:cTn id="16" dur="20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circle(in)">
                                      <p:cBhvr>
                                        <p:cTn id="21" dur="2000"/>
                                        <p:tgtEl>
                                          <p:spTgt spid="20"/>
                                        </p:tgtEl>
                                      </p:cBhvr>
                                    </p:animEffect>
                                  </p:childTnLst>
                                </p:cTn>
                              </p:par>
                              <p:par>
                                <p:cTn id="22" presetID="6" presetClass="entr" presetSubtype="16"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circle(in)">
                                      <p:cBhvr>
                                        <p:cTn id="24" dur="20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circle(in)">
                                      <p:cBhvr>
                                        <p:cTn id="29" dur="2000"/>
                                        <p:tgtEl>
                                          <p:spTgt spid="13"/>
                                        </p:tgtEl>
                                      </p:cBhvr>
                                    </p:animEffect>
                                  </p:childTnLst>
                                </p:cTn>
                              </p:par>
                              <p:par>
                                <p:cTn id="30" presetID="6" presetClass="entr" presetSubtype="16" fill="hold" nodeType="with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circle(in)">
                                      <p:cBhvr>
                                        <p:cTn id="32" dur="2000"/>
                                        <p:tgtEl>
                                          <p:spTgt spid="31"/>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circle(in)">
                                      <p:cBhvr>
                                        <p:cTn id="37" dur="2000"/>
                                        <p:tgtEl>
                                          <p:spTgt spid="22"/>
                                        </p:tgtEl>
                                      </p:cBhvr>
                                    </p:animEffect>
                                  </p:childTnLst>
                                </p:cTn>
                              </p:par>
                              <p:par>
                                <p:cTn id="38" presetID="6" presetClass="entr" presetSubtype="16" fill="hold" grpId="0" nodeType="with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circle(in)">
                                      <p:cBhvr>
                                        <p:cTn id="40" dur="2000"/>
                                        <p:tgtEl>
                                          <p:spTgt spid="6"/>
                                        </p:tgtEl>
                                      </p:cBhvr>
                                    </p:animEffect>
                                  </p:childTnLst>
                                </p:cTn>
                              </p:par>
                              <p:par>
                                <p:cTn id="41" presetID="6" presetClass="entr" presetSubtype="16" fill="hold" nodeType="with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circle(in)">
                                      <p:cBhvr>
                                        <p:cTn id="43" dur="2000"/>
                                        <p:tgtEl>
                                          <p:spTgt spid="26"/>
                                        </p:tgtEl>
                                      </p:cBhvr>
                                    </p:animEffect>
                                  </p:childTnLst>
                                </p:cTn>
                              </p:par>
                              <p:par>
                                <p:cTn id="44" presetID="6" presetClass="entr" presetSubtype="16"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circle(in)">
                                      <p:cBhvr>
                                        <p:cTn id="46" dur="2000"/>
                                        <p:tgtEl>
                                          <p:spTgt spid="9"/>
                                        </p:tgtEl>
                                      </p:cBhvr>
                                    </p:animEffect>
                                  </p:childTnLst>
                                </p:cTn>
                              </p:par>
                            </p:childTnLst>
                          </p:cTn>
                        </p:par>
                      </p:childTnLst>
                    </p:cTn>
                  </p:par>
                  <p:par>
                    <p:cTn id="47" fill="hold">
                      <p:stCondLst>
                        <p:cond delay="indefinite"/>
                      </p:stCondLst>
                      <p:childTnLst>
                        <p:par>
                          <p:cTn id="48" fill="hold">
                            <p:stCondLst>
                              <p:cond delay="0"/>
                            </p:stCondLst>
                            <p:childTnLst>
                              <p:par>
                                <p:cTn id="49" presetID="6" presetClass="entr" presetSubtype="16" fill="hold" nodeType="click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circle(in)">
                                      <p:cBhvr>
                                        <p:cTn id="51" dur="2000"/>
                                        <p:tgtEl>
                                          <p:spTgt spid="24"/>
                                        </p:tgtEl>
                                      </p:cBhvr>
                                    </p:animEffect>
                                  </p:childTnLst>
                                </p:cTn>
                              </p:par>
                              <p:par>
                                <p:cTn id="52" presetID="6" presetClass="entr" presetSubtype="16" fill="hold" grpId="0" nodeType="with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circle(in)">
                                      <p:cBhvr>
                                        <p:cTn id="54" dur="2000"/>
                                        <p:tgtEl>
                                          <p:spTgt spid="7"/>
                                        </p:tgtEl>
                                      </p:cBhvr>
                                    </p:animEffect>
                                  </p:childTnLst>
                                </p:cTn>
                              </p:par>
                              <p:par>
                                <p:cTn id="55" presetID="6" presetClass="entr" presetSubtype="16" fill="hold" nodeType="with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circle(in)">
                                      <p:cBhvr>
                                        <p:cTn id="57" dur="2000"/>
                                        <p:tgtEl>
                                          <p:spTgt spid="29"/>
                                        </p:tgtEl>
                                      </p:cBhvr>
                                    </p:animEffect>
                                  </p:childTnLst>
                                </p:cTn>
                              </p:par>
                              <p:par>
                                <p:cTn id="58" presetID="6" presetClass="entr" presetSubtype="16" fill="hold" grpId="0" nodeType="with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circle(in)">
                                      <p:cBhvr>
                                        <p:cTn id="60" dur="2000"/>
                                        <p:tgtEl>
                                          <p:spTgt spid="10"/>
                                        </p:tgtEl>
                                      </p:cBhvr>
                                    </p:animEffect>
                                  </p:childTnLst>
                                </p:cTn>
                              </p:par>
                            </p:childTnLst>
                          </p:cTn>
                        </p:par>
                      </p:childTnLst>
                    </p:cTn>
                  </p:par>
                  <p:par>
                    <p:cTn id="61" fill="hold">
                      <p:stCondLst>
                        <p:cond delay="indefinite"/>
                      </p:stCondLst>
                      <p:childTnLst>
                        <p:par>
                          <p:cTn id="62" fill="hold">
                            <p:stCondLst>
                              <p:cond delay="0"/>
                            </p:stCondLst>
                            <p:childTnLst>
                              <p:par>
                                <p:cTn id="63" presetID="14" presetClass="entr" presetSubtype="10" fill="hold" nodeType="click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randombar(horizontal)">
                                      <p:cBhvr>
                                        <p:cTn id="65" dur="500"/>
                                        <p:tgtEl>
                                          <p:spTgt spid="33"/>
                                        </p:tgtEl>
                                      </p:cBhvr>
                                    </p:animEffect>
                                  </p:childTnLst>
                                </p:cTn>
                              </p:par>
                              <p:par>
                                <p:cTn id="66" presetID="14" presetClass="entr" presetSubtype="10" fill="hold" grpId="0" nodeType="withEffect">
                                  <p:stCondLst>
                                    <p:cond delay="0"/>
                                  </p:stCondLst>
                                  <p:childTnLst>
                                    <p:set>
                                      <p:cBhvr>
                                        <p:cTn id="67" dur="1" fill="hold">
                                          <p:stCondLst>
                                            <p:cond delay="0"/>
                                          </p:stCondLst>
                                        </p:cTn>
                                        <p:tgtEl>
                                          <p:spTgt spid="11"/>
                                        </p:tgtEl>
                                        <p:attrNameLst>
                                          <p:attrName>style.visibility</p:attrName>
                                        </p:attrNameLst>
                                      </p:cBhvr>
                                      <p:to>
                                        <p:strVal val="visible"/>
                                      </p:to>
                                    </p:set>
                                    <p:animEffect transition="in" filter="randombar(horizontal)">
                                      <p:cBhvr>
                                        <p:cTn id="68" dur="500"/>
                                        <p:tgtEl>
                                          <p:spTgt spid="11"/>
                                        </p:tgtEl>
                                      </p:cBhvr>
                                    </p:animEffect>
                                  </p:childTnLst>
                                </p:cTn>
                              </p:par>
                              <p:par>
                                <p:cTn id="69" presetID="14" presetClass="entr" presetSubtype="10" fill="hold" nodeType="withEffect">
                                  <p:stCondLst>
                                    <p:cond delay="0"/>
                                  </p:stCondLst>
                                  <p:childTnLst>
                                    <p:set>
                                      <p:cBhvr>
                                        <p:cTn id="70" dur="1" fill="hold">
                                          <p:stCondLst>
                                            <p:cond delay="0"/>
                                          </p:stCondLst>
                                        </p:cTn>
                                        <p:tgtEl>
                                          <p:spTgt spid="38"/>
                                        </p:tgtEl>
                                        <p:attrNameLst>
                                          <p:attrName>style.visibility</p:attrName>
                                        </p:attrNameLst>
                                      </p:cBhvr>
                                      <p:to>
                                        <p:strVal val="visible"/>
                                      </p:to>
                                    </p:set>
                                    <p:animEffect transition="in" filter="randombar(horizontal)">
                                      <p:cBhvr>
                                        <p:cTn id="71" dur="500"/>
                                        <p:tgtEl>
                                          <p:spTgt spid="38"/>
                                        </p:tgtEl>
                                      </p:cBhvr>
                                    </p:animEffect>
                                  </p:childTnLst>
                                </p:cTn>
                              </p:par>
                              <p:par>
                                <p:cTn id="72" presetID="14" presetClass="entr" presetSubtype="10" fill="hold" grpId="0" nodeType="with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randombar(horizontal)">
                                      <p:cBhvr>
                                        <p:cTn id="74" dur="500"/>
                                        <p:tgtEl>
                                          <p:spTgt spid="14"/>
                                        </p:tgtEl>
                                      </p:cBhvr>
                                    </p:animEffect>
                                  </p:childTnLst>
                                </p:cTn>
                              </p:par>
                            </p:childTnLst>
                          </p:cTn>
                        </p:par>
                      </p:childTnLst>
                    </p:cTn>
                  </p:par>
                  <p:par>
                    <p:cTn id="75" fill="hold">
                      <p:stCondLst>
                        <p:cond delay="indefinite"/>
                      </p:stCondLst>
                      <p:childTnLst>
                        <p:par>
                          <p:cTn id="76" fill="hold">
                            <p:stCondLst>
                              <p:cond delay="0"/>
                            </p:stCondLst>
                            <p:childTnLst>
                              <p:par>
                                <p:cTn id="77" presetID="14" presetClass="entr" presetSubtype="10" fill="hold" nodeType="clickEffect">
                                  <p:stCondLst>
                                    <p:cond delay="0"/>
                                  </p:stCondLst>
                                  <p:childTnLst>
                                    <p:set>
                                      <p:cBhvr>
                                        <p:cTn id="78" dur="1" fill="hold">
                                          <p:stCondLst>
                                            <p:cond delay="0"/>
                                          </p:stCondLst>
                                        </p:cTn>
                                        <p:tgtEl>
                                          <p:spTgt spid="36"/>
                                        </p:tgtEl>
                                        <p:attrNameLst>
                                          <p:attrName>style.visibility</p:attrName>
                                        </p:attrNameLst>
                                      </p:cBhvr>
                                      <p:to>
                                        <p:strVal val="visible"/>
                                      </p:to>
                                    </p:set>
                                    <p:animEffect transition="in" filter="randombar(horizontal)">
                                      <p:cBhvr>
                                        <p:cTn id="79" dur="500"/>
                                        <p:tgtEl>
                                          <p:spTgt spid="36"/>
                                        </p:tgtEl>
                                      </p:cBhvr>
                                    </p:animEffect>
                                  </p:childTnLst>
                                </p:cTn>
                              </p:par>
                              <p:par>
                                <p:cTn id="80" presetID="14" presetClass="entr" presetSubtype="10" fill="hold" grpId="0" nodeType="withEffect">
                                  <p:stCondLst>
                                    <p:cond delay="0"/>
                                  </p:stCondLst>
                                  <p:childTnLst>
                                    <p:set>
                                      <p:cBhvr>
                                        <p:cTn id="81" dur="1" fill="hold">
                                          <p:stCondLst>
                                            <p:cond delay="0"/>
                                          </p:stCondLst>
                                        </p:cTn>
                                        <p:tgtEl>
                                          <p:spTgt spid="12"/>
                                        </p:tgtEl>
                                        <p:attrNameLst>
                                          <p:attrName>style.visibility</p:attrName>
                                        </p:attrNameLst>
                                      </p:cBhvr>
                                      <p:to>
                                        <p:strVal val="visible"/>
                                      </p:to>
                                    </p:set>
                                    <p:animEffect transition="in" filter="randombar(horizontal)">
                                      <p:cBhvr>
                                        <p:cTn id="82" dur="500"/>
                                        <p:tgtEl>
                                          <p:spTgt spid="12"/>
                                        </p:tgtEl>
                                      </p:cBhvr>
                                    </p:animEffect>
                                  </p:childTnLst>
                                </p:cTn>
                              </p:par>
                              <p:par>
                                <p:cTn id="83" presetID="14" presetClass="entr" presetSubtype="10" fill="hold" nodeType="withEffect">
                                  <p:stCondLst>
                                    <p:cond delay="0"/>
                                  </p:stCondLst>
                                  <p:childTnLst>
                                    <p:set>
                                      <p:cBhvr>
                                        <p:cTn id="84" dur="1" fill="hold">
                                          <p:stCondLst>
                                            <p:cond delay="0"/>
                                          </p:stCondLst>
                                        </p:cTn>
                                        <p:tgtEl>
                                          <p:spTgt spid="39"/>
                                        </p:tgtEl>
                                        <p:attrNameLst>
                                          <p:attrName>style.visibility</p:attrName>
                                        </p:attrNameLst>
                                      </p:cBhvr>
                                      <p:to>
                                        <p:strVal val="visible"/>
                                      </p:to>
                                    </p:set>
                                    <p:animEffect transition="in" filter="randombar(horizontal)">
                                      <p:cBhvr>
                                        <p:cTn id="85" dur="500"/>
                                        <p:tgtEl>
                                          <p:spTgt spid="39"/>
                                        </p:tgtEl>
                                      </p:cBhvr>
                                    </p:animEffect>
                                  </p:childTnLst>
                                </p:cTn>
                              </p:par>
                              <p:par>
                                <p:cTn id="86" presetID="14" presetClass="entr" presetSubtype="10" fill="hold" grpId="0" nodeType="withEffect">
                                  <p:stCondLst>
                                    <p:cond delay="0"/>
                                  </p:stCondLst>
                                  <p:childTnLst>
                                    <p:set>
                                      <p:cBhvr>
                                        <p:cTn id="87" dur="1" fill="hold">
                                          <p:stCondLst>
                                            <p:cond delay="0"/>
                                          </p:stCondLst>
                                        </p:cTn>
                                        <p:tgtEl>
                                          <p:spTgt spid="15"/>
                                        </p:tgtEl>
                                        <p:attrNameLst>
                                          <p:attrName>style.visibility</p:attrName>
                                        </p:attrNameLst>
                                      </p:cBhvr>
                                      <p:to>
                                        <p:strVal val="visible"/>
                                      </p:to>
                                    </p:set>
                                    <p:animEffect transition="in" filter="randombar(horizontal)">
                                      <p:cBhvr>
                                        <p:cTn id="8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7A1C2EF-4715-4E84-89A2-2FF731A7BB11}"/>
              </a:ext>
            </a:extLst>
          </p:cNvPr>
          <p:cNvSpPr>
            <a:spLocks noGrp="1"/>
          </p:cNvSpPr>
          <p:nvPr>
            <p:ph idx="1"/>
          </p:nvPr>
        </p:nvSpPr>
        <p:spPr/>
        <p:txBody>
          <a:bodyPr>
            <a:normAutofit/>
          </a:bodyPr>
          <a:lstStyle/>
          <a:p>
            <a:pPr algn="just"/>
            <a:r>
              <a:rPr lang="en-GB" dirty="0"/>
              <a:t>Storage capacity</a:t>
            </a:r>
          </a:p>
          <a:p>
            <a:pPr algn="just"/>
            <a:r>
              <a:rPr lang="en-GB" dirty="0"/>
              <a:t>Computing power</a:t>
            </a:r>
          </a:p>
          <a:p>
            <a:pPr algn="just"/>
            <a:r>
              <a:rPr lang="en-GB" dirty="0"/>
              <a:t>Reliability</a:t>
            </a:r>
          </a:p>
          <a:p>
            <a:pPr algn="just"/>
            <a:r>
              <a:rPr lang="en-GB" dirty="0"/>
              <a:t>Accessibility of the data</a:t>
            </a:r>
          </a:p>
          <a:p>
            <a:pPr algn="just"/>
            <a:r>
              <a:rPr lang="en-GB" dirty="0"/>
              <a:t>Electronic interface between all the ancillary data sources and the repository</a:t>
            </a:r>
          </a:p>
          <a:p>
            <a:pPr algn="just"/>
            <a:r>
              <a:rPr lang="en-GB" dirty="0"/>
              <a:t>Network connection</a:t>
            </a:r>
          </a:p>
          <a:p>
            <a:pPr algn="just"/>
            <a:r>
              <a:rPr lang="en-GB" dirty="0"/>
              <a:t>User interface</a:t>
            </a:r>
          </a:p>
        </p:txBody>
      </p:sp>
      <p:sp>
        <p:nvSpPr>
          <p:cNvPr id="3" name="Title 2">
            <a:extLst>
              <a:ext uri="{FF2B5EF4-FFF2-40B4-BE49-F238E27FC236}">
                <a16:creationId xmlns:a16="http://schemas.microsoft.com/office/drawing/2014/main" id="{DE07A75B-EBB9-49E7-A521-FF5AF3F93420}"/>
              </a:ext>
            </a:extLst>
          </p:cNvPr>
          <p:cNvSpPr>
            <a:spLocks noGrp="1"/>
          </p:cNvSpPr>
          <p:nvPr>
            <p:ph type="title"/>
          </p:nvPr>
        </p:nvSpPr>
        <p:spPr/>
        <p:txBody>
          <a:bodyPr>
            <a:normAutofit fontScale="90000"/>
          </a:bodyPr>
          <a:lstStyle/>
          <a:p>
            <a:r>
              <a:rPr lang="en-US" dirty="0"/>
              <a:t>Data Repository Implementation- Challenges</a:t>
            </a:r>
            <a:endParaRPr lang="en-GB" dirty="0"/>
          </a:p>
        </p:txBody>
      </p:sp>
    </p:spTree>
    <p:extLst>
      <p:ext uri="{BB962C8B-B14F-4D97-AF65-F5344CB8AC3E}">
        <p14:creationId xmlns:p14="http://schemas.microsoft.com/office/powerpoint/2010/main" val="137829048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7A1C2EF-4715-4E84-89A2-2FF731A7BB11}"/>
              </a:ext>
            </a:extLst>
          </p:cNvPr>
          <p:cNvSpPr>
            <a:spLocks noGrp="1"/>
          </p:cNvSpPr>
          <p:nvPr>
            <p:ph idx="1"/>
          </p:nvPr>
        </p:nvSpPr>
        <p:spPr/>
        <p:txBody>
          <a:bodyPr>
            <a:normAutofit/>
          </a:bodyPr>
          <a:lstStyle/>
          <a:p>
            <a:pPr algn="just"/>
            <a:r>
              <a:rPr lang="en-GB" dirty="0"/>
              <a:t>Storage capacity</a:t>
            </a:r>
          </a:p>
          <a:p>
            <a:pPr algn="just"/>
            <a:r>
              <a:rPr lang="en-GB" dirty="0"/>
              <a:t>Computing power</a:t>
            </a:r>
          </a:p>
          <a:p>
            <a:pPr algn="just"/>
            <a:r>
              <a:rPr lang="en-GB" dirty="0"/>
              <a:t>Reliability</a:t>
            </a:r>
          </a:p>
          <a:p>
            <a:pPr algn="just"/>
            <a:r>
              <a:rPr lang="en-GB" dirty="0"/>
              <a:t>Accessibility of the data</a:t>
            </a:r>
          </a:p>
          <a:p>
            <a:pPr algn="just"/>
            <a:r>
              <a:rPr lang="en-GB" dirty="0"/>
              <a:t>Electronic interface between all the ancillary data sources and the repository</a:t>
            </a:r>
          </a:p>
          <a:p>
            <a:pPr algn="just"/>
            <a:r>
              <a:rPr lang="en-GB" dirty="0"/>
              <a:t>Network connection</a:t>
            </a:r>
          </a:p>
          <a:p>
            <a:pPr algn="just"/>
            <a:r>
              <a:rPr lang="en-GB" dirty="0"/>
              <a:t>User interface</a:t>
            </a:r>
          </a:p>
        </p:txBody>
      </p:sp>
      <p:sp>
        <p:nvSpPr>
          <p:cNvPr id="3" name="Title 2">
            <a:extLst>
              <a:ext uri="{FF2B5EF4-FFF2-40B4-BE49-F238E27FC236}">
                <a16:creationId xmlns:a16="http://schemas.microsoft.com/office/drawing/2014/main" id="{DE07A75B-EBB9-49E7-A521-FF5AF3F93420}"/>
              </a:ext>
            </a:extLst>
          </p:cNvPr>
          <p:cNvSpPr>
            <a:spLocks noGrp="1"/>
          </p:cNvSpPr>
          <p:nvPr>
            <p:ph type="title"/>
          </p:nvPr>
        </p:nvSpPr>
        <p:spPr/>
        <p:txBody>
          <a:bodyPr>
            <a:normAutofit fontScale="90000"/>
          </a:bodyPr>
          <a:lstStyle/>
          <a:p>
            <a:r>
              <a:rPr lang="en-US" dirty="0"/>
              <a:t>Data Repository Implementation- Challenges</a:t>
            </a:r>
            <a:endParaRPr lang="en-GB" dirty="0"/>
          </a:p>
        </p:txBody>
      </p:sp>
    </p:spTree>
    <p:extLst>
      <p:ext uri="{BB962C8B-B14F-4D97-AF65-F5344CB8AC3E}">
        <p14:creationId xmlns:p14="http://schemas.microsoft.com/office/powerpoint/2010/main" val="315216304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AC5DB60-3C17-4268-89CE-6F1BFD84A813}"/>
              </a:ext>
            </a:extLst>
          </p:cNvPr>
          <p:cNvSpPr>
            <a:spLocks noGrp="1"/>
          </p:cNvSpPr>
          <p:nvPr>
            <p:ph idx="1"/>
          </p:nvPr>
        </p:nvSpPr>
        <p:spPr/>
        <p:txBody>
          <a:bodyPr/>
          <a:lstStyle/>
          <a:p>
            <a:pPr algn="just"/>
            <a:r>
              <a:rPr lang="en-GB" dirty="0"/>
              <a:t>Since with discussed issues of preservation and accessibility extensively, we focus much on sustainability of repositories. </a:t>
            </a:r>
          </a:p>
          <a:p>
            <a:pPr algn="just"/>
            <a:r>
              <a:rPr lang="en-GB" dirty="0"/>
              <a:t>Sustainability is the capacity to generate or gain access to the resources, needed to protect and increase the value of the content or service for data repository. </a:t>
            </a:r>
          </a:p>
          <a:p>
            <a:pPr algn="just"/>
            <a:r>
              <a:rPr lang="en-GB" dirty="0"/>
              <a:t>The process of data curation and management plans for the purposes of data archiving can only be effective, when preservation is seen as a sustainable economic activity. </a:t>
            </a:r>
          </a:p>
        </p:txBody>
      </p:sp>
      <p:sp>
        <p:nvSpPr>
          <p:cNvPr id="3" name="Title 2">
            <a:extLst>
              <a:ext uri="{FF2B5EF4-FFF2-40B4-BE49-F238E27FC236}">
                <a16:creationId xmlns:a16="http://schemas.microsoft.com/office/drawing/2014/main" id="{EEF7A82B-B228-4D8B-873D-9CCA6FF35619}"/>
              </a:ext>
            </a:extLst>
          </p:cNvPr>
          <p:cNvSpPr>
            <a:spLocks noGrp="1"/>
          </p:cNvSpPr>
          <p:nvPr>
            <p:ph type="title"/>
          </p:nvPr>
        </p:nvSpPr>
        <p:spPr/>
        <p:txBody>
          <a:bodyPr>
            <a:normAutofit fontScale="90000"/>
          </a:bodyPr>
          <a:lstStyle/>
          <a:p>
            <a:r>
              <a:rPr lang="en-GB" dirty="0"/>
              <a:t>Economics of data: preservation, access, and sustainability</a:t>
            </a:r>
          </a:p>
        </p:txBody>
      </p:sp>
    </p:spTree>
    <p:extLst>
      <p:ext uri="{BB962C8B-B14F-4D97-AF65-F5344CB8AC3E}">
        <p14:creationId xmlns:p14="http://schemas.microsoft.com/office/powerpoint/2010/main" val="1772446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AC5DB60-3C17-4268-89CE-6F1BFD84A813}"/>
              </a:ext>
            </a:extLst>
          </p:cNvPr>
          <p:cNvSpPr>
            <a:spLocks noGrp="1"/>
          </p:cNvSpPr>
          <p:nvPr>
            <p:ph idx="1"/>
          </p:nvPr>
        </p:nvSpPr>
        <p:spPr>
          <a:xfrm>
            <a:off x="0" y="1161188"/>
            <a:ext cx="12192000" cy="5303974"/>
          </a:xfrm>
        </p:spPr>
        <p:txBody>
          <a:bodyPr/>
          <a:lstStyle/>
          <a:p>
            <a:pPr algn="just"/>
            <a:r>
              <a:rPr lang="en-GB" dirty="0"/>
              <a:t>The ability of any data repository to survive the test of time largely depend on the level of funding available for that purpose. </a:t>
            </a:r>
          </a:p>
          <a:p>
            <a:pPr algn="just"/>
            <a:r>
              <a:rPr lang="en-GB" dirty="0"/>
              <a:t>Funding for the purposes data preservation continue to be a major problem. This has been attributed to:</a:t>
            </a:r>
          </a:p>
          <a:p>
            <a:pPr algn="just"/>
            <a:r>
              <a:rPr lang="en-GB" dirty="0"/>
              <a:t>Starting a data repository is a capital intensive venture.</a:t>
            </a:r>
          </a:p>
          <a:p>
            <a:pPr algn="just"/>
            <a:r>
              <a:rPr lang="en-GB" dirty="0"/>
              <a:t>In most cases people do not see any value coming from the preservation. </a:t>
            </a:r>
          </a:p>
          <a:p>
            <a:pPr algn="just"/>
            <a:endParaRPr lang="en-GB" dirty="0"/>
          </a:p>
        </p:txBody>
      </p:sp>
      <p:sp>
        <p:nvSpPr>
          <p:cNvPr id="3" name="Title 2">
            <a:extLst>
              <a:ext uri="{FF2B5EF4-FFF2-40B4-BE49-F238E27FC236}">
                <a16:creationId xmlns:a16="http://schemas.microsoft.com/office/drawing/2014/main" id="{EEF7A82B-B228-4D8B-873D-9CCA6FF35619}"/>
              </a:ext>
            </a:extLst>
          </p:cNvPr>
          <p:cNvSpPr>
            <a:spLocks noGrp="1"/>
          </p:cNvSpPr>
          <p:nvPr>
            <p:ph type="title"/>
          </p:nvPr>
        </p:nvSpPr>
        <p:spPr/>
        <p:txBody>
          <a:bodyPr>
            <a:normAutofit fontScale="90000"/>
          </a:bodyPr>
          <a:lstStyle/>
          <a:p>
            <a:r>
              <a:rPr lang="en-GB" dirty="0"/>
              <a:t>Economics of data: preservation, access, and sustainability</a:t>
            </a:r>
          </a:p>
        </p:txBody>
      </p:sp>
    </p:spTree>
    <p:extLst>
      <p:ext uri="{BB962C8B-B14F-4D97-AF65-F5344CB8AC3E}">
        <p14:creationId xmlns:p14="http://schemas.microsoft.com/office/powerpoint/2010/main" val="229774547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AC5DB60-3C17-4268-89CE-6F1BFD84A813}"/>
              </a:ext>
            </a:extLst>
          </p:cNvPr>
          <p:cNvSpPr>
            <a:spLocks noGrp="1"/>
          </p:cNvSpPr>
          <p:nvPr>
            <p:ph idx="1"/>
          </p:nvPr>
        </p:nvSpPr>
        <p:spPr>
          <a:xfrm>
            <a:off x="0" y="1161188"/>
            <a:ext cx="12192000" cy="5303974"/>
          </a:xfrm>
        </p:spPr>
        <p:txBody>
          <a:bodyPr/>
          <a:lstStyle/>
          <a:p>
            <a:pPr algn="just"/>
            <a:r>
              <a:rPr lang="en-GB" dirty="0"/>
              <a:t>Sustainable economics of data preservation is not just about finding more money. </a:t>
            </a:r>
          </a:p>
          <a:p>
            <a:pPr algn="just"/>
            <a:r>
              <a:rPr lang="en-GB" dirty="0"/>
              <a:t>Its about establishing an economic activity that is firmly rooted in a compelling value preposition, clear incentives to act and a well-define roles and responsibilities (Kilbride, 2013). </a:t>
            </a:r>
          </a:p>
        </p:txBody>
      </p:sp>
      <p:sp>
        <p:nvSpPr>
          <p:cNvPr id="3" name="Title 2">
            <a:extLst>
              <a:ext uri="{FF2B5EF4-FFF2-40B4-BE49-F238E27FC236}">
                <a16:creationId xmlns:a16="http://schemas.microsoft.com/office/drawing/2014/main" id="{EEF7A82B-B228-4D8B-873D-9CCA6FF35619}"/>
              </a:ext>
            </a:extLst>
          </p:cNvPr>
          <p:cNvSpPr>
            <a:spLocks noGrp="1"/>
          </p:cNvSpPr>
          <p:nvPr>
            <p:ph type="title"/>
          </p:nvPr>
        </p:nvSpPr>
        <p:spPr/>
        <p:txBody>
          <a:bodyPr>
            <a:normAutofit fontScale="90000"/>
          </a:bodyPr>
          <a:lstStyle/>
          <a:p>
            <a:r>
              <a:rPr lang="en-GB" dirty="0"/>
              <a:t>Economics of data: preservation, access, and sustainability</a:t>
            </a:r>
          </a:p>
        </p:txBody>
      </p:sp>
    </p:spTree>
    <p:extLst>
      <p:ext uri="{BB962C8B-B14F-4D97-AF65-F5344CB8AC3E}">
        <p14:creationId xmlns:p14="http://schemas.microsoft.com/office/powerpoint/2010/main" val="134993658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78E0B435-FC62-4503-9A15-220C5CC8E908}"/>
              </a:ext>
            </a:extLst>
          </p:cNvPr>
          <p:cNvSpPr>
            <a:spLocks noGrp="1"/>
          </p:cNvSpPr>
          <p:nvPr>
            <p:ph idx="1"/>
          </p:nvPr>
        </p:nvSpPr>
        <p:spPr/>
        <p:txBody>
          <a:bodyPr/>
          <a:lstStyle/>
          <a:p>
            <a:r>
              <a:rPr lang="en-GB" dirty="0" err="1"/>
              <a:t>Rusbridge</a:t>
            </a:r>
            <a:r>
              <a:rPr lang="en-GB" dirty="0"/>
              <a:t> &amp; Lavoie (2011) Draft Reference Model for Economic Sustainability of Digital Curation</a:t>
            </a:r>
          </a:p>
        </p:txBody>
      </p:sp>
      <p:sp>
        <p:nvSpPr>
          <p:cNvPr id="3" name="Title 2">
            <a:extLst>
              <a:ext uri="{FF2B5EF4-FFF2-40B4-BE49-F238E27FC236}">
                <a16:creationId xmlns:a16="http://schemas.microsoft.com/office/drawing/2014/main" id="{EEF7A82B-B228-4D8B-873D-9CCA6FF35619}"/>
              </a:ext>
            </a:extLst>
          </p:cNvPr>
          <p:cNvSpPr>
            <a:spLocks noGrp="1"/>
          </p:cNvSpPr>
          <p:nvPr>
            <p:ph type="title"/>
          </p:nvPr>
        </p:nvSpPr>
        <p:spPr/>
        <p:txBody>
          <a:bodyPr>
            <a:normAutofit fontScale="90000"/>
          </a:bodyPr>
          <a:lstStyle/>
          <a:p>
            <a:r>
              <a:rPr lang="en-GB" dirty="0"/>
              <a:t>Preservation as a sustainable economic activity</a:t>
            </a:r>
          </a:p>
        </p:txBody>
      </p:sp>
      <p:sp>
        <p:nvSpPr>
          <p:cNvPr id="6" name="Oval 5">
            <a:extLst>
              <a:ext uri="{FF2B5EF4-FFF2-40B4-BE49-F238E27FC236}">
                <a16:creationId xmlns:a16="http://schemas.microsoft.com/office/drawing/2014/main" id="{C44B7986-E25D-4DBD-9840-9098BCD0E78B}"/>
              </a:ext>
            </a:extLst>
          </p:cNvPr>
          <p:cNvSpPr/>
          <p:nvPr/>
        </p:nvSpPr>
        <p:spPr>
          <a:xfrm>
            <a:off x="86950" y="1819647"/>
            <a:ext cx="2967790" cy="2791326"/>
          </a:xfrm>
          <a:prstGeom prst="ellipse">
            <a:avLst/>
          </a:prstGeom>
          <a:solidFill>
            <a:srgbClr val="039B82"/>
          </a:solid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Define Benefits </a:t>
            </a:r>
          </a:p>
        </p:txBody>
      </p:sp>
      <p:sp>
        <p:nvSpPr>
          <p:cNvPr id="9" name="Oval 8">
            <a:extLst>
              <a:ext uri="{FF2B5EF4-FFF2-40B4-BE49-F238E27FC236}">
                <a16:creationId xmlns:a16="http://schemas.microsoft.com/office/drawing/2014/main" id="{30F6DACC-0A72-4578-9EA4-02D2FF2BDA38}"/>
              </a:ext>
            </a:extLst>
          </p:cNvPr>
          <p:cNvSpPr/>
          <p:nvPr/>
        </p:nvSpPr>
        <p:spPr>
          <a:xfrm>
            <a:off x="2126759" y="2756784"/>
            <a:ext cx="2967790" cy="2791326"/>
          </a:xfrm>
          <a:prstGeom prst="ellipse">
            <a:avLst/>
          </a:prstGeom>
          <a:solidFill>
            <a:srgbClr val="0000FF"/>
          </a:solid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Create incentive to act</a:t>
            </a:r>
          </a:p>
        </p:txBody>
      </p:sp>
      <p:sp>
        <p:nvSpPr>
          <p:cNvPr id="10" name="Oval 9">
            <a:extLst>
              <a:ext uri="{FF2B5EF4-FFF2-40B4-BE49-F238E27FC236}">
                <a16:creationId xmlns:a16="http://schemas.microsoft.com/office/drawing/2014/main" id="{8BEFBC86-69C4-4971-838E-3D4EFF3CC886}"/>
              </a:ext>
            </a:extLst>
          </p:cNvPr>
          <p:cNvSpPr/>
          <p:nvPr/>
        </p:nvSpPr>
        <p:spPr>
          <a:xfrm>
            <a:off x="4118119" y="3397112"/>
            <a:ext cx="3284618" cy="3095762"/>
          </a:xfrm>
          <a:prstGeom prst="ellipse">
            <a:avLst/>
          </a:prstGeom>
          <a:solidFill>
            <a:srgbClr val="7030A0"/>
          </a:solid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t>Define management model &amp; roles</a:t>
            </a:r>
          </a:p>
        </p:txBody>
      </p:sp>
      <p:sp>
        <p:nvSpPr>
          <p:cNvPr id="11" name="Oval 10">
            <a:extLst>
              <a:ext uri="{FF2B5EF4-FFF2-40B4-BE49-F238E27FC236}">
                <a16:creationId xmlns:a16="http://schemas.microsoft.com/office/drawing/2014/main" id="{A9AFAC5A-659C-492B-82D4-DBC9BC17B72C}"/>
              </a:ext>
            </a:extLst>
          </p:cNvPr>
          <p:cNvSpPr/>
          <p:nvPr/>
        </p:nvSpPr>
        <p:spPr>
          <a:xfrm>
            <a:off x="6723145" y="3122977"/>
            <a:ext cx="3188524" cy="2791326"/>
          </a:xfrm>
          <a:prstGeom prst="ellipse">
            <a:avLst/>
          </a:prstGeom>
          <a:solidFill>
            <a:srgbClr val="E2AC00"/>
          </a:solid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t>Secure appropriate resources</a:t>
            </a:r>
          </a:p>
        </p:txBody>
      </p:sp>
      <p:sp>
        <p:nvSpPr>
          <p:cNvPr id="12" name="Oval 11">
            <a:extLst>
              <a:ext uri="{FF2B5EF4-FFF2-40B4-BE49-F238E27FC236}">
                <a16:creationId xmlns:a16="http://schemas.microsoft.com/office/drawing/2014/main" id="{76281358-098C-46A6-AD74-0510D65C8CDF}"/>
              </a:ext>
            </a:extLst>
          </p:cNvPr>
          <p:cNvSpPr/>
          <p:nvPr/>
        </p:nvSpPr>
        <p:spPr>
          <a:xfrm>
            <a:off x="9232076" y="2015305"/>
            <a:ext cx="2967790" cy="2791326"/>
          </a:xfrm>
          <a:prstGeom prst="ellipse">
            <a:avLst/>
          </a:prstGeom>
          <a:solidFill>
            <a:srgbClr val="FF0000"/>
          </a:solid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t>Allocate resources selectively </a:t>
            </a:r>
          </a:p>
        </p:txBody>
      </p:sp>
    </p:spTree>
    <p:extLst>
      <p:ext uri="{BB962C8B-B14F-4D97-AF65-F5344CB8AC3E}">
        <p14:creationId xmlns:p14="http://schemas.microsoft.com/office/powerpoint/2010/main" val="1154611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heel(1)">
                                      <p:cBhvr>
                                        <p:cTn id="12" dur="2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heel(1)">
                                      <p:cBhvr>
                                        <p:cTn id="17" dur="2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heel(1)">
                                      <p:cBhvr>
                                        <p:cTn id="22" dur="20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heel(1)">
                                      <p:cBhvr>
                                        <p:cTn id="2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1" grpId="0" animBg="1"/>
      <p:bldP spid="12"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7D43A5A-62C9-4E04-B630-A211280D4CD1}"/>
              </a:ext>
            </a:extLst>
          </p:cNvPr>
          <p:cNvSpPr>
            <a:spLocks noGrp="1"/>
          </p:cNvSpPr>
          <p:nvPr>
            <p:ph idx="1"/>
          </p:nvPr>
        </p:nvSpPr>
        <p:spPr/>
        <p:txBody>
          <a:bodyPr/>
          <a:lstStyle/>
          <a:p>
            <a:r>
              <a:rPr lang="en-GB" dirty="0"/>
              <a:t>Build case for preserving research data in institution</a:t>
            </a:r>
          </a:p>
        </p:txBody>
      </p:sp>
      <p:sp>
        <p:nvSpPr>
          <p:cNvPr id="2" name="Title 1">
            <a:extLst>
              <a:ext uri="{FF2B5EF4-FFF2-40B4-BE49-F238E27FC236}">
                <a16:creationId xmlns:a16="http://schemas.microsoft.com/office/drawing/2014/main" id="{147993A4-0E51-4D3C-83DC-D6178C448BB2}"/>
              </a:ext>
            </a:extLst>
          </p:cNvPr>
          <p:cNvSpPr>
            <a:spLocks noGrp="1"/>
          </p:cNvSpPr>
          <p:nvPr>
            <p:ph type="title"/>
          </p:nvPr>
        </p:nvSpPr>
        <p:spPr/>
        <p:txBody>
          <a:bodyPr/>
          <a:lstStyle/>
          <a:p>
            <a:r>
              <a:rPr lang="en-GB"/>
              <a:t>Benefits &amp; Incentives</a:t>
            </a:r>
            <a:endParaRPr lang="en-GB" dirty="0"/>
          </a:p>
        </p:txBody>
      </p:sp>
      <p:sp>
        <p:nvSpPr>
          <p:cNvPr id="3" name="Rectangle: Diagonal Corners Snipped 2">
            <a:extLst>
              <a:ext uri="{FF2B5EF4-FFF2-40B4-BE49-F238E27FC236}">
                <a16:creationId xmlns:a16="http://schemas.microsoft.com/office/drawing/2014/main" id="{2F7AB7DD-ABE1-46CE-8877-D6C86EF88121}"/>
              </a:ext>
            </a:extLst>
          </p:cNvPr>
          <p:cNvSpPr/>
          <p:nvPr/>
        </p:nvSpPr>
        <p:spPr>
          <a:xfrm>
            <a:off x="190962" y="1673954"/>
            <a:ext cx="8325853" cy="1255295"/>
          </a:xfrm>
          <a:prstGeom prst="snip2DiagRect">
            <a:avLst/>
          </a:prstGeom>
          <a:solidFill>
            <a:srgbClr val="0000FF"/>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t>Establish benefits</a:t>
            </a:r>
          </a:p>
          <a:p>
            <a:pPr marL="285750" indent="-285750" algn="just">
              <a:buFont typeface="Arial" panose="020B0604020202020204" pitchFamily="34" charset="0"/>
              <a:buChar char="•"/>
            </a:pPr>
            <a:r>
              <a:rPr lang="en-GB" sz="2400" b="1" dirty="0"/>
              <a:t>Outcomes that will be possible as a result of activity</a:t>
            </a:r>
          </a:p>
          <a:p>
            <a:pPr marL="285750" indent="-285750" algn="just">
              <a:buFont typeface="Arial" panose="020B0604020202020204" pitchFamily="34" charset="0"/>
              <a:buChar char="•"/>
            </a:pPr>
            <a:r>
              <a:rPr lang="en-GB" sz="2400" b="1" dirty="0"/>
              <a:t>Objectives that won’t be achievable if not performed</a:t>
            </a:r>
            <a:endParaRPr lang="en-GB" b="1" dirty="0"/>
          </a:p>
        </p:txBody>
      </p:sp>
      <p:sp>
        <p:nvSpPr>
          <p:cNvPr id="5" name="Rectangle: Diagonal Corners Snipped 4">
            <a:extLst>
              <a:ext uri="{FF2B5EF4-FFF2-40B4-BE49-F238E27FC236}">
                <a16:creationId xmlns:a16="http://schemas.microsoft.com/office/drawing/2014/main" id="{1541D3A6-76D6-4622-9308-9F1CE186680F}"/>
              </a:ext>
            </a:extLst>
          </p:cNvPr>
          <p:cNvSpPr/>
          <p:nvPr/>
        </p:nvSpPr>
        <p:spPr>
          <a:xfrm>
            <a:off x="2185852" y="3442015"/>
            <a:ext cx="8325853" cy="1255295"/>
          </a:xfrm>
          <a:prstGeom prst="snip2DiagRect">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t>Identify key stakeholders</a:t>
            </a:r>
          </a:p>
          <a:p>
            <a:pPr marL="342900" indent="-342900" algn="just">
              <a:buFont typeface="Arial" panose="020B0604020202020204" pitchFamily="34" charset="0"/>
              <a:buChar char="•"/>
            </a:pPr>
            <a:r>
              <a:rPr lang="en-GB" sz="2400" b="1" dirty="0"/>
              <a:t>Establish role in organisation</a:t>
            </a:r>
          </a:p>
          <a:p>
            <a:pPr marL="342900" indent="-342900" algn="just">
              <a:buFont typeface="Arial" panose="020B0604020202020204" pitchFamily="34" charset="0"/>
              <a:buChar char="•"/>
            </a:pPr>
            <a:r>
              <a:rPr lang="en-GB" sz="2400" b="1" dirty="0"/>
              <a:t>• Relation to research data preservation</a:t>
            </a:r>
            <a:endParaRPr lang="en-GB" b="1" dirty="0"/>
          </a:p>
        </p:txBody>
      </p:sp>
      <p:sp>
        <p:nvSpPr>
          <p:cNvPr id="6" name="Rectangle: Diagonal Corners Snipped 5">
            <a:extLst>
              <a:ext uri="{FF2B5EF4-FFF2-40B4-BE49-F238E27FC236}">
                <a16:creationId xmlns:a16="http://schemas.microsoft.com/office/drawing/2014/main" id="{953477B9-E799-4FEB-AE72-A39476E541B1}"/>
              </a:ext>
            </a:extLst>
          </p:cNvPr>
          <p:cNvSpPr/>
          <p:nvPr/>
        </p:nvSpPr>
        <p:spPr>
          <a:xfrm>
            <a:off x="3685674" y="5210076"/>
            <a:ext cx="8325853" cy="1255295"/>
          </a:xfrm>
          <a:prstGeom prst="snip2DiagRect">
            <a:avLst/>
          </a:prstGeom>
          <a:solidFill>
            <a:srgbClr val="FF0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t>Tailor message</a:t>
            </a:r>
          </a:p>
          <a:p>
            <a:pPr marL="342900" indent="-342900" algn="just">
              <a:buFont typeface="Arial" panose="020B0604020202020204" pitchFamily="34" charset="0"/>
              <a:buChar char="•"/>
            </a:pPr>
            <a:r>
              <a:rPr lang="en-GB" sz="2400" b="1" dirty="0"/>
              <a:t> Target their “self interests”</a:t>
            </a:r>
          </a:p>
          <a:p>
            <a:pPr marL="342900" indent="-342900" algn="just">
              <a:buFont typeface="Arial" panose="020B0604020202020204" pitchFamily="34" charset="0"/>
              <a:buChar char="•"/>
            </a:pPr>
            <a:r>
              <a:rPr lang="en-GB" sz="2400" b="1" dirty="0"/>
              <a:t>• Encourage them to invest &amp; accept responsibility</a:t>
            </a:r>
            <a:endParaRPr lang="en-GB" b="1" dirty="0"/>
          </a:p>
        </p:txBody>
      </p:sp>
      <p:sp>
        <p:nvSpPr>
          <p:cNvPr id="7" name="Arrow: Down 6">
            <a:extLst>
              <a:ext uri="{FF2B5EF4-FFF2-40B4-BE49-F238E27FC236}">
                <a16:creationId xmlns:a16="http://schemas.microsoft.com/office/drawing/2014/main" id="{9221B845-54AD-4224-A4BD-EFCA5A47108C}"/>
              </a:ext>
            </a:extLst>
          </p:cNvPr>
          <p:cNvSpPr/>
          <p:nvPr/>
        </p:nvSpPr>
        <p:spPr>
          <a:xfrm>
            <a:off x="7915275" y="2929249"/>
            <a:ext cx="601540" cy="512766"/>
          </a:xfrm>
          <a:prstGeom prst="downArrow">
            <a:avLst/>
          </a:prstGeom>
          <a:solidFill>
            <a:srgbClr val="FF0000"/>
          </a:solid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Arrow: Down 7">
            <a:extLst>
              <a:ext uri="{FF2B5EF4-FFF2-40B4-BE49-F238E27FC236}">
                <a16:creationId xmlns:a16="http://schemas.microsoft.com/office/drawing/2014/main" id="{B4C3E4C4-8B3B-4246-A58F-B7C61E43F7ED}"/>
              </a:ext>
            </a:extLst>
          </p:cNvPr>
          <p:cNvSpPr/>
          <p:nvPr/>
        </p:nvSpPr>
        <p:spPr>
          <a:xfrm>
            <a:off x="10058400" y="4725022"/>
            <a:ext cx="601540" cy="512766"/>
          </a:xfrm>
          <a:prstGeom prst="downArrow">
            <a:avLst/>
          </a:prstGeom>
          <a:solidFill>
            <a:srgbClr val="0000FF"/>
          </a:solid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29115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7"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par>
                                <p:cTn id="27" presetID="47"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1000"/>
                                        <p:tgtEl>
                                          <p:spTgt spid="6"/>
                                        </p:tgtEl>
                                      </p:cBhvr>
                                    </p:animEffect>
                                    <p:anim calcmode="lin" valueType="num">
                                      <p:cBhvr>
                                        <p:cTn id="30" dur="1000" fill="hold"/>
                                        <p:tgtEl>
                                          <p:spTgt spid="6"/>
                                        </p:tgtEl>
                                        <p:attrNameLst>
                                          <p:attrName>ppt_x</p:attrName>
                                        </p:attrNameLst>
                                      </p:cBhvr>
                                      <p:tavLst>
                                        <p:tav tm="0">
                                          <p:val>
                                            <p:strVal val="#ppt_x"/>
                                          </p:val>
                                        </p:tav>
                                        <p:tav tm="100000">
                                          <p:val>
                                            <p:strVal val="#ppt_x"/>
                                          </p:val>
                                        </p:tav>
                                      </p:tavLst>
                                    </p:anim>
                                    <p:anim calcmode="lin" valueType="num">
                                      <p:cBhvr>
                                        <p:cTn id="3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93D5EF-CA38-47A1-B0CC-0E99FFBFC722}"/>
              </a:ext>
            </a:extLst>
          </p:cNvPr>
          <p:cNvSpPr>
            <a:spLocks noGrp="1"/>
          </p:cNvSpPr>
          <p:nvPr>
            <p:ph idx="1"/>
          </p:nvPr>
        </p:nvSpPr>
        <p:spPr>
          <a:xfrm>
            <a:off x="0" y="1161188"/>
            <a:ext cx="12192000" cy="1133476"/>
          </a:xfrm>
        </p:spPr>
        <p:txBody>
          <a:bodyPr/>
          <a:lstStyle/>
          <a:p>
            <a:pPr algn="just"/>
            <a:r>
              <a:rPr lang="en-GB" dirty="0"/>
              <a:t>Outcomes that may result from improved data management practice</a:t>
            </a:r>
          </a:p>
        </p:txBody>
      </p:sp>
      <p:sp>
        <p:nvSpPr>
          <p:cNvPr id="2" name="Title 1">
            <a:extLst>
              <a:ext uri="{FF2B5EF4-FFF2-40B4-BE49-F238E27FC236}">
                <a16:creationId xmlns:a16="http://schemas.microsoft.com/office/drawing/2014/main" id="{1511ED6C-168C-4B80-B81D-2D2810CFCFC9}"/>
              </a:ext>
            </a:extLst>
          </p:cNvPr>
          <p:cNvSpPr>
            <a:spLocks noGrp="1"/>
          </p:cNvSpPr>
          <p:nvPr>
            <p:ph type="title"/>
          </p:nvPr>
        </p:nvSpPr>
        <p:spPr/>
        <p:txBody>
          <a:bodyPr/>
          <a:lstStyle/>
          <a:p>
            <a:r>
              <a:rPr lang="en-GB"/>
              <a:t>Establishing buy-in: Incentives</a:t>
            </a:r>
            <a:endParaRPr lang="en-GB" dirty="0"/>
          </a:p>
        </p:txBody>
      </p:sp>
      <p:graphicFrame>
        <p:nvGraphicFramePr>
          <p:cNvPr id="6" name="Diagram 5">
            <a:extLst>
              <a:ext uri="{FF2B5EF4-FFF2-40B4-BE49-F238E27FC236}">
                <a16:creationId xmlns:a16="http://schemas.microsoft.com/office/drawing/2014/main" id="{1160E697-82C0-4BC6-9F8E-012F610F29C1}"/>
              </a:ext>
            </a:extLst>
          </p:cNvPr>
          <p:cNvGraphicFramePr/>
          <p:nvPr>
            <p:extLst>
              <p:ext uri="{D42A27DB-BD31-4B8C-83A1-F6EECF244321}">
                <p14:modId xmlns:p14="http://schemas.microsoft.com/office/powerpoint/2010/main" val="2939365572"/>
              </p:ext>
            </p:extLst>
          </p:nvPr>
        </p:nvGraphicFramePr>
        <p:xfrm>
          <a:off x="1216757" y="1440636"/>
          <a:ext cx="9758486" cy="51975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2267081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70E5F-5F7C-4FE1-AB41-1C0077EA5C52}"/>
              </a:ext>
            </a:extLst>
          </p:cNvPr>
          <p:cNvSpPr>
            <a:spLocks noGrp="1"/>
          </p:cNvSpPr>
          <p:nvPr>
            <p:ph type="title"/>
          </p:nvPr>
        </p:nvSpPr>
        <p:spPr/>
        <p:txBody>
          <a:bodyPr/>
          <a:lstStyle/>
          <a:p>
            <a:r>
              <a:rPr lang="en-GB" dirty="0"/>
              <a:t>Day Four</a:t>
            </a:r>
          </a:p>
        </p:txBody>
      </p:sp>
      <p:sp>
        <p:nvSpPr>
          <p:cNvPr id="3" name="Text Placeholder 2">
            <a:extLst>
              <a:ext uri="{FF2B5EF4-FFF2-40B4-BE49-F238E27FC236}">
                <a16:creationId xmlns:a16="http://schemas.microsoft.com/office/drawing/2014/main" id="{AB85CC38-D5CD-4064-B7C4-18D3A377E982}"/>
              </a:ext>
            </a:extLst>
          </p:cNvPr>
          <p:cNvSpPr>
            <a:spLocks noGrp="1"/>
          </p:cNvSpPr>
          <p:nvPr>
            <p:ph type="body" idx="1"/>
          </p:nvPr>
        </p:nvSpPr>
        <p:spPr/>
        <p:txBody>
          <a:bodyPr>
            <a:normAutofit fontScale="85000" lnSpcReduction="10000"/>
          </a:bodyPr>
          <a:lstStyle/>
          <a:p>
            <a:r>
              <a:rPr lang="en-GB" dirty="0"/>
              <a:t>Documentation/Codebooks/Metadata</a:t>
            </a:r>
          </a:p>
        </p:txBody>
      </p:sp>
    </p:spTree>
    <p:extLst>
      <p:ext uri="{BB962C8B-B14F-4D97-AF65-F5344CB8AC3E}">
        <p14:creationId xmlns:p14="http://schemas.microsoft.com/office/powerpoint/2010/main" val="90042209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D54C0D-ECE0-4389-BD23-FBBE335797F4}"/>
              </a:ext>
            </a:extLst>
          </p:cNvPr>
          <p:cNvSpPr>
            <a:spLocks noGrp="1"/>
          </p:cNvSpPr>
          <p:nvPr>
            <p:ph idx="1"/>
          </p:nvPr>
        </p:nvSpPr>
        <p:spPr/>
        <p:txBody>
          <a:bodyPr>
            <a:normAutofit fontScale="92500" lnSpcReduction="10000"/>
          </a:bodyPr>
          <a:lstStyle/>
          <a:p>
            <a:pPr algn="just"/>
            <a:r>
              <a:rPr lang="en-GB" dirty="0"/>
              <a:t>Metadata is key to the functionality of the systems holding the content.</a:t>
            </a:r>
          </a:p>
          <a:p>
            <a:pPr algn="just"/>
            <a:r>
              <a:rPr lang="en-GB" dirty="0"/>
              <a:t>It enables users to find items of interest, record essential information about them, and share that information with others.</a:t>
            </a:r>
          </a:p>
          <a:p>
            <a:pPr algn="just"/>
            <a:r>
              <a:rPr lang="en-GB" dirty="0"/>
              <a:t>Metadata can be seen as data about data</a:t>
            </a:r>
          </a:p>
          <a:p>
            <a:pPr algn="just"/>
            <a:r>
              <a:rPr lang="en-GB" dirty="0"/>
              <a:t>It is a structured information that describe, explains, locates or otherwise make it easier to retrieve , use and manage an information resource.</a:t>
            </a:r>
          </a:p>
          <a:p>
            <a:pPr algn="just"/>
            <a:r>
              <a:rPr lang="en-GB" dirty="0"/>
              <a:t>It describes how and when and by whom a particular set of data was collected, and how the data is formatted.</a:t>
            </a:r>
          </a:p>
        </p:txBody>
      </p:sp>
      <p:sp>
        <p:nvSpPr>
          <p:cNvPr id="3" name="Title 2">
            <a:extLst>
              <a:ext uri="{FF2B5EF4-FFF2-40B4-BE49-F238E27FC236}">
                <a16:creationId xmlns:a16="http://schemas.microsoft.com/office/drawing/2014/main" id="{E6B2D58B-3071-4E40-B2EC-8C8F76B9F1D6}"/>
              </a:ext>
            </a:extLst>
          </p:cNvPr>
          <p:cNvSpPr>
            <a:spLocks noGrp="1"/>
          </p:cNvSpPr>
          <p:nvPr>
            <p:ph type="title"/>
          </p:nvPr>
        </p:nvSpPr>
        <p:spPr/>
        <p:txBody>
          <a:bodyPr/>
          <a:lstStyle/>
          <a:p>
            <a:r>
              <a:rPr lang="en-GB" dirty="0"/>
              <a:t>Metadata</a:t>
            </a:r>
          </a:p>
        </p:txBody>
      </p:sp>
    </p:spTree>
    <p:extLst>
      <p:ext uri="{BB962C8B-B14F-4D97-AF65-F5344CB8AC3E}">
        <p14:creationId xmlns:p14="http://schemas.microsoft.com/office/powerpoint/2010/main" val="2695359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A6EE65-95EC-47DF-A600-1542D09DDE5D}"/>
              </a:ext>
            </a:extLst>
          </p:cNvPr>
          <p:cNvSpPr>
            <a:spLocks noGrp="1"/>
          </p:cNvSpPr>
          <p:nvPr>
            <p:ph idx="1"/>
          </p:nvPr>
        </p:nvSpPr>
        <p:spPr>
          <a:xfrm>
            <a:off x="-164592" y="1161188"/>
            <a:ext cx="12356592" cy="5303974"/>
          </a:xfrm>
        </p:spPr>
        <p:txBody>
          <a:bodyPr>
            <a:normAutofit/>
          </a:bodyPr>
          <a:lstStyle/>
          <a:p>
            <a:pPr algn="just"/>
            <a:r>
              <a:rPr lang="en-GB" sz="4800" i="1" dirty="0"/>
              <a:t>This course would largely focus on </a:t>
            </a:r>
            <a:r>
              <a:rPr lang="en-GB" sz="4800" i="1" dirty="0">
                <a:solidFill>
                  <a:srgbClr val="FF0000"/>
                </a:solidFill>
              </a:rPr>
              <a:t>structured data </a:t>
            </a:r>
            <a:r>
              <a:rPr lang="en-GB" sz="4800" i="1" dirty="0"/>
              <a:t>that is collected directly via administrative systems and surveys.</a:t>
            </a:r>
          </a:p>
          <a:p>
            <a:pPr marL="0" indent="0" algn="just">
              <a:buNone/>
            </a:pPr>
            <a:endParaRPr lang="en-GB" sz="4800" i="1" dirty="0"/>
          </a:p>
          <a:p>
            <a:pPr algn="just"/>
            <a:r>
              <a:rPr lang="en-GB" sz="4800" i="1" dirty="0"/>
              <a:t>We would also take into account data created or compiled by </a:t>
            </a:r>
            <a:r>
              <a:rPr lang="en-GB" sz="4800" i="1" dirty="0">
                <a:solidFill>
                  <a:srgbClr val="FF0000"/>
                </a:solidFill>
              </a:rPr>
              <a:t>aggregating or reanalysing</a:t>
            </a:r>
            <a:r>
              <a:rPr lang="en-GB" sz="4800" i="1" dirty="0"/>
              <a:t> other sources</a:t>
            </a:r>
            <a:r>
              <a:rPr lang="en-GB" dirty="0"/>
              <a:t>. </a:t>
            </a:r>
          </a:p>
        </p:txBody>
      </p:sp>
      <p:sp>
        <p:nvSpPr>
          <p:cNvPr id="3" name="Title 2">
            <a:extLst>
              <a:ext uri="{FF2B5EF4-FFF2-40B4-BE49-F238E27FC236}">
                <a16:creationId xmlns:a16="http://schemas.microsoft.com/office/drawing/2014/main" id="{8738E09A-F98F-41D7-A1E7-5D05DCDA4A80}"/>
              </a:ext>
            </a:extLst>
          </p:cNvPr>
          <p:cNvSpPr>
            <a:spLocks noGrp="1"/>
          </p:cNvSpPr>
          <p:nvPr>
            <p:ph type="title"/>
          </p:nvPr>
        </p:nvSpPr>
        <p:spPr/>
        <p:txBody>
          <a:bodyPr/>
          <a:lstStyle/>
          <a:p>
            <a:r>
              <a:rPr lang="en-GB" dirty="0"/>
              <a:t>Overview of Data</a:t>
            </a:r>
            <a:endParaRPr lang="en-US" dirty="0"/>
          </a:p>
        </p:txBody>
      </p:sp>
    </p:spTree>
    <p:extLst>
      <p:ext uri="{BB962C8B-B14F-4D97-AF65-F5344CB8AC3E}">
        <p14:creationId xmlns:p14="http://schemas.microsoft.com/office/powerpoint/2010/main" val="101971134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D54C0D-ECE0-4389-BD23-FBBE335797F4}"/>
              </a:ext>
            </a:extLst>
          </p:cNvPr>
          <p:cNvSpPr>
            <a:spLocks noGrp="1"/>
          </p:cNvSpPr>
          <p:nvPr>
            <p:ph idx="1"/>
          </p:nvPr>
        </p:nvSpPr>
        <p:spPr/>
        <p:txBody>
          <a:bodyPr>
            <a:normAutofit lnSpcReduction="10000"/>
          </a:bodyPr>
          <a:lstStyle/>
          <a:p>
            <a:pPr algn="just"/>
            <a:r>
              <a:rPr lang="en-GB" dirty="0"/>
              <a:t>it is used to summarize basic information about data which can make tracking and working with specific data easier.</a:t>
            </a:r>
          </a:p>
          <a:p>
            <a:pPr algn="just"/>
            <a:r>
              <a:rPr lang="en-GB" dirty="0"/>
              <a:t>Metadata increases the ease with which one can access datasets and its associated documentations.</a:t>
            </a:r>
          </a:p>
          <a:p>
            <a:pPr algn="just"/>
            <a:r>
              <a:rPr lang="en-GB" dirty="0"/>
              <a:t>Examples of data that can be assessed via the metadata includes</a:t>
            </a:r>
          </a:p>
          <a:p>
            <a:pPr lvl="1" algn="just"/>
            <a:r>
              <a:rPr lang="en-GB" dirty="0"/>
              <a:t>Author information </a:t>
            </a:r>
          </a:p>
          <a:p>
            <a:pPr lvl="1" algn="just"/>
            <a:r>
              <a:rPr lang="en-GB" dirty="0"/>
              <a:t>Date created and </a:t>
            </a:r>
          </a:p>
          <a:p>
            <a:pPr lvl="1" algn="just"/>
            <a:r>
              <a:rPr lang="en-GB" dirty="0"/>
              <a:t>data modified as well as file size</a:t>
            </a:r>
          </a:p>
        </p:txBody>
      </p:sp>
      <p:sp>
        <p:nvSpPr>
          <p:cNvPr id="3" name="Title 2">
            <a:extLst>
              <a:ext uri="{FF2B5EF4-FFF2-40B4-BE49-F238E27FC236}">
                <a16:creationId xmlns:a16="http://schemas.microsoft.com/office/drawing/2014/main" id="{E6B2D58B-3071-4E40-B2EC-8C8F76B9F1D6}"/>
              </a:ext>
            </a:extLst>
          </p:cNvPr>
          <p:cNvSpPr>
            <a:spLocks noGrp="1"/>
          </p:cNvSpPr>
          <p:nvPr>
            <p:ph type="title"/>
          </p:nvPr>
        </p:nvSpPr>
        <p:spPr/>
        <p:txBody>
          <a:bodyPr/>
          <a:lstStyle/>
          <a:p>
            <a:r>
              <a:rPr lang="en-GB" dirty="0"/>
              <a:t>Metadata</a:t>
            </a:r>
          </a:p>
        </p:txBody>
      </p:sp>
    </p:spTree>
    <p:extLst>
      <p:ext uri="{BB962C8B-B14F-4D97-AF65-F5344CB8AC3E}">
        <p14:creationId xmlns:p14="http://schemas.microsoft.com/office/powerpoint/2010/main" val="301324445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D54C0D-ECE0-4389-BD23-FBBE335797F4}"/>
              </a:ext>
            </a:extLst>
          </p:cNvPr>
          <p:cNvSpPr>
            <a:spLocks noGrp="1"/>
          </p:cNvSpPr>
          <p:nvPr>
            <p:ph idx="1"/>
          </p:nvPr>
        </p:nvSpPr>
        <p:spPr/>
        <p:txBody>
          <a:bodyPr>
            <a:normAutofit/>
          </a:bodyPr>
          <a:lstStyle/>
          <a:p>
            <a:pPr algn="just"/>
            <a:r>
              <a:rPr lang="en-GB" dirty="0"/>
              <a:t>Data documentation can be created either manually or by an automated information processing system.</a:t>
            </a:r>
          </a:p>
          <a:p>
            <a:pPr algn="just"/>
            <a:r>
              <a:rPr lang="en-GB" dirty="0"/>
              <a:t>Manual creation tends to be more accurate and allows the users to input any information they think is relevant to describe the datafile.</a:t>
            </a:r>
          </a:p>
          <a:p>
            <a:pPr algn="just"/>
            <a:r>
              <a:rPr lang="en-GB" dirty="0"/>
              <a:t>Automated metadata creation can be much more elementary, usually only displaying information such as file size, file extension, when the file was created and who created the file</a:t>
            </a:r>
          </a:p>
        </p:txBody>
      </p:sp>
      <p:sp>
        <p:nvSpPr>
          <p:cNvPr id="3" name="Title 2">
            <a:extLst>
              <a:ext uri="{FF2B5EF4-FFF2-40B4-BE49-F238E27FC236}">
                <a16:creationId xmlns:a16="http://schemas.microsoft.com/office/drawing/2014/main" id="{E6B2D58B-3071-4E40-B2EC-8C8F76B9F1D6}"/>
              </a:ext>
            </a:extLst>
          </p:cNvPr>
          <p:cNvSpPr>
            <a:spLocks noGrp="1"/>
          </p:cNvSpPr>
          <p:nvPr>
            <p:ph type="title"/>
          </p:nvPr>
        </p:nvSpPr>
        <p:spPr/>
        <p:txBody>
          <a:bodyPr/>
          <a:lstStyle/>
          <a:p>
            <a:r>
              <a:rPr lang="en-GB" dirty="0"/>
              <a:t>Metadata</a:t>
            </a:r>
          </a:p>
        </p:txBody>
      </p:sp>
    </p:spTree>
    <p:extLst>
      <p:ext uri="{BB962C8B-B14F-4D97-AF65-F5344CB8AC3E}">
        <p14:creationId xmlns:p14="http://schemas.microsoft.com/office/powerpoint/2010/main" val="295169658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D54C0D-ECE0-4389-BD23-FBBE335797F4}"/>
              </a:ext>
            </a:extLst>
          </p:cNvPr>
          <p:cNvSpPr>
            <a:spLocks noGrp="1"/>
          </p:cNvSpPr>
          <p:nvPr>
            <p:ph idx="1"/>
          </p:nvPr>
        </p:nvSpPr>
        <p:spPr/>
        <p:txBody>
          <a:bodyPr>
            <a:normAutofit fontScale="92500" lnSpcReduction="20000"/>
          </a:bodyPr>
          <a:lstStyle/>
          <a:p>
            <a:pPr algn="just"/>
            <a:r>
              <a:rPr lang="en-GB" dirty="0"/>
              <a:t>The primary need for metadata stems from the principle of transparency.</a:t>
            </a:r>
          </a:p>
          <a:p>
            <a:pPr lvl="1" algn="just"/>
            <a:r>
              <a:rPr lang="en-GB" dirty="0"/>
              <a:t>Metadata lends transparency to the statistics so that the typical end user can make an informed assessment of the indicator’s value and relevance to his or her purpose.</a:t>
            </a:r>
          </a:p>
          <a:p>
            <a:pPr algn="just"/>
            <a:r>
              <a:rPr lang="en-GB" dirty="0"/>
              <a:t>The provision of adequate metadata is critical for integrating individual statistical areas.</a:t>
            </a:r>
          </a:p>
          <a:p>
            <a:pPr lvl="1" algn="just"/>
            <a:r>
              <a:rPr lang="en-GB" dirty="0"/>
              <a:t>As a particular example, integrating demographic, social, economic and environmental data has been possible owing to metadata systems that allow the recording of concepts and definitions, and methods of data integration</a:t>
            </a:r>
          </a:p>
          <a:p>
            <a:pPr lvl="1" algn="just"/>
            <a:r>
              <a:rPr lang="en-GB" dirty="0"/>
              <a:t>This enables statisticians to verify their cross-domain  compatibility and enables users to verify the relevance of the results</a:t>
            </a:r>
          </a:p>
        </p:txBody>
      </p:sp>
      <p:sp>
        <p:nvSpPr>
          <p:cNvPr id="3" name="Title 2">
            <a:extLst>
              <a:ext uri="{FF2B5EF4-FFF2-40B4-BE49-F238E27FC236}">
                <a16:creationId xmlns:a16="http://schemas.microsoft.com/office/drawing/2014/main" id="{E6B2D58B-3071-4E40-B2EC-8C8F76B9F1D6}"/>
              </a:ext>
            </a:extLst>
          </p:cNvPr>
          <p:cNvSpPr>
            <a:spLocks noGrp="1"/>
          </p:cNvSpPr>
          <p:nvPr>
            <p:ph type="title"/>
          </p:nvPr>
        </p:nvSpPr>
        <p:spPr/>
        <p:txBody>
          <a:bodyPr/>
          <a:lstStyle/>
          <a:p>
            <a:r>
              <a:rPr lang="en-GB" dirty="0"/>
              <a:t>Why do we need Metadata?</a:t>
            </a:r>
          </a:p>
        </p:txBody>
      </p:sp>
    </p:spTree>
    <p:extLst>
      <p:ext uri="{BB962C8B-B14F-4D97-AF65-F5344CB8AC3E}">
        <p14:creationId xmlns:p14="http://schemas.microsoft.com/office/powerpoint/2010/main" val="45798546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D54C0D-ECE0-4389-BD23-FBBE335797F4}"/>
              </a:ext>
            </a:extLst>
          </p:cNvPr>
          <p:cNvSpPr>
            <a:spLocks noGrp="1"/>
          </p:cNvSpPr>
          <p:nvPr>
            <p:ph idx="1"/>
          </p:nvPr>
        </p:nvSpPr>
        <p:spPr/>
        <p:txBody>
          <a:bodyPr>
            <a:normAutofit/>
          </a:bodyPr>
          <a:lstStyle/>
          <a:p>
            <a:pPr algn="just"/>
            <a:r>
              <a:rPr lang="en-GB" dirty="0"/>
              <a:t>Additionally, in order to achieve cost efficiency national statistical offices combine data from various sources rather than one single survey. </a:t>
            </a:r>
          </a:p>
          <a:p>
            <a:pPr lvl="1" algn="just"/>
            <a:r>
              <a:rPr lang="en-GB" dirty="0"/>
              <a:t>This involves the use of administrative records, business registries and traditional surveys, and this is not possible without detailed metadata that allow for the verification of concepts, definitions and their consistency.</a:t>
            </a:r>
          </a:p>
        </p:txBody>
      </p:sp>
      <p:sp>
        <p:nvSpPr>
          <p:cNvPr id="3" name="Title 2">
            <a:extLst>
              <a:ext uri="{FF2B5EF4-FFF2-40B4-BE49-F238E27FC236}">
                <a16:creationId xmlns:a16="http://schemas.microsoft.com/office/drawing/2014/main" id="{E6B2D58B-3071-4E40-B2EC-8C8F76B9F1D6}"/>
              </a:ext>
            </a:extLst>
          </p:cNvPr>
          <p:cNvSpPr>
            <a:spLocks noGrp="1"/>
          </p:cNvSpPr>
          <p:nvPr>
            <p:ph type="title"/>
          </p:nvPr>
        </p:nvSpPr>
        <p:spPr/>
        <p:txBody>
          <a:bodyPr/>
          <a:lstStyle/>
          <a:p>
            <a:r>
              <a:rPr lang="en-GB" dirty="0"/>
              <a:t>Why do we need Metadata?</a:t>
            </a:r>
          </a:p>
        </p:txBody>
      </p:sp>
    </p:spTree>
    <p:extLst>
      <p:ext uri="{BB962C8B-B14F-4D97-AF65-F5344CB8AC3E}">
        <p14:creationId xmlns:p14="http://schemas.microsoft.com/office/powerpoint/2010/main" val="84731104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D54C0D-ECE0-4389-BD23-FBBE335797F4}"/>
              </a:ext>
            </a:extLst>
          </p:cNvPr>
          <p:cNvSpPr>
            <a:spLocks noGrp="1"/>
          </p:cNvSpPr>
          <p:nvPr>
            <p:ph idx="1"/>
          </p:nvPr>
        </p:nvSpPr>
        <p:spPr/>
        <p:txBody>
          <a:bodyPr>
            <a:normAutofit/>
          </a:bodyPr>
          <a:lstStyle/>
          <a:p>
            <a:pPr algn="just"/>
            <a:r>
              <a:rPr lang="en-GB" dirty="0"/>
              <a:t>Metadata is created and collected because it enables and improves use of that data. </a:t>
            </a:r>
          </a:p>
          <a:p>
            <a:pPr algn="just"/>
            <a:r>
              <a:rPr lang="en-GB" dirty="0"/>
              <a:t>Metadata ensures that we will be able find data, use data, and preserve and re-use data in the future.</a:t>
            </a:r>
          </a:p>
          <a:p>
            <a:pPr algn="just"/>
            <a:r>
              <a:rPr lang="en-GB" dirty="0"/>
              <a:t>To enable discovery of your digitised material</a:t>
            </a:r>
          </a:p>
          <a:p>
            <a:pPr algn="just"/>
            <a:r>
              <a:rPr lang="en-GB" dirty="0"/>
              <a:t>To help you organise your digitised material</a:t>
            </a:r>
          </a:p>
          <a:p>
            <a:pPr algn="just"/>
            <a:r>
              <a:rPr lang="en-GB" dirty="0"/>
              <a:t>To support archiving and preservation</a:t>
            </a:r>
          </a:p>
        </p:txBody>
      </p:sp>
      <p:sp>
        <p:nvSpPr>
          <p:cNvPr id="3" name="Title 2">
            <a:extLst>
              <a:ext uri="{FF2B5EF4-FFF2-40B4-BE49-F238E27FC236}">
                <a16:creationId xmlns:a16="http://schemas.microsoft.com/office/drawing/2014/main" id="{E6B2D58B-3071-4E40-B2EC-8C8F76B9F1D6}"/>
              </a:ext>
            </a:extLst>
          </p:cNvPr>
          <p:cNvSpPr>
            <a:spLocks noGrp="1"/>
          </p:cNvSpPr>
          <p:nvPr>
            <p:ph type="title"/>
          </p:nvPr>
        </p:nvSpPr>
        <p:spPr/>
        <p:txBody>
          <a:bodyPr/>
          <a:lstStyle/>
          <a:p>
            <a:r>
              <a:rPr lang="en-GB" dirty="0"/>
              <a:t>Why do we need Metadata?</a:t>
            </a:r>
          </a:p>
        </p:txBody>
      </p:sp>
    </p:spTree>
    <p:extLst>
      <p:ext uri="{BB962C8B-B14F-4D97-AF65-F5344CB8AC3E}">
        <p14:creationId xmlns:p14="http://schemas.microsoft.com/office/powerpoint/2010/main" val="276584386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7C8E4-3629-4FF7-8BB8-0E6C5D783CB9}"/>
              </a:ext>
            </a:extLst>
          </p:cNvPr>
          <p:cNvSpPr>
            <a:spLocks noGrp="1"/>
          </p:cNvSpPr>
          <p:nvPr>
            <p:ph type="title"/>
          </p:nvPr>
        </p:nvSpPr>
        <p:spPr>
          <a:xfrm>
            <a:off x="-1" y="-60152"/>
            <a:ext cx="11172825" cy="1126072"/>
          </a:xfrm>
        </p:spPr>
        <p:txBody>
          <a:bodyPr/>
          <a:lstStyle/>
          <a:p>
            <a:r>
              <a:rPr lang="en-GB"/>
              <a:t>Purposes of Metadata</a:t>
            </a:r>
            <a:endParaRPr lang="en-GB" dirty="0"/>
          </a:p>
        </p:txBody>
      </p:sp>
      <p:sp>
        <p:nvSpPr>
          <p:cNvPr id="3" name="Star: 5 Points 2">
            <a:extLst>
              <a:ext uri="{FF2B5EF4-FFF2-40B4-BE49-F238E27FC236}">
                <a16:creationId xmlns:a16="http://schemas.microsoft.com/office/drawing/2014/main" id="{99EF1586-2564-45A6-8FAA-4CAFBC756A10}"/>
              </a:ext>
            </a:extLst>
          </p:cNvPr>
          <p:cNvSpPr/>
          <p:nvPr/>
        </p:nvSpPr>
        <p:spPr>
          <a:xfrm>
            <a:off x="4361321" y="2339022"/>
            <a:ext cx="3469357" cy="2662989"/>
          </a:xfrm>
          <a:prstGeom prst="star5">
            <a:avLst/>
          </a:prstGeom>
          <a:solidFill>
            <a:srgbClr val="F72603"/>
          </a:solid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t>Purposes of Metadata</a:t>
            </a:r>
          </a:p>
        </p:txBody>
      </p:sp>
      <p:sp>
        <p:nvSpPr>
          <p:cNvPr id="5" name="Oval 4">
            <a:extLst>
              <a:ext uri="{FF2B5EF4-FFF2-40B4-BE49-F238E27FC236}">
                <a16:creationId xmlns:a16="http://schemas.microsoft.com/office/drawing/2014/main" id="{A64AB187-D2AA-4276-89E2-7863CBAEAA49}"/>
              </a:ext>
            </a:extLst>
          </p:cNvPr>
          <p:cNvSpPr/>
          <p:nvPr/>
        </p:nvSpPr>
        <p:spPr>
          <a:xfrm>
            <a:off x="5045241" y="798980"/>
            <a:ext cx="2101516" cy="1540042"/>
          </a:xfrm>
          <a:prstGeom prst="ellipse">
            <a:avLst/>
          </a:prstGeom>
          <a:solidFill>
            <a:srgbClr val="039B82"/>
          </a:solid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Resource Description</a:t>
            </a:r>
          </a:p>
        </p:txBody>
      </p:sp>
      <p:sp>
        <p:nvSpPr>
          <p:cNvPr id="6" name="Oval 5">
            <a:extLst>
              <a:ext uri="{FF2B5EF4-FFF2-40B4-BE49-F238E27FC236}">
                <a16:creationId xmlns:a16="http://schemas.microsoft.com/office/drawing/2014/main" id="{D100A3E9-3721-477E-B46D-0D35A98916CE}"/>
              </a:ext>
            </a:extLst>
          </p:cNvPr>
          <p:cNvSpPr/>
          <p:nvPr/>
        </p:nvSpPr>
        <p:spPr>
          <a:xfrm>
            <a:off x="7584493" y="2439171"/>
            <a:ext cx="2468354" cy="1540042"/>
          </a:xfrm>
          <a:prstGeom prst="ellipse">
            <a:avLst/>
          </a:prstGeom>
          <a:solidFill>
            <a:srgbClr val="0033CC"/>
          </a:solid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Information retrieval &amp; dissemination</a:t>
            </a:r>
          </a:p>
        </p:txBody>
      </p:sp>
      <p:sp>
        <p:nvSpPr>
          <p:cNvPr id="7" name="Oval 6">
            <a:extLst>
              <a:ext uri="{FF2B5EF4-FFF2-40B4-BE49-F238E27FC236}">
                <a16:creationId xmlns:a16="http://schemas.microsoft.com/office/drawing/2014/main" id="{00133F41-D997-42C9-B4D0-47FA20645536}"/>
              </a:ext>
            </a:extLst>
          </p:cNvPr>
          <p:cNvSpPr/>
          <p:nvPr/>
        </p:nvSpPr>
        <p:spPr>
          <a:xfrm>
            <a:off x="6829674" y="4781347"/>
            <a:ext cx="2468353" cy="1670470"/>
          </a:xfrm>
          <a:prstGeom prst="ellipse">
            <a:avLst/>
          </a:prstGeom>
          <a:solidFill>
            <a:srgbClr val="FF0000"/>
          </a:solid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Preservation &amp; Retention</a:t>
            </a:r>
          </a:p>
        </p:txBody>
      </p:sp>
      <p:sp>
        <p:nvSpPr>
          <p:cNvPr id="8" name="Oval 7">
            <a:extLst>
              <a:ext uri="{FF2B5EF4-FFF2-40B4-BE49-F238E27FC236}">
                <a16:creationId xmlns:a16="http://schemas.microsoft.com/office/drawing/2014/main" id="{2871C4A0-9B36-47FD-A12D-E1F984CC2549}"/>
              </a:ext>
            </a:extLst>
          </p:cNvPr>
          <p:cNvSpPr/>
          <p:nvPr/>
        </p:nvSpPr>
        <p:spPr>
          <a:xfrm>
            <a:off x="3052234" y="4560682"/>
            <a:ext cx="2468353" cy="1670470"/>
          </a:xfrm>
          <a:prstGeom prst="ellipse">
            <a:avLst/>
          </a:prstGeom>
          <a:solidFill>
            <a:srgbClr val="FFCC00"/>
          </a:solid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Managing users and agents</a:t>
            </a:r>
          </a:p>
        </p:txBody>
      </p:sp>
      <p:sp>
        <p:nvSpPr>
          <p:cNvPr id="9" name="Oval 8">
            <a:extLst>
              <a:ext uri="{FF2B5EF4-FFF2-40B4-BE49-F238E27FC236}">
                <a16:creationId xmlns:a16="http://schemas.microsoft.com/office/drawing/2014/main" id="{C1AE177D-D86B-4F39-AA03-413EE659F950}"/>
              </a:ext>
            </a:extLst>
          </p:cNvPr>
          <p:cNvSpPr/>
          <p:nvPr/>
        </p:nvSpPr>
        <p:spPr>
          <a:xfrm>
            <a:off x="2410731" y="2707064"/>
            <a:ext cx="2468353" cy="1670470"/>
          </a:xfrm>
          <a:prstGeom prst="ellipse">
            <a:avLst/>
          </a:prstGeom>
          <a:solidFill>
            <a:srgbClr val="7030A0"/>
          </a:solid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Ownership &amp; rights management</a:t>
            </a:r>
          </a:p>
        </p:txBody>
      </p:sp>
    </p:spTree>
    <p:extLst>
      <p:ext uri="{BB962C8B-B14F-4D97-AF65-F5344CB8AC3E}">
        <p14:creationId xmlns:p14="http://schemas.microsoft.com/office/powerpoint/2010/main" val="232451659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D54C0D-ECE0-4389-BD23-FBBE335797F4}"/>
              </a:ext>
            </a:extLst>
          </p:cNvPr>
          <p:cNvSpPr>
            <a:spLocks noGrp="1"/>
          </p:cNvSpPr>
          <p:nvPr>
            <p:ph idx="1"/>
          </p:nvPr>
        </p:nvSpPr>
        <p:spPr/>
        <p:txBody>
          <a:bodyPr>
            <a:normAutofit fontScale="92500" lnSpcReduction="10000"/>
          </a:bodyPr>
          <a:lstStyle/>
          <a:p>
            <a:pPr algn="just"/>
            <a:r>
              <a:rPr lang="en-GB" dirty="0"/>
              <a:t>Resource discovery</a:t>
            </a:r>
          </a:p>
          <a:p>
            <a:pPr lvl="1" algn="just"/>
            <a:r>
              <a:rPr lang="en-GB" dirty="0"/>
              <a:t>Allowing resources to be found by relevant criteria;</a:t>
            </a:r>
          </a:p>
          <a:p>
            <a:pPr lvl="1" algn="just"/>
            <a:r>
              <a:rPr lang="en-GB" dirty="0"/>
              <a:t>Identifying resources;</a:t>
            </a:r>
          </a:p>
          <a:p>
            <a:pPr lvl="1" algn="just"/>
            <a:r>
              <a:rPr lang="en-GB" dirty="0"/>
              <a:t>Bringing similar resources together;</a:t>
            </a:r>
          </a:p>
          <a:p>
            <a:pPr lvl="1" algn="just"/>
            <a:r>
              <a:rPr lang="en-GB" dirty="0"/>
              <a:t>Distinguishing dissimilar resources;</a:t>
            </a:r>
          </a:p>
          <a:p>
            <a:pPr lvl="1" algn="just"/>
            <a:r>
              <a:rPr lang="en-GB" dirty="0"/>
              <a:t> Giving location information.</a:t>
            </a:r>
          </a:p>
          <a:p>
            <a:pPr algn="just"/>
            <a:r>
              <a:rPr lang="en-GB" dirty="0"/>
              <a:t>Organizing e-resources</a:t>
            </a:r>
          </a:p>
          <a:p>
            <a:pPr algn="just"/>
            <a:r>
              <a:rPr lang="en-GB" dirty="0"/>
              <a:t>Facilitating interoperability</a:t>
            </a:r>
          </a:p>
          <a:p>
            <a:pPr lvl="1" algn="just"/>
            <a:r>
              <a:rPr lang="en-GB" dirty="0"/>
              <a:t>Using defined metadata schemes, shared transfer protocols, and crosswalks between schemes, resources across the network can be searched more seamlessly</a:t>
            </a:r>
          </a:p>
        </p:txBody>
      </p:sp>
      <p:sp>
        <p:nvSpPr>
          <p:cNvPr id="3" name="Title 2">
            <a:extLst>
              <a:ext uri="{FF2B5EF4-FFF2-40B4-BE49-F238E27FC236}">
                <a16:creationId xmlns:a16="http://schemas.microsoft.com/office/drawing/2014/main" id="{E6B2D58B-3071-4E40-B2EC-8C8F76B9F1D6}"/>
              </a:ext>
            </a:extLst>
          </p:cNvPr>
          <p:cNvSpPr>
            <a:spLocks noGrp="1"/>
          </p:cNvSpPr>
          <p:nvPr>
            <p:ph type="title"/>
          </p:nvPr>
        </p:nvSpPr>
        <p:spPr/>
        <p:txBody>
          <a:bodyPr/>
          <a:lstStyle/>
          <a:p>
            <a:r>
              <a:rPr lang="en-GB" dirty="0"/>
              <a:t>Functions of Metadata</a:t>
            </a:r>
          </a:p>
        </p:txBody>
      </p:sp>
    </p:spTree>
    <p:extLst>
      <p:ext uri="{BB962C8B-B14F-4D97-AF65-F5344CB8AC3E}">
        <p14:creationId xmlns:p14="http://schemas.microsoft.com/office/powerpoint/2010/main" val="191050860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D54C0D-ECE0-4389-BD23-FBBE335797F4}"/>
              </a:ext>
            </a:extLst>
          </p:cNvPr>
          <p:cNvSpPr>
            <a:spLocks noGrp="1"/>
          </p:cNvSpPr>
          <p:nvPr>
            <p:ph idx="1"/>
          </p:nvPr>
        </p:nvSpPr>
        <p:spPr/>
        <p:txBody>
          <a:bodyPr>
            <a:normAutofit/>
          </a:bodyPr>
          <a:lstStyle/>
          <a:p>
            <a:pPr algn="just"/>
            <a:r>
              <a:rPr lang="en-GB" dirty="0"/>
              <a:t>Digital identification</a:t>
            </a:r>
          </a:p>
          <a:p>
            <a:pPr algn="just"/>
            <a:r>
              <a:rPr lang="en-GB" dirty="0"/>
              <a:t>Archiving and preservation</a:t>
            </a:r>
          </a:p>
          <a:p>
            <a:pPr lvl="1" algn="just"/>
            <a:r>
              <a:rPr lang="en-GB" dirty="0"/>
              <a:t>Metadata is key to ensuring that resources will survive and continue to be accessible into the future. Archiving and preservation require special elements:</a:t>
            </a:r>
          </a:p>
          <a:p>
            <a:pPr lvl="2" algn="just"/>
            <a:r>
              <a:rPr lang="en-GB" dirty="0"/>
              <a:t>to track the lineage of a digital object,</a:t>
            </a:r>
          </a:p>
          <a:p>
            <a:pPr lvl="2" algn="just"/>
            <a:r>
              <a:rPr lang="en-GB" dirty="0"/>
              <a:t>to detail its physical characteristics, and</a:t>
            </a:r>
          </a:p>
          <a:p>
            <a:pPr lvl="2" algn="just"/>
            <a:r>
              <a:rPr lang="en-GB" dirty="0"/>
              <a:t>to document its behaviour in order to emulate it in future technologies</a:t>
            </a:r>
          </a:p>
        </p:txBody>
      </p:sp>
      <p:sp>
        <p:nvSpPr>
          <p:cNvPr id="3" name="Title 2">
            <a:extLst>
              <a:ext uri="{FF2B5EF4-FFF2-40B4-BE49-F238E27FC236}">
                <a16:creationId xmlns:a16="http://schemas.microsoft.com/office/drawing/2014/main" id="{E6B2D58B-3071-4E40-B2EC-8C8F76B9F1D6}"/>
              </a:ext>
            </a:extLst>
          </p:cNvPr>
          <p:cNvSpPr>
            <a:spLocks noGrp="1"/>
          </p:cNvSpPr>
          <p:nvPr>
            <p:ph type="title"/>
          </p:nvPr>
        </p:nvSpPr>
        <p:spPr/>
        <p:txBody>
          <a:bodyPr/>
          <a:lstStyle/>
          <a:p>
            <a:r>
              <a:rPr lang="en-GB" dirty="0"/>
              <a:t>Functions of Metadata</a:t>
            </a:r>
          </a:p>
        </p:txBody>
      </p:sp>
    </p:spTree>
    <p:extLst>
      <p:ext uri="{BB962C8B-B14F-4D97-AF65-F5344CB8AC3E}">
        <p14:creationId xmlns:p14="http://schemas.microsoft.com/office/powerpoint/2010/main" val="42801999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D54C0D-ECE0-4389-BD23-FBBE335797F4}"/>
              </a:ext>
            </a:extLst>
          </p:cNvPr>
          <p:cNvSpPr>
            <a:spLocks noGrp="1"/>
          </p:cNvSpPr>
          <p:nvPr>
            <p:ph idx="1"/>
          </p:nvPr>
        </p:nvSpPr>
        <p:spPr/>
        <p:txBody>
          <a:bodyPr>
            <a:normAutofit/>
          </a:bodyPr>
          <a:lstStyle/>
          <a:p>
            <a:pPr algn="just"/>
            <a:r>
              <a:rPr lang="en-GB" dirty="0"/>
              <a:t>Digital identification</a:t>
            </a:r>
          </a:p>
          <a:p>
            <a:pPr algn="just"/>
            <a:r>
              <a:rPr lang="en-GB" dirty="0"/>
              <a:t>Archiving and preservation</a:t>
            </a:r>
          </a:p>
          <a:p>
            <a:pPr lvl="1" algn="just"/>
            <a:r>
              <a:rPr lang="en-GB" dirty="0"/>
              <a:t>Metadata is key to ensuring that resources will survive and continue to be accessible into the future. Archiving and preservation require special elements:</a:t>
            </a:r>
          </a:p>
          <a:p>
            <a:pPr lvl="2" algn="just"/>
            <a:r>
              <a:rPr lang="en-GB" dirty="0"/>
              <a:t>to track the lineage of a digital object,</a:t>
            </a:r>
          </a:p>
          <a:p>
            <a:pPr lvl="2" algn="just"/>
            <a:r>
              <a:rPr lang="en-GB" dirty="0"/>
              <a:t>to detail its physical characteristics, and</a:t>
            </a:r>
          </a:p>
          <a:p>
            <a:pPr lvl="2" algn="just"/>
            <a:r>
              <a:rPr lang="en-GB" dirty="0"/>
              <a:t>to document its behaviour in order to emulate it in future technologies</a:t>
            </a:r>
          </a:p>
        </p:txBody>
      </p:sp>
      <p:sp>
        <p:nvSpPr>
          <p:cNvPr id="3" name="Title 2">
            <a:extLst>
              <a:ext uri="{FF2B5EF4-FFF2-40B4-BE49-F238E27FC236}">
                <a16:creationId xmlns:a16="http://schemas.microsoft.com/office/drawing/2014/main" id="{E6B2D58B-3071-4E40-B2EC-8C8F76B9F1D6}"/>
              </a:ext>
            </a:extLst>
          </p:cNvPr>
          <p:cNvSpPr>
            <a:spLocks noGrp="1"/>
          </p:cNvSpPr>
          <p:nvPr>
            <p:ph type="title"/>
          </p:nvPr>
        </p:nvSpPr>
        <p:spPr/>
        <p:txBody>
          <a:bodyPr/>
          <a:lstStyle/>
          <a:p>
            <a:r>
              <a:rPr lang="en-GB" dirty="0"/>
              <a:t>Types of Metadata</a:t>
            </a:r>
          </a:p>
        </p:txBody>
      </p:sp>
    </p:spTree>
    <p:extLst>
      <p:ext uri="{BB962C8B-B14F-4D97-AF65-F5344CB8AC3E}">
        <p14:creationId xmlns:p14="http://schemas.microsoft.com/office/powerpoint/2010/main" val="411002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B2D58B-3071-4E40-B2EC-8C8F76B9F1D6}"/>
              </a:ext>
            </a:extLst>
          </p:cNvPr>
          <p:cNvSpPr>
            <a:spLocks noGrp="1"/>
          </p:cNvSpPr>
          <p:nvPr>
            <p:ph type="title"/>
          </p:nvPr>
        </p:nvSpPr>
        <p:spPr>
          <a:xfrm>
            <a:off x="0" y="0"/>
            <a:ext cx="11239500" cy="1133476"/>
          </a:xfrm>
        </p:spPr>
        <p:txBody>
          <a:bodyPr/>
          <a:lstStyle/>
          <a:p>
            <a:r>
              <a:rPr lang="en-GB" dirty="0"/>
              <a:t>Types of Metadata</a:t>
            </a:r>
          </a:p>
        </p:txBody>
      </p:sp>
      <p:graphicFrame>
        <p:nvGraphicFramePr>
          <p:cNvPr id="6" name="Table 6">
            <a:extLst>
              <a:ext uri="{FF2B5EF4-FFF2-40B4-BE49-F238E27FC236}">
                <a16:creationId xmlns:a16="http://schemas.microsoft.com/office/drawing/2014/main" id="{C9CEFCA2-981E-49BA-8688-D62C3CBF5C67}"/>
              </a:ext>
            </a:extLst>
          </p:cNvPr>
          <p:cNvGraphicFramePr>
            <a:graphicFrameLocks noGrp="1"/>
          </p:cNvGraphicFramePr>
          <p:nvPr>
            <p:extLst>
              <p:ext uri="{D42A27DB-BD31-4B8C-83A1-F6EECF244321}">
                <p14:modId xmlns:p14="http://schemas.microsoft.com/office/powerpoint/2010/main" val="791930867"/>
              </p:ext>
            </p:extLst>
          </p:nvPr>
        </p:nvGraphicFramePr>
        <p:xfrm>
          <a:off x="45915" y="1053267"/>
          <a:ext cx="12069885" cy="422762"/>
        </p:xfrm>
        <a:graphic>
          <a:graphicData uri="http://schemas.openxmlformats.org/drawingml/2006/table">
            <a:tbl>
              <a:tblPr firstRow="1" bandRow="1">
                <a:tableStyleId>{5C22544A-7EE6-4342-B048-85BDC9FD1C3A}</a:tableStyleId>
              </a:tblPr>
              <a:tblGrid>
                <a:gridCol w="4023295">
                  <a:extLst>
                    <a:ext uri="{9D8B030D-6E8A-4147-A177-3AD203B41FA5}">
                      <a16:colId xmlns:a16="http://schemas.microsoft.com/office/drawing/2014/main" val="1513481229"/>
                    </a:ext>
                  </a:extLst>
                </a:gridCol>
                <a:gridCol w="4023295">
                  <a:extLst>
                    <a:ext uri="{9D8B030D-6E8A-4147-A177-3AD203B41FA5}">
                      <a16:colId xmlns:a16="http://schemas.microsoft.com/office/drawing/2014/main" val="1212763366"/>
                    </a:ext>
                  </a:extLst>
                </a:gridCol>
                <a:gridCol w="4023295">
                  <a:extLst>
                    <a:ext uri="{9D8B030D-6E8A-4147-A177-3AD203B41FA5}">
                      <a16:colId xmlns:a16="http://schemas.microsoft.com/office/drawing/2014/main" val="2353861743"/>
                    </a:ext>
                  </a:extLst>
                </a:gridCol>
              </a:tblGrid>
              <a:tr h="422762">
                <a:tc>
                  <a:txBody>
                    <a:bodyPr/>
                    <a:lstStyle/>
                    <a:p>
                      <a:r>
                        <a:rPr lang="en-GB" sz="2000" dirty="0">
                          <a:effectLst>
                            <a:outerShdw blurRad="38100" dist="38100" dir="2700000" algn="tl">
                              <a:srgbClr val="000000">
                                <a:alpha val="43137"/>
                              </a:srgbClr>
                            </a:outerShdw>
                          </a:effectLst>
                        </a:rPr>
                        <a:t>Type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onvex"/>
                      <a:lightRig rig="flood" dir="t"/>
                    </a:cell3D>
                    <a:solidFill>
                      <a:srgbClr val="FF0000"/>
                    </a:solidFill>
                  </a:tcPr>
                </a:tc>
                <a:tc>
                  <a:txBody>
                    <a:bodyPr/>
                    <a:lstStyle/>
                    <a:p>
                      <a:r>
                        <a:rPr lang="en-GB" sz="2000" dirty="0">
                          <a:effectLst>
                            <a:outerShdw blurRad="38100" dist="38100" dir="2700000" algn="tl">
                              <a:srgbClr val="000000">
                                <a:alpha val="43137"/>
                              </a:srgbClr>
                            </a:outerShdw>
                          </a:effectLst>
                        </a:rPr>
                        <a:t>Definition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onvex"/>
                      <a:lightRig rig="flood" dir="t"/>
                    </a:cell3D>
                    <a:solidFill>
                      <a:srgbClr val="FF0000"/>
                    </a:solidFill>
                  </a:tcPr>
                </a:tc>
                <a:tc>
                  <a:txBody>
                    <a:bodyPr/>
                    <a:lstStyle/>
                    <a:p>
                      <a:r>
                        <a:rPr lang="en-GB" sz="2000" dirty="0">
                          <a:effectLst>
                            <a:outerShdw blurRad="38100" dist="38100" dir="2700000" algn="tl">
                              <a:srgbClr val="000000">
                                <a:alpha val="43137"/>
                              </a:srgbClr>
                            </a:outerShdw>
                          </a:effectLst>
                        </a:rPr>
                        <a:t>Example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onvex"/>
                      <a:lightRig rig="flood" dir="t"/>
                    </a:cell3D>
                    <a:solidFill>
                      <a:srgbClr val="FF0000"/>
                    </a:solidFill>
                  </a:tcPr>
                </a:tc>
                <a:extLst>
                  <a:ext uri="{0D108BD9-81ED-4DB2-BD59-A6C34878D82A}">
                    <a16:rowId xmlns:a16="http://schemas.microsoft.com/office/drawing/2014/main" val="3328324222"/>
                  </a:ext>
                </a:extLst>
              </a:tr>
            </a:tbl>
          </a:graphicData>
        </a:graphic>
      </p:graphicFrame>
      <p:graphicFrame>
        <p:nvGraphicFramePr>
          <p:cNvPr id="8" name="Table 6">
            <a:extLst>
              <a:ext uri="{FF2B5EF4-FFF2-40B4-BE49-F238E27FC236}">
                <a16:creationId xmlns:a16="http://schemas.microsoft.com/office/drawing/2014/main" id="{C406D425-7784-482E-864E-63D5FC7052F4}"/>
              </a:ext>
            </a:extLst>
          </p:cNvPr>
          <p:cNvGraphicFramePr>
            <a:graphicFrameLocks noGrp="1"/>
          </p:cNvGraphicFramePr>
          <p:nvPr>
            <p:extLst>
              <p:ext uri="{D42A27DB-BD31-4B8C-83A1-F6EECF244321}">
                <p14:modId xmlns:p14="http://schemas.microsoft.com/office/powerpoint/2010/main" val="1186013346"/>
              </p:ext>
            </p:extLst>
          </p:nvPr>
        </p:nvGraphicFramePr>
        <p:xfrm>
          <a:off x="56096" y="1475140"/>
          <a:ext cx="12069885" cy="1463040"/>
        </p:xfrm>
        <a:graphic>
          <a:graphicData uri="http://schemas.openxmlformats.org/drawingml/2006/table">
            <a:tbl>
              <a:tblPr firstRow="1" bandRow="1">
                <a:tableStyleId>{5C22544A-7EE6-4342-B048-85BDC9FD1C3A}</a:tableStyleId>
              </a:tblPr>
              <a:tblGrid>
                <a:gridCol w="4023295">
                  <a:extLst>
                    <a:ext uri="{9D8B030D-6E8A-4147-A177-3AD203B41FA5}">
                      <a16:colId xmlns:a16="http://schemas.microsoft.com/office/drawing/2014/main" val="1513481229"/>
                    </a:ext>
                  </a:extLst>
                </a:gridCol>
                <a:gridCol w="4023295">
                  <a:extLst>
                    <a:ext uri="{9D8B030D-6E8A-4147-A177-3AD203B41FA5}">
                      <a16:colId xmlns:a16="http://schemas.microsoft.com/office/drawing/2014/main" val="1212763366"/>
                    </a:ext>
                  </a:extLst>
                </a:gridCol>
                <a:gridCol w="4023295">
                  <a:extLst>
                    <a:ext uri="{9D8B030D-6E8A-4147-A177-3AD203B41FA5}">
                      <a16:colId xmlns:a16="http://schemas.microsoft.com/office/drawing/2014/main" val="2353861743"/>
                    </a:ext>
                  </a:extLst>
                </a:gridCol>
              </a:tblGrid>
              <a:tr h="422762">
                <a:tc>
                  <a:txBody>
                    <a:bodyPr/>
                    <a:lstStyle/>
                    <a:p>
                      <a:r>
                        <a:rPr lang="en-GB" sz="1800" dirty="0">
                          <a:effectLst>
                            <a:outerShdw blurRad="38100" dist="38100" dir="2700000" algn="tl">
                              <a:srgbClr val="000000">
                                <a:alpha val="43137"/>
                              </a:srgbClr>
                            </a:outerShdw>
                          </a:effectLst>
                        </a:rPr>
                        <a:t>Administrative</a:t>
                      </a:r>
                    </a:p>
                  </a:txBody>
                  <a:tcPr>
                    <a:cell3D prstMaterial="dkEdge">
                      <a:bevel prst="riblet"/>
                      <a:lightRig rig="flood" dir="t"/>
                    </a:cell3D>
                    <a:solidFill>
                      <a:srgbClr val="0000FF"/>
                    </a:solidFill>
                  </a:tcPr>
                </a:tc>
                <a:tc>
                  <a:txBody>
                    <a:bodyPr/>
                    <a:lstStyle/>
                    <a:p>
                      <a:pPr algn="just"/>
                      <a:r>
                        <a:rPr lang="en-GB" sz="1800" dirty="0">
                          <a:effectLst>
                            <a:outerShdw blurRad="38100" dist="38100" dir="2700000" algn="tl">
                              <a:srgbClr val="000000">
                                <a:alpha val="43137"/>
                              </a:srgbClr>
                            </a:outerShdw>
                          </a:effectLst>
                        </a:rPr>
                        <a:t>Metadata used in managing and administering collections and information resources. Gives information to help manage the source. </a:t>
                      </a:r>
                    </a:p>
                  </a:txBody>
                  <a:tcPr>
                    <a:cell3D prstMaterial="dkEdge">
                      <a:bevel prst="riblet"/>
                      <a:lightRig rig="flood" dir="t"/>
                    </a:cell3D>
                    <a:solidFill>
                      <a:srgbClr val="0000FF"/>
                    </a:solidFill>
                  </a:tcPr>
                </a:tc>
                <a:tc>
                  <a:txBody>
                    <a:bodyPr/>
                    <a:lstStyle/>
                    <a:p>
                      <a:pPr marL="285750" indent="-285750">
                        <a:buFont typeface="Arial" panose="020B0604020202020204" pitchFamily="34" charset="0"/>
                        <a:buChar char="•"/>
                      </a:pPr>
                      <a:r>
                        <a:rPr lang="en-GB" sz="1800" dirty="0">
                          <a:effectLst>
                            <a:outerShdw blurRad="38100" dist="38100" dir="2700000" algn="tl">
                              <a:srgbClr val="000000">
                                <a:alpha val="43137"/>
                              </a:srgbClr>
                            </a:outerShdw>
                          </a:effectLst>
                        </a:rPr>
                        <a:t>Acquisition information</a:t>
                      </a:r>
                    </a:p>
                    <a:p>
                      <a:pPr marL="285750" indent="-285750">
                        <a:buFont typeface="Arial" panose="020B0604020202020204" pitchFamily="34" charset="0"/>
                        <a:buChar char="•"/>
                      </a:pPr>
                      <a:r>
                        <a:rPr lang="en-GB" sz="1800" dirty="0">
                          <a:effectLst>
                            <a:outerShdw blurRad="38100" dist="38100" dir="2700000" algn="tl">
                              <a:srgbClr val="000000">
                                <a:alpha val="43137"/>
                              </a:srgbClr>
                            </a:outerShdw>
                          </a:effectLst>
                        </a:rPr>
                        <a:t>Rights and reproduction tracking</a:t>
                      </a:r>
                    </a:p>
                    <a:p>
                      <a:pPr marL="285750" indent="-285750">
                        <a:buFont typeface="Arial" panose="020B0604020202020204" pitchFamily="34" charset="0"/>
                        <a:buChar char="•"/>
                      </a:pPr>
                      <a:r>
                        <a:rPr lang="en-GB" sz="1800" dirty="0">
                          <a:effectLst>
                            <a:outerShdw blurRad="38100" dist="38100" dir="2700000" algn="tl">
                              <a:srgbClr val="000000">
                                <a:alpha val="43137"/>
                              </a:srgbClr>
                            </a:outerShdw>
                          </a:effectLst>
                        </a:rPr>
                        <a:t>Documentation of legal access requirements</a:t>
                      </a:r>
                    </a:p>
                    <a:p>
                      <a:pPr marL="285750" indent="-285750">
                        <a:buFont typeface="Arial" panose="020B0604020202020204" pitchFamily="34" charset="0"/>
                        <a:buChar char="•"/>
                      </a:pPr>
                      <a:r>
                        <a:rPr lang="en-GB" sz="1800" dirty="0">
                          <a:effectLst>
                            <a:outerShdw blurRad="38100" dist="38100" dir="2700000" algn="tl">
                              <a:srgbClr val="000000">
                                <a:alpha val="43137"/>
                              </a:srgbClr>
                            </a:outerShdw>
                          </a:effectLst>
                        </a:rPr>
                        <a:t>Location information</a:t>
                      </a:r>
                    </a:p>
                  </a:txBody>
                  <a:tcPr>
                    <a:cell3D prstMaterial="dkEdge">
                      <a:bevel prst="riblet"/>
                      <a:lightRig rig="flood" dir="t"/>
                    </a:cell3D>
                    <a:solidFill>
                      <a:srgbClr val="0000FF"/>
                    </a:solidFill>
                  </a:tcPr>
                </a:tc>
                <a:extLst>
                  <a:ext uri="{0D108BD9-81ED-4DB2-BD59-A6C34878D82A}">
                    <a16:rowId xmlns:a16="http://schemas.microsoft.com/office/drawing/2014/main" val="3328324222"/>
                  </a:ext>
                </a:extLst>
              </a:tr>
            </a:tbl>
          </a:graphicData>
        </a:graphic>
      </p:graphicFrame>
      <p:graphicFrame>
        <p:nvGraphicFramePr>
          <p:cNvPr id="9" name="Table 6">
            <a:extLst>
              <a:ext uri="{FF2B5EF4-FFF2-40B4-BE49-F238E27FC236}">
                <a16:creationId xmlns:a16="http://schemas.microsoft.com/office/drawing/2014/main" id="{078C87E2-079B-40E5-A50E-19604AB59252}"/>
              </a:ext>
            </a:extLst>
          </p:cNvPr>
          <p:cNvGraphicFramePr>
            <a:graphicFrameLocks noGrp="1"/>
          </p:cNvGraphicFramePr>
          <p:nvPr>
            <p:extLst>
              <p:ext uri="{D42A27DB-BD31-4B8C-83A1-F6EECF244321}">
                <p14:modId xmlns:p14="http://schemas.microsoft.com/office/powerpoint/2010/main" val="2622029262"/>
              </p:ext>
            </p:extLst>
          </p:nvPr>
        </p:nvGraphicFramePr>
        <p:xfrm>
          <a:off x="37791" y="2906096"/>
          <a:ext cx="12069885" cy="1737360"/>
        </p:xfrm>
        <a:graphic>
          <a:graphicData uri="http://schemas.openxmlformats.org/drawingml/2006/table">
            <a:tbl>
              <a:tblPr firstRow="1" bandRow="1">
                <a:tableStyleId>{5C22544A-7EE6-4342-B048-85BDC9FD1C3A}</a:tableStyleId>
              </a:tblPr>
              <a:tblGrid>
                <a:gridCol w="4023295">
                  <a:extLst>
                    <a:ext uri="{9D8B030D-6E8A-4147-A177-3AD203B41FA5}">
                      <a16:colId xmlns:a16="http://schemas.microsoft.com/office/drawing/2014/main" val="1513481229"/>
                    </a:ext>
                  </a:extLst>
                </a:gridCol>
                <a:gridCol w="4023295">
                  <a:extLst>
                    <a:ext uri="{9D8B030D-6E8A-4147-A177-3AD203B41FA5}">
                      <a16:colId xmlns:a16="http://schemas.microsoft.com/office/drawing/2014/main" val="1212763366"/>
                    </a:ext>
                  </a:extLst>
                </a:gridCol>
                <a:gridCol w="4023295">
                  <a:extLst>
                    <a:ext uri="{9D8B030D-6E8A-4147-A177-3AD203B41FA5}">
                      <a16:colId xmlns:a16="http://schemas.microsoft.com/office/drawing/2014/main" val="2353861743"/>
                    </a:ext>
                  </a:extLst>
                </a:gridCol>
              </a:tblGrid>
              <a:tr h="422762">
                <a:tc>
                  <a:txBody>
                    <a:bodyPr/>
                    <a:lstStyle/>
                    <a:p>
                      <a:r>
                        <a:rPr lang="en-GB" sz="1800" dirty="0">
                          <a:effectLst>
                            <a:outerShdw blurRad="38100" dist="38100" dir="2700000" algn="tl">
                              <a:srgbClr val="000000">
                                <a:alpha val="43137"/>
                              </a:srgbClr>
                            </a:outerShdw>
                          </a:effectLst>
                        </a:rPr>
                        <a:t>Descriptive</a:t>
                      </a:r>
                    </a:p>
                  </a:txBody>
                  <a:tcPr>
                    <a:cell3D prstMaterial="dkEdge">
                      <a:bevel prst="riblet"/>
                      <a:lightRig rig="flood" dir="t"/>
                    </a:cell3D>
                    <a:solidFill>
                      <a:srgbClr val="FFCC00"/>
                    </a:solidFill>
                  </a:tcPr>
                </a:tc>
                <a:tc>
                  <a:txBody>
                    <a:bodyPr/>
                    <a:lstStyle/>
                    <a:p>
                      <a:pPr algn="just"/>
                      <a:r>
                        <a:rPr lang="en-GB" sz="1800" dirty="0">
                          <a:effectLst>
                            <a:outerShdw blurRad="38100" dist="38100" dir="2700000" algn="tl">
                              <a:srgbClr val="000000">
                                <a:alpha val="43137"/>
                              </a:srgbClr>
                            </a:outerShdw>
                          </a:effectLst>
                        </a:rPr>
                        <a:t> Metadata used to identify and describe collections and related information resources</a:t>
                      </a:r>
                    </a:p>
                  </a:txBody>
                  <a:tcPr>
                    <a:cell3D prstMaterial="dkEdge">
                      <a:bevel prst="riblet"/>
                      <a:lightRig rig="flood" dir="t"/>
                    </a:cell3D>
                    <a:solidFill>
                      <a:srgbClr val="FFCC00"/>
                    </a:solidFill>
                  </a:tcPr>
                </a:tc>
                <a:tc>
                  <a:txBody>
                    <a:bodyPr/>
                    <a:lstStyle/>
                    <a:p>
                      <a:pPr marL="285750" indent="-285750">
                        <a:buFont typeface="Arial" panose="020B0604020202020204" pitchFamily="34" charset="0"/>
                        <a:buChar char="•"/>
                      </a:pPr>
                      <a:r>
                        <a:rPr lang="en-GB" sz="1800" dirty="0">
                          <a:effectLst>
                            <a:outerShdw blurRad="38100" dist="38100" dir="2700000" algn="tl">
                              <a:srgbClr val="000000">
                                <a:alpha val="43137"/>
                              </a:srgbClr>
                            </a:outerShdw>
                          </a:effectLst>
                        </a:rPr>
                        <a:t>Cataloguing records</a:t>
                      </a:r>
                    </a:p>
                    <a:p>
                      <a:pPr marL="285750" indent="-285750">
                        <a:buFont typeface="Arial" panose="020B0604020202020204" pitchFamily="34" charset="0"/>
                        <a:buChar char="•"/>
                      </a:pPr>
                      <a:r>
                        <a:rPr lang="en-GB" sz="1800" dirty="0">
                          <a:effectLst>
                            <a:outerShdw blurRad="38100" dist="38100" dir="2700000" algn="tl">
                              <a:srgbClr val="000000">
                                <a:alpha val="43137"/>
                              </a:srgbClr>
                            </a:outerShdw>
                          </a:effectLst>
                        </a:rPr>
                        <a:t>Finding aids</a:t>
                      </a:r>
                    </a:p>
                    <a:p>
                      <a:pPr marL="285750" indent="-285750">
                        <a:buFont typeface="Arial" panose="020B0604020202020204" pitchFamily="34" charset="0"/>
                        <a:buChar char="•"/>
                      </a:pPr>
                      <a:r>
                        <a:rPr lang="en-GB" sz="1800" dirty="0">
                          <a:effectLst>
                            <a:outerShdw blurRad="38100" dist="38100" dir="2700000" algn="tl">
                              <a:srgbClr val="000000">
                                <a:alpha val="43137"/>
                              </a:srgbClr>
                            </a:outerShdw>
                          </a:effectLst>
                        </a:rPr>
                        <a:t>Differentiations between versions</a:t>
                      </a:r>
                    </a:p>
                    <a:p>
                      <a:pPr marL="285750" indent="-285750">
                        <a:buFont typeface="Arial" panose="020B0604020202020204" pitchFamily="34" charset="0"/>
                        <a:buChar char="•"/>
                      </a:pPr>
                      <a:r>
                        <a:rPr lang="en-GB" sz="1800" dirty="0">
                          <a:effectLst>
                            <a:outerShdw blurRad="38100" dist="38100" dir="2700000" algn="tl">
                              <a:srgbClr val="000000">
                                <a:alpha val="43137"/>
                              </a:srgbClr>
                            </a:outerShdw>
                          </a:effectLst>
                        </a:rPr>
                        <a:t>Hyperlinked relationships between resources</a:t>
                      </a:r>
                    </a:p>
                  </a:txBody>
                  <a:tcPr>
                    <a:cell3D prstMaterial="dkEdge">
                      <a:bevel prst="riblet"/>
                      <a:lightRig rig="flood" dir="t"/>
                    </a:cell3D>
                    <a:solidFill>
                      <a:srgbClr val="FFCC00"/>
                    </a:solidFill>
                  </a:tcPr>
                </a:tc>
                <a:extLst>
                  <a:ext uri="{0D108BD9-81ED-4DB2-BD59-A6C34878D82A}">
                    <a16:rowId xmlns:a16="http://schemas.microsoft.com/office/drawing/2014/main" val="3328324222"/>
                  </a:ext>
                </a:extLst>
              </a:tr>
            </a:tbl>
          </a:graphicData>
        </a:graphic>
      </p:graphicFrame>
      <p:graphicFrame>
        <p:nvGraphicFramePr>
          <p:cNvPr id="10" name="Table 6">
            <a:extLst>
              <a:ext uri="{FF2B5EF4-FFF2-40B4-BE49-F238E27FC236}">
                <a16:creationId xmlns:a16="http://schemas.microsoft.com/office/drawing/2014/main" id="{634E9638-9528-4223-AB0F-29B9D2B7B67F}"/>
              </a:ext>
            </a:extLst>
          </p:cNvPr>
          <p:cNvGraphicFramePr>
            <a:graphicFrameLocks noGrp="1"/>
          </p:cNvGraphicFramePr>
          <p:nvPr>
            <p:extLst>
              <p:ext uri="{D42A27DB-BD31-4B8C-83A1-F6EECF244321}">
                <p14:modId xmlns:p14="http://schemas.microsoft.com/office/powerpoint/2010/main" val="4098033696"/>
              </p:ext>
            </p:extLst>
          </p:nvPr>
        </p:nvGraphicFramePr>
        <p:xfrm>
          <a:off x="56147" y="4598541"/>
          <a:ext cx="12069885" cy="2286000"/>
        </p:xfrm>
        <a:graphic>
          <a:graphicData uri="http://schemas.openxmlformats.org/drawingml/2006/table">
            <a:tbl>
              <a:tblPr firstRow="1" bandRow="1">
                <a:tableStyleId>{5C22544A-7EE6-4342-B048-85BDC9FD1C3A}</a:tableStyleId>
              </a:tblPr>
              <a:tblGrid>
                <a:gridCol w="4023295">
                  <a:extLst>
                    <a:ext uri="{9D8B030D-6E8A-4147-A177-3AD203B41FA5}">
                      <a16:colId xmlns:a16="http://schemas.microsoft.com/office/drawing/2014/main" val="1513481229"/>
                    </a:ext>
                  </a:extLst>
                </a:gridCol>
                <a:gridCol w="4023295">
                  <a:extLst>
                    <a:ext uri="{9D8B030D-6E8A-4147-A177-3AD203B41FA5}">
                      <a16:colId xmlns:a16="http://schemas.microsoft.com/office/drawing/2014/main" val="1212763366"/>
                    </a:ext>
                  </a:extLst>
                </a:gridCol>
                <a:gridCol w="4023295">
                  <a:extLst>
                    <a:ext uri="{9D8B030D-6E8A-4147-A177-3AD203B41FA5}">
                      <a16:colId xmlns:a16="http://schemas.microsoft.com/office/drawing/2014/main" val="2353861743"/>
                    </a:ext>
                  </a:extLst>
                </a:gridCol>
              </a:tblGrid>
              <a:tr h="422762">
                <a:tc>
                  <a:txBody>
                    <a:bodyPr/>
                    <a:lstStyle/>
                    <a:p>
                      <a:r>
                        <a:rPr lang="en-GB" sz="1800" dirty="0">
                          <a:effectLst>
                            <a:outerShdw blurRad="38100" dist="38100" dir="2700000" algn="tl">
                              <a:srgbClr val="000000">
                                <a:alpha val="43137"/>
                              </a:srgbClr>
                            </a:outerShdw>
                          </a:effectLst>
                        </a:rPr>
                        <a:t>Preservation</a:t>
                      </a:r>
                    </a:p>
                  </a:txBody>
                  <a:tcPr>
                    <a:cell3D prstMaterial="dkEdge">
                      <a:bevel prst="riblet"/>
                      <a:lightRig rig="flood" dir="t"/>
                    </a:cell3D>
                    <a:solidFill>
                      <a:srgbClr val="7030A0"/>
                    </a:solidFill>
                  </a:tcPr>
                </a:tc>
                <a:tc>
                  <a:txBody>
                    <a:bodyPr/>
                    <a:lstStyle/>
                    <a:p>
                      <a:pPr algn="just"/>
                      <a:r>
                        <a:rPr lang="en-GB" sz="1800" dirty="0">
                          <a:effectLst>
                            <a:outerShdw blurRad="38100" dist="38100" dir="2700000" algn="tl">
                              <a:srgbClr val="000000">
                                <a:alpha val="43137"/>
                              </a:srgbClr>
                            </a:outerShdw>
                          </a:effectLst>
                        </a:rPr>
                        <a:t>Metadata related to the preservation management of  collections and information resources</a:t>
                      </a:r>
                    </a:p>
                  </a:txBody>
                  <a:tcPr>
                    <a:cell3D prstMaterial="dkEdge">
                      <a:bevel prst="riblet"/>
                      <a:lightRig rig="flood" dir="t"/>
                    </a:cell3D>
                    <a:solidFill>
                      <a:srgbClr val="7030A0"/>
                    </a:solidFill>
                  </a:tcPr>
                </a:tc>
                <a:tc>
                  <a:txBody>
                    <a:bodyPr/>
                    <a:lstStyle/>
                    <a:p>
                      <a:pPr marL="285750" indent="-285750">
                        <a:buFont typeface="Arial" panose="020B0604020202020204" pitchFamily="34" charset="0"/>
                        <a:buChar char="•"/>
                      </a:pPr>
                      <a:r>
                        <a:rPr lang="en-GB" sz="1800" dirty="0">
                          <a:effectLst>
                            <a:outerShdw blurRad="38100" dist="38100" dir="2700000" algn="tl">
                              <a:srgbClr val="000000">
                                <a:alpha val="43137"/>
                              </a:srgbClr>
                            </a:outerShdw>
                          </a:effectLst>
                        </a:rPr>
                        <a:t>Documentation of physical condition of resources</a:t>
                      </a:r>
                    </a:p>
                    <a:p>
                      <a:pPr marL="285750" indent="-285750">
                        <a:buFont typeface="Arial" panose="020B0604020202020204" pitchFamily="34" charset="0"/>
                        <a:buChar char="•"/>
                      </a:pPr>
                      <a:r>
                        <a:rPr lang="en-GB" sz="1800" dirty="0">
                          <a:effectLst>
                            <a:outerShdw blurRad="38100" dist="38100" dir="2700000" algn="tl">
                              <a:srgbClr val="000000">
                                <a:alpha val="43137"/>
                              </a:srgbClr>
                            </a:outerShdw>
                          </a:effectLst>
                        </a:rPr>
                        <a:t>Documentation of actions taken to preserve physical and digital versions of resources.</a:t>
                      </a:r>
                    </a:p>
                    <a:p>
                      <a:pPr marL="285750" indent="-285750">
                        <a:buFont typeface="Arial" panose="020B0604020202020204" pitchFamily="34" charset="0"/>
                        <a:buChar char="•"/>
                      </a:pPr>
                      <a:r>
                        <a:rPr lang="en-GB" sz="1800" dirty="0">
                          <a:effectLst>
                            <a:outerShdw blurRad="38100" dist="38100" dir="2700000" algn="tl">
                              <a:srgbClr val="000000">
                                <a:alpha val="43137"/>
                              </a:srgbClr>
                            </a:outerShdw>
                          </a:effectLst>
                        </a:rPr>
                        <a:t>Documentation of any changes occurring during digitization or preservation.</a:t>
                      </a:r>
                    </a:p>
                  </a:txBody>
                  <a:tcPr>
                    <a:cell3D prstMaterial="dkEdge">
                      <a:bevel prst="riblet"/>
                      <a:lightRig rig="flood" dir="t"/>
                    </a:cell3D>
                    <a:solidFill>
                      <a:srgbClr val="7030A0"/>
                    </a:solidFill>
                  </a:tcPr>
                </a:tc>
                <a:extLst>
                  <a:ext uri="{0D108BD9-81ED-4DB2-BD59-A6C34878D82A}">
                    <a16:rowId xmlns:a16="http://schemas.microsoft.com/office/drawing/2014/main" val="3328324222"/>
                  </a:ext>
                </a:extLst>
              </a:tr>
            </a:tbl>
          </a:graphicData>
        </a:graphic>
      </p:graphicFrame>
      <p:graphicFrame>
        <p:nvGraphicFramePr>
          <p:cNvPr id="11" name="Table 6">
            <a:extLst>
              <a:ext uri="{FF2B5EF4-FFF2-40B4-BE49-F238E27FC236}">
                <a16:creationId xmlns:a16="http://schemas.microsoft.com/office/drawing/2014/main" id="{26674978-8F01-45E5-9942-298D09F67D7D}"/>
              </a:ext>
            </a:extLst>
          </p:cNvPr>
          <p:cNvGraphicFramePr>
            <a:graphicFrameLocks noGrp="1"/>
          </p:cNvGraphicFramePr>
          <p:nvPr>
            <p:extLst>
              <p:ext uri="{D42A27DB-BD31-4B8C-83A1-F6EECF244321}">
                <p14:modId xmlns:p14="http://schemas.microsoft.com/office/powerpoint/2010/main" val="1631059764"/>
              </p:ext>
            </p:extLst>
          </p:nvPr>
        </p:nvGraphicFramePr>
        <p:xfrm>
          <a:off x="45914" y="2424800"/>
          <a:ext cx="12069885" cy="2173741"/>
        </p:xfrm>
        <a:graphic>
          <a:graphicData uri="http://schemas.openxmlformats.org/drawingml/2006/table">
            <a:tbl>
              <a:tblPr firstRow="1" bandRow="1">
                <a:tableStyleId>{5C22544A-7EE6-4342-B048-85BDC9FD1C3A}</a:tableStyleId>
              </a:tblPr>
              <a:tblGrid>
                <a:gridCol w="4023295">
                  <a:extLst>
                    <a:ext uri="{9D8B030D-6E8A-4147-A177-3AD203B41FA5}">
                      <a16:colId xmlns:a16="http://schemas.microsoft.com/office/drawing/2014/main" val="1513481229"/>
                    </a:ext>
                  </a:extLst>
                </a:gridCol>
                <a:gridCol w="4023295">
                  <a:extLst>
                    <a:ext uri="{9D8B030D-6E8A-4147-A177-3AD203B41FA5}">
                      <a16:colId xmlns:a16="http://schemas.microsoft.com/office/drawing/2014/main" val="1212763366"/>
                    </a:ext>
                  </a:extLst>
                </a:gridCol>
                <a:gridCol w="4023295">
                  <a:extLst>
                    <a:ext uri="{9D8B030D-6E8A-4147-A177-3AD203B41FA5}">
                      <a16:colId xmlns:a16="http://schemas.microsoft.com/office/drawing/2014/main" val="2353861743"/>
                    </a:ext>
                  </a:extLst>
                </a:gridCol>
              </a:tblGrid>
              <a:tr h="2173741">
                <a:tc>
                  <a:txBody>
                    <a:bodyPr/>
                    <a:lstStyle/>
                    <a:p>
                      <a:r>
                        <a:rPr lang="en-GB" sz="1800" dirty="0">
                          <a:effectLst>
                            <a:outerShdw blurRad="38100" dist="38100" dir="2700000" algn="tl">
                              <a:srgbClr val="000000">
                                <a:alpha val="43137"/>
                              </a:srgbClr>
                            </a:outerShdw>
                          </a:effectLst>
                        </a:rPr>
                        <a:t>Structural</a:t>
                      </a:r>
                    </a:p>
                  </a:txBody>
                  <a:tcPr>
                    <a:cell3D prstMaterial="dkEdge">
                      <a:bevel prst="riblet"/>
                      <a:lightRig rig="flood" dir="t"/>
                    </a:cell3D>
                    <a:solidFill>
                      <a:srgbClr val="0000FF"/>
                    </a:solidFill>
                  </a:tcPr>
                </a:tc>
                <a:tc>
                  <a:txBody>
                    <a:bodyPr/>
                    <a:lstStyle/>
                    <a:p>
                      <a:pPr algn="just"/>
                      <a:r>
                        <a:rPr lang="en-GB" sz="1800" dirty="0">
                          <a:effectLst>
                            <a:outerShdw blurRad="38100" dist="38100" dir="2700000" algn="tl">
                              <a:srgbClr val="000000">
                                <a:alpha val="43137"/>
                              </a:srgbClr>
                            </a:outerShdw>
                          </a:effectLst>
                        </a:rPr>
                        <a:t> Describes the structure of database</a:t>
                      </a:r>
                    </a:p>
                    <a:p>
                      <a:pPr algn="just"/>
                      <a:r>
                        <a:rPr lang="en-GB" sz="1800" dirty="0">
                          <a:effectLst>
                            <a:outerShdw blurRad="38100" dist="38100" dir="2700000" algn="tl">
                              <a:srgbClr val="000000">
                                <a:alpha val="43137"/>
                              </a:srgbClr>
                            </a:outerShdw>
                          </a:effectLst>
                        </a:rPr>
                        <a:t>objects such as tables, columns, keys and indexes. It describes how the components of an object are organized</a:t>
                      </a:r>
                    </a:p>
                  </a:txBody>
                  <a:tcPr>
                    <a:cell3D prstMaterial="dkEdge">
                      <a:bevel prst="riblet"/>
                      <a:lightRig rig="flood" dir="t"/>
                    </a:cell3D>
                    <a:solidFill>
                      <a:srgbClr val="0000FF"/>
                    </a:solidFill>
                  </a:tcPr>
                </a:tc>
                <a:tc>
                  <a:txBody>
                    <a:bodyPr/>
                    <a:lstStyle/>
                    <a:p>
                      <a:pPr marL="285750" indent="-285750">
                        <a:buFont typeface="Arial" panose="020B0604020202020204" pitchFamily="34" charset="0"/>
                        <a:buChar char="•"/>
                      </a:pPr>
                      <a:r>
                        <a:rPr lang="en-GB" sz="1800" dirty="0">
                          <a:effectLst>
                            <a:outerShdw blurRad="38100" dist="38100" dir="2700000" algn="tl">
                              <a:srgbClr val="000000">
                                <a:alpha val="43137"/>
                              </a:srgbClr>
                            </a:outerShdw>
                          </a:effectLst>
                        </a:rPr>
                        <a:t>how pages are ordered to form chapters of a book</a:t>
                      </a:r>
                    </a:p>
                  </a:txBody>
                  <a:tcPr>
                    <a:cell3D prstMaterial="dkEdge">
                      <a:bevel prst="riblet"/>
                      <a:lightRig rig="flood" dir="t"/>
                    </a:cell3D>
                    <a:solidFill>
                      <a:srgbClr val="0000FF"/>
                    </a:solidFill>
                  </a:tcPr>
                </a:tc>
                <a:extLst>
                  <a:ext uri="{0D108BD9-81ED-4DB2-BD59-A6C34878D82A}">
                    <a16:rowId xmlns:a16="http://schemas.microsoft.com/office/drawing/2014/main" val="3328324222"/>
                  </a:ext>
                </a:extLst>
              </a:tr>
            </a:tbl>
          </a:graphicData>
        </a:graphic>
      </p:graphicFrame>
    </p:spTree>
    <p:extLst>
      <p:ext uri="{BB962C8B-B14F-4D97-AF65-F5344CB8AC3E}">
        <p14:creationId xmlns:p14="http://schemas.microsoft.com/office/powerpoint/2010/main" val="3221987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par>
                                <p:cTn id="8" presetID="6" presetClass="entr" presetSubtype="16"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circle(in)">
                                      <p:cBhvr>
                                        <p:cTn id="10" dur="20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anim calcmode="lin" valueType="num">
                                      <p:cBhvr>
                                        <p:cTn id="16" dur="1000" fill="hold"/>
                                        <p:tgtEl>
                                          <p:spTgt spid="9"/>
                                        </p:tgtEl>
                                        <p:attrNameLst>
                                          <p:attrName>ppt_x</p:attrName>
                                        </p:attrNameLst>
                                      </p:cBhvr>
                                      <p:tavLst>
                                        <p:tav tm="0">
                                          <p:val>
                                            <p:strVal val="#ppt_x"/>
                                          </p:val>
                                        </p:tav>
                                        <p:tav tm="100000">
                                          <p:val>
                                            <p:strVal val="#ppt_x"/>
                                          </p:val>
                                        </p:tav>
                                      </p:tavLst>
                                    </p:anim>
                                    <p:anim calcmode="lin" valueType="num">
                                      <p:cBhvr>
                                        <p:cTn id="1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6" presetClass="entr" presetSubtype="16"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circle(in)">
                                      <p:cBhvr>
                                        <p:cTn id="2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E1285-70F6-4A26-BD27-506EF1080C7F}"/>
              </a:ext>
            </a:extLst>
          </p:cNvPr>
          <p:cNvSpPr>
            <a:spLocks noGrp="1"/>
          </p:cNvSpPr>
          <p:nvPr>
            <p:ph type="title"/>
          </p:nvPr>
        </p:nvSpPr>
        <p:spPr/>
        <p:txBody>
          <a:bodyPr/>
          <a:lstStyle/>
          <a:p>
            <a:r>
              <a:rPr lang="en-GB" dirty="0"/>
              <a:t>Overview of Data</a:t>
            </a:r>
            <a:endParaRPr lang="en-US" dirty="0"/>
          </a:p>
        </p:txBody>
      </p:sp>
      <p:sp>
        <p:nvSpPr>
          <p:cNvPr id="4" name="TextBox 3">
            <a:extLst>
              <a:ext uri="{FF2B5EF4-FFF2-40B4-BE49-F238E27FC236}">
                <a16:creationId xmlns:a16="http://schemas.microsoft.com/office/drawing/2014/main" id="{55F9EC0C-691C-4821-9BC1-FEF81FBDF18E}"/>
              </a:ext>
            </a:extLst>
          </p:cNvPr>
          <p:cNvSpPr txBox="1"/>
          <p:nvPr/>
        </p:nvSpPr>
        <p:spPr>
          <a:xfrm>
            <a:off x="6708530" y="1147056"/>
            <a:ext cx="1521070" cy="646331"/>
          </a:xfrm>
          <a:prstGeom prst="rect">
            <a:avLst/>
          </a:prstGeom>
          <a:solidFill>
            <a:srgbClr val="FFCC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GB" sz="3600" b="1" dirty="0">
                <a:solidFill>
                  <a:schemeClr val="bg1"/>
                </a:solidFill>
                <a:effectLst>
                  <a:outerShdw blurRad="38100" dist="38100" dir="2700000" algn="tl">
                    <a:srgbClr val="000000">
                      <a:alpha val="43137"/>
                    </a:srgbClr>
                  </a:outerShdw>
                </a:effectLst>
              </a:rPr>
              <a:t>Data</a:t>
            </a:r>
            <a:endParaRPr lang="en-US" sz="3600" b="1" dirty="0">
              <a:solidFill>
                <a:schemeClr val="bg1"/>
              </a:solidFill>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0133145A-990D-428C-9F89-454B55EF15CE}"/>
              </a:ext>
            </a:extLst>
          </p:cNvPr>
          <p:cNvSpPr txBox="1"/>
          <p:nvPr/>
        </p:nvSpPr>
        <p:spPr>
          <a:xfrm>
            <a:off x="5908429" y="2216392"/>
            <a:ext cx="2927839" cy="646331"/>
          </a:xfrm>
          <a:prstGeom prst="rect">
            <a:avLst/>
          </a:prstGeom>
          <a:solidFill>
            <a:srgbClr val="FF0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GB" sz="3600" b="1" dirty="0">
                <a:solidFill>
                  <a:schemeClr val="bg1"/>
                </a:solidFill>
                <a:effectLst>
                  <a:outerShdw blurRad="38100" dist="38100" dir="2700000" algn="tl">
                    <a:srgbClr val="000000">
                      <a:alpha val="43137"/>
                    </a:srgbClr>
                  </a:outerShdw>
                </a:effectLst>
              </a:rPr>
              <a:t>Information</a:t>
            </a:r>
            <a:endParaRPr lang="en-US" sz="3600" b="1" dirty="0">
              <a:solidFill>
                <a:schemeClr val="bg1"/>
              </a:solidFill>
              <a:effectLst>
                <a:outerShdw blurRad="38100" dist="38100" dir="2700000" algn="tl">
                  <a:srgbClr val="000000">
                    <a:alpha val="43137"/>
                  </a:srgbClr>
                </a:outerShdw>
              </a:effectLst>
            </a:endParaRPr>
          </a:p>
        </p:txBody>
      </p:sp>
      <p:sp>
        <p:nvSpPr>
          <p:cNvPr id="6" name="TextBox 5">
            <a:extLst>
              <a:ext uri="{FF2B5EF4-FFF2-40B4-BE49-F238E27FC236}">
                <a16:creationId xmlns:a16="http://schemas.microsoft.com/office/drawing/2014/main" id="{8DFB9BDA-6937-493B-B9FF-80BE5A28CC9B}"/>
              </a:ext>
            </a:extLst>
          </p:cNvPr>
          <p:cNvSpPr txBox="1"/>
          <p:nvPr/>
        </p:nvSpPr>
        <p:spPr>
          <a:xfrm>
            <a:off x="2942856" y="3017717"/>
            <a:ext cx="2643555" cy="646331"/>
          </a:xfrm>
          <a:prstGeom prst="rect">
            <a:avLst/>
          </a:prstGeom>
          <a:solidFill>
            <a:srgbClr val="00B0F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GB" sz="3600" b="1" dirty="0">
                <a:solidFill>
                  <a:schemeClr val="bg1"/>
                </a:solidFill>
                <a:effectLst>
                  <a:outerShdw blurRad="38100" dist="38100" dir="2700000" algn="tl">
                    <a:srgbClr val="000000">
                      <a:alpha val="43137"/>
                    </a:srgbClr>
                  </a:outerShdw>
                </a:effectLst>
              </a:rPr>
              <a:t>Structured</a:t>
            </a:r>
            <a:endParaRPr lang="en-US" sz="3600" b="1" dirty="0">
              <a:solidFill>
                <a:schemeClr val="bg1"/>
              </a:solidFill>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8A82AF9B-72E4-4DCC-B374-D8F2618593CB}"/>
              </a:ext>
            </a:extLst>
          </p:cNvPr>
          <p:cNvSpPr txBox="1"/>
          <p:nvPr/>
        </p:nvSpPr>
        <p:spPr>
          <a:xfrm>
            <a:off x="8956431" y="3017717"/>
            <a:ext cx="3124201" cy="646331"/>
          </a:xfrm>
          <a:prstGeom prst="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GB" sz="3600" b="1" dirty="0">
                <a:solidFill>
                  <a:schemeClr val="bg1"/>
                </a:solidFill>
                <a:effectLst>
                  <a:outerShdw blurRad="38100" dist="38100" dir="2700000" algn="tl">
                    <a:srgbClr val="000000">
                      <a:alpha val="43137"/>
                    </a:srgbClr>
                  </a:outerShdw>
                </a:effectLst>
              </a:rPr>
              <a:t>Unstructured</a:t>
            </a:r>
            <a:endParaRPr lang="en-US" sz="3600" b="1" dirty="0">
              <a:solidFill>
                <a:schemeClr val="bg1"/>
              </a:solidFill>
              <a:effectLst>
                <a:outerShdw blurRad="38100" dist="38100" dir="2700000" algn="tl">
                  <a:srgbClr val="000000">
                    <a:alpha val="43137"/>
                  </a:srgbClr>
                </a:outerShdw>
              </a:effectLst>
            </a:endParaRPr>
          </a:p>
        </p:txBody>
      </p:sp>
      <p:sp>
        <p:nvSpPr>
          <p:cNvPr id="8" name="TextBox 7">
            <a:extLst>
              <a:ext uri="{FF2B5EF4-FFF2-40B4-BE49-F238E27FC236}">
                <a16:creationId xmlns:a16="http://schemas.microsoft.com/office/drawing/2014/main" id="{7E2FF095-6547-4FC7-B601-8BB881CA8DE1}"/>
              </a:ext>
            </a:extLst>
          </p:cNvPr>
          <p:cNvSpPr txBox="1"/>
          <p:nvPr/>
        </p:nvSpPr>
        <p:spPr>
          <a:xfrm>
            <a:off x="694955" y="4045926"/>
            <a:ext cx="2039452" cy="646331"/>
          </a:xfrm>
          <a:prstGeom prst="rect">
            <a:avLst/>
          </a:prstGeom>
          <a:solidFill>
            <a:srgbClr val="7030A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GB" sz="3600" b="1" dirty="0">
                <a:solidFill>
                  <a:schemeClr val="bg1"/>
                </a:solidFill>
                <a:effectLst>
                  <a:outerShdw blurRad="38100" dist="38100" dir="2700000" algn="tl">
                    <a:srgbClr val="000000">
                      <a:alpha val="43137"/>
                    </a:srgbClr>
                  </a:outerShdw>
                </a:effectLst>
              </a:rPr>
              <a:t>Digital </a:t>
            </a:r>
            <a:endParaRPr lang="en-US" sz="3600" b="1" dirty="0">
              <a:solidFill>
                <a:schemeClr val="bg1"/>
              </a:solidFill>
              <a:effectLst>
                <a:outerShdw blurRad="38100" dist="38100" dir="2700000" algn="tl">
                  <a:srgbClr val="000000">
                    <a:alpha val="43137"/>
                  </a:srgbClr>
                </a:outerShdw>
              </a:effectLst>
            </a:endParaRPr>
          </a:p>
        </p:txBody>
      </p:sp>
      <p:sp>
        <p:nvSpPr>
          <p:cNvPr id="9" name="TextBox 8">
            <a:extLst>
              <a:ext uri="{FF2B5EF4-FFF2-40B4-BE49-F238E27FC236}">
                <a16:creationId xmlns:a16="http://schemas.microsoft.com/office/drawing/2014/main" id="{1F34EFC1-5551-44D1-B0D9-D6EF38B4330A}"/>
              </a:ext>
            </a:extLst>
          </p:cNvPr>
          <p:cNvSpPr txBox="1"/>
          <p:nvPr/>
        </p:nvSpPr>
        <p:spPr>
          <a:xfrm>
            <a:off x="5133607" y="4045926"/>
            <a:ext cx="2335458" cy="646331"/>
          </a:xfrm>
          <a:prstGeom prst="rect">
            <a:avLst/>
          </a:prstGeom>
          <a:solidFill>
            <a:srgbClr val="0000FF"/>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GB" sz="3600" b="1" dirty="0">
                <a:solidFill>
                  <a:schemeClr val="bg1"/>
                </a:solidFill>
                <a:effectLst>
                  <a:outerShdw blurRad="38100" dist="38100" dir="2700000" algn="tl">
                    <a:srgbClr val="000000">
                      <a:alpha val="43137"/>
                    </a:srgbClr>
                  </a:outerShdw>
                </a:effectLst>
              </a:rPr>
              <a:t>Analogue</a:t>
            </a:r>
            <a:endParaRPr lang="en-US" sz="3600" b="1" dirty="0">
              <a:solidFill>
                <a:schemeClr val="bg1"/>
              </a:solidFill>
              <a:effectLst>
                <a:outerShdw blurRad="38100" dist="38100" dir="2700000" algn="tl">
                  <a:srgbClr val="000000">
                    <a:alpha val="43137"/>
                  </a:srgbClr>
                </a:outerShdw>
              </a:effectLst>
            </a:endParaRPr>
          </a:p>
        </p:txBody>
      </p:sp>
      <p:sp>
        <p:nvSpPr>
          <p:cNvPr id="10" name="TextBox 9">
            <a:extLst>
              <a:ext uri="{FF2B5EF4-FFF2-40B4-BE49-F238E27FC236}">
                <a16:creationId xmlns:a16="http://schemas.microsoft.com/office/drawing/2014/main" id="{07873BEF-E9A7-46DC-9E10-69945C3F60D6}"/>
              </a:ext>
            </a:extLst>
          </p:cNvPr>
          <p:cNvSpPr txBox="1"/>
          <p:nvPr/>
        </p:nvSpPr>
        <p:spPr>
          <a:xfrm>
            <a:off x="4556243" y="5875460"/>
            <a:ext cx="3490185" cy="646331"/>
          </a:xfrm>
          <a:prstGeom prst="rect">
            <a:avLst/>
          </a:prstGeom>
          <a:solidFill>
            <a:srgbClr val="FFCC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GB" sz="3600" b="1" dirty="0">
                <a:solidFill>
                  <a:schemeClr val="bg1"/>
                </a:solidFill>
                <a:effectLst>
                  <a:outerShdw blurRad="38100" dist="38100" dir="2700000" algn="tl">
                    <a:srgbClr val="000000">
                      <a:alpha val="43137"/>
                    </a:srgbClr>
                  </a:outerShdw>
                </a:effectLst>
              </a:rPr>
              <a:t>Data Curation</a:t>
            </a:r>
            <a:endParaRPr lang="en-US" sz="3600" b="1" dirty="0">
              <a:solidFill>
                <a:schemeClr val="bg1"/>
              </a:solidFill>
              <a:effectLst>
                <a:outerShdw blurRad="38100" dist="38100" dir="2700000" algn="tl">
                  <a:srgbClr val="000000">
                    <a:alpha val="43137"/>
                  </a:srgbClr>
                </a:outerShdw>
              </a:effectLst>
            </a:endParaRPr>
          </a:p>
        </p:txBody>
      </p:sp>
      <p:sp>
        <p:nvSpPr>
          <p:cNvPr id="11" name="TextBox 10">
            <a:extLst>
              <a:ext uri="{FF2B5EF4-FFF2-40B4-BE49-F238E27FC236}">
                <a16:creationId xmlns:a16="http://schemas.microsoft.com/office/drawing/2014/main" id="{D7A20636-AE40-4E77-BD14-0642CB65A783}"/>
              </a:ext>
            </a:extLst>
          </p:cNvPr>
          <p:cNvSpPr txBox="1"/>
          <p:nvPr/>
        </p:nvSpPr>
        <p:spPr>
          <a:xfrm>
            <a:off x="492731" y="5533591"/>
            <a:ext cx="2748697" cy="646331"/>
          </a:xfrm>
          <a:prstGeom prst="rect">
            <a:avLst/>
          </a:prstGeom>
          <a:solidFill>
            <a:srgbClr val="0033CC"/>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GB" sz="3600" b="1" dirty="0">
                <a:solidFill>
                  <a:schemeClr val="bg1"/>
                </a:solidFill>
                <a:effectLst>
                  <a:outerShdw blurRad="38100" dist="38100" dir="2700000" algn="tl">
                    <a:srgbClr val="000000">
                      <a:alpha val="43137"/>
                    </a:srgbClr>
                  </a:outerShdw>
                </a:effectLst>
              </a:rPr>
              <a:t>Open Data</a:t>
            </a:r>
            <a:endParaRPr lang="en-US" sz="3600" b="1" dirty="0">
              <a:solidFill>
                <a:schemeClr val="bg1"/>
              </a:solidFill>
              <a:effectLst>
                <a:outerShdw blurRad="38100" dist="38100" dir="2700000" algn="tl">
                  <a:srgbClr val="000000">
                    <a:alpha val="43137"/>
                  </a:srgbClr>
                </a:outerShdw>
              </a:effectLst>
            </a:endParaRPr>
          </a:p>
        </p:txBody>
      </p:sp>
      <p:cxnSp>
        <p:nvCxnSpPr>
          <p:cNvPr id="13" name="Straight Arrow Connector 12">
            <a:extLst>
              <a:ext uri="{FF2B5EF4-FFF2-40B4-BE49-F238E27FC236}">
                <a16:creationId xmlns:a16="http://schemas.microsoft.com/office/drawing/2014/main" id="{46FD882B-C195-4023-BFDD-227337379166}"/>
              </a:ext>
            </a:extLst>
          </p:cNvPr>
          <p:cNvCxnSpPr>
            <a:stCxn id="4" idx="2"/>
          </p:cNvCxnSpPr>
          <p:nvPr/>
        </p:nvCxnSpPr>
        <p:spPr>
          <a:xfrm>
            <a:off x="7469065" y="1793387"/>
            <a:ext cx="0" cy="423005"/>
          </a:xfrm>
          <a:prstGeom prst="straightConnector1">
            <a:avLst/>
          </a:prstGeom>
          <a:ln w="63500">
            <a:solidFill>
              <a:schemeClr val="tx1"/>
            </a:solidFill>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a:extLst>
              <a:ext uri="{FF2B5EF4-FFF2-40B4-BE49-F238E27FC236}">
                <a16:creationId xmlns:a16="http://schemas.microsoft.com/office/drawing/2014/main" id="{2877BDBC-8FC6-42D9-8F8D-2EB11A861088}"/>
              </a:ext>
            </a:extLst>
          </p:cNvPr>
          <p:cNvCxnSpPr>
            <a:cxnSpLocks/>
          </p:cNvCxnSpPr>
          <p:nvPr/>
        </p:nvCxnSpPr>
        <p:spPr>
          <a:xfrm>
            <a:off x="8836268" y="2806214"/>
            <a:ext cx="219809" cy="306263"/>
          </a:xfrm>
          <a:prstGeom prst="straightConnector1">
            <a:avLst/>
          </a:prstGeom>
          <a:ln w="63500">
            <a:solidFill>
              <a:schemeClr val="tx1"/>
            </a:solidFill>
            <a:tailEnd type="triangle"/>
          </a:ln>
        </p:spPr>
        <p:style>
          <a:lnRef idx="3">
            <a:schemeClr val="accent2"/>
          </a:lnRef>
          <a:fillRef idx="0">
            <a:schemeClr val="accent2"/>
          </a:fillRef>
          <a:effectRef idx="2">
            <a:schemeClr val="accent2"/>
          </a:effectRef>
          <a:fontRef idx="minor">
            <a:schemeClr val="tx1"/>
          </a:fontRef>
        </p:style>
      </p:cxnSp>
      <p:cxnSp>
        <p:nvCxnSpPr>
          <p:cNvPr id="16" name="Straight Arrow Connector 15">
            <a:extLst>
              <a:ext uri="{FF2B5EF4-FFF2-40B4-BE49-F238E27FC236}">
                <a16:creationId xmlns:a16="http://schemas.microsoft.com/office/drawing/2014/main" id="{D3394E2C-D624-48CF-865D-39AF9E781E99}"/>
              </a:ext>
            </a:extLst>
          </p:cNvPr>
          <p:cNvCxnSpPr>
            <a:cxnSpLocks/>
          </p:cNvCxnSpPr>
          <p:nvPr/>
        </p:nvCxnSpPr>
        <p:spPr>
          <a:xfrm flipH="1">
            <a:off x="5586411" y="2818181"/>
            <a:ext cx="329345" cy="199536"/>
          </a:xfrm>
          <a:prstGeom prst="straightConnector1">
            <a:avLst/>
          </a:prstGeom>
          <a:ln w="63500">
            <a:solidFill>
              <a:schemeClr val="tx1"/>
            </a:solidFill>
            <a:tailEnd type="triangle"/>
          </a:ln>
        </p:spPr>
        <p:style>
          <a:lnRef idx="3">
            <a:schemeClr val="accent2"/>
          </a:lnRef>
          <a:fillRef idx="0">
            <a:schemeClr val="accent2"/>
          </a:fillRef>
          <a:effectRef idx="2">
            <a:schemeClr val="accent2"/>
          </a:effectRef>
          <a:fontRef idx="minor">
            <a:schemeClr val="tx1"/>
          </a:fontRef>
        </p:style>
      </p:cxnSp>
      <p:cxnSp>
        <p:nvCxnSpPr>
          <p:cNvPr id="18" name="Straight Arrow Connector 17">
            <a:extLst>
              <a:ext uri="{FF2B5EF4-FFF2-40B4-BE49-F238E27FC236}">
                <a16:creationId xmlns:a16="http://schemas.microsoft.com/office/drawing/2014/main" id="{91B1A5C3-9485-4B33-9FC7-CB8CA8CDDDD9}"/>
              </a:ext>
            </a:extLst>
          </p:cNvPr>
          <p:cNvCxnSpPr>
            <a:cxnSpLocks/>
          </p:cNvCxnSpPr>
          <p:nvPr/>
        </p:nvCxnSpPr>
        <p:spPr>
          <a:xfrm>
            <a:off x="5586411" y="3622921"/>
            <a:ext cx="509589" cy="423005"/>
          </a:xfrm>
          <a:prstGeom prst="straightConnector1">
            <a:avLst/>
          </a:prstGeom>
          <a:ln w="63500">
            <a:solidFill>
              <a:schemeClr val="tx1"/>
            </a:solidFill>
            <a:tailEnd type="triangle"/>
          </a:ln>
        </p:spPr>
        <p:style>
          <a:lnRef idx="3">
            <a:schemeClr val="accent2"/>
          </a:lnRef>
          <a:fillRef idx="0">
            <a:schemeClr val="accent2"/>
          </a:fillRef>
          <a:effectRef idx="2">
            <a:schemeClr val="accent2"/>
          </a:effectRef>
          <a:fontRef idx="minor">
            <a:schemeClr val="tx1"/>
          </a:fontRef>
        </p:style>
      </p:cxnSp>
      <p:cxnSp>
        <p:nvCxnSpPr>
          <p:cNvPr id="20" name="Straight Arrow Connector 19">
            <a:extLst>
              <a:ext uri="{FF2B5EF4-FFF2-40B4-BE49-F238E27FC236}">
                <a16:creationId xmlns:a16="http://schemas.microsoft.com/office/drawing/2014/main" id="{82325F42-579A-43AA-BD98-1350DF8088E1}"/>
              </a:ext>
            </a:extLst>
          </p:cNvPr>
          <p:cNvCxnSpPr>
            <a:cxnSpLocks/>
          </p:cNvCxnSpPr>
          <p:nvPr/>
        </p:nvCxnSpPr>
        <p:spPr>
          <a:xfrm flipH="1">
            <a:off x="2734407" y="3664048"/>
            <a:ext cx="208449" cy="381878"/>
          </a:xfrm>
          <a:prstGeom prst="straightConnector1">
            <a:avLst/>
          </a:prstGeom>
          <a:ln w="63500">
            <a:solidFill>
              <a:schemeClr val="tx1"/>
            </a:solidFill>
            <a:tailEnd type="triangle"/>
          </a:ln>
        </p:spPr>
        <p:style>
          <a:lnRef idx="3">
            <a:schemeClr val="accent2"/>
          </a:lnRef>
          <a:fillRef idx="0">
            <a:schemeClr val="accent2"/>
          </a:fillRef>
          <a:effectRef idx="2">
            <a:schemeClr val="accent2"/>
          </a:effectRef>
          <a:fontRef idx="minor">
            <a:schemeClr val="tx1"/>
          </a:fontRef>
        </p:style>
      </p:cxnSp>
      <p:cxnSp>
        <p:nvCxnSpPr>
          <p:cNvPr id="22" name="Straight Arrow Connector 21">
            <a:extLst>
              <a:ext uri="{FF2B5EF4-FFF2-40B4-BE49-F238E27FC236}">
                <a16:creationId xmlns:a16="http://schemas.microsoft.com/office/drawing/2014/main" id="{A124B196-BC82-4A19-A681-3DB5A712CCC4}"/>
              </a:ext>
            </a:extLst>
          </p:cNvPr>
          <p:cNvCxnSpPr>
            <a:cxnSpLocks/>
            <a:endCxn id="11" idx="0"/>
          </p:cNvCxnSpPr>
          <p:nvPr/>
        </p:nvCxnSpPr>
        <p:spPr>
          <a:xfrm>
            <a:off x="1867079" y="4692257"/>
            <a:ext cx="1" cy="841334"/>
          </a:xfrm>
          <a:prstGeom prst="straightConnector1">
            <a:avLst/>
          </a:prstGeom>
          <a:ln w="63500">
            <a:solidFill>
              <a:schemeClr val="tx1"/>
            </a:solidFill>
            <a:tailEnd type="triangle"/>
          </a:ln>
        </p:spPr>
        <p:style>
          <a:lnRef idx="3">
            <a:schemeClr val="accent2"/>
          </a:lnRef>
          <a:fillRef idx="0">
            <a:schemeClr val="accent2"/>
          </a:fillRef>
          <a:effectRef idx="2">
            <a:schemeClr val="accent2"/>
          </a:effectRef>
          <a:fontRef idx="minor">
            <a:schemeClr val="tx1"/>
          </a:fontRef>
        </p:style>
      </p:cxnSp>
      <p:cxnSp>
        <p:nvCxnSpPr>
          <p:cNvPr id="24" name="Straight Arrow Connector 23">
            <a:extLst>
              <a:ext uri="{FF2B5EF4-FFF2-40B4-BE49-F238E27FC236}">
                <a16:creationId xmlns:a16="http://schemas.microsoft.com/office/drawing/2014/main" id="{0FF1733D-F729-46FB-B561-CCB8BBB03733}"/>
              </a:ext>
            </a:extLst>
          </p:cNvPr>
          <p:cNvCxnSpPr>
            <a:cxnSpLocks/>
            <a:endCxn id="10" idx="1"/>
          </p:cNvCxnSpPr>
          <p:nvPr/>
        </p:nvCxnSpPr>
        <p:spPr>
          <a:xfrm>
            <a:off x="3241428" y="6098786"/>
            <a:ext cx="1314815" cy="99840"/>
          </a:xfrm>
          <a:prstGeom prst="straightConnector1">
            <a:avLst/>
          </a:prstGeom>
          <a:ln w="63500">
            <a:solidFill>
              <a:schemeClr val="tx1"/>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824541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circle(in)">
                                      <p:cBhvr>
                                        <p:cTn id="12" dur="2000"/>
                                        <p:tgtEl>
                                          <p:spTgt spid="13"/>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circle(in)">
                                      <p:cBhvr>
                                        <p:cTn id="15" dur="20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circle(in)">
                                      <p:cBhvr>
                                        <p:cTn id="20" dur="2000"/>
                                        <p:tgtEl>
                                          <p:spTgt spid="14"/>
                                        </p:tgtEl>
                                      </p:cBhvr>
                                    </p:animEffect>
                                  </p:childTnLst>
                                </p:cTn>
                              </p:par>
                              <p:par>
                                <p:cTn id="21" presetID="6" presetClass="entr" presetSubtype="16"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circle(in)">
                                      <p:cBhvr>
                                        <p:cTn id="23" dur="20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circle(in)">
                                      <p:cBhvr>
                                        <p:cTn id="28" dur="2000"/>
                                        <p:tgtEl>
                                          <p:spTgt spid="16"/>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circle(in)">
                                      <p:cBhvr>
                                        <p:cTn id="31" dur="20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nodeType="click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circle(in)">
                                      <p:cBhvr>
                                        <p:cTn id="36" dur="2000"/>
                                        <p:tgtEl>
                                          <p:spTgt spid="20"/>
                                        </p:tgtEl>
                                      </p:cBhvr>
                                    </p:animEffect>
                                  </p:childTnLst>
                                </p:cTn>
                              </p:par>
                              <p:par>
                                <p:cTn id="37" presetID="6" presetClass="entr" presetSubtype="16"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circle(in)">
                                      <p:cBhvr>
                                        <p:cTn id="39" dur="2000"/>
                                        <p:tgtEl>
                                          <p:spTgt spid="8"/>
                                        </p:tgtEl>
                                      </p:cBhvr>
                                    </p:animEffect>
                                  </p:childTnLst>
                                </p:cTn>
                              </p:par>
                              <p:par>
                                <p:cTn id="40" presetID="6" presetClass="entr" presetSubtype="16" fill="hold"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circle(in)">
                                      <p:cBhvr>
                                        <p:cTn id="42" dur="2000"/>
                                        <p:tgtEl>
                                          <p:spTgt spid="18"/>
                                        </p:tgtEl>
                                      </p:cBhvr>
                                    </p:animEffect>
                                  </p:childTnLst>
                                </p:cTn>
                              </p:par>
                              <p:par>
                                <p:cTn id="43" presetID="6" presetClass="entr" presetSubtype="16"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circle(in)">
                                      <p:cBhvr>
                                        <p:cTn id="45" dur="2000"/>
                                        <p:tgtEl>
                                          <p:spTgt spid="9"/>
                                        </p:tgtEl>
                                      </p:cBhvr>
                                    </p:animEffect>
                                  </p:childTnLst>
                                </p:cTn>
                              </p:par>
                            </p:childTnLst>
                          </p:cTn>
                        </p:par>
                      </p:childTnLst>
                    </p:cTn>
                  </p:par>
                  <p:par>
                    <p:cTn id="46" fill="hold">
                      <p:stCondLst>
                        <p:cond delay="indefinite"/>
                      </p:stCondLst>
                      <p:childTnLst>
                        <p:par>
                          <p:cTn id="47" fill="hold">
                            <p:stCondLst>
                              <p:cond delay="0"/>
                            </p:stCondLst>
                            <p:childTnLst>
                              <p:par>
                                <p:cTn id="48" presetID="6" presetClass="entr" presetSubtype="16" fill="hold" nodeType="click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circle(in)">
                                      <p:cBhvr>
                                        <p:cTn id="50" dur="2000"/>
                                        <p:tgtEl>
                                          <p:spTgt spid="22"/>
                                        </p:tgtEl>
                                      </p:cBhvr>
                                    </p:animEffect>
                                  </p:childTnLst>
                                </p:cTn>
                              </p:par>
                              <p:par>
                                <p:cTn id="51" presetID="6" presetClass="entr" presetSubtype="16" fill="hold" grpId="0" nodeType="with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circle(in)">
                                      <p:cBhvr>
                                        <p:cTn id="53" dur="2000"/>
                                        <p:tgtEl>
                                          <p:spTgt spid="11"/>
                                        </p:tgtEl>
                                      </p:cBhvr>
                                    </p:animEffect>
                                  </p:childTnLst>
                                </p:cTn>
                              </p:par>
                            </p:childTnLst>
                          </p:cTn>
                        </p:par>
                      </p:childTnLst>
                    </p:cTn>
                  </p:par>
                  <p:par>
                    <p:cTn id="54" fill="hold">
                      <p:stCondLst>
                        <p:cond delay="indefinite"/>
                      </p:stCondLst>
                      <p:childTnLst>
                        <p:par>
                          <p:cTn id="55" fill="hold">
                            <p:stCondLst>
                              <p:cond delay="0"/>
                            </p:stCondLst>
                            <p:childTnLst>
                              <p:par>
                                <p:cTn id="56" presetID="6" presetClass="entr" presetSubtype="16" fill="hold" nodeType="click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circle(in)">
                                      <p:cBhvr>
                                        <p:cTn id="58" dur="2000"/>
                                        <p:tgtEl>
                                          <p:spTgt spid="24"/>
                                        </p:tgtEl>
                                      </p:cBhvr>
                                    </p:animEffect>
                                  </p:childTnLst>
                                </p:cTn>
                              </p:par>
                              <p:par>
                                <p:cTn id="59" presetID="6" presetClass="entr" presetSubtype="16" fill="hold" grpId="0" nodeType="with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circle(in)">
                                      <p:cBhvr>
                                        <p:cTn id="61"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D54C0D-ECE0-4389-BD23-FBBE335797F4}"/>
              </a:ext>
            </a:extLst>
          </p:cNvPr>
          <p:cNvSpPr>
            <a:spLocks noGrp="1"/>
          </p:cNvSpPr>
          <p:nvPr>
            <p:ph idx="1"/>
          </p:nvPr>
        </p:nvSpPr>
        <p:spPr/>
        <p:txBody>
          <a:bodyPr>
            <a:normAutofit fontScale="85000" lnSpcReduction="20000"/>
          </a:bodyPr>
          <a:lstStyle/>
          <a:p>
            <a:pPr algn="just"/>
            <a:r>
              <a:rPr lang="en-GB" dirty="0">
                <a:highlight>
                  <a:srgbClr val="FFFF00"/>
                </a:highlight>
              </a:rPr>
              <a:t>Title/Name </a:t>
            </a:r>
            <a:r>
              <a:rPr lang="en-GB" dirty="0"/>
              <a:t>– Name given to the resource.</a:t>
            </a:r>
          </a:p>
          <a:p>
            <a:pPr algn="just"/>
            <a:r>
              <a:rPr lang="en-GB" dirty="0">
                <a:highlight>
                  <a:srgbClr val="FFFF00"/>
                </a:highlight>
              </a:rPr>
              <a:t>Description</a:t>
            </a:r>
            <a:r>
              <a:rPr lang="en-GB" dirty="0"/>
              <a:t> – A description of the resource and its spatial, temporal or subject coverage.</a:t>
            </a:r>
          </a:p>
          <a:p>
            <a:pPr algn="just"/>
            <a:r>
              <a:rPr lang="en-GB" dirty="0">
                <a:highlight>
                  <a:srgbClr val="FFFF00"/>
                </a:highlight>
              </a:rPr>
              <a:t>Format</a:t>
            </a:r>
            <a:r>
              <a:rPr lang="en-GB" dirty="0"/>
              <a:t> – File format, physical medium, dimensions of the resource, or hardware and software needed to access the data.</a:t>
            </a:r>
          </a:p>
          <a:p>
            <a:pPr algn="just"/>
            <a:r>
              <a:rPr lang="en-GB" dirty="0">
                <a:highlight>
                  <a:srgbClr val="FFFF00"/>
                </a:highlight>
              </a:rPr>
              <a:t>Identifier</a:t>
            </a:r>
            <a:r>
              <a:rPr lang="en-GB" dirty="0"/>
              <a:t> – A unique identification assigned to the resource.</a:t>
            </a:r>
          </a:p>
          <a:p>
            <a:pPr algn="just"/>
            <a:r>
              <a:rPr lang="en-GB" dirty="0">
                <a:highlight>
                  <a:srgbClr val="FFFF00"/>
                </a:highlight>
              </a:rPr>
              <a:t>Rights Holder </a:t>
            </a:r>
            <a:r>
              <a:rPr lang="en-GB" dirty="0"/>
              <a:t>– The entities or persons who hold the rights to the data.</a:t>
            </a:r>
          </a:p>
          <a:p>
            <a:pPr algn="just"/>
            <a:r>
              <a:rPr lang="en-GB" dirty="0">
                <a:highlight>
                  <a:srgbClr val="FFFF00"/>
                </a:highlight>
              </a:rPr>
              <a:t>Rights</a:t>
            </a:r>
            <a:r>
              <a:rPr lang="en-GB" dirty="0"/>
              <a:t> – Information about the rights held in and over the resource.</a:t>
            </a:r>
          </a:p>
          <a:p>
            <a:pPr algn="just"/>
            <a:r>
              <a:rPr lang="en-GB" dirty="0">
                <a:highlight>
                  <a:srgbClr val="FFFF00"/>
                </a:highlight>
              </a:rPr>
              <a:t>Contact Information </a:t>
            </a:r>
            <a:r>
              <a:rPr lang="en-GB" dirty="0"/>
              <a:t>– Identity of, and means to communicate with persons or entities associated with the data.</a:t>
            </a:r>
          </a:p>
        </p:txBody>
      </p:sp>
      <p:sp>
        <p:nvSpPr>
          <p:cNvPr id="3" name="Title 2">
            <a:extLst>
              <a:ext uri="{FF2B5EF4-FFF2-40B4-BE49-F238E27FC236}">
                <a16:creationId xmlns:a16="http://schemas.microsoft.com/office/drawing/2014/main" id="{E6B2D58B-3071-4E40-B2EC-8C8F76B9F1D6}"/>
              </a:ext>
            </a:extLst>
          </p:cNvPr>
          <p:cNvSpPr>
            <a:spLocks noGrp="1"/>
          </p:cNvSpPr>
          <p:nvPr>
            <p:ph type="title"/>
          </p:nvPr>
        </p:nvSpPr>
        <p:spPr/>
        <p:txBody>
          <a:bodyPr/>
          <a:lstStyle/>
          <a:p>
            <a:r>
              <a:rPr lang="en-GB" dirty="0"/>
              <a:t>Elements of Metadata</a:t>
            </a:r>
          </a:p>
        </p:txBody>
      </p:sp>
    </p:spTree>
    <p:extLst>
      <p:ext uri="{BB962C8B-B14F-4D97-AF65-F5344CB8AC3E}">
        <p14:creationId xmlns:p14="http://schemas.microsoft.com/office/powerpoint/2010/main" val="337350031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8A72E4-81A4-4069-9B15-D48FDD60E222}"/>
              </a:ext>
            </a:extLst>
          </p:cNvPr>
          <p:cNvSpPr>
            <a:spLocks noGrp="1"/>
          </p:cNvSpPr>
          <p:nvPr>
            <p:ph idx="1"/>
          </p:nvPr>
        </p:nvSpPr>
        <p:spPr/>
        <p:txBody>
          <a:bodyPr>
            <a:normAutofit fontScale="85000" lnSpcReduction="10000"/>
          </a:bodyPr>
          <a:lstStyle/>
          <a:p>
            <a:pPr algn="just"/>
            <a:r>
              <a:rPr lang="en-GB" dirty="0"/>
              <a:t>In order to be useful, metadata needs to be standardized. </a:t>
            </a:r>
          </a:p>
          <a:p>
            <a:pPr algn="just"/>
            <a:r>
              <a:rPr lang="en-GB" dirty="0"/>
              <a:t>This includes agreeing on language, spelling, date format, etc. </a:t>
            </a:r>
          </a:p>
          <a:p>
            <a:pPr algn="just"/>
            <a:r>
              <a:rPr lang="en-GB" dirty="0"/>
              <a:t>If everyone uses a different standard, it can be very difficult to compare data to other data.</a:t>
            </a:r>
          </a:p>
          <a:p>
            <a:pPr algn="just"/>
            <a:r>
              <a:rPr lang="en-GB" dirty="0"/>
              <a:t>A key component of metadata is the schema. </a:t>
            </a:r>
          </a:p>
          <a:p>
            <a:pPr algn="just"/>
            <a:r>
              <a:rPr lang="en-GB" dirty="0"/>
              <a:t>Metadata schemes are the overall structure for the metadata. </a:t>
            </a:r>
          </a:p>
          <a:p>
            <a:pPr algn="just"/>
            <a:r>
              <a:rPr lang="en-GB" dirty="0"/>
              <a:t>It describes how the metadata is set up, and usually addresses standards for common components of metadata like dates, names, and places. </a:t>
            </a:r>
          </a:p>
          <a:p>
            <a:pPr algn="just"/>
            <a:r>
              <a:rPr lang="en-GB" dirty="0"/>
              <a:t>There are also discipline-specific schemas used to address specific elements needed by a discipline</a:t>
            </a:r>
          </a:p>
        </p:txBody>
      </p:sp>
      <p:sp>
        <p:nvSpPr>
          <p:cNvPr id="3" name="Title 2">
            <a:extLst>
              <a:ext uri="{FF2B5EF4-FFF2-40B4-BE49-F238E27FC236}">
                <a16:creationId xmlns:a16="http://schemas.microsoft.com/office/drawing/2014/main" id="{E8CE94C3-42B4-40EC-80C9-2BD1ACF98211}"/>
              </a:ext>
            </a:extLst>
          </p:cNvPr>
          <p:cNvSpPr>
            <a:spLocks noGrp="1"/>
          </p:cNvSpPr>
          <p:nvPr>
            <p:ph type="title"/>
          </p:nvPr>
        </p:nvSpPr>
        <p:spPr/>
        <p:txBody>
          <a:bodyPr/>
          <a:lstStyle/>
          <a:p>
            <a:r>
              <a:rPr lang="en-GB" dirty="0"/>
              <a:t>Metadata Standard/Schema</a:t>
            </a:r>
          </a:p>
        </p:txBody>
      </p:sp>
    </p:spTree>
    <p:extLst>
      <p:ext uri="{BB962C8B-B14F-4D97-AF65-F5344CB8AC3E}">
        <p14:creationId xmlns:p14="http://schemas.microsoft.com/office/powerpoint/2010/main" val="114615825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69E993-0C48-13E1-AA85-18E829E51F2B}"/>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6E372C37-638E-63A3-6DCD-B4D5CC18B181}"/>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49024789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8A72E4-81A4-4069-9B15-D48FDD60E222}"/>
              </a:ext>
            </a:extLst>
          </p:cNvPr>
          <p:cNvSpPr>
            <a:spLocks noGrp="1"/>
          </p:cNvSpPr>
          <p:nvPr>
            <p:ph idx="1"/>
          </p:nvPr>
        </p:nvSpPr>
        <p:spPr/>
        <p:txBody>
          <a:bodyPr>
            <a:normAutofit fontScale="92500" lnSpcReduction="10000"/>
          </a:bodyPr>
          <a:lstStyle/>
          <a:p>
            <a:pPr algn="just"/>
            <a:r>
              <a:rPr lang="en-GB" dirty="0"/>
              <a:t>Dublin Core is a general standard first used by libraries, and can be adapted for specific disciplines. </a:t>
            </a:r>
          </a:p>
          <a:p>
            <a:pPr algn="just"/>
            <a:r>
              <a:rPr lang="en-GB" dirty="0"/>
              <a:t>Dublin Core standard includes two levels: Simple and Qualified. </a:t>
            </a:r>
          </a:p>
          <a:p>
            <a:pPr algn="just"/>
            <a:r>
              <a:rPr lang="en-GB" dirty="0"/>
              <a:t>Simple Dublin Core comprises 15 elements whilst the Qualified Dublin Core includes three additional elements (Audience, Provenance and Rights Holder), as well as a group of element refinement (also called qualifiers) that refine the semantics of the elements in ways that may be useful in resource discovery.</a:t>
            </a:r>
          </a:p>
          <a:p>
            <a:pPr algn="just"/>
            <a:r>
              <a:rPr lang="en-GB" dirty="0"/>
              <a:t>Dublin Core metadata element set is a vocabulary of 15 properties for use in resource description</a:t>
            </a:r>
          </a:p>
        </p:txBody>
      </p:sp>
      <p:sp>
        <p:nvSpPr>
          <p:cNvPr id="3" name="Title 2">
            <a:extLst>
              <a:ext uri="{FF2B5EF4-FFF2-40B4-BE49-F238E27FC236}">
                <a16:creationId xmlns:a16="http://schemas.microsoft.com/office/drawing/2014/main" id="{E8CE94C3-42B4-40EC-80C9-2BD1ACF98211}"/>
              </a:ext>
            </a:extLst>
          </p:cNvPr>
          <p:cNvSpPr>
            <a:spLocks noGrp="1"/>
          </p:cNvSpPr>
          <p:nvPr>
            <p:ph type="title"/>
          </p:nvPr>
        </p:nvSpPr>
        <p:spPr/>
        <p:txBody>
          <a:bodyPr/>
          <a:lstStyle/>
          <a:p>
            <a:r>
              <a:rPr lang="en-GB" dirty="0"/>
              <a:t>Metadata Standard-Dublin Core</a:t>
            </a:r>
          </a:p>
        </p:txBody>
      </p:sp>
      <p:pic>
        <p:nvPicPr>
          <p:cNvPr id="4" name="Picture 3">
            <a:extLst>
              <a:ext uri="{FF2B5EF4-FFF2-40B4-BE49-F238E27FC236}">
                <a16:creationId xmlns:a16="http://schemas.microsoft.com/office/drawing/2014/main" id="{3C82B918-6EBB-4790-B8A1-5CA240C6FC18}"/>
              </a:ext>
            </a:extLst>
          </p:cNvPr>
          <p:cNvPicPr>
            <a:picLocks noChangeAspect="1"/>
          </p:cNvPicPr>
          <p:nvPr/>
        </p:nvPicPr>
        <p:blipFill>
          <a:blip r:embed="rId2"/>
          <a:stretch>
            <a:fillRect/>
          </a:stretch>
        </p:blipFill>
        <p:spPr>
          <a:xfrm>
            <a:off x="0" y="1161187"/>
            <a:ext cx="12058034" cy="5403735"/>
          </a:xfrm>
          <a:prstGeom prst="rect">
            <a:avLst/>
          </a:prstGeom>
        </p:spPr>
      </p:pic>
    </p:spTree>
    <p:extLst>
      <p:ext uri="{BB962C8B-B14F-4D97-AF65-F5344CB8AC3E}">
        <p14:creationId xmlns:p14="http://schemas.microsoft.com/office/powerpoint/2010/main" val="1484836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8A72E4-81A4-4069-9B15-D48FDD60E222}"/>
              </a:ext>
            </a:extLst>
          </p:cNvPr>
          <p:cNvSpPr>
            <a:spLocks noGrp="1"/>
          </p:cNvSpPr>
          <p:nvPr>
            <p:ph idx="1"/>
          </p:nvPr>
        </p:nvSpPr>
        <p:spPr/>
        <p:txBody>
          <a:bodyPr>
            <a:normAutofit fontScale="92500" lnSpcReduction="10000"/>
          </a:bodyPr>
          <a:lstStyle/>
          <a:p>
            <a:pPr algn="just"/>
            <a:r>
              <a:rPr lang="en-GB" dirty="0"/>
              <a:t>DDI is an effort to create an international standard for describing data from the social, behavioural and economic sciences. </a:t>
            </a:r>
          </a:p>
          <a:p>
            <a:pPr algn="just"/>
            <a:r>
              <a:rPr lang="en-GB" dirty="0"/>
              <a:t>Expressed in XML, the DDI metadata specification supports the entire research data life cycle.</a:t>
            </a:r>
          </a:p>
          <a:p>
            <a:pPr algn="just"/>
            <a:r>
              <a:rPr lang="en-GB" dirty="0"/>
              <a:t>DDI metadata accompany and enable data conceptualization, collection, processing, distribution, discovery, analysis, repurposing, and archiving.</a:t>
            </a:r>
          </a:p>
          <a:p>
            <a:pPr algn="just"/>
            <a:r>
              <a:rPr lang="en-GB" dirty="0"/>
              <a:t> Its aim is to provide a straightforward means to record and communicate to others all the salient characteristics of microdata sets.</a:t>
            </a:r>
          </a:p>
        </p:txBody>
      </p:sp>
      <p:sp>
        <p:nvSpPr>
          <p:cNvPr id="3" name="Title 2">
            <a:extLst>
              <a:ext uri="{FF2B5EF4-FFF2-40B4-BE49-F238E27FC236}">
                <a16:creationId xmlns:a16="http://schemas.microsoft.com/office/drawing/2014/main" id="{E8CE94C3-42B4-40EC-80C9-2BD1ACF98211}"/>
              </a:ext>
            </a:extLst>
          </p:cNvPr>
          <p:cNvSpPr>
            <a:spLocks noGrp="1"/>
          </p:cNvSpPr>
          <p:nvPr>
            <p:ph type="title"/>
          </p:nvPr>
        </p:nvSpPr>
        <p:spPr/>
        <p:txBody>
          <a:bodyPr>
            <a:normAutofit fontScale="90000"/>
          </a:bodyPr>
          <a:lstStyle/>
          <a:p>
            <a:r>
              <a:rPr lang="en-GB" dirty="0"/>
              <a:t>Metadata Standard-Data Documentation Initiative</a:t>
            </a:r>
          </a:p>
        </p:txBody>
      </p:sp>
    </p:spTree>
    <p:extLst>
      <p:ext uri="{BB962C8B-B14F-4D97-AF65-F5344CB8AC3E}">
        <p14:creationId xmlns:p14="http://schemas.microsoft.com/office/powerpoint/2010/main" val="392129136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8A72E4-81A4-4069-9B15-D48FDD60E222}"/>
              </a:ext>
            </a:extLst>
          </p:cNvPr>
          <p:cNvSpPr>
            <a:spLocks noGrp="1"/>
          </p:cNvSpPr>
          <p:nvPr>
            <p:ph idx="1"/>
          </p:nvPr>
        </p:nvSpPr>
        <p:spPr/>
        <p:txBody>
          <a:bodyPr>
            <a:normAutofit/>
          </a:bodyPr>
          <a:lstStyle/>
          <a:p>
            <a:pPr algn="just"/>
            <a:r>
              <a:rPr lang="en-GB" dirty="0"/>
              <a:t>The DDI specification is a major transformation of the once-familiar electronic “code book”, which retains the same set of capabilities but greatly increases the scope and rigour of the information.</a:t>
            </a:r>
          </a:p>
          <a:p>
            <a:pPr algn="just"/>
            <a:r>
              <a:rPr lang="en-GB" dirty="0"/>
              <a:t>By creating a consistent framework for microdata documentation, the DDI has the following features:</a:t>
            </a:r>
          </a:p>
        </p:txBody>
      </p:sp>
      <p:sp>
        <p:nvSpPr>
          <p:cNvPr id="3" name="Title 2">
            <a:extLst>
              <a:ext uri="{FF2B5EF4-FFF2-40B4-BE49-F238E27FC236}">
                <a16:creationId xmlns:a16="http://schemas.microsoft.com/office/drawing/2014/main" id="{E8CE94C3-42B4-40EC-80C9-2BD1ACF98211}"/>
              </a:ext>
            </a:extLst>
          </p:cNvPr>
          <p:cNvSpPr>
            <a:spLocks noGrp="1"/>
          </p:cNvSpPr>
          <p:nvPr>
            <p:ph type="title"/>
          </p:nvPr>
        </p:nvSpPr>
        <p:spPr/>
        <p:txBody>
          <a:bodyPr>
            <a:normAutofit fontScale="90000"/>
          </a:bodyPr>
          <a:lstStyle/>
          <a:p>
            <a:r>
              <a:rPr lang="en-GB" dirty="0"/>
              <a:t>Metadata Standard-Data Documentation Initiative</a:t>
            </a:r>
          </a:p>
        </p:txBody>
      </p:sp>
    </p:spTree>
    <p:extLst>
      <p:ext uri="{BB962C8B-B14F-4D97-AF65-F5344CB8AC3E}">
        <p14:creationId xmlns:p14="http://schemas.microsoft.com/office/powerpoint/2010/main" val="379575441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8A72E4-81A4-4069-9B15-D48FDD60E222}"/>
              </a:ext>
            </a:extLst>
          </p:cNvPr>
          <p:cNvSpPr>
            <a:spLocks noGrp="1"/>
          </p:cNvSpPr>
          <p:nvPr>
            <p:ph idx="1"/>
          </p:nvPr>
        </p:nvSpPr>
        <p:spPr/>
        <p:txBody>
          <a:bodyPr>
            <a:normAutofit fontScale="92500" lnSpcReduction="10000"/>
          </a:bodyPr>
          <a:lstStyle/>
          <a:p>
            <a:pPr algn="just"/>
            <a:r>
              <a:rPr lang="en-GB" dirty="0">
                <a:highlight>
                  <a:srgbClr val="FFFF00"/>
                </a:highlight>
              </a:rPr>
              <a:t>Interoperability:</a:t>
            </a:r>
            <a:r>
              <a:rPr lang="en-GB" dirty="0"/>
              <a:t> DDI-compliant documentation can be exchanged and transported seamlessly, and applications can be generically written, because the documents are homogeneous.</a:t>
            </a:r>
          </a:p>
          <a:p>
            <a:pPr algn="just"/>
            <a:r>
              <a:rPr lang="en-GB" dirty="0">
                <a:highlight>
                  <a:srgbClr val="FFFF00"/>
                </a:highlight>
              </a:rPr>
              <a:t>Richer content:</a:t>
            </a:r>
            <a:r>
              <a:rPr lang="en-GB" dirty="0"/>
              <a:t> the DDI provides data analysts with broader knowledge about data content, through a comprehensive set of elements that can describe micro-data sets as completely and as thoroughly as possible.</a:t>
            </a:r>
          </a:p>
          <a:p>
            <a:pPr algn="just"/>
            <a:r>
              <a:rPr lang="en-GB" dirty="0">
                <a:highlight>
                  <a:srgbClr val="FFFF00"/>
                </a:highlight>
              </a:rPr>
              <a:t>Multipurpose documentation</a:t>
            </a:r>
            <a:r>
              <a:rPr lang="en-GB" dirty="0"/>
              <a:t> A DDI codebook can be restructured to suit different applications, because it contains all the information necessary to produce different types of output.</a:t>
            </a:r>
          </a:p>
        </p:txBody>
      </p:sp>
      <p:sp>
        <p:nvSpPr>
          <p:cNvPr id="3" name="Title 2">
            <a:extLst>
              <a:ext uri="{FF2B5EF4-FFF2-40B4-BE49-F238E27FC236}">
                <a16:creationId xmlns:a16="http://schemas.microsoft.com/office/drawing/2014/main" id="{E8CE94C3-42B4-40EC-80C9-2BD1ACF98211}"/>
              </a:ext>
            </a:extLst>
          </p:cNvPr>
          <p:cNvSpPr>
            <a:spLocks noGrp="1"/>
          </p:cNvSpPr>
          <p:nvPr>
            <p:ph type="title"/>
          </p:nvPr>
        </p:nvSpPr>
        <p:spPr/>
        <p:txBody>
          <a:bodyPr>
            <a:normAutofit fontScale="90000"/>
          </a:bodyPr>
          <a:lstStyle/>
          <a:p>
            <a:r>
              <a:rPr lang="en-GB" dirty="0"/>
              <a:t>Metadata Standard-Data Documentation Initiative</a:t>
            </a:r>
          </a:p>
        </p:txBody>
      </p:sp>
    </p:spTree>
    <p:extLst>
      <p:ext uri="{BB962C8B-B14F-4D97-AF65-F5344CB8AC3E}">
        <p14:creationId xmlns:p14="http://schemas.microsoft.com/office/powerpoint/2010/main" val="88800540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8A72E4-81A4-4069-9B15-D48FDD60E222}"/>
              </a:ext>
            </a:extLst>
          </p:cNvPr>
          <p:cNvSpPr>
            <a:spLocks noGrp="1"/>
          </p:cNvSpPr>
          <p:nvPr>
            <p:ph idx="1"/>
          </p:nvPr>
        </p:nvSpPr>
        <p:spPr>
          <a:xfrm>
            <a:off x="0" y="1161188"/>
            <a:ext cx="12192000" cy="5303974"/>
          </a:xfrm>
        </p:spPr>
        <p:txBody>
          <a:bodyPr>
            <a:normAutofit/>
          </a:bodyPr>
          <a:lstStyle/>
          <a:p>
            <a:pPr algn="just"/>
            <a:r>
              <a:rPr lang="en-GB" dirty="0">
                <a:highlight>
                  <a:srgbClr val="FFFF00"/>
                </a:highlight>
              </a:rPr>
              <a:t>Online analytical capability:</a:t>
            </a:r>
            <a:r>
              <a:rPr lang="en-GB" dirty="0"/>
              <a:t> DDI documents can be easily imported into on-line analysis systems, rendering data sets more readily usable by a wider audience. This is made possible because the DDI mark-up extends down to the variable level and provides a standard uniform structure and content for variables.</a:t>
            </a:r>
          </a:p>
          <a:p>
            <a:pPr algn="just"/>
            <a:r>
              <a:rPr lang="en-GB" dirty="0">
                <a:highlight>
                  <a:srgbClr val="FFFF00"/>
                </a:highlight>
              </a:rPr>
              <a:t>Search capability</a:t>
            </a:r>
            <a:r>
              <a:rPr lang="en-GB" dirty="0"/>
              <a:t>: Field-specific searches across documents and studies are made possible because each of the elements in a DDI-compliant codebook is tagged in a specific way.</a:t>
            </a:r>
          </a:p>
          <a:p>
            <a:pPr algn="just"/>
            <a:endParaRPr lang="en-GB" dirty="0"/>
          </a:p>
        </p:txBody>
      </p:sp>
      <p:sp>
        <p:nvSpPr>
          <p:cNvPr id="3" name="Title 2">
            <a:extLst>
              <a:ext uri="{FF2B5EF4-FFF2-40B4-BE49-F238E27FC236}">
                <a16:creationId xmlns:a16="http://schemas.microsoft.com/office/drawing/2014/main" id="{E8CE94C3-42B4-40EC-80C9-2BD1ACF98211}"/>
              </a:ext>
            </a:extLst>
          </p:cNvPr>
          <p:cNvSpPr>
            <a:spLocks noGrp="1"/>
          </p:cNvSpPr>
          <p:nvPr>
            <p:ph type="title"/>
          </p:nvPr>
        </p:nvSpPr>
        <p:spPr/>
        <p:txBody>
          <a:bodyPr>
            <a:normAutofit fontScale="90000"/>
          </a:bodyPr>
          <a:lstStyle/>
          <a:p>
            <a:r>
              <a:rPr lang="en-GB" dirty="0"/>
              <a:t>Metadata Standard-Data Documentation Initiative</a:t>
            </a:r>
          </a:p>
        </p:txBody>
      </p:sp>
    </p:spTree>
    <p:extLst>
      <p:ext uri="{BB962C8B-B14F-4D97-AF65-F5344CB8AC3E}">
        <p14:creationId xmlns:p14="http://schemas.microsoft.com/office/powerpoint/2010/main" val="119092111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F3B5CB2-6C0C-4A53-A1CD-879896B6F5ED}"/>
              </a:ext>
            </a:extLst>
          </p:cNvPr>
          <p:cNvSpPr>
            <a:spLocks noGrp="1"/>
          </p:cNvSpPr>
          <p:nvPr>
            <p:ph idx="1"/>
          </p:nvPr>
        </p:nvSpPr>
        <p:spPr/>
        <p:txBody>
          <a:bodyPr/>
          <a:lstStyle/>
          <a:p>
            <a:pPr algn="just"/>
            <a:r>
              <a:rPr lang="en-GB" dirty="0"/>
              <a:t>A codebook provides information on the structure, contents, and layout of a data file.</a:t>
            </a:r>
          </a:p>
          <a:p>
            <a:pPr algn="just"/>
            <a:r>
              <a:rPr lang="en-GB" dirty="0"/>
              <a:t>It enables third party users to understand and appreciate variables employed in the study.</a:t>
            </a:r>
          </a:p>
          <a:p>
            <a:pPr algn="just"/>
            <a:endParaRPr lang="en-GB" dirty="0"/>
          </a:p>
        </p:txBody>
      </p:sp>
      <p:sp>
        <p:nvSpPr>
          <p:cNvPr id="3" name="Title 2">
            <a:extLst>
              <a:ext uri="{FF2B5EF4-FFF2-40B4-BE49-F238E27FC236}">
                <a16:creationId xmlns:a16="http://schemas.microsoft.com/office/drawing/2014/main" id="{B0EA0097-68AC-4B1B-A773-7B5CE9F7E2CE}"/>
              </a:ext>
            </a:extLst>
          </p:cNvPr>
          <p:cNvSpPr>
            <a:spLocks noGrp="1"/>
          </p:cNvSpPr>
          <p:nvPr>
            <p:ph type="title"/>
          </p:nvPr>
        </p:nvSpPr>
        <p:spPr/>
        <p:txBody>
          <a:bodyPr/>
          <a:lstStyle/>
          <a:p>
            <a:r>
              <a:rPr lang="en-GB" dirty="0"/>
              <a:t>Codebook</a:t>
            </a:r>
          </a:p>
        </p:txBody>
      </p:sp>
    </p:spTree>
    <p:extLst>
      <p:ext uri="{BB962C8B-B14F-4D97-AF65-F5344CB8AC3E}">
        <p14:creationId xmlns:p14="http://schemas.microsoft.com/office/powerpoint/2010/main" val="312044439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F3B5CB2-6C0C-4A53-A1CD-879896B6F5ED}"/>
              </a:ext>
            </a:extLst>
          </p:cNvPr>
          <p:cNvSpPr>
            <a:spLocks noGrp="1"/>
          </p:cNvSpPr>
          <p:nvPr>
            <p:ph idx="1"/>
          </p:nvPr>
        </p:nvSpPr>
        <p:spPr/>
        <p:txBody>
          <a:bodyPr>
            <a:normAutofit fontScale="92500"/>
          </a:bodyPr>
          <a:lstStyle/>
          <a:p>
            <a:pPr algn="just"/>
            <a:r>
              <a:rPr lang="en-GB" dirty="0"/>
              <a:t>In case you die, and someone else wants to continue working with your data. </a:t>
            </a:r>
          </a:p>
          <a:p>
            <a:pPr algn="just"/>
            <a:r>
              <a:rPr lang="en-GB" dirty="0"/>
              <a:t>In case a reviewer wants to see the data.</a:t>
            </a:r>
          </a:p>
          <a:p>
            <a:pPr algn="just"/>
            <a:r>
              <a:rPr lang="en-GB" dirty="0"/>
              <a:t>In case you will start working with the data in about 10 years again. </a:t>
            </a:r>
          </a:p>
          <a:p>
            <a:pPr algn="just"/>
            <a:r>
              <a:rPr lang="en-GB" dirty="0"/>
              <a:t>In case you want to share your data with other scientists. </a:t>
            </a:r>
          </a:p>
          <a:p>
            <a:pPr algn="just"/>
            <a:r>
              <a:rPr lang="en-GB" dirty="0"/>
              <a:t>To save time and energy and reduce errors when </a:t>
            </a:r>
            <a:r>
              <a:rPr lang="en-GB" dirty="0" err="1"/>
              <a:t>analyzing</a:t>
            </a:r>
            <a:r>
              <a:rPr lang="en-GB" dirty="0"/>
              <a:t> the data. </a:t>
            </a:r>
          </a:p>
          <a:p>
            <a:pPr algn="just"/>
            <a:r>
              <a:rPr lang="en-GB" dirty="0"/>
              <a:t>Having a good codebook is one of the first step towards an open and reproducible science.</a:t>
            </a:r>
          </a:p>
        </p:txBody>
      </p:sp>
      <p:sp>
        <p:nvSpPr>
          <p:cNvPr id="3" name="Title 2">
            <a:extLst>
              <a:ext uri="{FF2B5EF4-FFF2-40B4-BE49-F238E27FC236}">
                <a16:creationId xmlns:a16="http://schemas.microsoft.com/office/drawing/2014/main" id="{B0EA0097-68AC-4B1B-A773-7B5CE9F7E2CE}"/>
              </a:ext>
            </a:extLst>
          </p:cNvPr>
          <p:cNvSpPr>
            <a:spLocks noGrp="1"/>
          </p:cNvSpPr>
          <p:nvPr>
            <p:ph type="title"/>
          </p:nvPr>
        </p:nvSpPr>
        <p:spPr/>
        <p:txBody>
          <a:bodyPr/>
          <a:lstStyle/>
          <a:p>
            <a:r>
              <a:rPr lang="en-GB" dirty="0"/>
              <a:t>Why do you need a codebook?</a:t>
            </a:r>
          </a:p>
        </p:txBody>
      </p:sp>
    </p:spTree>
    <p:extLst>
      <p:ext uri="{BB962C8B-B14F-4D97-AF65-F5344CB8AC3E}">
        <p14:creationId xmlns:p14="http://schemas.microsoft.com/office/powerpoint/2010/main" val="21879504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Cambria"/>
        <a:ea typeface=""/>
        <a:cs typeface=""/>
      </a:majorFont>
      <a:minorFont>
        <a:latin typeface="Cambr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6987</TotalTime>
  <Words>8122</Words>
  <Application>Microsoft Office PowerPoint</Application>
  <PresentationFormat>Widescreen</PresentationFormat>
  <Paragraphs>869</Paragraphs>
  <Slides>118</Slides>
  <Notes>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118</vt:i4>
      </vt:variant>
    </vt:vector>
  </HeadingPairs>
  <TitlesOfParts>
    <vt:vector size="125" baseType="lpstr">
      <vt:lpstr>Arial</vt:lpstr>
      <vt:lpstr>Calibri</vt:lpstr>
      <vt:lpstr>Cambria</vt:lpstr>
      <vt:lpstr>Symbol</vt:lpstr>
      <vt:lpstr>Tahoma</vt:lpstr>
      <vt:lpstr>Office Theme</vt:lpstr>
      <vt:lpstr>1_Office Theme</vt:lpstr>
      <vt:lpstr>Data Curation and Management Plans</vt:lpstr>
      <vt:lpstr>Day One of Lecturers</vt:lpstr>
      <vt:lpstr>Overview of Data</vt:lpstr>
      <vt:lpstr>Overview of Data</vt:lpstr>
      <vt:lpstr>Overview of Data</vt:lpstr>
      <vt:lpstr>Overview of Data</vt:lpstr>
      <vt:lpstr>Data</vt:lpstr>
      <vt:lpstr>Overview of Data</vt:lpstr>
      <vt:lpstr>Overview of Data</vt:lpstr>
      <vt:lpstr>Data Curation</vt:lpstr>
      <vt:lpstr>Data Curation</vt:lpstr>
      <vt:lpstr>Data Curation</vt:lpstr>
      <vt:lpstr>Process of Data Curation (Start repository data curation service) </vt:lpstr>
      <vt:lpstr>Process of Data Curation (Start repository data curation service) </vt:lpstr>
      <vt:lpstr>Process of Data Curation (Receive the Data) </vt:lpstr>
      <vt:lpstr>Process of Data Curation  </vt:lpstr>
      <vt:lpstr>Process of Data Curation  </vt:lpstr>
      <vt:lpstr>PowerPoint Presentation</vt:lpstr>
      <vt:lpstr>Data Practices (Creating and Managing Research Data)</vt:lpstr>
      <vt:lpstr>Best Practices for Creating Data</vt:lpstr>
      <vt:lpstr>Data quality and why it matters</vt:lpstr>
      <vt:lpstr>Why Does Poor Data Quality Persist?</vt:lpstr>
      <vt:lpstr>Other Sources of Poor Data Quality</vt:lpstr>
      <vt:lpstr>Other Sources of Poor Data Quality</vt:lpstr>
      <vt:lpstr>Making Things Better</vt:lpstr>
      <vt:lpstr>Applying a Structured Data Governance Framework</vt:lpstr>
      <vt:lpstr>Traditional Approaches to Data Quality</vt:lpstr>
      <vt:lpstr>The New Age of Data Quality</vt:lpstr>
      <vt:lpstr>The New Age of Data Quality</vt:lpstr>
      <vt:lpstr>The New Age of Data Quality</vt:lpstr>
      <vt:lpstr>Repeatable Approaches: need for an integrated toolset</vt:lpstr>
      <vt:lpstr>What is a Data Improvement Plan?</vt:lpstr>
      <vt:lpstr>Creating a Data Improvement Plan</vt:lpstr>
      <vt:lpstr>Creating a Data Improvement Plan</vt:lpstr>
      <vt:lpstr>Day two of Lectures </vt:lpstr>
      <vt:lpstr>Selection and Appraisal</vt:lpstr>
      <vt:lpstr>Selection and Appraisal</vt:lpstr>
      <vt:lpstr>Selection and Appraisal</vt:lpstr>
      <vt:lpstr>Selection and Appraisal</vt:lpstr>
      <vt:lpstr>Selection and Appraisal</vt:lpstr>
      <vt:lpstr>Receipt of Submission</vt:lpstr>
      <vt:lpstr>Database Archiving</vt:lpstr>
      <vt:lpstr>Data Archiving (Purpose)</vt:lpstr>
      <vt:lpstr>Data Archiving (Purpose)</vt:lpstr>
      <vt:lpstr>Roles in Data Archiving</vt:lpstr>
      <vt:lpstr>Roles in Data Archiving</vt:lpstr>
      <vt:lpstr>Good Practices for Data Archiving</vt:lpstr>
      <vt:lpstr>Process of Data Archiving at C-DAMAA</vt:lpstr>
      <vt:lpstr>Data Warehouse</vt:lpstr>
      <vt:lpstr>DATA WAREHOUSES</vt:lpstr>
      <vt:lpstr>PowerPoint Presentation</vt:lpstr>
      <vt:lpstr>DATA WAREHOUSES</vt:lpstr>
      <vt:lpstr>DATA WAREHOUSES</vt:lpstr>
      <vt:lpstr>DATA WAREHOUSES</vt:lpstr>
      <vt:lpstr>Components of a data warehouse</vt:lpstr>
      <vt:lpstr>Data Preprocessing</vt:lpstr>
      <vt:lpstr>Why Is Data Dirty?</vt:lpstr>
      <vt:lpstr>Multi-Dimensional Measure of Data Quality</vt:lpstr>
      <vt:lpstr>Major Tasks in Data Preprocessing</vt:lpstr>
      <vt:lpstr>Data Cleaning</vt:lpstr>
      <vt:lpstr>PowerPoint Presentation</vt:lpstr>
      <vt:lpstr>Missing Data</vt:lpstr>
      <vt:lpstr>How to Handle Missing Data?</vt:lpstr>
      <vt:lpstr>PowerPoint Presentation</vt:lpstr>
      <vt:lpstr>Data Archiving System Functions</vt:lpstr>
      <vt:lpstr>Data Archiving System Functions</vt:lpstr>
      <vt:lpstr> Information Packages</vt:lpstr>
      <vt:lpstr>Data Repository</vt:lpstr>
      <vt:lpstr>Need of Data Repository</vt:lpstr>
      <vt:lpstr>Data Repository Implementation- Challenges</vt:lpstr>
      <vt:lpstr>Data Repository Implementation- Challenges</vt:lpstr>
      <vt:lpstr>Economics of data: preservation, access, and sustainability</vt:lpstr>
      <vt:lpstr>Economics of data: preservation, access, and sustainability</vt:lpstr>
      <vt:lpstr>Economics of data: preservation, access, and sustainability</vt:lpstr>
      <vt:lpstr>Preservation as a sustainable economic activity</vt:lpstr>
      <vt:lpstr>Benefits &amp; Incentives</vt:lpstr>
      <vt:lpstr>Establishing buy-in: Incentives</vt:lpstr>
      <vt:lpstr>Day Four</vt:lpstr>
      <vt:lpstr>Metadata</vt:lpstr>
      <vt:lpstr>Metadata</vt:lpstr>
      <vt:lpstr>Metadata</vt:lpstr>
      <vt:lpstr>Why do we need Metadata?</vt:lpstr>
      <vt:lpstr>Why do we need Metadata?</vt:lpstr>
      <vt:lpstr>Why do we need Metadata?</vt:lpstr>
      <vt:lpstr>Purposes of Metadata</vt:lpstr>
      <vt:lpstr>Functions of Metadata</vt:lpstr>
      <vt:lpstr>Functions of Metadata</vt:lpstr>
      <vt:lpstr>Types of Metadata</vt:lpstr>
      <vt:lpstr>Types of Metadata</vt:lpstr>
      <vt:lpstr>Elements of Metadata</vt:lpstr>
      <vt:lpstr>Metadata Standard/Schema</vt:lpstr>
      <vt:lpstr>PowerPoint Presentation</vt:lpstr>
      <vt:lpstr>Metadata Standard-Dublin Core</vt:lpstr>
      <vt:lpstr>Metadata Standard-Data Documentation Initiative</vt:lpstr>
      <vt:lpstr>Metadata Standard-Data Documentation Initiative</vt:lpstr>
      <vt:lpstr>Metadata Standard-Data Documentation Initiative</vt:lpstr>
      <vt:lpstr>Metadata Standard-Data Documentation Initiative</vt:lpstr>
      <vt:lpstr>Codebook</vt:lpstr>
      <vt:lpstr>Why do you need a codebook?</vt:lpstr>
      <vt:lpstr>PowerPoint Presentation</vt:lpstr>
      <vt:lpstr>What DMP </vt:lpstr>
      <vt:lpstr>Don’t undervalue research data</vt:lpstr>
      <vt:lpstr>Why is DMP necessary?</vt:lpstr>
      <vt:lpstr>Why is DMP necessary?</vt:lpstr>
      <vt:lpstr>Creating DMP</vt:lpstr>
      <vt:lpstr>Data Capture</vt:lpstr>
      <vt:lpstr>Data Management</vt:lpstr>
      <vt:lpstr>Integrity</vt:lpstr>
      <vt:lpstr>Confidentiality</vt:lpstr>
      <vt:lpstr>Retention and Preservation</vt:lpstr>
      <vt:lpstr>Retention and Preservation/Sharing and Publication</vt:lpstr>
      <vt:lpstr>Data Cleaning and Quality Assurance</vt:lpstr>
      <vt:lpstr>Data Cleaning </vt:lpstr>
      <vt:lpstr>Why is Data “Dirty”?</vt:lpstr>
      <vt:lpstr>Steps in Data Cleaning</vt:lpstr>
      <vt:lpstr>Data Compression</vt:lpstr>
      <vt:lpstr>Steps in Data Cleaning</vt:lpstr>
      <vt:lpstr>End-to-End Data Cleaning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William Cantah</dc:creator>
  <cp:lastModifiedBy>Kofinti Raymond Elikplim</cp:lastModifiedBy>
  <cp:revision>255</cp:revision>
  <dcterms:created xsi:type="dcterms:W3CDTF">2020-06-17T14:19:37Z</dcterms:created>
  <dcterms:modified xsi:type="dcterms:W3CDTF">2024-08-16T18:50:46Z</dcterms:modified>
</cp:coreProperties>
</file>