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711" r:id="rId5"/>
    <p:sldId id="710" r:id="rId6"/>
    <p:sldId id="712" r:id="rId7"/>
    <p:sldId id="262" r:id="rId8"/>
    <p:sldId id="260" r:id="rId9"/>
    <p:sldId id="259" r:id="rId10"/>
    <p:sldId id="263" r:id="rId11"/>
    <p:sldId id="264" r:id="rId12"/>
    <p:sldId id="265" r:id="rId13"/>
    <p:sldId id="261" r:id="rId14"/>
    <p:sldId id="266" r:id="rId15"/>
    <p:sldId id="267" r:id="rId16"/>
    <p:sldId id="268" r:id="rId17"/>
    <p:sldId id="269" r:id="rId18"/>
    <p:sldId id="713" r:id="rId19"/>
    <p:sldId id="270" r:id="rId20"/>
    <p:sldId id="273" r:id="rId21"/>
    <p:sldId id="274" r:id="rId22"/>
    <p:sldId id="275" r:id="rId23"/>
    <p:sldId id="276" r:id="rId24"/>
    <p:sldId id="277" r:id="rId25"/>
    <p:sldId id="278" r:id="rId26"/>
    <p:sldId id="714" r:id="rId27"/>
    <p:sldId id="279" r:id="rId28"/>
    <p:sldId id="280" r:id="rId29"/>
    <p:sldId id="281" r:id="rId30"/>
    <p:sldId id="282" r:id="rId31"/>
    <p:sldId id="283" r:id="rId32"/>
    <p:sldId id="284" r:id="rId33"/>
    <p:sldId id="285" r:id="rId34"/>
    <p:sldId id="286" r:id="rId35"/>
    <p:sldId id="287"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CE6"/>
    <a:srgbClr val="8EBC26"/>
    <a:srgbClr val="20DAAE"/>
    <a:srgbClr val="FFCC00"/>
    <a:srgbClr val="0000FF"/>
    <a:srgbClr val="000099"/>
    <a:srgbClr val="FF0000"/>
    <a:srgbClr val="F72603"/>
    <a:srgbClr val="039B82"/>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1743" autoAdjust="0"/>
  </p:normalViewPr>
  <p:slideViewPr>
    <p:cSldViewPr snapToGrid="0">
      <p:cViewPr varScale="1">
        <p:scale>
          <a:sx n="46" d="100"/>
          <a:sy n="46" d="100"/>
        </p:scale>
        <p:origin x="1011"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9CD7C-C199-4991-A57E-C96C4CC53CBC}" type="datetimeFigureOut">
              <a:rPr lang="en-GB" smtClean="0"/>
              <a:t>14/08/2024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CD407-5597-46AE-8D0D-B22BBC138F28}" type="slidenum">
              <a:rPr lang="en-GB" smtClean="0"/>
              <a:t>‹#›</a:t>
            </a:fld>
            <a:endParaRPr lang="en-GB"/>
          </a:p>
        </p:txBody>
      </p:sp>
    </p:spTree>
    <p:extLst>
      <p:ext uri="{BB962C8B-B14F-4D97-AF65-F5344CB8AC3E}">
        <p14:creationId xmlns:p14="http://schemas.microsoft.com/office/powerpoint/2010/main" val="40067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A7F41A-2338-4499-A68C-745D9567A83A}"/>
              </a:ext>
            </a:extLst>
          </p:cNvPr>
          <p:cNvSpPr>
            <a:spLocks noGrp="1"/>
          </p:cNvSpPr>
          <p:nvPr>
            <p:ph type="subTitle" idx="1"/>
          </p:nvPr>
        </p:nvSpPr>
        <p:spPr>
          <a:xfrm>
            <a:off x="1783080" y="5095612"/>
            <a:ext cx="8031480" cy="826217"/>
          </a:xfrm>
          <a:solidFill>
            <a:srgbClr val="0033CC"/>
          </a:solidFill>
          <a:scene3d>
            <a:camera prst="orthographicFront"/>
            <a:lightRig rig="threePt" dir="t"/>
          </a:scene3d>
          <a:sp3d>
            <a:bevelT w="165100" prst="coolSlant"/>
          </a:sp3d>
        </p:spPr>
        <p:txBody>
          <a:bodyPr>
            <a:normAutofit/>
          </a:bodyPr>
          <a:lstStyle>
            <a:lvl1pPr marL="0" indent="0" algn="ctr">
              <a:buNone/>
              <a:defRPr sz="28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1FF8BAD-298E-481C-8819-2E9DC0C51064}"/>
              </a:ext>
            </a:extLst>
          </p:cNvPr>
          <p:cNvSpPr>
            <a:spLocks noGrp="1"/>
          </p:cNvSpPr>
          <p:nvPr>
            <p:ph type="dt" sz="half" idx="10"/>
          </p:nvPr>
        </p:nvSpPr>
        <p:spPr/>
        <p:txBody>
          <a:bodyPr/>
          <a:lstStyle/>
          <a:p>
            <a:fld id="{79258987-A25C-4C50-807C-D37EDE9949C3}" type="datetimeFigureOut">
              <a:rPr lang="en-US" smtClean="0"/>
              <a:t>8/14/2024</a:t>
            </a:fld>
            <a:endParaRPr lang="en-US"/>
          </a:p>
        </p:txBody>
      </p:sp>
      <p:sp>
        <p:nvSpPr>
          <p:cNvPr id="5" name="Footer Placeholder 4">
            <a:extLst>
              <a:ext uri="{FF2B5EF4-FFF2-40B4-BE49-F238E27FC236}">
                <a16:creationId xmlns:a16="http://schemas.microsoft.com/office/drawing/2014/main" id="{39F72FDB-CA50-4F4C-BDBE-A13E96E8E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E76C9-B0DC-4AC5-AF60-DA6B5526366A}"/>
              </a:ext>
            </a:extLst>
          </p:cNvPr>
          <p:cNvSpPr>
            <a:spLocks noGrp="1"/>
          </p:cNvSpPr>
          <p:nvPr>
            <p:ph type="sldNum" sz="quarter" idx="12"/>
          </p:nvPr>
        </p:nvSpPr>
        <p:spPr/>
        <p:txBody>
          <a:bodyPr/>
          <a:lstStyle/>
          <a:p>
            <a:fld id="{72AAA65B-9930-4F85-A80E-4CA852413443}" type="slidenum">
              <a:rPr lang="en-US" smtClean="0"/>
              <a:t>‹#›</a:t>
            </a:fld>
            <a:endParaRPr lang="en-US"/>
          </a:p>
        </p:txBody>
      </p:sp>
      <p:sp>
        <p:nvSpPr>
          <p:cNvPr id="2" name="Title 1">
            <a:extLst>
              <a:ext uri="{FF2B5EF4-FFF2-40B4-BE49-F238E27FC236}">
                <a16:creationId xmlns:a16="http://schemas.microsoft.com/office/drawing/2014/main" id="{4C355FB8-265D-459D-9137-FD3A74262C8E}"/>
              </a:ext>
            </a:extLst>
          </p:cNvPr>
          <p:cNvSpPr>
            <a:spLocks noGrp="1"/>
          </p:cNvSpPr>
          <p:nvPr>
            <p:ph type="ctrTitle"/>
          </p:nvPr>
        </p:nvSpPr>
        <p:spPr>
          <a:xfrm>
            <a:off x="751114" y="595249"/>
            <a:ext cx="10515600" cy="1331533"/>
          </a:xfrm>
          <a:solidFill>
            <a:srgbClr val="F72603"/>
          </a:solidFill>
          <a:scene3d>
            <a:camera prst="orthographicFront"/>
            <a:lightRig rig="threePt" dir="t"/>
          </a:scene3d>
          <a:sp3d>
            <a:bevelT w="165100" prst="coolSlant"/>
          </a:sp3d>
        </p:spPr>
        <p:style>
          <a:lnRef idx="0">
            <a:schemeClr val="accent5"/>
          </a:lnRef>
          <a:fillRef idx="3">
            <a:schemeClr val="accent5"/>
          </a:fillRef>
          <a:effectRef idx="3">
            <a:schemeClr val="accent5"/>
          </a:effectRef>
          <a:fontRef idx="minor">
            <a:schemeClr val="lt1"/>
          </a:fontRef>
        </p:style>
        <p:txBody>
          <a:bodyPr anchor="b">
            <a:normAutofit/>
          </a:bodyPr>
          <a:lstStyle>
            <a:lvl1pPr algn="ctr">
              <a:defRPr sz="5400"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pic>
        <p:nvPicPr>
          <p:cNvPr id="8" name="Picture 7">
            <a:extLst>
              <a:ext uri="{FF2B5EF4-FFF2-40B4-BE49-F238E27FC236}">
                <a16:creationId xmlns:a16="http://schemas.microsoft.com/office/drawing/2014/main" id="{DDE61A83-18A6-4B8C-A83B-DEC52C35B3FC}"/>
              </a:ext>
            </a:extLst>
          </p:cNvPr>
          <p:cNvPicPr>
            <a:picLocks noChangeAspect="1"/>
          </p:cNvPicPr>
          <p:nvPr userDrawn="1"/>
        </p:nvPicPr>
        <p:blipFill>
          <a:blip r:embed="rId2"/>
          <a:stretch>
            <a:fillRect/>
          </a:stretch>
        </p:blipFill>
        <p:spPr>
          <a:xfrm>
            <a:off x="4946467" y="2260777"/>
            <a:ext cx="1898469" cy="2166846"/>
          </a:xfrm>
          <a:prstGeom prst="rect">
            <a:avLst/>
          </a:prstGeom>
        </p:spPr>
      </p:pic>
    </p:spTree>
    <p:extLst>
      <p:ext uri="{BB962C8B-B14F-4D97-AF65-F5344CB8AC3E}">
        <p14:creationId xmlns:p14="http://schemas.microsoft.com/office/powerpoint/2010/main" val="111324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2EA1-5FBD-4438-B4B3-A40E0B7CB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39BC7F-6A7C-443F-8DE5-53F72CEB5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5B4206-F545-4B97-BE8D-DFB15FFE0A3B}"/>
              </a:ext>
            </a:extLst>
          </p:cNvPr>
          <p:cNvSpPr>
            <a:spLocks noGrp="1"/>
          </p:cNvSpPr>
          <p:nvPr>
            <p:ph type="dt" sz="half" idx="10"/>
          </p:nvPr>
        </p:nvSpPr>
        <p:spPr/>
        <p:txBody>
          <a:bodyPr/>
          <a:lstStyle/>
          <a:p>
            <a:fld id="{79258987-A25C-4C50-807C-D37EDE9949C3}" type="datetimeFigureOut">
              <a:rPr lang="en-US" smtClean="0"/>
              <a:t>8/14/2024</a:t>
            </a:fld>
            <a:endParaRPr lang="en-US"/>
          </a:p>
        </p:txBody>
      </p:sp>
      <p:sp>
        <p:nvSpPr>
          <p:cNvPr id="5" name="Footer Placeholder 4">
            <a:extLst>
              <a:ext uri="{FF2B5EF4-FFF2-40B4-BE49-F238E27FC236}">
                <a16:creationId xmlns:a16="http://schemas.microsoft.com/office/drawing/2014/main" id="{E60A075B-36AF-4D92-88A2-9C7501160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B21C2-8C8B-4A95-8949-CB2067F422CD}"/>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390665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80A9E-0C84-4D69-A1D4-CB6D7F8F4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9F967D-14AA-4B11-9CE4-688348938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5C6B1-138D-4A02-8EBD-E3B428B65ABB}"/>
              </a:ext>
            </a:extLst>
          </p:cNvPr>
          <p:cNvSpPr>
            <a:spLocks noGrp="1"/>
          </p:cNvSpPr>
          <p:nvPr>
            <p:ph type="dt" sz="half" idx="10"/>
          </p:nvPr>
        </p:nvSpPr>
        <p:spPr/>
        <p:txBody>
          <a:bodyPr/>
          <a:lstStyle/>
          <a:p>
            <a:fld id="{79258987-A25C-4C50-807C-D37EDE9949C3}" type="datetimeFigureOut">
              <a:rPr lang="en-US" smtClean="0"/>
              <a:t>8/14/2024</a:t>
            </a:fld>
            <a:endParaRPr lang="en-US"/>
          </a:p>
        </p:txBody>
      </p:sp>
      <p:sp>
        <p:nvSpPr>
          <p:cNvPr id="5" name="Footer Placeholder 4">
            <a:extLst>
              <a:ext uri="{FF2B5EF4-FFF2-40B4-BE49-F238E27FC236}">
                <a16:creationId xmlns:a16="http://schemas.microsoft.com/office/drawing/2014/main" id="{17C43181-E65F-4A74-AAD2-034195363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23B67-127B-41ED-A6CD-CE03419C0718}"/>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167365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652F36-787A-4F8E-8554-68308124A547}"/>
              </a:ext>
            </a:extLst>
          </p:cNvPr>
          <p:cNvPicPr>
            <a:picLocks noChangeAspect="1"/>
          </p:cNvPicPr>
          <p:nvPr userDrawn="1"/>
        </p:nvPicPr>
        <p:blipFill>
          <a:blip r:embed="rId2"/>
          <a:stretch>
            <a:fillRect/>
          </a:stretch>
        </p:blipFill>
        <p:spPr>
          <a:xfrm>
            <a:off x="11826241" y="6492874"/>
            <a:ext cx="365759" cy="365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a:extLst>
              <a:ext uri="{FF2B5EF4-FFF2-40B4-BE49-F238E27FC236}">
                <a16:creationId xmlns:a16="http://schemas.microsoft.com/office/drawing/2014/main" id="{6EA53875-46F9-4ABF-857D-CF65FBE3740C}"/>
              </a:ext>
            </a:extLst>
          </p:cNvPr>
          <p:cNvSpPr/>
          <p:nvPr userDrawn="1"/>
        </p:nvSpPr>
        <p:spPr>
          <a:xfrm>
            <a:off x="0" y="6492875"/>
            <a:ext cx="11826240" cy="365125"/>
          </a:xfrm>
          <a:prstGeom prst="rect">
            <a:avLst/>
          </a:prstGeom>
          <a:solidFill>
            <a:srgbClr val="FFCC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i="1">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8E258BBA-695F-4104-864D-26AB20B04296}"/>
              </a:ext>
            </a:extLst>
          </p:cNvPr>
          <p:cNvSpPr>
            <a:spLocks noGrp="1"/>
          </p:cNvSpPr>
          <p:nvPr>
            <p:ph type="dt" sz="half" idx="10"/>
          </p:nvPr>
        </p:nvSpPr>
        <p:spPr>
          <a:xfrm>
            <a:off x="498567" y="6492875"/>
            <a:ext cx="2741023" cy="365125"/>
          </a:xfrm>
        </p:spPr>
        <p:txBody>
          <a:bodyPr/>
          <a:lstStyle>
            <a:lvl1pPr>
              <a:defRPr sz="13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fld id="{79258987-A25C-4C50-807C-D37EDE9949C3}" type="datetimeFigureOut">
              <a:rPr lang="en-US" smtClean="0"/>
              <a:pPr/>
              <a:t>8/14/2024</a:t>
            </a:fld>
            <a:endParaRPr lang="en-US" dirty="0"/>
          </a:p>
        </p:txBody>
      </p:sp>
      <p:sp>
        <p:nvSpPr>
          <p:cNvPr id="5" name="Footer Placeholder 4">
            <a:extLst>
              <a:ext uri="{FF2B5EF4-FFF2-40B4-BE49-F238E27FC236}">
                <a16:creationId xmlns:a16="http://schemas.microsoft.com/office/drawing/2014/main" id="{5ACA6FE8-345F-4EE5-ADF6-7A29717FDCA5}"/>
              </a:ext>
            </a:extLst>
          </p:cNvPr>
          <p:cNvSpPr>
            <a:spLocks noGrp="1"/>
          </p:cNvSpPr>
          <p:nvPr>
            <p:ph type="ftr" sz="quarter" idx="11"/>
          </p:nvPr>
        </p:nvSpPr>
        <p:spPr>
          <a:xfrm>
            <a:off x="4211137" y="6492875"/>
            <a:ext cx="4111535" cy="365125"/>
          </a:xfrm>
        </p:spPr>
        <p:txBody>
          <a:bodyPr/>
          <a:lstStyle>
            <a:lvl1pPr>
              <a:defRPr sz="13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F8459AC5-83C9-4A5B-B136-6D6084EBAF38}"/>
              </a:ext>
            </a:extLst>
          </p:cNvPr>
          <p:cNvSpPr>
            <a:spLocks noGrp="1"/>
          </p:cNvSpPr>
          <p:nvPr>
            <p:ph type="sldNum" sz="quarter" idx="12"/>
          </p:nvPr>
        </p:nvSpPr>
        <p:spPr>
          <a:xfrm>
            <a:off x="8952410" y="6520587"/>
            <a:ext cx="2741023" cy="365125"/>
          </a:xfrm>
        </p:spPr>
        <p:txBody>
          <a:bodyPr/>
          <a:lstStyle>
            <a:lvl1pPr>
              <a:defRPr>
                <a:solidFill>
                  <a:schemeClr val="bg1"/>
                </a:solidFill>
                <a:latin typeface="Cambria" panose="02040503050406030204" pitchFamily="18" charset="0"/>
                <a:ea typeface="Cambria" panose="02040503050406030204" pitchFamily="18" charset="0"/>
              </a:defRPr>
            </a:lvl1pPr>
          </a:lstStyle>
          <a:p>
            <a:fld id="{72AAA65B-9930-4F85-A80E-4CA852413443}" type="slidenum">
              <a:rPr lang="en-US" smtClean="0"/>
              <a:pPr/>
              <a:t>‹#›</a:t>
            </a:fld>
            <a:endParaRPr lang="en-US"/>
          </a:p>
        </p:txBody>
      </p:sp>
      <p:pic>
        <p:nvPicPr>
          <p:cNvPr id="10" name="Picture 9">
            <a:extLst>
              <a:ext uri="{FF2B5EF4-FFF2-40B4-BE49-F238E27FC236}">
                <a16:creationId xmlns:a16="http://schemas.microsoft.com/office/drawing/2014/main" id="{E459389C-ABCA-4B91-95CE-2653CBB5A7F4}"/>
              </a:ext>
            </a:extLst>
          </p:cNvPr>
          <p:cNvPicPr>
            <a:picLocks noChangeAspect="1"/>
          </p:cNvPicPr>
          <p:nvPr userDrawn="1"/>
        </p:nvPicPr>
        <p:blipFill>
          <a:blip r:embed="rId3"/>
          <a:stretch>
            <a:fillRect/>
          </a:stretch>
        </p:blipFill>
        <p:spPr>
          <a:xfrm>
            <a:off x="11172825" y="7404"/>
            <a:ext cx="1019175" cy="1126072"/>
          </a:xfrm>
          <a:prstGeom prst="rect">
            <a:avLst/>
          </a:prstGeom>
          <a:solidFill>
            <a:schemeClr val="accent1"/>
          </a:solidFill>
        </p:spPr>
      </p:pic>
      <p:sp>
        <p:nvSpPr>
          <p:cNvPr id="3" name="Content Placeholder 2">
            <a:extLst>
              <a:ext uri="{FF2B5EF4-FFF2-40B4-BE49-F238E27FC236}">
                <a16:creationId xmlns:a16="http://schemas.microsoft.com/office/drawing/2014/main" id="{366BEEFC-51CD-445E-94B5-56FAFEC95D54}"/>
              </a:ext>
            </a:extLst>
          </p:cNvPr>
          <p:cNvSpPr>
            <a:spLocks noGrp="1"/>
          </p:cNvSpPr>
          <p:nvPr>
            <p:ph idx="1"/>
          </p:nvPr>
        </p:nvSpPr>
        <p:spPr>
          <a:xfrm>
            <a:off x="0" y="1161188"/>
            <a:ext cx="12192000" cy="5303974"/>
          </a:xfrm>
        </p:spPr>
        <p:txBody>
          <a:bodyPr>
            <a:normAutofit/>
          </a:bodyPr>
          <a:lstStyle>
            <a:lvl1pPr marL="228600" indent="-228600">
              <a:buFont typeface="Cambria" panose="02040503050406030204" pitchFamily="18" charset="0"/>
              <a:buChar char="֎"/>
              <a:defRPr sz="36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685800" indent="-228600">
              <a:buFont typeface="Cambria" panose="02040503050406030204" pitchFamily="18" charset="0"/>
              <a:buChar char="֎"/>
              <a:defRPr sz="32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2pPr>
            <a:lvl3pPr marL="1143000" indent="-228600">
              <a:buFont typeface="Cambria" panose="02040503050406030204" pitchFamily="18" charset="0"/>
              <a:buChar char="֎"/>
              <a:defRPr sz="28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3pPr>
            <a:lvl4pPr marL="1600200" indent="-228600">
              <a:buFont typeface="Cambria" panose="02040503050406030204" pitchFamily="18" charset="0"/>
              <a:buChar char="֎"/>
              <a:defRPr sz="24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4pPr>
            <a:lvl5pPr marL="2057400" indent="-228600">
              <a:buFont typeface="Cambria" panose="02040503050406030204" pitchFamily="18" charset="0"/>
              <a:buChar char="֎"/>
              <a:defRPr sz="24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3B4C6DB-F042-4E57-ABC4-5D620FDD181A}"/>
              </a:ext>
            </a:extLst>
          </p:cNvPr>
          <p:cNvSpPr>
            <a:spLocks noGrp="1"/>
          </p:cNvSpPr>
          <p:nvPr>
            <p:ph type="title"/>
          </p:nvPr>
        </p:nvSpPr>
        <p:spPr>
          <a:xfrm>
            <a:off x="1" y="0"/>
            <a:ext cx="11239500" cy="1133476"/>
          </a:xfrm>
          <a:solidFill>
            <a:srgbClr val="0033CC"/>
          </a:solidFill>
        </p:spPr>
        <p:txBody>
          <a:bodyPr/>
          <a:lstStyle>
            <a:lvl1pPr algn="ctr">
              <a:defRPr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346710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6"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2">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3">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4">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5">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D904-E64D-4810-B696-59439819DA54}"/>
              </a:ext>
            </a:extLst>
          </p:cNvPr>
          <p:cNvSpPr>
            <a:spLocks noGrp="1"/>
          </p:cNvSpPr>
          <p:nvPr>
            <p:ph type="title"/>
          </p:nvPr>
        </p:nvSpPr>
        <p:spPr>
          <a:xfrm>
            <a:off x="629194" y="1328014"/>
            <a:ext cx="10515599" cy="1341119"/>
          </a:xfrm>
          <a:solidFill>
            <a:srgbClr val="00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b">
            <a:normAutofit/>
          </a:bodyPr>
          <a:lstStyle>
            <a:lvl1pPr algn="ctr">
              <a:defRPr sz="4800"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C64C496C-C8B3-4C7A-907D-3E7558E52DEE}"/>
              </a:ext>
            </a:extLst>
          </p:cNvPr>
          <p:cNvSpPr>
            <a:spLocks noGrp="1"/>
          </p:cNvSpPr>
          <p:nvPr>
            <p:ph type="body" idx="1"/>
          </p:nvPr>
        </p:nvSpPr>
        <p:spPr>
          <a:xfrm>
            <a:off x="1751510" y="3548335"/>
            <a:ext cx="8688977" cy="759867"/>
          </a:xfrm>
          <a:solidFill>
            <a:srgbClr val="F7260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marL="0" indent="0" algn="ctr">
              <a:buNone/>
              <a:defRPr sz="44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32F45F4-CABB-4186-8E31-9AA1CC4CA47D}"/>
              </a:ext>
            </a:extLst>
          </p:cNvPr>
          <p:cNvSpPr>
            <a:spLocks noGrp="1"/>
          </p:cNvSpPr>
          <p:nvPr>
            <p:ph type="dt" sz="half" idx="10"/>
          </p:nvPr>
        </p:nvSpPr>
        <p:spPr/>
        <p:txBody>
          <a:bodyPr/>
          <a:lstStyle/>
          <a:p>
            <a:fld id="{79258987-A25C-4C50-807C-D37EDE9949C3}" type="datetimeFigureOut">
              <a:rPr lang="en-US" smtClean="0"/>
              <a:t>8/14/2024</a:t>
            </a:fld>
            <a:endParaRPr lang="en-US"/>
          </a:p>
        </p:txBody>
      </p:sp>
      <p:sp>
        <p:nvSpPr>
          <p:cNvPr id="5" name="Footer Placeholder 4">
            <a:extLst>
              <a:ext uri="{FF2B5EF4-FFF2-40B4-BE49-F238E27FC236}">
                <a16:creationId xmlns:a16="http://schemas.microsoft.com/office/drawing/2014/main" id="{B6826509-4C74-469E-952C-EA3519D7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6BF2F-3005-4007-88C9-5D5793F9DEA7}"/>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7" name="Picture 6">
            <a:extLst>
              <a:ext uri="{FF2B5EF4-FFF2-40B4-BE49-F238E27FC236}">
                <a16:creationId xmlns:a16="http://schemas.microsoft.com/office/drawing/2014/main" id="{D6D261B6-354D-4DAA-B616-7FA08A23B760}"/>
              </a:ext>
            </a:extLst>
          </p:cNvPr>
          <p:cNvPicPr>
            <a:picLocks noChangeAspect="1"/>
          </p:cNvPicPr>
          <p:nvPr userDrawn="1"/>
        </p:nvPicPr>
        <p:blipFill>
          <a:blip r:embed="rId2"/>
          <a:stretch>
            <a:fillRect/>
          </a:stretch>
        </p:blipFill>
        <p:spPr>
          <a:xfrm>
            <a:off x="11826240" y="0"/>
            <a:ext cx="365759" cy="365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id="{DAFB0509-DE09-4B85-BDB3-CA6AFDFB71A5}"/>
              </a:ext>
            </a:extLst>
          </p:cNvPr>
          <p:cNvSpPr/>
          <p:nvPr userDrawn="1"/>
        </p:nvSpPr>
        <p:spPr>
          <a:xfrm>
            <a:off x="0" y="0"/>
            <a:ext cx="11826240" cy="365125"/>
          </a:xfrm>
          <a:prstGeom prst="rect">
            <a:avLst/>
          </a:prstGeom>
          <a:solidFill>
            <a:srgbClr val="FFCC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07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164A-5ADA-4C1A-894C-C83DE3B30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9A2A8-6EEF-4A61-A959-9FB0439A66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E614AD-AFBA-404E-98BF-412515F0C2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AE26D-833F-484A-A833-D8D8DB9FB025}"/>
              </a:ext>
            </a:extLst>
          </p:cNvPr>
          <p:cNvSpPr>
            <a:spLocks noGrp="1"/>
          </p:cNvSpPr>
          <p:nvPr>
            <p:ph type="dt" sz="half" idx="10"/>
          </p:nvPr>
        </p:nvSpPr>
        <p:spPr/>
        <p:txBody>
          <a:bodyPr/>
          <a:lstStyle/>
          <a:p>
            <a:fld id="{79258987-A25C-4C50-807C-D37EDE9949C3}" type="datetimeFigureOut">
              <a:rPr lang="en-US" smtClean="0"/>
              <a:t>8/14/2024</a:t>
            </a:fld>
            <a:endParaRPr lang="en-US"/>
          </a:p>
        </p:txBody>
      </p:sp>
      <p:sp>
        <p:nvSpPr>
          <p:cNvPr id="6" name="Footer Placeholder 5">
            <a:extLst>
              <a:ext uri="{FF2B5EF4-FFF2-40B4-BE49-F238E27FC236}">
                <a16:creationId xmlns:a16="http://schemas.microsoft.com/office/drawing/2014/main" id="{49DC931F-C543-4439-ACCF-E3CDC7C99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23BC2-973C-4C68-8C6A-365938C927C5}"/>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428504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C1B4-2048-44AE-A5EB-90AAC6E2A0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C0879-ED13-4922-A1E2-3C7B95AEB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D04021-D008-4B65-9FD5-A61687B6C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EE472-D372-405D-BF20-59722B826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ADF5B-01EF-4176-84A0-5FAD220F7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1E6C74-6507-4FF5-B4E6-6987BD8C6529}"/>
              </a:ext>
            </a:extLst>
          </p:cNvPr>
          <p:cNvSpPr>
            <a:spLocks noGrp="1"/>
          </p:cNvSpPr>
          <p:nvPr>
            <p:ph type="dt" sz="half" idx="10"/>
          </p:nvPr>
        </p:nvSpPr>
        <p:spPr/>
        <p:txBody>
          <a:bodyPr/>
          <a:lstStyle/>
          <a:p>
            <a:fld id="{79258987-A25C-4C50-807C-D37EDE9949C3}" type="datetimeFigureOut">
              <a:rPr lang="en-US" smtClean="0"/>
              <a:t>8/14/2024</a:t>
            </a:fld>
            <a:endParaRPr lang="en-US"/>
          </a:p>
        </p:txBody>
      </p:sp>
      <p:sp>
        <p:nvSpPr>
          <p:cNvPr id="8" name="Footer Placeholder 7">
            <a:extLst>
              <a:ext uri="{FF2B5EF4-FFF2-40B4-BE49-F238E27FC236}">
                <a16:creationId xmlns:a16="http://schemas.microsoft.com/office/drawing/2014/main" id="{4CA675D0-3DF5-483C-9B46-2547E93827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7F0C91-C363-47F1-975E-5833905D7ACD}"/>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63771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86BF-8A3B-43DB-9735-776B6E7A13DD}"/>
              </a:ext>
            </a:extLst>
          </p:cNvPr>
          <p:cNvSpPr>
            <a:spLocks noGrp="1"/>
          </p:cNvSpPr>
          <p:nvPr>
            <p:ph type="title"/>
          </p:nvPr>
        </p:nvSpPr>
        <p:spPr>
          <a:xfrm>
            <a:off x="-1" y="-16191"/>
            <a:ext cx="11172825" cy="1126072"/>
          </a:xfrm>
          <a:solidFill>
            <a:srgbClr val="00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ctr">
              <a:defRPr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8FD4BD02-19CA-4C8D-972B-047AD1F6E425}"/>
              </a:ext>
            </a:extLst>
          </p:cNvPr>
          <p:cNvSpPr>
            <a:spLocks noGrp="1"/>
          </p:cNvSpPr>
          <p:nvPr>
            <p:ph type="dt" sz="half" idx="10"/>
          </p:nvPr>
        </p:nvSpPr>
        <p:spPr/>
        <p:txBody>
          <a:bodyPr/>
          <a:lstStyle/>
          <a:p>
            <a:fld id="{79258987-A25C-4C50-807C-D37EDE9949C3}" type="datetimeFigureOut">
              <a:rPr lang="en-US" smtClean="0"/>
              <a:t>8/14/2024</a:t>
            </a:fld>
            <a:endParaRPr lang="en-US"/>
          </a:p>
        </p:txBody>
      </p:sp>
      <p:sp>
        <p:nvSpPr>
          <p:cNvPr id="4" name="Footer Placeholder 3">
            <a:extLst>
              <a:ext uri="{FF2B5EF4-FFF2-40B4-BE49-F238E27FC236}">
                <a16:creationId xmlns:a16="http://schemas.microsoft.com/office/drawing/2014/main" id="{725667F9-063F-483B-BDAB-B96A234333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E31244-36B9-4BD0-BAF4-917BF978D5E9}"/>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6" name="Picture 5">
            <a:extLst>
              <a:ext uri="{FF2B5EF4-FFF2-40B4-BE49-F238E27FC236}">
                <a16:creationId xmlns:a16="http://schemas.microsoft.com/office/drawing/2014/main" id="{CABEF05B-6FA9-49C9-B83D-69B1F1597F15}"/>
              </a:ext>
            </a:extLst>
          </p:cNvPr>
          <p:cNvPicPr>
            <a:picLocks noChangeAspect="1"/>
          </p:cNvPicPr>
          <p:nvPr userDrawn="1"/>
        </p:nvPicPr>
        <p:blipFill>
          <a:blip r:embed="rId2"/>
          <a:stretch>
            <a:fillRect/>
          </a:stretch>
        </p:blipFill>
        <p:spPr>
          <a:xfrm>
            <a:off x="11172825" y="7404"/>
            <a:ext cx="1019175" cy="1126072"/>
          </a:xfrm>
          <a:prstGeom prst="rect">
            <a:avLst/>
          </a:prstGeom>
          <a:solidFill>
            <a:schemeClr val="accent1"/>
          </a:solidFill>
        </p:spPr>
      </p:pic>
    </p:spTree>
    <p:extLst>
      <p:ext uri="{BB962C8B-B14F-4D97-AF65-F5344CB8AC3E}">
        <p14:creationId xmlns:p14="http://schemas.microsoft.com/office/powerpoint/2010/main" val="38544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7349E-2040-4262-B1DF-88739D726523}"/>
              </a:ext>
            </a:extLst>
          </p:cNvPr>
          <p:cNvSpPr>
            <a:spLocks noGrp="1"/>
          </p:cNvSpPr>
          <p:nvPr>
            <p:ph type="dt" sz="half" idx="10"/>
          </p:nvPr>
        </p:nvSpPr>
        <p:spPr/>
        <p:txBody>
          <a:bodyPr/>
          <a:lstStyle/>
          <a:p>
            <a:fld id="{79258987-A25C-4C50-807C-D37EDE9949C3}" type="datetimeFigureOut">
              <a:rPr lang="en-US" smtClean="0"/>
              <a:t>8/14/2024</a:t>
            </a:fld>
            <a:endParaRPr lang="en-US"/>
          </a:p>
        </p:txBody>
      </p:sp>
      <p:sp>
        <p:nvSpPr>
          <p:cNvPr id="3" name="Footer Placeholder 2">
            <a:extLst>
              <a:ext uri="{FF2B5EF4-FFF2-40B4-BE49-F238E27FC236}">
                <a16:creationId xmlns:a16="http://schemas.microsoft.com/office/drawing/2014/main" id="{503FD581-64AB-46DE-9021-D0DD7B8A3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C4D6C-0A3D-4528-B426-5D69E0AED646}"/>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5" name="Picture 4">
            <a:extLst>
              <a:ext uri="{FF2B5EF4-FFF2-40B4-BE49-F238E27FC236}">
                <a16:creationId xmlns:a16="http://schemas.microsoft.com/office/drawing/2014/main" id="{2EADB76A-C8C9-47C7-A9AF-604CE3FEDE60}"/>
              </a:ext>
            </a:extLst>
          </p:cNvPr>
          <p:cNvPicPr>
            <a:picLocks noChangeAspect="1"/>
          </p:cNvPicPr>
          <p:nvPr userDrawn="1"/>
        </p:nvPicPr>
        <p:blipFill>
          <a:blip r:embed="rId2"/>
          <a:stretch>
            <a:fillRect/>
          </a:stretch>
        </p:blipFill>
        <p:spPr>
          <a:xfrm>
            <a:off x="11660776" y="7404"/>
            <a:ext cx="531223" cy="628322"/>
          </a:xfrm>
          <a:prstGeom prst="rect">
            <a:avLst/>
          </a:prstGeom>
          <a:solidFill>
            <a:schemeClr val="accent1"/>
          </a:solidFill>
        </p:spPr>
      </p:pic>
    </p:spTree>
    <p:extLst>
      <p:ext uri="{BB962C8B-B14F-4D97-AF65-F5344CB8AC3E}">
        <p14:creationId xmlns:p14="http://schemas.microsoft.com/office/powerpoint/2010/main" val="348010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F840-082A-4483-83E8-B92EE7CAB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BB1C7A-07C0-4485-B15D-87B21E1C79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8408A2-CD1B-4FDF-A412-B6A255D3E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5A368-510B-4E8D-98D9-67DDD2E85F23}"/>
              </a:ext>
            </a:extLst>
          </p:cNvPr>
          <p:cNvSpPr>
            <a:spLocks noGrp="1"/>
          </p:cNvSpPr>
          <p:nvPr>
            <p:ph type="dt" sz="half" idx="10"/>
          </p:nvPr>
        </p:nvSpPr>
        <p:spPr/>
        <p:txBody>
          <a:bodyPr/>
          <a:lstStyle/>
          <a:p>
            <a:fld id="{79258987-A25C-4C50-807C-D37EDE9949C3}" type="datetimeFigureOut">
              <a:rPr lang="en-US" smtClean="0"/>
              <a:t>8/14/2024</a:t>
            </a:fld>
            <a:endParaRPr lang="en-US"/>
          </a:p>
        </p:txBody>
      </p:sp>
      <p:sp>
        <p:nvSpPr>
          <p:cNvPr id="6" name="Footer Placeholder 5">
            <a:extLst>
              <a:ext uri="{FF2B5EF4-FFF2-40B4-BE49-F238E27FC236}">
                <a16:creationId xmlns:a16="http://schemas.microsoft.com/office/drawing/2014/main" id="{BF267238-AAFF-4328-B717-CF815B770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92167-C2F2-4F82-97AB-00C9F0BE5483}"/>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163361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D0ED-9680-403B-8C40-184BCAF79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88A39-843C-4AD4-B39E-F464AB3C9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B3F80C-A1E2-48B1-A6BE-71922E4CF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2914F-1160-4A77-BB07-68BE10A89DD6}"/>
              </a:ext>
            </a:extLst>
          </p:cNvPr>
          <p:cNvSpPr>
            <a:spLocks noGrp="1"/>
          </p:cNvSpPr>
          <p:nvPr>
            <p:ph type="dt" sz="half" idx="10"/>
          </p:nvPr>
        </p:nvSpPr>
        <p:spPr/>
        <p:txBody>
          <a:bodyPr/>
          <a:lstStyle/>
          <a:p>
            <a:fld id="{79258987-A25C-4C50-807C-D37EDE9949C3}" type="datetimeFigureOut">
              <a:rPr lang="en-US" smtClean="0"/>
              <a:t>8/14/2024</a:t>
            </a:fld>
            <a:endParaRPr lang="en-US"/>
          </a:p>
        </p:txBody>
      </p:sp>
      <p:sp>
        <p:nvSpPr>
          <p:cNvPr id="6" name="Footer Placeholder 5">
            <a:extLst>
              <a:ext uri="{FF2B5EF4-FFF2-40B4-BE49-F238E27FC236}">
                <a16:creationId xmlns:a16="http://schemas.microsoft.com/office/drawing/2014/main" id="{51DC3104-5C72-43D4-A956-3FC444152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A5D17-EF5B-4236-BE28-7D75CFD4B6D0}"/>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319286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74BAD-2E8B-4AD3-B0CD-108769B20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A891B-B80C-4F90-9665-75F558C39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1C31D-6DC9-4CAB-B37B-14AB2998E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58987-A25C-4C50-807C-D37EDE9949C3}" type="datetimeFigureOut">
              <a:rPr lang="en-US" smtClean="0"/>
              <a:t>8/14/2024</a:t>
            </a:fld>
            <a:endParaRPr lang="en-US"/>
          </a:p>
        </p:txBody>
      </p:sp>
      <p:sp>
        <p:nvSpPr>
          <p:cNvPr id="5" name="Footer Placeholder 4">
            <a:extLst>
              <a:ext uri="{FF2B5EF4-FFF2-40B4-BE49-F238E27FC236}">
                <a16:creationId xmlns:a16="http://schemas.microsoft.com/office/drawing/2014/main" id="{6271F45D-DBC0-4E95-B30F-0AA31EF93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BFDE44-24C4-422D-B7D2-48E204266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AA65B-9930-4F85-A80E-4CA852413443}" type="slidenum">
              <a:rPr lang="en-US" smtClean="0"/>
              <a:t>‹#›</a:t>
            </a:fld>
            <a:endParaRPr lang="en-US"/>
          </a:p>
        </p:txBody>
      </p:sp>
    </p:spTree>
    <p:extLst>
      <p:ext uri="{BB962C8B-B14F-4D97-AF65-F5344CB8AC3E}">
        <p14:creationId xmlns:p14="http://schemas.microsoft.com/office/powerpoint/2010/main" val="1662825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31AE-7535-4CD0-A60E-6F7FFF2A5B03}"/>
              </a:ext>
            </a:extLst>
          </p:cNvPr>
          <p:cNvSpPr>
            <a:spLocks noGrp="1"/>
          </p:cNvSpPr>
          <p:nvPr>
            <p:ph type="ctrTitle"/>
          </p:nvPr>
        </p:nvSpPr>
        <p:spPr>
          <a:xfrm>
            <a:off x="838200" y="614299"/>
            <a:ext cx="10515600" cy="1331533"/>
          </a:xfrm>
        </p:spPr>
        <p:txBody>
          <a:bodyPr>
            <a:normAutofit fontScale="90000"/>
          </a:bodyPr>
          <a:lstStyle/>
          <a:p>
            <a:r>
              <a:rPr lang="en-GB" dirty="0"/>
              <a:t>Data Curation and Management Plans</a:t>
            </a:r>
            <a:endParaRPr lang="en-US" dirty="0"/>
          </a:p>
        </p:txBody>
      </p:sp>
      <p:sp>
        <p:nvSpPr>
          <p:cNvPr id="3" name="Subtitle 2">
            <a:extLst>
              <a:ext uri="{FF2B5EF4-FFF2-40B4-BE49-F238E27FC236}">
                <a16:creationId xmlns:a16="http://schemas.microsoft.com/office/drawing/2014/main" id="{587A1E16-E311-4CC6-BE45-EB7984B073DE}"/>
              </a:ext>
            </a:extLst>
          </p:cNvPr>
          <p:cNvSpPr>
            <a:spLocks noGrp="1"/>
          </p:cNvSpPr>
          <p:nvPr>
            <p:ph type="subTitle" idx="1"/>
          </p:nvPr>
        </p:nvSpPr>
        <p:spPr/>
        <p:txBody>
          <a:bodyPr/>
          <a:lstStyle/>
          <a:p>
            <a:r>
              <a:rPr lang="en-US" dirty="0"/>
              <a:t>SCHOOL OF ECONOMICS</a:t>
            </a:r>
          </a:p>
        </p:txBody>
      </p:sp>
    </p:spTree>
    <p:extLst>
      <p:ext uri="{BB962C8B-B14F-4D97-AF65-F5344CB8AC3E}">
        <p14:creationId xmlns:p14="http://schemas.microsoft.com/office/powerpoint/2010/main" val="131985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fontScale="92500" lnSpcReduction="10000"/>
          </a:bodyPr>
          <a:lstStyle/>
          <a:p>
            <a:pPr algn="just"/>
            <a:r>
              <a:rPr lang="en-GB" dirty="0"/>
              <a:t>Data curation is the dynamic and ongoing process of data management throughout the </a:t>
            </a:r>
            <a:r>
              <a:rPr lang="en-GB" dirty="0">
                <a:solidFill>
                  <a:srgbClr val="FF0000"/>
                </a:solidFill>
              </a:rPr>
              <a:t>life cycle and usefulness of the data.</a:t>
            </a:r>
          </a:p>
          <a:p>
            <a:pPr algn="just"/>
            <a:r>
              <a:rPr lang="en-GB" dirty="0"/>
              <a:t>The process  of data curation involves </a:t>
            </a:r>
          </a:p>
          <a:p>
            <a:pPr algn="just"/>
            <a:r>
              <a:rPr lang="en-GB" dirty="0">
                <a:solidFill>
                  <a:srgbClr val="FF0000"/>
                </a:solidFill>
              </a:rPr>
              <a:t>Preserving</a:t>
            </a:r>
            <a:r>
              <a:rPr lang="en-GB" dirty="0"/>
              <a:t> </a:t>
            </a:r>
          </a:p>
          <a:p>
            <a:pPr lvl="1" algn="just"/>
            <a:r>
              <a:rPr lang="en-GB" dirty="0"/>
              <a:t>Collecting and managing and storing research data</a:t>
            </a:r>
          </a:p>
          <a:p>
            <a:pPr algn="just"/>
            <a:r>
              <a:rPr lang="en-GB" dirty="0">
                <a:solidFill>
                  <a:srgbClr val="FF0000"/>
                </a:solidFill>
              </a:rPr>
              <a:t>Sharing</a:t>
            </a:r>
            <a:r>
              <a:rPr lang="en-GB" dirty="0"/>
              <a:t> </a:t>
            </a:r>
          </a:p>
          <a:p>
            <a:pPr lvl="1" algn="just"/>
            <a:r>
              <a:rPr lang="en-GB" dirty="0"/>
              <a:t> Making it publicly available and accessible and revealing the potential of the data across different domains</a:t>
            </a:r>
          </a:p>
          <a:p>
            <a:pPr algn="just"/>
            <a:r>
              <a:rPr lang="en-GB" dirty="0">
                <a:solidFill>
                  <a:srgbClr val="FF0000"/>
                </a:solidFill>
              </a:rPr>
              <a:t>Discovering</a:t>
            </a:r>
            <a:r>
              <a:rPr lang="en-GB" dirty="0"/>
              <a:t> </a:t>
            </a:r>
          </a:p>
          <a:p>
            <a:pPr lvl="1" algn="just"/>
            <a:r>
              <a:rPr lang="en-GB" dirty="0"/>
              <a:t>Enhance the re-use of the data and new combination of data</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 Curation</a:t>
            </a:r>
            <a:endParaRPr lang="en-US" dirty="0"/>
          </a:p>
        </p:txBody>
      </p:sp>
    </p:spTree>
    <p:extLst>
      <p:ext uri="{BB962C8B-B14F-4D97-AF65-F5344CB8AC3E}">
        <p14:creationId xmlns:p14="http://schemas.microsoft.com/office/powerpoint/2010/main" val="312830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Generally, Data curation focuses on the long-term management and preservation of data due to the high opportunity cost of loosing data.</a:t>
            </a:r>
          </a:p>
          <a:p>
            <a:pPr algn="just"/>
            <a:r>
              <a:rPr lang="en-GB" dirty="0"/>
              <a:t>Through the process of data curation:</a:t>
            </a:r>
          </a:p>
          <a:p>
            <a:pPr lvl="1" algn="just"/>
            <a:r>
              <a:rPr lang="en-GB" dirty="0"/>
              <a:t>Data is cleaned, organised, enhanced, described and preserved for public use.</a:t>
            </a:r>
          </a:p>
          <a:p>
            <a:pPr algn="just"/>
            <a:r>
              <a:rPr lang="en-GB" dirty="0"/>
              <a:t>Just like old paintings, or rare books are made accessible to the public now and in the future, data curation processes ensures that data is always made available to the public. </a:t>
            </a:r>
          </a:p>
          <a:p>
            <a:pPr algn="just"/>
            <a:endParaRPr lang="en-GB" dirty="0"/>
          </a:p>
          <a:p>
            <a:pPr algn="just"/>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 Curation</a:t>
            </a:r>
            <a:endParaRPr lang="en-US" dirty="0"/>
          </a:p>
        </p:txBody>
      </p:sp>
    </p:spTree>
    <p:extLst>
      <p:ext uri="{BB962C8B-B14F-4D97-AF65-F5344CB8AC3E}">
        <p14:creationId xmlns:p14="http://schemas.microsoft.com/office/powerpoint/2010/main" val="188565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Though modern web seem to be providing increasing methods of Data Storage, without data curation, it would be difficult to find and re-use and interpret it. </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 Curation</a:t>
            </a:r>
            <a:endParaRPr lang="en-US" dirty="0"/>
          </a:p>
        </p:txBody>
      </p:sp>
    </p:spTree>
    <p:extLst>
      <p:ext uri="{BB962C8B-B14F-4D97-AF65-F5344CB8AC3E}">
        <p14:creationId xmlns:p14="http://schemas.microsoft.com/office/powerpoint/2010/main" val="136669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fontScale="92500" lnSpcReduction="20000"/>
          </a:bodyPr>
          <a:lstStyle/>
          <a:p>
            <a:pPr algn="just"/>
            <a:r>
              <a:rPr lang="en-GB" dirty="0"/>
              <a:t>This should have its own staff and business models that would sustain it. Every data curation service should clearly defined the following:</a:t>
            </a:r>
          </a:p>
          <a:p>
            <a:pPr algn="just"/>
            <a:r>
              <a:rPr lang="en-GB" dirty="0"/>
              <a:t>Clearly stated Mission</a:t>
            </a:r>
          </a:p>
          <a:p>
            <a:pPr lvl="1" algn="just"/>
            <a:r>
              <a:rPr lang="en-GB" dirty="0"/>
              <a:t>The commitment of the organisation  </a:t>
            </a:r>
          </a:p>
          <a:p>
            <a:pPr algn="just"/>
            <a:r>
              <a:rPr lang="en-GB" dirty="0"/>
              <a:t>Clearly stated Policies </a:t>
            </a:r>
          </a:p>
          <a:p>
            <a:pPr lvl="1" algn="just"/>
            <a:r>
              <a:rPr lang="en-GB" dirty="0"/>
              <a:t>State the scope of what data will be curated and establish written policies</a:t>
            </a:r>
          </a:p>
          <a:p>
            <a:pPr algn="just"/>
            <a:r>
              <a:rPr lang="en-GB" dirty="0"/>
              <a:t>Clearly Stated Targeted Audience </a:t>
            </a:r>
          </a:p>
          <a:p>
            <a:pPr lvl="1" algn="just"/>
            <a:r>
              <a:rPr lang="en-GB" dirty="0"/>
              <a:t>Perform a market analysis </a:t>
            </a:r>
            <a:r>
              <a:rPr lang="en-US" dirty="0"/>
              <a:t>to better understand the target audience needs and motivations for using the curation service.</a:t>
            </a:r>
            <a:endParaRPr lang="en-GB" dirty="0"/>
          </a:p>
          <a:p>
            <a:pPr lvl="2" algn="just"/>
            <a:r>
              <a:rPr lang="en-GB" dirty="0" err="1"/>
              <a:t>e,.g</a:t>
            </a:r>
            <a:r>
              <a:rPr lang="en-GB" dirty="0"/>
              <a:t>. user needs, assessment, gap analysis of existing services, stakeholder analysis. </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fontScale="90000"/>
          </a:bodyPr>
          <a:lstStyle/>
          <a:p>
            <a:r>
              <a:rPr lang="en-GB" dirty="0"/>
              <a:t>Process of Data Curation (</a:t>
            </a:r>
            <a:r>
              <a:rPr lang="en-GB" sz="3600" dirty="0"/>
              <a:t>Start repository data curation service</a:t>
            </a:r>
            <a:r>
              <a:rPr lang="en-GB" dirty="0"/>
              <a:t>) </a:t>
            </a:r>
            <a:endParaRPr lang="en-US" dirty="0"/>
          </a:p>
        </p:txBody>
      </p:sp>
    </p:spTree>
    <p:extLst>
      <p:ext uri="{BB962C8B-B14F-4D97-AF65-F5344CB8AC3E}">
        <p14:creationId xmlns:p14="http://schemas.microsoft.com/office/powerpoint/2010/main" val="269379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fontScale="92500"/>
          </a:bodyPr>
          <a:lstStyle/>
          <a:p>
            <a:pPr algn="just"/>
            <a:r>
              <a:rPr lang="en-US" dirty="0"/>
              <a:t>Cost, </a:t>
            </a:r>
          </a:p>
          <a:p>
            <a:pPr lvl="1" algn="just"/>
            <a:r>
              <a:rPr lang="en-US" dirty="0"/>
              <a:t>understanding and planning for the costs involved with staffing, resourcing, launching, and maintaining the curation service. </a:t>
            </a:r>
          </a:p>
          <a:p>
            <a:pPr algn="just"/>
            <a:r>
              <a:rPr lang="en-US" dirty="0"/>
              <a:t>Staffing, </a:t>
            </a:r>
          </a:p>
          <a:p>
            <a:pPr lvl="1" algn="just"/>
            <a:r>
              <a:rPr lang="en-US" dirty="0"/>
              <a:t>Define and allocate the organizational infrastructure to provide the data curation services at the level appropriate for your organization.</a:t>
            </a:r>
          </a:p>
          <a:p>
            <a:pPr algn="just"/>
            <a:r>
              <a:rPr lang="en-US" dirty="0"/>
              <a:t>Technological Infrastructure, </a:t>
            </a:r>
          </a:p>
          <a:p>
            <a:pPr lvl="1" algn="just"/>
            <a:r>
              <a:rPr lang="en-US" dirty="0"/>
              <a:t>Develop (or secure from a third party) the needed repository infrastructure to securely house and store the data.</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fontScale="90000"/>
          </a:bodyPr>
          <a:lstStyle/>
          <a:p>
            <a:r>
              <a:rPr lang="en-GB" dirty="0"/>
              <a:t>Process of Data Curation (</a:t>
            </a:r>
            <a:r>
              <a:rPr lang="en-GB" sz="3600" dirty="0"/>
              <a:t>Start repository data curation service</a:t>
            </a:r>
            <a:r>
              <a:rPr lang="en-GB" dirty="0"/>
              <a:t>) </a:t>
            </a:r>
            <a:endParaRPr lang="en-US" dirty="0"/>
          </a:p>
        </p:txBody>
      </p:sp>
    </p:spTree>
    <p:extLst>
      <p:ext uri="{BB962C8B-B14F-4D97-AF65-F5344CB8AC3E}">
        <p14:creationId xmlns:p14="http://schemas.microsoft.com/office/powerpoint/2010/main" val="342711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T</a:t>
            </a:r>
            <a:r>
              <a:rPr lang="en-US" dirty="0"/>
              <a:t>he curation should be able to provide avenues to enable data curators to submit their data for deposit into the repository.</a:t>
            </a:r>
          </a:p>
          <a:p>
            <a:pPr algn="just"/>
            <a:r>
              <a:rPr lang="en-US" dirty="0"/>
              <a:t>Recruit data for your service</a:t>
            </a:r>
          </a:p>
          <a:p>
            <a:pPr algn="just"/>
            <a:r>
              <a:rPr lang="en-US" dirty="0"/>
              <a:t>Negotiate deposit (terms of deposit)</a:t>
            </a:r>
          </a:p>
          <a:p>
            <a:pPr algn="just"/>
            <a:r>
              <a:rPr lang="en-US" dirty="0"/>
              <a:t> Obtain Author Deposit Agreement (copy rights issues)</a:t>
            </a:r>
          </a:p>
          <a:p>
            <a:pPr algn="just"/>
            <a:r>
              <a:rPr lang="en-US" dirty="0"/>
              <a:t>Facilitate transfer of the data</a:t>
            </a:r>
          </a:p>
          <a:p>
            <a:pPr algn="just"/>
            <a:r>
              <a:rPr lang="en-US" dirty="0"/>
              <a:t>Obtain the metadata and documentation </a:t>
            </a:r>
          </a:p>
          <a:p>
            <a:pPr algn="just"/>
            <a:r>
              <a:rPr lang="en-US" dirty="0"/>
              <a:t>Receive notification of data.</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a:bodyPr>
          <a:lstStyle/>
          <a:p>
            <a:r>
              <a:rPr lang="en-GB" dirty="0"/>
              <a:t>Process of Data Curation (</a:t>
            </a:r>
            <a:r>
              <a:rPr lang="en-GB" sz="3600" dirty="0"/>
              <a:t>Receive the Data</a:t>
            </a:r>
            <a:r>
              <a:rPr lang="en-GB" dirty="0"/>
              <a:t>) </a:t>
            </a:r>
            <a:endParaRPr lang="en-US" dirty="0"/>
          </a:p>
        </p:txBody>
      </p:sp>
    </p:spTree>
    <p:extLst>
      <p:ext uri="{BB962C8B-B14F-4D97-AF65-F5344CB8AC3E}">
        <p14:creationId xmlns:p14="http://schemas.microsoft.com/office/powerpoint/2010/main" val="170682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dirty="0"/>
              <a:t>Appraise and Select</a:t>
            </a:r>
          </a:p>
          <a:p>
            <a:pPr lvl="1" algn="just"/>
            <a:r>
              <a:rPr lang="en-GB" dirty="0"/>
              <a:t>Data curation service should include review of submissions to allow for the selection and rejection of data that does not meet collection policy and mitigate known risk inherent to digital data. </a:t>
            </a:r>
          </a:p>
          <a:p>
            <a:pPr algn="just"/>
            <a:r>
              <a:rPr lang="en-GB" dirty="0"/>
              <a:t>Processing and treatment actions for data</a:t>
            </a:r>
          </a:p>
          <a:p>
            <a:pPr lvl="1" algn="just"/>
            <a:r>
              <a:rPr lang="en-US" dirty="0"/>
              <a:t>Data curation services should include processing actions for all data deposited in order to best arrange, transform, and prepare the data according to established procedures.</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a:bodyPr>
          <a:lstStyle/>
          <a:p>
            <a:r>
              <a:rPr lang="en-GB" dirty="0"/>
              <a:t>Process of Data Curation  </a:t>
            </a:r>
            <a:endParaRPr lang="en-US" dirty="0"/>
          </a:p>
        </p:txBody>
      </p:sp>
    </p:spTree>
    <p:extLst>
      <p:ext uri="{BB962C8B-B14F-4D97-AF65-F5344CB8AC3E}">
        <p14:creationId xmlns:p14="http://schemas.microsoft.com/office/powerpoint/2010/main" val="185075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lnSpcReduction="10000"/>
          </a:bodyPr>
          <a:lstStyle/>
          <a:p>
            <a:pPr algn="just"/>
            <a:r>
              <a:rPr lang="en-GB" dirty="0"/>
              <a:t>Ingest and Store Data in your repository </a:t>
            </a:r>
          </a:p>
          <a:p>
            <a:pPr lvl="1" algn="just"/>
            <a:r>
              <a:rPr lang="en-GB" dirty="0"/>
              <a:t>Store the data in a secured location using the appropriate repository infrastructure. </a:t>
            </a:r>
          </a:p>
          <a:p>
            <a:pPr algn="just"/>
            <a:r>
              <a:rPr lang="en-GB" dirty="0"/>
              <a:t>Provide a descriptive metadata</a:t>
            </a:r>
          </a:p>
          <a:p>
            <a:pPr lvl="1" algn="just"/>
            <a:r>
              <a:rPr lang="en-US" dirty="0"/>
              <a:t>should apply appropriate descriptive metadata and enhance existing metadata that best facilitates discovery. </a:t>
            </a:r>
          </a:p>
          <a:p>
            <a:pPr algn="just"/>
            <a:r>
              <a:rPr lang="en-US" dirty="0"/>
              <a:t>The repository should be made accessible to all and easily discoverable. </a:t>
            </a:r>
          </a:p>
          <a:p>
            <a:pPr algn="just"/>
            <a:r>
              <a:rPr lang="en-US" dirty="0"/>
              <a:t>The data should be preserved for a long-term and re-sue </a:t>
            </a:r>
            <a:endParaRPr lang="en-GB"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normAutofit/>
          </a:bodyPr>
          <a:lstStyle/>
          <a:p>
            <a:r>
              <a:rPr lang="en-GB" dirty="0"/>
              <a:t>Process of Data Curation  </a:t>
            </a:r>
            <a:endParaRPr lang="en-US" dirty="0"/>
          </a:p>
        </p:txBody>
      </p:sp>
    </p:spTree>
    <p:extLst>
      <p:ext uri="{BB962C8B-B14F-4D97-AF65-F5344CB8AC3E}">
        <p14:creationId xmlns:p14="http://schemas.microsoft.com/office/powerpoint/2010/main" val="2106842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One page commentary on Data Policy of your respective organizations covering the following areas:</a:t>
            </a:r>
          </a:p>
          <a:p>
            <a:pPr marL="742950" indent="-742950">
              <a:buAutoNum type="arabicParenBoth"/>
            </a:pPr>
            <a:r>
              <a:rPr lang="en-US" dirty="0"/>
              <a:t>Structure of  Data Dissemination</a:t>
            </a:r>
          </a:p>
          <a:p>
            <a:pPr marL="742950" indent="-742950">
              <a:buAutoNum type="arabicParenBoth"/>
            </a:pPr>
            <a:r>
              <a:rPr lang="en-US" dirty="0"/>
              <a:t> Format of Data Dissemination</a:t>
            </a:r>
          </a:p>
          <a:p>
            <a:pPr marL="742950" indent="-742950">
              <a:buAutoNum type="arabicParenBoth"/>
            </a:pPr>
            <a:r>
              <a:rPr lang="en-US" dirty="0"/>
              <a:t>Data Sharing Protocols and Procedures if any</a:t>
            </a:r>
          </a:p>
          <a:p>
            <a:pPr marL="742950" indent="-742950">
              <a:buAutoNum type="arabicParenBoth"/>
            </a:pPr>
            <a:r>
              <a:rPr lang="en-US" dirty="0"/>
              <a:t>Data Visibility  (Website/social media handles)</a:t>
            </a:r>
          </a:p>
          <a:p>
            <a:pPr marL="742950" indent="-742950">
              <a:buAutoNum type="arabicParenBoth"/>
            </a:pPr>
            <a:endParaRPr lang="en-US" dirty="0"/>
          </a:p>
          <a:p>
            <a:pPr marL="0" indent="0">
              <a:buNone/>
            </a:pPr>
            <a:r>
              <a:rPr lang="en-US" dirty="0"/>
              <a:t>(B) Suggest ways by which the mentioned areas of data curation can be improved/implemented in your organization.</a:t>
            </a:r>
          </a:p>
          <a:p>
            <a:pPr marL="742950" indent="-742950">
              <a:buAutoNum type="arabicParenBoth"/>
            </a:pPr>
            <a:endParaRPr lang="en-US" dirty="0"/>
          </a:p>
          <a:p>
            <a:pPr marL="742950" indent="-742950">
              <a:buAutoNum type="arabicParenBoth"/>
            </a:pPr>
            <a:endParaRPr lang="en-GB" dirty="0"/>
          </a:p>
        </p:txBody>
      </p:sp>
      <p:sp>
        <p:nvSpPr>
          <p:cNvPr id="3" name="Title 2"/>
          <p:cNvSpPr>
            <a:spLocks noGrp="1"/>
          </p:cNvSpPr>
          <p:nvPr>
            <p:ph type="title"/>
          </p:nvPr>
        </p:nvSpPr>
        <p:spPr/>
        <p:txBody>
          <a:bodyPr/>
          <a:lstStyle/>
          <a:p>
            <a:r>
              <a:rPr lang="en-GB" dirty="0"/>
              <a:t>TO DO </a:t>
            </a:r>
          </a:p>
        </p:txBody>
      </p:sp>
    </p:spTree>
    <p:extLst>
      <p:ext uri="{BB962C8B-B14F-4D97-AF65-F5344CB8AC3E}">
        <p14:creationId xmlns:p14="http://schemas.microsoft.com/office/powerpoint/2010/main" val="69432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a:extLst>
              <a:ext uri="{FF2B5EF4-FFF2-40B4-BE49-F238E27FC236}">
                <a16:creationId xmlns:a16="http://schemas.microsoft.com/office/drawing/2014/main" id="{C3210D8A-AC9B-45FE-9125-43A5447C72E0}"/>
              </a:ext>
            </a:extLst>
          </p:cNvPr>
          <p:cNvCxnSpPr>
            <a:cxnSpLocks/>
          </p:cNvCxnSpPr>
          <p:nvPr/>
        </p:nvCxnSpPr>
        <p:spPr>
          <a:xfrm>
            <a:off x="10136102" y="3449038"/>
            <a:ext cx="628151"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308CDC4E-343D-474E-A455-672C20B1496E}"/>
              </a:ext>
            </a:extLst>
          </p:cNvPr>
          <p:cNvSpPr>
            <a:spLocks noGrp="1"/>
          </p:cNvSpPr>
          <p:nvPr>
            <p:ph type="title"/>
          </p:nvPr>
        </p:nvSpPr>
        <p:spPr/>
        <p:txBody>
          <a:bodyPr/>
          <a:lstStyle/>
          <a:p>
            <a:r>
              <a:rPr lang="en-GB" dirty="0"/>
              <a:t>Data Practices (</a:t>
            </a:r>
            <a:r>
              <a:rPr lang="en-US" sz="2400" dirty="0"/>
              <a:t>Creating and Managing Research Data</a:t>
            </a:r>
            <a:r>
              <a:rPr lang="en-GB" dirty="0"/>
              <a:t>)</a:t>
            </a:r>
            <a:endParaRPr lang="en-US" dirty="0"/>
          </a:p>
        </p:txBody>
      </p:sp>
      <p:sp>
        <p:nvSpPr>
          <p:cNvPr id="6" name="Rectangle: Diagonal Corners Rounded 5">
            <a:extLst>
              <a:ext uri="{FF2B5EF4-FFF2-40B4-BE49-F238E27FC236}">
                <a16:creationId xmlns:a16="http://schemas.microsoft.com/office/drawing/2014/main" id="{54370B9A-0405-462D-B6B1-03E76DF948ED}"/>
              </a:ext>
            </a:extLst>
          </p:cNvPr>
          <p:cNvSpPr/>
          <p:nvPr/>
        </p:nvSpPr>
        <p:spPr>
          <a:xfrm>
            <a:off x="0" y="3096125"/>
            <a:ext cx="1973179"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Planning/Proposal writing </a:t>
            </a:r>
            <a:endParaRPr lang="en-US" sz="2000" b="1" i="1" dirty="0">
              <a:effectLst>
                <a:outerShdw blurRad="38100" dist="38100" dir="2700000" algn="tl">
                  <a:srgbClr val="000000">
                    <a:alpha val="43137"/>
                  </a:srgbClr>
                </a:outerShdw>
              </a:effectLst>
            </a:endParaRPr>
          </a:p>
        </p:txBody>
      </p:sp>
      <p:sp>
        <p:nvSpPr>
          <p:cNvPr id="8" name="Rectangle: Diagonal Corners Rounded 7">
            <a:extLst>
              <a:ext uri="{FF2B5EF4-FFF2-40B4-BE49-F238E27FC236}">
                <a16:creationId xmlns:a16="http://schemas.microsoft.com/office/drawing/2014/main" id="{89FEA1C0-59AD-4701-9B9A-85203259609B}"/>
              </a:ext>
            </a:extLst>
          </p:cNvPr>
          <p:cNvSpPr/>
          <p:nvPr/>
        </p:nvSpPr>
        <p:spPr>
          <a:xfrm>
            <a:off x="2506580" y="3096125"/>
            <a:ext cx="1628273"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Project Start Up</a:t>
            </a:r>
            <a:endParaRPr lang="en-US" sz="2000" b="1" i="1" dirty="0">
              <a:effectLst>
                <a:outerShdw blurRad="38100" dist="38100" dir="2700000" algn="tl">
                  <a:srgbClr val="000000">
                    <a:alpha val="43137"/>
                  </a:srgbClr>
                </a:outerShdw>
              </a:effectLst>
            </a:endParaRPr>
          </a:p>
        </p:txBody>
      </p:sp>
      <p:sp>
        <p:nvSpPr>
          <p:cNvPr id="9" name="Rectangle: Diagonal Corners Rounded 8">
            <a:extLst>
              <a:ext uri="{FF2B5EF4-FFF2-40B4-BE49-F238E27FC236}">
                <a16:creationId xmlns:a16="http://schemas.microsoft.com/office/drawing/2014/main" id="{D10117F4-17E4-4D92-A791-E5BBADA1E9FC}"/>
              </a:ext>
            </a:extLst>
          </p:cNvPr>
          <p:cNvSpPr/>
          <p:nvPr/>
        </p:nvSpPr>
        <p:spPr>
          <a:xfrm>
            <a:off x="4657226" y="3080082"/>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Collection</a:t>
            </a:r>
            <a:endParaRPr lang="en-US" sz="2000" b="1" i="1" dirty="0">
              <a:effectLst>
                <a:outerShdw blurRad="38100" dist="38100" dir="2700000" algn="tl">
                  <a:srgbClr val="000000">
                    <a:alpha val="43137"/>
                  </a:srgbClr>
                </a:outerShdw>
              </a:effectLst>
            </a:endParaRPr>
          </a:p>
        </p:txBody>
      </p:sp>
      <p:sp>
        <p:nvSpPr>
          <p:cNvPr id="11" name="Rectangle: Diagonal Corners Rounded 10">
            <a:extLst>
              <a:ext uri="{FF2B5EF4-FFF2-40B4-BE49-F238E27FC236}">
                <a16:creationId xmlns:a16="http://schemas.microsoft.com/office/drawing/2014/main" id="{75C5096A-9079-49EF-8A64-096AF475BE04}"/>
              </a:ext>
            </a:extLst>
          </p:cNvPr>
          <p:cNvSpPr/>
          <p:nvPr/>
        </p:nvSpPr>
        <p:spPr>
          <a:xfrm>
            <a:off x="8769018" y="3080081"/>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Sharing</a:t>
            </a:r>
            <a:endParaRPr lang="en-US" sz="2000" b="1" i="1" dirty="0">
              <a:effectLst>
                <a:outerShdw blurRad="38100" dist="38100" dir="2700000" algn="tl">
                  <a:srgbClr val="000000">
                    <a:alpha val="43137"/>
                  </a:srgbClr>
                </a:outerShdw>
              </a:effectLst>
            </a:endParaRPr>
          </a:p>
        </p:txBody>
      </p:sp>
      <p:sp>
        <p:nvSpPr>
          <p:cNvPr id="12" name="Rectangle: Diagonal Corners Rounded 11">
            <a:extLst>
              <a:ext uri="{FF2B5EF4-FFF2-40B4-BE49-F238E27FC236}">
                <a16:creationId xmlns:a16="http://schemas.microsoft.com/office/drawing/2014/main" id="{78185094-6314-463A-98CB-BE221E60A40B}"/>
              </a:ext>
            </a:extLst>
          </p:cNvPr>
          <p:cNvSpPr/>
          <p:nvPr/>
        </p:nvSpPr>
        <p:spPr>
          <a:xfrm>
            <a:off x="10764254" y="3080080"/>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End of Project</a:t>
            </a:r>
            <a:endParaRPr lang="en-US" sz="2000" b="1" i="1" dirty="0">
              <a:effectLst>
                <a:outerShdw blurRad="38100" dist="38100" dir="2700000" algn="tl">
                  <a:srgbClr val="000000">
                    <a:alpha val="43137"/>
                  </a:srgbClr>
                </a:outerShdw>
              </a:effectLst>
            </a:endParaRPr>
          </a:p>
        </p:txBody>
      </p:sp>
      <p:sp>
        <p:nvSpPr>
          <p:cNvPr id="13" name="Rectangle: Diagonal Corners Rounded 12">
            <a:extLst>
              <a:ext uri="{FF2B5EF4-FFF2-40B4-BE49-F238E27FC236}">
                <a16:creationId xmlns:a16="http://schemas.microsoft.com/office/drawing/2014/main" id="{7008A4C1-2CBC-4CC6-99D9-A2A7718069ED}"/>
              </a:ext>
            </a:extLst>
          </p:cNvPr>
          <p:cNvSpPr/>
          <p:nvPr/>
        </p:nvSpPr>
        <p:spPr>
          <a:xfrm>
            <a:off x="3742824" y="1596186"/>
            <a:ext cx="1700463"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Discovery </a:t>
            </a:r>
            <a:endParaRPr lang="en-US" sz="2000" b="1" i="1" dirty="0">
              <a:effectLst>
                <a:outerShdw blurRad="38100" dist="38100" dir="2700000" algn="tl">
                  <a:srgbClr val="000000">
                    <a:alpha val="43137"/>
                  </a:srgbClr>
                </a:outerShdw>
              </a:effectLst>
            </a:endParaRPr>
          </a:p>
        </p:txBody>
      </p:sp>
      <p:sp>
        <p:nvSpPr>
          <p:cNvPr id="14" name="Rectangle: Diagonal Corners Rounded 13">
            <a:extLst>
              <a:ext uri="{FF2B5EF4-FFF2-40B4-BE49-F238E27FC236}">
                <a16:creationId xmlns:a16="http://schemas.microsoft.com/office/drawing/2014/main" id="{47AD6EAB-35EF-4075-8509-B773BD2DBCAA}"/>
              </a:ext>
            </a:extLst>
          </p:cNvPr>
          <p:cNvSpPr/>
          <p:nvPr/>
        </p:nvSpPr>
        <p:spPr>
          <a:xfrm>
            <a:off x="7306678" y="1596187"/>
            <a:ext cx="1700463"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Archive</a:t>
            </a:r>
            <a:endParaRPr lang="en-US" sz="2000" b="1" i="1"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F4D19EEF-9147-4998-B82C-10B16A28F905}"/>
              </a:ext>
            </a:extLst>
          </p:cNvPr>
          <p:cNvSpPr txBox="1"/>
          <p:nvPr/>
        </p:nvSpPr>
        <p:spPr>
          <a:xfrm>
            <a:off x="5210176" y="4511503"/>
            <a:ext cx="2080459" cy="461665"/>
          </a:xfrm>
          <a:prstGeom prst="rect">
            <a:avLst/>
          </a:prstGeom>
          <a:noFill/>
        </p:spPr>
        <p:txBody>
          <a:bodyPr wrap="square" rtlCol="0">
            <a:spAutoFit/>
          </a:bodyPr>
          <a:lstStyle/>
          <a:p>
            <a:pPr algn="ctr"/>
            <a:r>
              <a:rPr lang="en-GB" sz="2400" b="1" dirty="0"/>
              <a:t>Re-Purpose</a:t>
            </a:r>
            <a:endParaRPr lang="en-US" sz="2400" b="1" dirty="0"/>
          </a:p>
        </p:txBody>
      </p:sp>
      <p:sp>
        <p:nvSpPr>
          <p:cNvPr id="17" name="TextBox 16">
            <a:extLst>
              <a:ext uri="{FF2B5EF4-FFF2-40B4-BE49-F238E27FC236}">
                <a16:creationId xmlns:a16="http://schemas.microsoft.com/office/drawing/2014/main" id="{DFC491E5-6779-4AC9-9352-292B4560B979}"/>
              </a:ext>
            </a:extLst>
          </p:cNvPr>
          <p:cNvSpPr txBox="1"/>
          <p:nvPr/>
        </p:nvSpPr>
        <p:spPr>
          <a:xfrm>
            <a:off x="7861055" y="4759531"/>
            <a:ext cx="2604334" cy="461665"/>
          </a:xfrm>
          <a:prstGeom prst="rect">
            <a:avLst/>
          </a:prstGeom>
          <a:noFill/>
        </p:spPr>
        <p:txBody>
          <a:bodyPr wrap="square" rtlCol="0">
            <a:spAutoFit/>
          </a:bodyPr>
          <a:lstStyle/>
          <a:p>
            <a:pPr algn="ctr"/>
            <a:r>
              <a:rPr lang="en-GB" sz="2400" b="1" dirty="0"/>
              <a:t>Data Life-Cycle</a:t>
            </a:r>
            <a:endParaRPr lang="en-US" sz="2400" b="1" dirty="0"/>
          </a:p>
        </p:txBody>
      </p:sp>
      <p:sp>
        <p:nvSpPr>
          <p:cNvPr id="18" name="TextBox 17">
            <a:extLst>
              <a:ext uri="{FF2B5EF4-FFF2-40B4-BE49-F238E27FC236}">
                <a16:creationId xmlns:a16="http://schemas.microsoft.com/office/drawing/2014/main" id="{81ACDB3D-0F23-45AE-AFC4-EC546AC2C93C}"/>
              </a:ext>
            </a:extLst>
          </p:cNvPr>
          <p:cNvSpPr txBox="1"/>
          <p:nvPr/>
        </p:nvSpPr>
        <p:spPr>
          <a:xfrm>
            <a:off x="9673641" y="1297452"/>
            <a:ext cx="2181225" cy="461665"/>
          </a:xfrm>
          <a:prstGeom prst="rect">
            <a:avLst/>
          </a:prstGeom>
          <a:noFill/>
        </p:spPr>
        <p:txBody>
          <a:bodyPr wrap="square" rtlCol="0">
            <a:spAutoFit/>
          </a:bodyPr>
          <a:lstStyle/>
          <a:p>
            <a:pPr algn="ctr"/>
            <a:r>
              <a:rPr lang="en-GB" sz="2400" b="1" dirty="0"/>
              <a:t>Deposit</a:t>
            </a:r>
            <a:endParaRPr lang="en-US" sz="2400" b="1" dirty="0"/>
          </a:p>
        </p:txBody>
      </p:sp>
      <p:sp>
        <p:nvSpPr>
          <p:cNvPr id="20" name="TextBox 19">
            <a:extLst>
              <a:ext uri="{FF2B5EF4-FFF2-40B4-BE49-F238E27FC236}">
                <a16:creationId xmlns:a16="http://schemas.microsoft.com/office/drawing/2014/main" id="{FB1F3CBE-068F-462A-9EAF-3583FBBC4607}"/>
              </a:ext>
            </a:extLst>
          </p:cNvPr>
          <p:cNvSpPr txBox="1"/>
          <p:nvPr/>
        </p:nvSpPr>
        <p:spPr>
          <a:xfrm>
            <a:off x="5348583" y="1502326"/>
            <a:ext cx="2181225" cy="461665"/>
          </a:xfrm>
          <a:prstGeom prst="rect">
            <a:avLst/>
          </a:prstGeom>
          <a:noFill/>
        </p:spPr>
        <p:txBody>
          <a:bodyPr wrap="square" rtlCol="0">
            <a:spAutoFit/>
          </a:bodyPr>
          <a:lstStyle/>
          <a:p>
            <a:pPr algn="ctr"/>
            <a:r>
              <a:rPr lang="en-GB" sz="2400" b="1" dirty="0"/>
              <a:t>Re-Use</a:t>
            </a:r>
            <a:endParaRPr lang="en-US" sz="2400" b="1" dirty="0"/>
          </a:p>
        </p:txBody>
      </p:sp>
      <p:cxnSp>
        <p:nvCxnSpPr>
          <p:cNvPr id="22" name="Straight Arrow Connector 21">
            <a:extLst>
              <a:ext uri="{FF2B5EF4-FFF2-40B4-BE49-F238E27FC236}">
                <a16:creationId xmlns:a16="http://schemas.microsoft.com/office/drawing/2014/main" id="{993E37C8-35D3-47C1-BB56-15210535FDBC}"/>
              </a:ext>
            </a:extLst>
          </p:cNvPr>
          <p:cNvCxnSpPr>
            <a:cxnSpLocks/>
          </p:cNvCxnSpPr>
          <p:nvPr/>
        </p:nvCxnSpPr>
        <p:spPr>
          <a:xfrm>
            <a:off x="5010151" y="2253911"/>
            <a:ext cx="0" cy="826169"/>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CDF2D1D-AC4C-4DB0-88A0-CA4B9A6215C5}"/>
              </a:ext>
            </a:extLst>
          </p:cNvPr>
          <p:cNvCxnSpPr>
            <a:cxnSpLocks/>
          </p:cNvCxnSpPr>
          <p:nvPr/>
        </p:nvCxnSpPr>
        <p:spPr>
          <a:xfrm>
            <a:off x="1973179" y="3424987"/>
            <a:ext cx="504000"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8ADFF4-5217-4E01-8074-E6E8EB0764B9}"/>
              </a:ext>
            </a:extLst>
          </p:cNvPr>
          <p:cNvCxnSpPr>
            <a:cxnSpLocks/>
          </p:cNvCxnSpPr>
          <p:nvPr/>
        </p:nvCxnSpPr>
        <p:spPr>
          <a:xfrm>
            <a:off x="4153226" y="3424987"/>
            <a:ext cx="504000"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2CCD9E-E770-47BA-A069-7AF04488DADA}"/>
              </a:ext>
            </a:extLst>
          </p:cNvPr>
          <p:cNvCxnSpPr>
            <a:cxnSpLocks/>
            <a:stCxn id="9" idx="0"/>
          </p:cNvCxnSpPr>
          <p:nvPr/>
        </p:nvCxnSpPr>
        <p:spPr>
          <a:xfrm flipV="1">
            <a:off x="6084972" y="3392897"/>
            <a:ext cx="628150" cy="16048"/>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3E3203-CEED-471E-A070-3EF6EB4BA0D5}"/>
              </a:ext>
            </a:extLst>
          </p:cNvPr>
          <p:cNvCxnSpPr>
            <a:cxnSpLocks/>
            <a:endCxn id="11" idx="2"/>
          </p:cNvCxnSpPr>
          <p:nvPr/>
        </p:nvCxnSpPr>
        <p:spPr>
          <a:xfrm>
            <a:off x="8140867" y="3392896"/>
            <a:ext cx="628151"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4950707-B389-4652-ADAF-F2551B60DC7A}"/>
              </a:ext>
            </a:extLst>
          </p:cNvPr>
          <p:cNvCxnSpPr>
            <a:cxnSpLocks/>
          </p:cNvCxnSpPr>
          <p:nvPr/>
        </p:nvCxnSpPr>
        <p:spPr>
          <a:xfrm>
            <a:off x="7290636" y="3639033"/>
            <a:ext cx="0" cy="13634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3AA0C6-713C-4AB6-8689-237A3BE551CC}"/>
              </a:ext>
            </a:extLst>
          </p:cNvPr>
          <p:cNvCxnSpPr>
            <a:cxnSpLocks/>
          </p:cNvCxnSpPr>
          <p:nvPr/>
        </p:nvCxnSpPr>
        <p:spPr>
          <a:xfrm>
            <a:off x="5135979" y="4967682"/>
            <a:ext cx="2124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6F92A22-6B41-46C0-A4E6-E3D9F3CAAC6B}"/>
              </a:ext>
            </a:extLst>
          </p:cNvPr>
          <p:cNvCxnSpPr>
            <a:cxnSpLocks/>
          </p:cNvCxnSpPr>
          <p:nvPr/>
        </p:nvCxnSpPr>
        <p:spPr>
          <a:xfrm flipV="1">
            <a:off x="5154530" y="3693355"/>
            <a:ext cx="0" cy="129600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Diagonal Corners Rounded 9">
            <a:extLst>
              <a:ext uri="{FF2B5EF4-FFF2-40B4-BE49-F238E27FC236}">
                <a16:creationId xmlns:a16="http://schemas.microsoft.com/office/drawing/2014/main" id="{A35BB01F-AB6F-408C-8EE5-3FC8BF87402E}"/>
              </a:ext>
            </a:extLst>
          </p:cNvPr>
          <p:cNvSpPr/>
          <p:nvPr/>
        </p:nvSpPr>
        <p:spPr>
          <a:xfrm>
            <a:off x="6713122" y="3080081"/>
            <a:ext cx="1427746" cy="657725"/>
          </a:xfrm>
          <a:prstGeom prst="round2Diag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effectLst>
                  <a:outerShdw blurRad="38100" dist="38100" dir="2700000" algn="tl">
                    <a:srgbClr val="000000">
                      <a:alpha val="43137"/>
                    </a:srgbClr>
                  </a:outerShdw>
                </a:effectLst>
              </a:rPr>
              <a:t>Data Analysis</a:t>
            </a:r>
            <a:endParaRPr lang="en-US" sz="2000" b="1" i="1" dirty="0">
              <a:effectLst>
                <a:outerShdw blurRad="38100" dist="38100" dir="2700000" algn="tl">
                  <a:srgbClr val="000000">
                    <a:alpha val="43137"/>
                  </a:srgbClr>
                </a:outerShdw>
              </a:effectLst>
            </a:endParaRPr>
          </a:p>
        </p:txBody>
      </p:sp>
      <p:cxnSp>
        <p:nvCxnSpPr>
          <p:cNvPr id="45" name="Straight Connector 44">
            <a:extLst>
              <a:ext uri="{FF2B5EF4-FFF2-40B4-BE49-F238E27FC236}">
                <a16:creationId xmlns:a16="http://schemas.microsoft.com/office/drawing/2014/main" id="{9D7F9DFF-D705-49D3-B46D-98FEC6AEB8B8}"/>
              </a:ext>
            </a:extLst>
          </p:cNvPr>
          <p:cNvCxnSpPr>
            <a:cxnSpLocks/>
          </p:cNvCxnSpPr>
          <p:nvPr/>
        </p:nvCxnSpPr>
        <p:spPr>
          <a:xfrm>
            <a:off x="11486919" y="1773449"/>
            <a:ext cx="0" cy="1296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83A0ED-1826-4BE4-8C44-E2E3DB1FAEA2}"/>
              </a:ext>
            </a:extLst>
          </p:cNvPr>
          <p:cNvCxnSpPr>
            <a:cxnSpLocks/>
          </p:cNvCxnSpPr>
          <p:nvPr/>
        </p:nvCxnSpPr>
        <p:spPr>
          <a:xfrm flipH="1">
            <a:off x="9015661" y="1759117"/>
            <a:ext cx="2510592"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65DE7A2-6CFC-464F-AA34-9A6EF8AC8152}"/>
              </a:ext>
            </a:extLst>
          </p:cNvPr>
          <p:cNvCxnSpPr>
            <a:cxnSpLocks/>
          </p:cNvCxnSpPr>
          <p:nvPr/>
        </p:nvCxnSpPr>
        <p:spPr>
          <a:xfrm flipH="1">
            <a:off x="5403183" y="1959639"/>
            <a:ext cx="1872000" cy="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A09CF1-1E1F-4A41-85F2-95C70202EE30}"/>
              </a:ext>
            </a:extLst>
          </p:cNvPr>
          <p:cNvCxnSpPr>
            <a:cxnSpLocks/>
          </p:cNvCxnSpPr>
          <p:nvPr/>
        </p:nvCxnSpPr>
        <p:spPr>
          <a:xfrm>
            <a:off x="768593" y="1909006"/>
            <a:ext cx="2952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D2384B3-FCFB-4CC2-979C-ABB607AFAE42}"/>
              </a:ext>
            </a:extLst>
          </p:cNvPr>
          <p:cNvCxnSpPr>
            <a:cxnSpLocks/>
          </p:cNvCxnSpPr>
          <p:nvPr/>
        </p:nvCxnSpPr>
        <p:spPr>
          <a:xfrm>
            <a:off x="784635" y="1876921"/>
            <a:ext cx="0" cy="1188000"/>
          </a:xfrm>
          <a:prstGeom prst="straightConnector1">
            <a:avLst/>
          </a:prstGeom>
          <a:ln w="76200">
            <a:solidFill>
              <a:srgbClr val="F72603"/>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60D5B04A-41DD-4376-B4B1-3132F6543DB5}"/>
              </a:ext>
            </a:extLst>
          </p:cNvPr>
          <p:cNvSpPr/>
          <p:nvPr/>
        </p:nvSpPr>
        <p:spPr>
          <a:xfrm>
            <a:off x="4296292" y="2306384"/>
            <a:ext cx="6018782" cy="3254143"/>
          </a:xfrm>
          <a:prstGeom prst="round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33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000"/>
                                        <p:tgtEl>
                                          <p:spTgt spid="25"/>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circle(in)">
                                      <p:cBhvr>
                                        <p:cTn id="20" dur="2000"/>
                                        <p:tgtEl>
                                          <p:spTgt spid="27"/>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circle(in)">
                                      <p:cBhvr>
                                        <p:cTn id="28" dur="2000"/>
                                        <p:tgtEl>
                                          <p:spTgt spid="28"/>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ircle(in)">
                                      <p:cBhvr>
                                        <p:cTn id="39" dur="20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circle(in)">
                                      <p:cBhvr>
                                        <p:cTn id="44" dur="2000"/>
                                        <p:tgtEl>
                                          <p:spTgt spid="33"/>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ircle(in)">
                                      <p:cBhvr>
                                        <p:cTn id="47" dur="2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randombar(horizontal)">
                                      <p:cBhvr>
                                        <p:cTn id="52" dur="500"/>
                                        <p:tgtEl>
                                          <p:spTgt spid="4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randombar(horizontal)">
                                      <p:cBhvr>
                                        <p:cTn id="55" dur="500"/>
                                        <p:tgtEl>
                                          <p:spTgt spid="18"/>
                                        </p:tgtEl>
                                      </p:cBhvr>
                                    </p:animEffect>
                                  </p:childTnLst>
                                </p:cTn>
                              </p:par>
                              <p:par>
                                <p:cTn id="56" presetID="14" presetClass="entr" presetSubtype="1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randombar(horizontal)">
                                      <p:cBhvr>
                                        <p:cTn id="58" dur="500"/>
                                        <p:tgtEl>
                                          <p:spTgt spid="4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randombar(horizontal)">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randombar(horizontal)">
                                      <p:cBhvr>
                                        <p:cTn id="66" dur="500"/>
                                        <p:tgtEl>
                                          <p:spTgt spid="49"/>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randombar(horizontal)">
                                      <p:cBhvr>
                                        <p:cTn id="69" dur="500"/>
                                        <p:tgtEl>
                                          <p:spTgt spid="20"/>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randombar(horizontal)">
                                      <p:cBhvr>
                                        <p:cTn id="77" dur="500"/>
                                        <p:tgtEl>
                                          <p:spTgt spid="51"/>
                                        </p:tgtEl>
                                      </p:cBhvr>
                                    </p:animEffect>
                                  </p:childTnLst>
                                </p:cTn>
                              </p:par>
                              <p:par>
                                <p:cTn id="78" presetID="14" presetClass="entr" presetSubtype="10" fill="hold" nodeType="with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randombar(horizontal)">
                                      <p:cBhvr>
                                        <p:cTn id="80" dur="500"/>
                                        <p:tgtEl>
                                          <p:spTgt spid="52"/>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circle(in)">
                                      <p:cBhvr>
                                        <p:cTn id="85"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14" grpId="0" animBg="1"/>
      <p:bldP spid="18" grpId="0"/>
      <p:bldP spid="20" grpId="0"/>
      <p:bldP spid="10"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2BE9-70BA-4F10-8BCA-B6DAF072994B}"/>
              </a:ext>
            </a:extLst>
          </p:cNvPr>
          <p:cNvSpPr>
            <a:spLocks noGrp="1"/>
          </p:cNvSpPr>
          <p:nvPr>
            <p:ph type="title"/>
          </p:nvPr>
        </p:nvSpPr>
        <p:spPr/>
        <p:txBody>
          <a:bodyPr/>
          <a:lstStyle/>
          <a:p>
            <a:r>
              <a:rPr lang="en-GB" dirty="0"/>
              <a:t>Day One </a:t>
            </a:r>
            <a:endParaRPr lang="en-US" dirty="0"/>
          </a:p>
        </p:txBody>
      </p:sp>
      <p:sp>
        <p:nvSpPr>
          <p:cNvPr id="3" name="Text Placeholder 2">
            <a:extLst>
              <a:ext uri="{FF2B5EF4-FFF2-40B4-BE49-F238E27FC236}">
                <a16:creationId xmlns:a16="http://schemas.microsoft.com/office/drawing/2014/main" id="{DA386D38-B549-4B6D-ABD9-BCFEAAB8E738}"/>
              </a:ext>
            </a:extLst>
          </p:cNvPr>
          <p:cNvSpPr>
            <a:spLocks noGrp="1"/>
          </p:cNvSpPr>
          <p:nvPr>
            <p:ph type="body" idx="1"/>
          </p:nvPr>
        </p:nvSpPr>
        <p:spPr>
          <a:xfrm>
            <a:off x="1531702" y="3636259"/>
            <a:ext cx="8688977" cy="478542"/>
          </a:xfrm>
        </p:spPr>
        <p:txBody>
          <a:bodyPr>
            <a:normAutofit fontScale="70000" lnSpcReduction="20000"/>
          </a:bodyPr>
          <a:lstStyle/>
          <a:p>
            <a:r>
              <a:rPr lang="en-GB" dirty="0"/>
              <a:t>Overview of Data Practices and Data Curation </a:t>
            </a:r>
            <a:endParaRPr lang="en-US" dirty="0"/>
          </a:p>
        </p:txBody>
      </p:sp>
    </p:spTree>
    <p:extLst>
      <p:ext uri="{BB962C8B-B14F-4D97-AF65-F5344CB8AC3E}">
        <p14:creationId xmlns:p14="http://schemas.microsoft.com/office/powerpoint/2010/main" val="312129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ED49A-2F31-456F-AB27-E1089A21E97E}"/>
              </a:ext>
            </a:extLst>
          </p:cNvPr>
          <p:cNvSpPr>
            <a:spLocks noGrp="1"/>
          </p:cNvSpPr>
          <p:nvPr>
            <p:ph idx="1"/>
          </p:nvPr>
        </p:nvSpPr>
        <p:spPr/>
        <p:txBody>
          <a:bodyPr>
            <a:normAutofit/>
          </a:bodyPr>
          <a:lstStyle/>
          <a:p>
            <a:pPr algn="just"/>
            <a:r>
              <a:rPr lang="en-US" dirty="0"/>
              <a:t>Use Consistent Data Organization</a:t>
            </a:r>
          </a:p>
          <a:p>
            <a:pPr algn="just"/>
            <a:r>
              <a:rPr lang="en-US" dirty="0"/>
              <a:t>Use Standardized Naming, codes and formats</a:t>
            </a:r>
          </a:p>
          <a:p>
            <a:pPr algn="just"/>
            <a:r>
              <a:rPr lang="en-US" dirty="0"/>
              <a:t>Assign Descriptive File Names</a:t>
            </a:r>
          </a:p>
          <a:p>
            <a:pPr algn="just"/>
            <a:r>
              <a:rPr lang="en-US" dirty="0"/>
              <a:t>Perform Basic Quality Assurance/Quality Control</a:t>
            </a:r>
          </a:p>
          <a:p>
            <a:pPr algn="just"/>
            <a:r>
              <a:rPr lang="en-US" dirty="0"/>
              <a:t>Preserve Information – Use Scripted Languages</a:t>
            </a:r>
          </a:p>
          <a:p>
            <a:pPr algn="just"/>
            <a:r>
              <a:rPr lang="en-US" dirty="0"/>
              <a:t>Define Contents of Data Files; Create Documentation</a:t>
            </a:r>
          </a:p>
          <a:p>
            <a:pPr algn="just"/>
            <a:r>
              <a:rPr lang="en-US" dirty="0"/>
              <a:t>Use Consistent, Stable and Open File Formats</a:t>
            </a:r>
          </a:p>
        </p:txBody>
      </p:sp>
      <p:sp>
        <p:nvSpPr>
          <p:cNvPr id="3" name="Title 2">
            <a:extLst>
              <a:ext uri="{FF2B5EF4-FFF2-40B4-BE49-F238E27FC236}">
                <a16:creationId xmlns:a16="http://schemas.microsoft.com/office/drawing/2014/main" id="{F699DB81-C649-49F9-AE9A-55DED6852512}"/>
              </a:ext>
            </a:extLst>
          </p:cNvPr>
          <p:cNvSpPr>
            <a:spLocks noGrp="1"/>
          </p:cNvSpPr>
          <p:nvPr>
            <p:ph type="title"/>
          </p:nvPr>
        </p:nvSpPr>
        <p:spPr/>
        <p:txBody>
          <a:bodyPr/>
          <a:lstStyle/>
          <a:p>
            <a:r>
              <a:rPr lang="en-US" dirty="0"/>
              <a:t>Best Practices for Creating Data</a:t>
            </a:r>
          </a:p>
        </p:txBody>
      </p:sp>
    </p:spTree>
    <p:extLst>
      <p:ext uri="{BB962C8B-B14F-4D97-AF65-F5344CB8AC3E}">
        <p14:creationId xmlns:p14="http://schemas.microsoft.com/office/powerpoint/2010/main" val="990030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ED49A-2F31-456F-AB27-E1089A21E97E}"/>
              </a:ext>
            </a:extLst>
          </p:cNvPr>
          <p:cNvSpPr>
            <a:spLocks noGrp="1"/>
          </p:cNvSpPr>
          <p:nvPr>
            <p:ph idx="1"/>
          </p:nvPr>
        </p:nvSpPr>
        <p:spPr/>
        <p:txBody>
          <a:bodyPr>
            <a:normAutofit/>
          </a:bodyPr>
          <a:lstStyle/>
          <a:p>
            <a:pPr algn="just"/>
            <a:r>
              <a:rPr lang="en-US" dirty="0"/>
              <a:t>Data is said to be of quality when is fit for purpose. </a:t>
            </a:r>
          </a:p>
          <a:p>
            <a:pPr algn="just"/>
            <a:r>
              <a:rPr lang="en-US" dirty="0"/>
              <a:t>That is, when it is; Accurate, Complete in all directions of the phenomenon it describes, Reliable, Accessible and Timely. </a:t>
            </a:r>
          </a:p>
          <a:p>
            <a:pPr algn="just"/>
            <a:r>
              <a:rPr lang="en-US" dirty="0"/>
              <a:t>Poor data quality could have the following implications:</a:t>
            </a:r>
          </a:p>
          <a:p>
            <a:pPr algn="just"/>
            <a:r>
              <a:rPr lang="en-US" dirty="0"/>
              <a:t>Economic cost and revenue losses</a:t>
            </a:r>
          </a:p>
          <a:p>
            <a:pPr algn="just"/>
            <a:r>
              <a:rPr lang="en-US" dirty="0"/>
              <a:t>Reputation cost</a:t>
            </a:r>
          </a:p>
          <a:p>
            <a:pPr algn="just"/>
            <a:r>
              <a:rPr lang="en-US" dirty="0"/>
              <a:t>Quality of life (health and education)</a:t>
            </a:r>
          </a:p>
        </p:txBody>
      </p:sp>
      <p:sp>
        <p:nvSpPr>
          <p:cNvPr id="3" name="Title 2">
            <a:extLst>
              <a:ext uri="{FF2B5EF4-FFF2-40B4-BE49-F238E27FC236}">
                <a16:creationId xmlns:a16="http://schemas.microsoft.com/office/drawing/2014/main" id="{F699DB81-C649-49F9-AE9A-55DED6852512}"/>
              </a:ext>
            </a:extLst>
          </p:cNvPr>
          <p:cNvSpPr>
            <a:spLocks noGrp="1"/>
          </p:cNvSpPr>
          <p:nvPr>
            <p:ph type="title"/>
          </p:nvPr>
        </p:nvSpPr>
        <p:spPr/>
        <p:txBody>
          <a:bodyPr>
            <a:normAutofit/>
          </a:bodyPr>
          <a:lstStyle/>
          <a:p>
            <a:r>
              <a:rPr lang="en-US" dirty="0"/>
              <a:t>Data quality and why it matters</a:t>
            </a:r>
          </a:p>
        </p:txBody>
      </p:sp>
    </p:spTree>
    <p:extLst>
      <p:ext uri="{BB962C8B-B14F-4D97-AF65-F5344CB8AC3E}">
        <p14:creationId xmlns:p14="http://schemas.microsoft.com/office/powerpoint/2010/main" val="393502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ED49A-2F31-456F-AB27-E1089A21E97E}"/>
              </a:ext>
            </a:extLst>
          </p:cNvPr>
          <p:cNvSpPr>
            <a:spLocks noGrp="1"/>
          </p:cNvSpPr>
          <p:nvPr>
            <p:ph idx="1"/>
          </p:nvPr>
        </p:nvSpPr>
        <p:spPr/>
        <p:txBody>
          <a:bodyPr>
            <a:normAutofit/>
          </a:bodyPr>
          <a:lstStyle/>
          <a:p>
            <a:pPr algn="just"/>
            <a:r>
              <a:rPr lang="en-US" dirty="0"/>
              <a:t>The data world has become more complex and diffuse</a:t>
            </a:r>
          </a:p>
          <a:p>
            <a:pPr algn="just"/>
            <a:r>
              <a:rPr lang="en-US" dirty="0"/>
              <a:t>The world changes, and data models the world</a:t>
            </a:r>
          </a:p>
          <a:p>
            <a:pPr algn="just"/>
            <a:r>
              <a:rPr lang="en-US" dirty="0"/>
              <a:t>Not </a:t>
            </a:r>
            <a:r>
              <a:rPr lang="en-GB" dirty="0"/>
              <a:t>recognising</a:t>
            </a:r>
            <a:r>
              <a:rPr lang="en-US" dirty="0"/>
              <a:t> that poor data quality is a business problem, not an IT problem</a:t>
            </a:r>
          </a:p>
          <a:p>
            <a:pPr algn="just"/>
            <a:r>
              <a:rPr lang="en-US" dirty="0"/>
              <a:t>People will make mistakes with data</a:t>
            </a:r>
          </a:p>
          <a:p>
            <a:pPr algn="just"/>
            <a:r>
              <a:rPr lang="en-US" dirty="0"/>
              <a:t>Conflict or absence of common data definitions &amp; metadata context</a:t>
            </a:r>
          </a:p>
          <a:p>
            <a:pPr algn="just"/>
            <a:r>
              <a:rPr lang="en-US" dirty="0"/>
              <a:t>Lack of accountability for improving data</a:t>
            </a:r>
          </a:p>
        </p:txBody>
      </p:sp>
      <p:sp>
        <p:nvSpPr>
          <p:cNvPr id="3" name="Title 2">
            <a:extLst>
              <a:ext uri="{FF2B5EF4-FFF2-40B4-BE49-F238E27FC236}">
                <a16:creationId xmlns:a16="http://schemas.microsoft.com/office/drawing/2014/main" id="{F699DB81-C649-49F9-AE9A-55DED6852512}"/>
              </a:ext>
            </a:extLst>
          </p:cNvPr>
          <p:cNvSpPr>
            <a:spLocks noGrp="1"/>
          </p:cNvSpPr>
          <p:nvPr>
            <p:ph type="title"/>
          </p:nvPr>
        </p:nvSpPr>
        <p:spPr/>
        <p:txBody>
          <a:bodyPr>
            <a:normAutofit/>
          </a:bodyPr>
          <a:lstStyle/>
          <a:p>
            <a:r>
              <a:rPr lang="en-US" dirty="0"/>
              <a:t>Why Does Poor Data Quality Persist?</a:t>
            </a:r>
          </a:p>
        </p:txBody>
      </p:sp>
    </p:spTree>
    <p:extLst>
      <p:ext uri="{BB962C8B-B14F-4D97-AF65-F5344CB8AC3E}">
        <p14:creationId xmlns:p14="http://schemas.microsoft.com/office/powerpoint/2010/main" val="1777610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3AA3-5867-454B-9E64-CA203FC26848}"/>
              </a:ext>
            </a:extLst>
          </p:cNvPr>
          <p:cNvSpPr>
            <a:spLocks noGrp="1"/>
          </p:cNvSpPr>
          <p:nvPr>
            <p:ph type="title"/>
          </p:nvPr>
        </p:nvSpPr>
        <p:spPr>
          <a:xfrm>
            <a:off x="-1" y="30704"/>
            <a:ext cx="11230709" cy="1126072"/>
          </a:xfrm>
        </p:spPr>
        <p:txBody>
          <a:bodyPr/>
          <a:lstStyle/>
          <a:p>
            <a:r>
              <a:rPr lang="en-GB" dirty="0"/>
              <a:t>Other Sources of Poor Data Quality</a:t>
            </a:r>
          </a:p>
        </p:txBody>
      </p:sp>
      <p:sp>
        <p:nvSpPr>
          <p:cNvPr id="3" name="Isosceles Triangle 2">
            <a:extLst>
              <a:ext uri="{FF2B5EF4-FFF2-40B4-BE49-F238E27FC236}">
                <a16:creationId xmlns:a16="http://schemas.microsoft.com/office/drawing/2014/main" id="{84BFF146-2CCE-4974-840D-07F7FC1B70BA}"/>
              </a:ext>
            </a:extLst>
          </p:cNvPr>
          <p:cNvSpPr/>
          <p:nvPr/>
        </p:nvSpPr>
        <p:spPr>
          <a:xfrm>
            <a:off x="4981074" y="2890704"/>
            <a:ext cx="3216442" cy="2406315"/>
          </a:xfrm>
          <a:prstGeom prst="triangle">
            <a:avLst>
              <a:gd name="adj" fmla="val 47409"/>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Data Quality</a:t>
            </a:r>
          </a:p>
        </p:txBody>
      </p:sp>
      <p:sp>
        <p:nvSpPr>
          <p:cNvPr id="4" name="Rectangle: Rounded Corners 3">
            <a:extLst>
              <a:ext uri="{FF2B5EF4-FFF2-40B4-BE49-F238E27FC236}">
                <a16:creationId xmlns:a16="http://schemas.microsoft.com/office/drawing/2014/main" id="{A2251E9C-4116-4E9B-8660-5D45F26EFB53}"/>
              </a:ext>
            </a:extLst>
          </p:cNvPr>
          <p:cNvSpPr/>
          <p:nvPr/>
        </p:nvSpPr>
        <p:spPr>
          <a:xfrm>
            <a:off x="4981074" y="1392513"/>
            <a:ext cx="3818021" cy="1511081"/>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GB" sz="2000" b="1" dirty="0"/>
              <a:t>Human error</a:t>
            </a:r>
          </a:p>
          <a:p>
            <a:pPr marL="285750" indent="-285750" algn="just">
              <a:buFont typeface="Arial" panose="020B0604020202020204" pitchFamily="34" charset="0"/>
              <a:buChar char="•"/>
            </a:pPr>
            <a:r>
              <a:rPr lang="en-GB" sz="2000" b="1" dirty="0"/>
              <a:t>No data accountability</a:t>
            </a:r>
          </a:p>
          <a:p>
            <a:pPr marL="285750" indent="-285750" algn="just">
              <a:buFont typeface="Arial" panose="020B0604020202020204" pitchFamily="34" charset="0"/>
              <a:buChar char="•"/>
            </a:pPr>
            <a:r>
              <a:rPr lang="en-GB" sz="2000" b="1" dirty="0"/>
              <a:t>Poor training </a:t>
            </a:r>
          </a:p>
          <a:p>
            <a:pPr marL="285750" indent="-285750" algn="just">
              <a:buFont typeface="Arial" panose="020B0604020202020204" pitchFamily="34" charset="0"/>
              <a:buChar char="•"/>
            </a:pPr>
            <a:r>
              <a:rPr lang="en-GB" sz="2000" b="1" dirty="0"/>
              <a:t>Internal politics</a:t>
            </a:r>
          </a:p>
        </p:txBody>
      </p:sp>
      <p:sp>
        <p:nvSpPr>
          <p:cNvPr id="5" name="Rectangle: Rounded Corners 4">
            <a:extLst>
              <a:ext uri="{FF2B5EF4-FFF2-40B4-BE49-F238E27FC236}">
                <a16:creationId xmlns:a16="http://schemas.microsoft.com/office/drawing/2014/main" id="{A2AC6BC8-8C58-4E3A-88CE-2F061C330E01}"/>
              </a:ext>
            </a:extLst>
          </p:cNvPr>
          <p:cNvSpPr/>
          <p:nvPr/>
        </p:nvSpPr>
        <p:spPr>
          <a:xfrm>
            <a:off x="537410" y="4889737"/>
            <a:ext cx="4443664" cy="1883175"/>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GB" sz="2000" b="1" dirty="0"/>
              <a:t>Data capture &amp; user design failures</a:t>
            </a:r>
          </a:p>
          <a:p>
            <a:pPr marL="285750" indent="-285750" algn="just">
              <a:buFont typeface="Arial" panose="020B0604020202020204" pitchFamily="34" charset="0"/>
              <a:buChar char="•"/>
            </a:pPr>
            <a:r>
              <a:rPr lang="en-GB" sz="2000" b="1" dirty="0"/>
              <a:t>Multiple data silos</a:t>
            </a:r>
          </a:p>
          <a:p>
            <a:pPr marL="285750" indent="-285750" algn="just">
              <a:buFont typeface="Arial" panose="020B0604020202020204" pitchFamily="34" charset="0"/>
              <a:buChar char="•"/>
            </a:pPr>
            <a:r>
              <a:rPr lang="en-GB" sz="2000" b="1" dirty="0"/>
              <a:t>Interface errors</a:t>
            </a:r>
          </a:p>
          <a:p>
            <a:pPr marL="285750" indent="-285750" algn="just">
              <a:buFont typeface="Arial" panose="020B0604020202020204" pitchFamily="34" charset="0"/>
              <a:buChar char="•"/>
            </a:pPr>
            <a:r>
              <a:rPr lang="en-GB" sz="2000" b="1" dirty="0"/>
              <a:t>Poor data architecture &amp; design</a:t>
            </a:r>
          </a:p>
        </p:txBody>
      </p:sp>
      <p:sp>
        <p:nvSpPr>
          <p:cNvPr id="6" name="Rectangle: Rounded Corners 5">
            <a:extLst>
              <a:ext uri="{FF2B5EF4-FFF2-40B4-BE49-F238E27FC236}">
                <a16:creationId xmlns:a16="http://schemas.microsoft.com/office/drawing/2014/main" id="{9BC86F2F-FEB5-4C34-9D2C-7272612E3047}"/>
              </a:ext>
            </a:extLst>
          </p:cNvPr>
          <p:cNvSpPr/>
          <p:nvPr/>
        </p:nvSpPr>
        <p:spPr>
          <a:xfrm>
            <a:off x="8197516" y="4987116"/>
            <a:ext cx="3818021" cy="1710841"/>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GB" sz="2000" b="1" dirty="0"/>
              <a:t>Poor business process design</a:t>
            </a:r>
          </a:p>
          <a:p>
            <a:pPr marL="285750" indent="-285750" algn="just">
              <a:buFont typeface="Arial" panose="020B0604020202020204" pitchFamily="34" charset="0"/>
              <a:buChar char="•"/>
            </a:pPr>
            <a:r>
              <a:rPr lang="en-GB" sz="2000" b="1" dirty="0"/>
              <a:t>Process failures</a:t>
            </a:r>
          </a:p>
          <a:p>
            <a:pPr marL="285750" indent="-285750" algn="just">
              <a:buFont typeface="Arial" panose="020B0604020202020204" pitchFamily="34" charset="0"/>
              <a:buChar char="•"/>
            </a:pPr>
            <a:r>
              <a:rPr lang="en-GB" sz="2000" b="1" dirty="0"/>
              <a:t>Flawed goals setting </a:t>
            </a:r>
          </a:p>
          <a:p>
            <a:pPr marL="285750" indent="-285750" algn="just">
              <a:buFont typeface="Arial" panose="020B0604020202020204" pitchFamily="34" charset="0"/>
              <a:buChar char="•"/>
            </a:pPr>
            <a:r>
              <a:rPr lang="en-GB" sz="2000" b="1" dirty="0"/>
              <a:t>No agreed data standards</a:t>
            </a:r>
          </a:p>
        </p:txBody>
      </p:sp>
      <p:sp>
        <p:nvSpPr>
          <p:cNvPr id="7" name="TextBox 6">
            <a:extLst>
              <a:ext uri="{FF2B5EF4-FFF2-40B4-BE49-F238E27FC236}">
                <a16:creationId xmlns:a16="http://schemas.microsoft.com/office/drawing/2014/main" id="{F9F21564-7B78-4755-BE5F-4E1E550CE8B0}"/>
              </a:ext>
            </a:extLst>
          </p:cNvPr>
          <p:cNvSpPr txBox="1"/>
          <p:nvPr/>
        </p:nvSpPr>
        <p:spPr>
          <a:xfrm>
            <a:off x="5615353" y="5369660"/>
            <a:ext cx="2095314"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Technology</a:t>
            </a:r>
          </a:p>
        </p:txBody>
      </p:sp>
      <p:sp>
        <p:nvSpPr>
          <p:cNvPr id="8" name="TextBox 7">
            <a:extLst>
              <a:ext uri="{FF2B5EF4-FFF2-40B4-BE49-F238E27FC236}">
                <a16:creationId xmlns:a16="http://schemas.microsoft.com/office/drawing/2014/main" id="{7AC2205A-F8E2-4B4D-BC71-EB026CBED872}"/>
              </a:ext>
            </a:extLst>
          </p:cNvPr>
          <p:cNvSpPr txBox="1"/>
          <p:nvPr/>
        </p:nvSpPr>
        <p:spPr>
          <a:xfrm rot="3241433">
            <a:off x="6846214" y="3779192"/>
            <a:ext cx="1411706"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Process</a:t>
            </a:r>
          </a:p>
        </p:txBody>
      </p:sp>
      <p:sp>
        <p:nvSpPr>
          <p:cNvPr id="9" name="TextBox 8">
            <a:extLst>
              <a:ext uri="{FF2B5EF4-FFF2-40B4-BE49-F238E27FC236}">
                <a16:creationId xmlns:a16="http://schemas.microsoft.com/office/drawing/2014/main" id="{6DAE17BA-63AE-4F69-90B4-92D7B8FC5C74}"/>
              </a:ext>
            </a:extLst>
          </p:cNvPr>
          <p:cNvSpPr txBox="1"/>
          <p:nvPr/>
        </p:nvSpPr>
        <p:spPr>
          <a:xfrm rot="18015336">
            <a:off x="4704950" y="3994225"/>
            <a:ext cx="1411706"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People</a:t>
            </a:r>
          </a:p>
        </p:txBody>
      </p:sp>
    </p:spTree>
    <p:extLst>
      <p:ext uri="{BB962C8B-B14F-4D97-AF65-F5344CB8AC3E}">
        <p14:creationId xmlns:p14="http://schemas.microsoft.com/office/powerpoint/2010/main" val="206633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019104-9F9C-4C4F-802E-2F0DAD15D777}"/>
              </a:ext>
            </a:extLst>
          </p:cNvPr>
          <p:cNvSpPr>
            <a:spLocks noGrp="1"/>
          </p:cNvSpPr>
          <p:nvPr>
            <p:ph idx="1"/>
          </p:nvPr>
        </p:nvSpPr>
        <p:spPr/>
        <p:txBody>
          <a:bodyPr/>
          <a:lstStyle/>
          <a:p>
            <a:pPr algn="just"/>
            <a:r>
              <a:rPr lang="en-GB" dirty="0"/>
              <a:t>Lack of accountability and governance </a:t>
            </a:r>
          </a:p>
          <a:p>
            <a:pPr algn="just"/>
            <a:r>
              <a:rPr lang="en-GB" dirty="0"/>
              <a:t>A number of organisations do not have the structures for maintaining quality data.</a:t>
            </a:r>
          </a:p>
          <a:p>
            <a:pPr algn="just"/>
            <a:r>
              <a:rPr lang="en-GB" dirty="0"/>
              <a:t>People are not assigned any responsibility in terms of data and improvement of data quality.</a:t>
            </a:r>
          </a:p>
          <a:p>
            <a:pPr algn="just"/>
            <a:r>
              <a:rPr lang="en-GB" dirty="0"/>
              <a:t>Hence bad data never get systematically fixed</a:t>
            </a:r>
          </a:p>
          <a:p>
            <a:pPr algn="just"/>
            <a:r>
              <a:rPr lang="en-US" dirty="0"/>
              <a:t>“If we are all supposed to be responsible, no one is responsible and nothing changes”</a:t>
            </a:r>
            <a:endParaRPr lang="en-GB" dirty="0"/>
          </a:p>
        </p:txBody>
      </p:sp>
      <p:sp>
        <p:nvSpPr>
          <p:cNvPr id="3" name="Title 2">
            <a:extLst>
              <a:ext uri="{FF2B5EF4-FFF2-40B4-BE49-F238E27FC236}">
                <a16:creationId xmlns:a16="http://schemas.microsoft.com/office/drawing/2014/main" id="{08BEB9C6-1A04-43F3-AD37-A9A35947DF32}"/>
              </a:ext>
            </a:extLst>
          </p:cNvPr>
          <p:cNvSpPr>
            <a:spLocks noGrp="1"/>
          </p:cNvSpPr>
          <p:nvPr>
            <p:ph type="title"/>
          </p:nvPr>
        </p:nvSpPr>
        <p:spPr/>
        <p:txBody>
          <a:bodyPr/>
          <a:lstStyle/>
          <a:p>
            <a:r>
              <a:rPr lang="en-US" dirty="0"/>
              <a:t>Other Sources of Poor Data Quality</a:t>
            </a:r>
            <a:endParaRPr lang="en-GB" dirty="0"/>
          </a:p>
        </p:txBody>
      </p:sp>
    </p:spTree>
    <p:extLst>
      <p:ext uri="{BB962C8B-B14F-4D97-AF65-F5344CB8AC3E}">
        <p14:creationId xmlns:p14="http://schemas.microsoft.com/office/powerpoint/2010/main" val="1844434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1709ED-2A83-4530-BC91-059284AA9E3D}"/>
              </a:ext>
            </a:extLst>
          </p:cNvPr>
          <p:cNvSpPr>
            <a:spLocks noGrp="1"/>
          </p:cNvSpPr>
          <p:nvPr>
            <p:ph idx="1"/>
          </p:nvPr>
        </p:nvSpPr>
        <p:spPr/>
        <p:txBody>
          <a:bodyPr>
            <a:normAutofit fontScale="85000" lnSpcReduction="20000"/>
          </a:bodyPr>
          <a:lstStyle/>
          <a:p>
            <a:pPr algn="just"/>
            <a:r>
              <a:rPr lang="en-US" dirty="0"/>
              <a:t>Implement a business led, structured Data Governance framework &amp; organization to ensure clear priorities for data quality improvement</a:t>
            </a:r>
          </a:p>
          <a:p>
            <a:pPr algn="just"/>
            <a:r>
              <a:rPr lang="en-US" dirty="0"/>
              <a:t>Develop reusable data improvement approaches that can be applied across the organization and able to tackle traditional &amp; new data challenges</a:t>
            </a:r>
          </a:p>
          <a:p>
            <a:pPr algn="just"/>
            <a:r>
              <a:rPr lang="en-US" dirty="0"/>
              <a:t>Automate data quality improvement invest in a data quality toolkit to support reusable approaches</a:t>
            </a:r>
          </a:p>
          <a:p>
            <a:pPr algn="just"/>
            <a:r>
              <a:rPr lang="en-US" dirty="0"/>
              <a:t>Link data quality to Data Architecture design improvements into data design &amp; implementation</a:t>
            </a:r>
          </a:p>
          <a:p>
            <a:pPr algn="just"/>
            <a:r>
              <a:rPr lang="en-US" dirty="0"/>
              <a:t>Build a business case for every data quality improvement initiative so that the focus is on highest value work</a:t>
            </a:r>
          </a:p>
          <a:p>
            <a:pPr algn="just"/>
            <a:r>
              <a:rPr lang="en-US" dirty="0"/>
              <a:t>Manage each initiative via a Data Improvement Plan</a:t>
            </a:r>
            <a:endParaRPr lang="en-GB" dirty="0"/>
          </a:p>
        </p:txBody>
      </p:sp>
      <p:sp>
        <p:nvSpPr>
          <p:cNvPr id="3" name="Title 2">
            <a:extLst>
              <a:ext uri="{FF2B5EF4-FFF2-40B4-BE49-F238E27FC236}">
                <a16:creationId xmlns:a16="http://schemas.microsoft.com/office/drawing/2014/main" id="{966EC06D-9076-48EA-AF14-9ECED72E910E}"/>
              </a:ext>
            </a:extLst>
          </p:cNvPr>
          <p:cNvSpPr>
            <a:spLocks noGrp="1"/>
          </p:cNvSpPr>
          <p:nvPr>
            <p:ph type="title"/>
          </p:nvPr>
        </p:nvSpPr>
        <p:spPr/>
        <p:txBody>
          <a:bodyPr/>
          <a:lstStyle/>
          <a:p>
            <a:r>
              <a:rPr lang="en-GB" dirty="0"/>
              <a:t>Making Things Better</a:t>
            </a:r>
          </a:p>
        </p:txBody>
      </p:sp>
    </p:spTree>
    <p:extLst>
      <p:ext uri="{BB962C8B-B14F-4D97-AF65-F5344CB8AC3E}">
        <p14:creationId xmlns:p14="http://schemas.microsoft.com/office/powerpoint/2010/main" val="4127198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A3233-3083-184A-C3F8-D4788B69CD82}"/>
              </a:ext>
            </a:extLst>
          </p:cNvPr>
          <p:cNvSpPr>
            <a:spLocks noGrp="1"/>
          </p:cNvSpPr>
          <p:nvPr>
            <p:ph type="title"/>
          </p:nvPr>
        </p:nvSpPr>
        <p:spPr>
          <a:xfrm>
            <a:off x="130629" y="2715325"/>
            <a:ext cx="11239500" cy="1133476"/>
          </a:xfrm>
        </p:spPr>
        <p:txBody>
          <a:bodyPr/>
          <a:lstStyle/>
          <a:p>
            <a:r>
              <a:rPr lang="en-US" dirty="0"/>
              <a:t>END OF DAY 1-13</a:t>
            </a:r>
            <a:r>
              <a:rPr lang="en-US" baseline="30000" dirty="0"/>
              <a:t>TH</a:t>
            </a:r>
            <a:r>
              <a:rPr lang="en-US" dirty="0"/>
              <a:t> AUGUST 2024</a:t>
            </a:r>
          </a:p>
        </p:txBody>
      </p:sp>
    </p:spTree>
    <p:extLst>
      <p:ext uri="{BB962C8B-B14F-4D97-AF65-F5344CB8AC3E}">
        <p14:creationId xmlns:p14="http://schemas.microsoft.com/office/powerpoint/2010/main" val="1258871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5F6403-2025-4D81-8D16-B2D37A0DC8B6}"/>
              </a:ext>
            </a:extLst>
          </p:cNvPr>
          <p:cNvSpPr>
            <a:spLocks noGrp="1"/>
          </p:cNvSpPr>
          <p:nvPr>
            <p:ph type="title"/>
          </p:nvPr>
        </p:nvSpPr>
        <p:spPr/>
        <p:txBody>
          <a:bodyPr>
            <a:normAutofit fontScale="90000"/>
          </a:bodyPr>
          <a:lstStyle/>
          <a:p>
            <a:r>
              <a:rPr lang="en-US" dirty="0"/>
              <a:t>Applying a Structured Data Governance Framework</a:t>
            </a:r>
            <a:endParaRPr lang="en-GB" dirty="0"/>
          </a:p>
        </p:txBody>
      </p:sp>
      <p:sp>
        <p:nvSpPr>
          <p:cNvPr id="7" name="Rectangle 6">
            <a:extLst>
              <a:ext uri="{FF2B5EF4-FFF2-40B4-BE49-F238E27FC236}">
                <a16:creationId xmlns:a16="http://schemas.microsoft.com/office/drawing/2014/main" id="{9CE81ABB-297E-4573-B93F-405DBB25C63A}"/>
              </a:ext>
            </a:extLst>
          </p:cNvPr>
          <p:cNvSpPr/>
          <p:nvPr/>
        </p:nvSpPr>
        <p:spPr>
          <a:xfrm>
            <a:off x="952498" y="3721768"/>
            <a:ext cx="2400301"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Organisation &amp; People</a:t>
            </a:r>
          </a:p>
        </p:txBody>
      </p:sp>
      <p:sp>
        <p:nvSpPr>
          <p:cNvPr id="8" name="Rectangle 7">
            <a:extLst>
              <a:ext uri="{FF2B5EF4-FFF2-40B4-BE49-F238E27FC236}">
                <a16:creationId xmlns:a16="http://schemas.microsoft.com/office/drawing/2014/main" id="{3F0D5F7B-DE27-4FA5-B0D3-1AFE354E1B3E}"/>
              </a:ext>
            </a:extLst>
          </p:cNvPr>
          <p:cNvSpPr/>
          <p:nvPr/>
        </p:nvSpPr>
        <p:spPr>
          <a:xfrm>
            <a:off x="3352799" y="3721766"/>
            <a:ext cx="2400301"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Process &amp; Workflow</a:t>
            </a:r>
          </a:p>
        </p:txBody>
      </p:sp>
      <p:sp>
        <p:nvSpPr>
          <p:cNvPr id="9" name="Rectangle 8">
            <a:extLst>
              <a:ext uri="{FF2B5EF4-FFF2-40B4-BE49-F238E27FC236}">
                <a16:creationId xmlns:a16="http://schemas.microsoft.com/office/drawing/2014/main" id="{E706413C-82F6-4CCA-A887-A3CC4FE51CEF}"/>
              </a:ext>
            </a:extLst>
          </p:cNvPr>
          <p:cNvSpPr/>
          <p:nvPr/>
        </p:nvSpPr>
        <p:spPr>
          <a:xfrm>
            <a:off x="5753100" y="3721767"/>
            <a:ext cx="2400301"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Data management &amp; Measures</a:t>
            </a:r>
          </a:p>
        </p:txBody>
      </p:sp>
      <p:sp>
        <p:nvSpPr>
          <p:cNvPr id="10" name="Rectangle 9">
            <a:extLst>
              <a:ext uri="{FF2B5EF4-FFF2-40B4-BE49-F238E27FC236}">
                <a16:creationId xmlns:a16="http://schemas.microsoft.com/office/drawing/2014/main" id="{9D80F746-3078-4A9D-917F-DE061C303C01}"/>
              </a:ext>
            </a:extLst>
          </p:cNvPr>
          <p:cNvSpPr/>
          <p:nvPr/>
        </p:nvSpPr>
        <p:spPr>
          <a:xfrm>
            <a:off x="8153401" y="3721767"/>
            <a:ext cx="2546683" cy="1860885"/>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Culture &amp; Communication</a:t>
            </a:r>
          </a:p>
        </p:txBody>
      </p:sp>
      <p:sp>
        <p:nvSpPr>
          <p:cNvPr id="11" name="Isosceles Triangle 10">
            <a:extLst>
              <a:ext uri="{FF2B5EF4-FFF2-40B4-BE49-F238E27FC236}">
                <a16:creationId xmlns:a16="http://schemas.microsoft.com/office/drawing/2014/main" id="{E4C28597-B833-4CD2-A6A3-2BDBA754C377}"/>
              </a:ext>
            </a:extLst>
          </p:cNvPr>
          <p:cNvSpPr/>
          <p:nvPr/>
        </p:nvSpPr>
        <p:spPr>
          <a:xfrm>
            <a:off x="952498" y="2588289"/>
            <a:ext cx="9747586" cy="1133476"/>
          </a:xfrm>
          <a:prstGeom prst="triangle">
            <a:avLst>
              <a:gd name="adj" fmla="val 48676"/>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Tools &amp; Technology</a:t>
            </a:r>
          </a:p>
        </p:txBody>
      </p:sp>
      <p:sp>
        <p:nvSpPr>
          <p:cNvPr id="12" name="Rectangle 11">
            <a:extLst>
              <a:ext uri="{FF2B5EF4-FFF2-40B4-BE49-F238E27FC236}">
                <a16:creationId xmlns:a16="http://schemas.microsoft.com/office/drawing/2014/main" id="{52F02C66-BBD1-4B68-81C8-8E98D044E315}"/>
              </a:ext>
            </a:extLst>
          </p:cNvPr>
          <p:cNvSpPr/>
          <p:nvPr/>
        </p:nvSpPr>
        <p:spPr>
          <a:xfrm>
            <a:off x="952498" y="5582652"/>
            <a:ext cx="9747586" cy="882315"/>
          </a:xfrm>
          <a:prstGeom prst="rect">
            <a:avLst/>
          </a:prstGeom>
          <a:solidFill>
            <a:srgbClr val="F7260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Vision and Strategy </a:t>
            </a:r>
          </a:p>
        </p:txBody>
      </p:sp>
      <p:sp>
        <p:nvSpPr>
          <p:cNvPr id="13" name="TextBox 12">
            <a:extLst>
              <a:ext uri="{FF2B5EF4-FFF2-40B4-BE49-F238E27FC236}">
                <a16:creationId xmlns:a16="http://schemas.microsoft.com/office/drawing/2014/main" id="{40B17F62-87CE-4364-B852-CACEF34DC6D6}"/>
              </a:ext>
            </a:extLst>
          </p:cNvPr>
          <p:cNvSpPr txBox="1"/>
          <p:nvPr/>
        </p:nvSpPr>
        <p:spPr>
          <a:xfrm rot="5400000">
            <a:off x="9682426" y="4739424"/>
            <a:ext cx="2743202" cy="707886"/>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2000" b="1" dirty="0"/>
              <a:t>Data Issues &amp; Challenges</a:t>
            </a:r>
          </a:p>
        </p:txBody>
      </p:sp>
      <p:sp>
        <p:nvSpPr>
          <p:cNvPr id="14" name="TextBox 13">
            <a:extLst>
              <a:ext uri="{FF2B5EF4-FFF2-40B4-BE49-F238E27FC236}">
                <a16:creationId xmlns:a16="http://schemas.microsoft.com/office/drawing/2014/main" id="{B11AE53B-737F-4C0E-8609-333BC512D88E}"/>
              </a:ext>
            </a:extLst>
          </p:cNvPr>
          <p:cNvSpPr txBox="1"/>
          <p:nvPr/>
        </p:nvSpPr>
        <p:spPr>
          <a:xfrm rot="16200000">
            <a:off x="-768338" y="4739424"/>
            <a:ext cx="2743202" cy="707886"/>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2000" b="1" dirty="0"/>
              <a:t>Business Goal &amp; Objectives</a:t>
            </a:r>
          </a:p>
        </p:txBody>
      </p:sp>
    </p:spTree>
    <p:extLst>
      <p:ext uri="{BB962C8B-B14F-4D97-AF65-F5344CB8AC3E}">
        <p14:creationId xmlns:p14="http://schemas.microsoft.com/office/powerpoint/2010/main" val="3669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80">
                                          <p:stCondLst>
                                            <p:cond delay="0"/>
                                          </p:stCondLst>
                                        </p:cTn>
                                        <p:tgtEl>
                                          <p:spTgt spid="12"/>
                                        </p:tgtEl>
                                      </p:cBhvr>
                                    </p:animEffect>
                                    <p:anim calcmode="lin" valueType="num">
                                      <p:cBhvr>
                                        <p:cTn id="1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1" dur="26">
                                          <p:stCondLst>
                                            <p:cond delay="650"/>
                                          </p:stCondLst>
                                        </p:cTn>
                                        <p:tgtEl>
                                          <p:spTgt spid="12"/>
                                        </p:tgtEl>
                                      </p:cBhvr>
                                      <p:to x="100000" y="60000"/>
                                    </p:animScale>
                                    <p:animScale>
                                      <p:cBhvr>
                                        <p:cTn id="22" dur="166" decel="50000">
                                          <p:stCondLst>
                                            <p:cond delay="676"/>
                                          </p:stCondLst>
                                        </p:cTn>
                                        <p:tgtEl>
                                          <p:spTgt spid="12"/>
                                        </p:tgtEl>
                                      </p:cBhvr>
                                      <p:to x="100000" y="100000"/>
                                    </p:animScale>
                                    <p:animScale>
                                      <p:cBhvr>
                                        <p:cTn id="23" dur="26">
                                          <p:stCondLst>
                                            <p:cond delay="1312"/>
                                          </p:stCondLst>
                                        </p:cTn>
                                        <p:tgtEl>
                                          <p:spTgt spid="12"/>
                                        </p:tgtEl>
                                      </p:cBhvr>
                                      <p:to x="100000" y="80000"/>
                                    </p:animScale>
                                    <p:animScale>
                                      <p:cBhvr>
                                        <p:cTn id="24" dur="166" decel="50000">
                                          <p:stCondLst>
                                            <p:cond delay="1338"/>
                                          </p:stCondLst>
                                        </p:cTn>
                                        <p:tgtEl>
                                          <p:spTgt spid="12"/>
                                        </p:tgtEl>
                                      </p:cBhvr>
                                      <p:to x="100000" y="100000"/>
                                    </p:animScale>
                                    <p:animScale>
                                      <p:cBhvr>
                                        <p:cTn id="25" dur="26">
                                          <p:stCondLst>
                                            <p:cond delay="1642"/>
                                          </p:stCondLst>
                                        </p:cTn>
                                        <p:tgtEl>
                                          <p:spTgt spid="12"/>
                                        </p:tgtEl>
                                      </p:cBhvr>
                                      <p:to x="100000" y="90000"/>
                                    </p:animScale>
                                    <p:animScale>
                                      <p:cBhvr>
                                        <p:cTn id="26" dur="166" decel="50000">
                                          <p:stCondLst>
                                            <p:cond delay="1668"/>
                                          </p:stCondLst>
                                        </p:cTn>
                                        <p:tgtEl>
                                          <p:spTgt spid="12"/>
                                        </p:tgtEl>
                                      </p:cBhvr>
                                      <p:to x="100000" y="100000"/>
                                    </p:animScale>
                                    <p:animScale>
                                      <p:cBhvr>
                                        <p:cTn id="27" dur="26">
                                          <p:stCondLst>
                                            <p:cond delay="1808"/>
                                          </p:stCondLst>
                                        </p:cTn>
                                        <p:tgtEl>
                                          <p:spTgt spid="12"/>
                                        </p:tgtEl>
                                      </p:cBhvr>
                                      <p:to x="100000" y="95000"/>
                                    </p:animScale>
                                    <p:animScale>
                                      <p:cBhvr>
                                        <p:cTn id="28" dur="166" decel="50000">
                                          <p:stCondLst>
                                            <p:cond delay="1834"/>
                                          </p:stCondLst>
                                        </p:cTn>
                                        <p:tgtEl>
                                          <p:spTgt spid="1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80">
                                          <p:stCondLst>
                                            <p:cond delay="0"/>
                                          </p:stCondLst>
                                        </p:cTn>
                                        <p:tgtEl>
                                          <p:spTgt spid="11"/>
                                        </p:tgtEl>
                                      </p:cBhvr>
                                    </p:animEffect>
                                    <p:anim calcmode="lin" valueType="num">
                                      <p:cBhvr>
                                        <p:cTn id="6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7" dur="26">
                                          <p:stCondLst>
                                            <p:cond delay="650"/>
                                          </p:stCondLst>
                                        </p:cTn>
                                        <p:tgtEl>
                                          <p:spTgt spid="11"/>
                                        </p:tgtEl>
                                      </p:cBhvr>
                                      <p:to x="100000" y="60000"/>
                                    </p:animScale>
                                    <p:animScale>
                                      <p:cBhvr>
                                        <p:cTn id="68" dur="166" decel="50000">
                                          <p:stCondLst>
                                            <p:cond delay="676"/>
                                          </p:stCondLst>
                                        </p:cTn>
                                        <p:tgtEl>
                                          <p:spTgt spid="11"/>
                                        </p:tgtEl>
                                      </p:cBhvr>
                                      <p:to x="100000" y="100000"/>
                                    </p:animScale>
                                    <p:animScale>
                                      <p:cBhvr>
                                        <p:cTn id="69" dur="26">
                                          <p:stCondLst>
                                            <p:cond delay="1312"/>
                                          </p:stCondLst>
                                        </p:cTn>
                                        <p:tgtEl>
                                          <p:spTgt spid="11"/>
                                        </p:tgtEl>
                                      </p:cBhvr>
                                      <p:to x="100000" y="80000"/>
                                    </p:animScale>
                                    <p:animScale>
                                      <p:cBhvr>
                                        <p:cTn id="70" dur="166" decel="50000">
                                          <p:stCondLst>
                                            <p:cond delay="1338"/>
                                          </p:stCondLst>
                                        </p:cTn>
                                        <p:tgtEl>
                                          <p:spTgt spid="11"/>
                                        </p:tgtEl>
                                      </p:cBhvr>
                                      <p:to x="100000" y="100000"/>
                                    </p:animScale>
                                    <p:animScale>
                                      <p:cBhvr>
                                        <p:cTn id="71" dur="26">
                                          <p:stCondLst>
                                            <p:cond delay="1642"/>
                                          </p:stCondLst>
                                        </p:cTn>
                                        <p:tgtEl>
                                          <p:spTgt spid="11"/>
                                        </p:tgtEl>
                                      </p:cBhvr>
                                      <p:to x="100000" y="90000"/>
                                    </p:animScale>
                                    <p:animScale>
                                      <p:cBhvr>
                                        <p:cTn id="72" dur="166" decel="50000">
                                          <p:stCondLst>
                                            <p:cond delay="1668"/>
                                          </p:stCondLst>
                                        </p:cTn>
                                        <p:tgtEl>
                                          <p:spTgt spid="11"/>
                                        </p:tgtEl>
                                      </p:cBhvr>
                                      <p:to x="100000" y="100000"/>
                                    </p:animScale>
                                    <p:animScale>
                                      <p:cBhvr>
                                        <p:cTn id="73" dur="26">
                                          <p:stCondLst>
                                            <p:cond delay="1808"/>
                                          </p:stCondLst>
                                        </p:cTn>
                                        <p:tgtEl>
                                          <p:spTgt spid="11"/>
                                        </p:tgtEl>
                                      </p:cBhvr>
                                      <p:to x="100000" y="95000"/>
                                    </p:animScale>
                                    <p:animScale>
                                      <p:cBhvr>
                                        <p:cTn id="7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E03800-2327-4A85-89BE-3C224008B45F}"/>
              </a:ext>
            </a:extLst>
          </p:cNvPr>
          <p:cNvSpPr>
            <a:spLocks noGrp="1"/>
          </p:cNvSpPr>
          <p:nvPr>
            <p:ph idx="1"/>
          </p:nvPr>
        </p:nvSpPr>
        <p:spPr/>
        <p:txBody>
          <a:bodyPr>
            <a:normAutofit fontScale="92500"/>
          </a:bodyPr>
          <a:lstStyle/>
          <a:p>
            <a:pPr algn="just"/>
            <a:r>
              <a:rPr lang="en-US" dirty="0"/>
              <a:t>Inspect data sources and highlight data deficiencies, omissions and duplication</a:t>
            </a:r>
          </a:p>
          <a:p>
            <a:pPr algn="just"/>
            <a:r>
              <a:rPr lang="en-US" dirty="0"/>
              <a:t>Develop data standards and common data definitions</a:t>
            </a:r>
          </a:p>
          <a:p>
            <a:pPr algn="just"/>
            <a:r>
              <a:rPr lang="en-US" dirty="0"/>
              <a:t>Build business rules to enforce and police data standards</a:t>
            </a:r>
          </a:p>
          <a:p>
            <a:pPr algn="just"/>
            <a:r>
              <a:rPr lang="en-US" dirty="0"/>
              <a:t>Automate data cleanse and enhancement projects , using the business rules defined</a:t>
            </a:r>
          </a:p>
          <a:p>
            <a:pPr algn="just"/>
            <a:r>
              <a:rPr lang="en-US" dirty="0"/>
              <a:t>Embed the standards &amp; rules into both batch and real time environments to keep the data clean</a:t>
            </a:r>
          </a:p>
          <a:p>
            <a:pPr algn="just"/>
            <a:r>
              <a:rPr lang="en-US" dirty="0"/>
              <a:t>Produce Data Quality key performance indicators and measures to monitor ongoing quality and track trends</a:t>
            </a:r>
          </a:p>
        </p:txBody>
      </p:sp>
      <p:sp>
        <p:nvSpPr>
          <p:cNvPr id="3" name="Title 2">
            <a:extLst>
              <a:ext uri="{FF2B5EF4-FFF2-40B4-BE49-F238E27FC236}">
                <a16:creationId xmlns:a16="http://schemas.microsoft.com/office/drawing/2014/main" id="{B7A42856-13AB-4C58-9FCC-59F2ADB7DAFC}"/>
              </a:ext>
            </a:extLst>
          </p:cNvPr>
          <p:cNvSpPr>
            <a:spLocks noGrp="1"/>
          </p:cNvSpPr>
          <p:nvPr>
            <p:ph type="title"/>
          </p:nvPr>
        </p:nvSpPr>
        <p:spPr/>
        <p:txBody>
          <a:bodyPr/>
          <a:lstStyle/>
          <a:p>
            <a:r>
              <a:rPr lang="en-US" dirty="0"/>
              <a:t>Traditional Approaches to Data Quality</a:t>
            </a:r>
            <a:endParaRPr lang="en-GB" dirty="0"/>
          </a:p>
        </p:txBody>
      </p:sp>
    </p:spTree>
    <p:extLst>
      <p:ext uri="{BB962C8B-B14F-4D97-AF65-F5344CB8AC3E}">
        <p14:creationId xmlns:p14="http://schemas.microsoft.com/office/powerpoint/2010/main" val="3645972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73114B-69AD-4913-938B-31083285DB85}"/>
              </a:ext>
            </a:extLst>
          </p:cNvPr>
          <p:cNvSpPr>
            <a:spLocks noGrp="1"/>
          </p:cNvSpPr>
          <p:nvPr>
            <p:ph idx="1"/>
          </p:nvPr>
        </p:nvSpPr>
        <p:spPr/>
        <p:txBody>
          <a:bodyPr>
            <a:normAutofit lnSpcReduction="10000"/>
          </a:bodyPr>
          <a:lstStyle/>
          <a:p>
            <a:pPr algn="just"/>
            <a:r>
              <a:rPr lang="en-US" dirty="0"/>
              <a:t>Increased focus on real time data validation and improvement at the point of data creation, ingestion or use</a:t>
            </a:r>
          </a:p>
          <a:p>
            <a:pPr lvl="1" algn="just"/>
            <a:r>
              <a:rPr lang="en-US" dirty="0"/>
              <a:t>Automated digitized processes and self service will fail if the data is not fit for purpose</a:t>
            </a:r>
          </a:p>
          <a:p>
            <a:pPr lvl="1" algn="just"/>
            <a:r>
              <a:rPr lang="en-US" dirty="0"/>
              <a:t>Data validation and improvement must be done in real time on large data volumes &amp; varieties</a:t>
            </a:r>
          </a:p>
          <a:p>
            <a:pPr lvl="1" algn="just"/>
            <a:r>
              <a:rPr lang="en-US" dirty="0"/>
              <a:t>‘After the fact’ data cleanse and improvement is now too late</a:t>
            </a:r>
          </a:p>
          <a:p>
            <a:pPr lvl="1" algn="just"/>
            <a:r>
              <a:rPr lang="en-US" dirty="0"/>
              <a:t>Opportunity to exploit Internet of Things and Artificial Intelligence to develop self checking data quality capabilities</a:t>
            </a:r>
            <a:endParaRPr lang="en-GB" dirty="0"/>
          </a:p>
        </p:txBody>
      </p:sp>
      <p:sp>
        <p:nvSpPr>
          <p:cNvPr id="3" name="Title 2">
            <a:extLst>
              <a:ext uri="{FF2B5EF4-FFF2-40B4-BE49-F238E27FC236}">
                <a16:creationId xmlns:a16="http://schemas.microsoft.com/office/drawing/2014/main" id="{75455057-C301-4C10-B18B-B6909B610A05}"/>
              </a:ext>
            </a:extLst>
          </p:cNvPr>
          <p:cNvSpPr>
            <a:spLocks noGrp="1"/>
          </p:cNvSpPr>
          <p:nvPr>
            <p:ph type="title"/>
          </p:nvPr>
        </p:nvSpPr>
        <p:spPr/>
        <p:txBody>
          <a:bodyPr/>
          <a:lstStyle/>
          <a:p>
            <a:r>
              <a:rPr lang="en-US" dirty="0"/>
              <a:t>The New Age of Data Quality</a:t>
            </a:r>
            <a:endParaRPr lang="en-GB" dirty="0"/>
          </a:p>
        </p:txBody>
      </p:sp>
    </p:spTree>
    <p:extLst>
      <p:ext uri="{BB962C8B-B14F-4D97-AF65-F5344CB8AC3E}">
        <p14:creationId xmlns:p14="http://schemas.microsoft.com/office/powerpoint/2010/main" val="388202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p:txBody>
          <a:bodyPr>
            <a:normAutofit/>
          </a:bodyPr>
          <a:lstStyle/>
          <a:p>
            <a:pPr algn="just"/>
            <a:r>
              <a:rPr lang="en-GB" i="1" dirty="0"/>
              <a:t>Data is the collection of figures, characters or other symbols that has been coded into a format that can be keyed into a computer and processed. </a:t>
            </a:r>
          </a:p>
          <a:p>
            <a:pPr algn="just"/>
            <a:r>
              <a:rPr lang="en-GB" i="1" dirty="0"/>
              <a:t>This implies that data can either be </a:t>
            </a:r>
            <a:r>
              <a:rPr lang="en-GB" i="1" dirty="0">
                <a:solidFill>
                  <a:srgbClr val="FF0000"/>
                </a:solidFill>
              </a:rPr>
              <a:t>structured or unstructured.  </a:t>
            </a:r>
          </a:p>
          <a:p>
            <a:pPr algn="just"/>
            <a:r>
              <a:rPr lang="en-GB" i="1" dirty="0"/>
              <a:t>Data is said to be structured when it is </a:t>
            </a:r>
            <a:r>
              <a:rPr lang="en-GB" i="1" dirty="0">
                <a:solidFill>
                  <a:srgbClr val="FF0000"/>
                </a:solidFill>
              </a:rPr>
              <a:t>well organised </a:t>
            </a:r>
            <a:r>
              <a:rPr lang="en-GB" i="1" dirty="0"/>
              <a:t>and conforms to a specific format. </a:t>
            </a:r>
          </a:p>
          <a:p>
            <a:pPr algn="just"/>
            <a:r>
              <a:rPr lang="en-GB" i="1" dirty="0"/>
              <a:t>It consist of clearly defined data types whose pattern makes them easily searchable.</a:t>
            </a:r>
            <a:endParaRPr lang="en-US" i="1" dirty="0"/>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Overview of Data</a:t>
            </a:r>
            <a:endParaRPr lang="en-US" dirty="0"/>
          </a:p>
        </p:txBody>
      </p:sp>
    </p:spTree>
    <p:extLst>
      <p:ext uri="{BB962C8B-B14F-4D97-AF65-F5344CB8AC3E}">
        <p14:creationId xmlns:p14="http://schemas.microsoft.com/office/powerpoint/2010/main" val="1039769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73114B-69AD-4913-938B-31083285DB85}"/>
              </a:ext>
            </a:extLst>
          </p:cNvPr>
          <p:cNvSpPr>
            <a:spLocks noGrp="1"/>
          </p:cNvSpPr>
          <p:nvPr>
            <p:ph idx="1"/>
          </p:nvPr>
        </p:nvSpPr>
        <p:spPr/>
        <p:txBody>
          <a:bodyPr>
            <a:normAutofit fontScale="92500" lnSpcReduction="10000"/>
          </a:bodyPr>
          <a:lstStyle/>
          <a:p>
            <a:pPr algn="just"/>
            <a:r>
              <a:rPr lang="en-US" dirty="0"/>
              <a:t>Business users need more control over the creation &amp; management of business rules</a:t>
            </a:r>
          </a:p>
          <a:p>
            <a:pPr lvl="1" algn="just"/>
            <a:r>
              <a:rPr lang="en-US" dirty="0"/>
              <a:t>They need the ability to create business rules dynamically when preparing data</a:t>
            </a:r>
          </a:p>
          <a:p>
            <a:pPr lvl="1" algn="just"/>
            <a:r>
              <a:rPr lang="en-US" dirty="0"/>
              <a:t>Different data users will potentially require the application of varying business rules</a:t>
            </a:r>
          </a:p>
          <a:p>
            <a:pPr lvl="1" algn="just"/>
            <a:r>
              <a:rPr lang="en-US" dirty="0"/>
              <a:t>The paradigm where business rules are created and held centrally by IT is obsolete</a:t>
            </a:r>
          </a:p>
          <a:p>
            <a:pPr algn="just"/>
            <a:r>
              <a:rPr lang="en-US" dirty="0"/>
              <a:t>End user self service data quality functionality is essential</a:t>
            </a:r>
          </a:p>
          <a:p>
            <a:pPr lvl="1" algn="just"/>
            <a:r>
              <a:rPr lang="en-GB" dirty="0"/>
              <a:t>Data preparation &amp; formatting</a:t>
            </a:r>
          </a:p>
          <a:p>
            <a:pPr lvl="1" algn="just"/>
            <a:r>
              <a:rPr lang="en-GB" dirty="0"/>
              <a:t>Data parsing &amp; cleansing</a:t>
            </a:r>
          </a:p>
          <a:p>
            <a:pPr lvl="1" algn="just"/>
            <a:r>
              <a:rPr lang="en-GB" dirty="0"/>
              <a:t>Data enhancement &amp; enrichment</a:t>
            </a:r>
          </a:p>
        </p:txBody>
      </p:sp>
      <p:sp>
        <p:nvSpPr>
          <p:cNvPr id="3" name="Title 2">
            <a:extLst>
              <a:ext uri="{FF2B5EF4-FFF2-40B4-BE49-F238E27FC236}">
                <a16:creationId xmlns:a16="http://schemas.microsoft.com/office/drawing/2014/main" id="{75455057-C301-4C10-B18B-B6909B610A05}"/>
              </a:ext>
            </a:extLst>
          </p:cNvPr>
          <p:cNvSpPr>
            <a:spLocks noGrp="1"/>
          </p:cNvSpPr>
          <p:nvPr>
            <p:ph type="title"/>
          </p:nvPr>
        </p:nvSpPr>
        <p:spPr/>
        <p:txBody>
          <a:bodyPr/>
          <a:lstStyle/>
          <a:p>
            <a:r>
              <a:rPr lang="en-US" dirty="0"/>
              <a:t>The New Age of Data Quality</a:t>
            </a:r>
            <a:endParaRPr lang="en-GB" dirty="0"/>
          </a:p>
        </p:txBody>
      </p:sp>
    </p:spTree>
    <p:extLst>
      <p:ext uri="{BB962C8B-B14F-4D97-AF65-F5344CB8AC3E}">
        <p14:creationId xmlns:p14="http://schemas.microsoft.com/office/powerpoint/2010/main" val="1686096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73114B-69AD-4913-938B-31083285DB85}"/>
              </a:ext>
            </a:extLst>
          </p:cNvPr>
          <p:cNvSpPr>
            <a:spLocks noGrp="1"/>
          </p:cNvSpPr>
          <p:nvPr>
            <p:ph idx="1"/>
          </p:nvPr>
        </p:nvSpPr>
        <p:spPr/>
        <p:txBody>
          <a:bodyPr>
            <a:normAutofit/>
          </a:bodyPr>
          <a:lstStyle/>
          <a:p>
            <a:pPr algn="just"/>
            <a:r>
              <a:rPr lang="en-US" dirty="0"/>
              <a:t>Toolsets must support a wider variety of platforms &amp; data types</a:t>
            </a:r>
          </a:p>
          <a:p>
            <a:pPr lvl="1" algn="just"/>
            <a:r>
              <a:rPr lang="en-US" dirty="0"/>
              <a:t>Legacy and Big Data environments (e.g. Data Warehouses and Data Lakes)</a:t>
            </a:r>
          </a:p>
          <a:p>
            <a:pPr lvl="1" algn="just"/>
            <a:r>
              <a:rPr lang="en-US" dirty="0"/>
              <a:t>Real time and batch</a:t>
            </a:r>
          </a:p>
          <a:p>
            <a:pPr lvl="1" algn="just"/>
            <a:r>
              <a:rPr lang="en-US" dirty="0"/>
              <a:t>Structured / semi structured / unstructured data types via Data Profiling, Data Preparation &amp; Metadata tagging</a:t>
            </a:r>
            <a:endParaRPr lang="en-GB" dirty="0"/>
          </a:p>
        </p:txBody>
      </p:sp>
      <p:sp>
        <p:nvSpPr>
          <p:cNvPr id="3" name="Title 2">
            <a:extLst>
              <a:ext uri="{FF2B5EF4-FFF2-40B4-BE49-F238E27FC236}">
                <a16:creationId xmlns:a16="http://schemas.microsoft.com/office/drawing/2014/main" id="{75455057-C301-4C10-B18B-B6909B610A05}"/>
              </a:ext>
            </a:extLst>
          </p:cNvPr>
          <p:cNvSpPr>
            <a:spLocks noGrp="1"/>
          </p:cNvSpPr>
          <p:nvPr>
            <p:ph type="title"/>
          </p:nvPr>
        </p:nvSpPr>
        <p:spPr/>
        <p:txBody>
          <a:bodyPr/>
          <a:lstStyle/>
          <a:p>
            <a:r>
              <a:rPr lang="en-US" dirty="0"/>
              <a:t>The New Age of Data Quality</a:t>
            </a:r>
            <a:endParaRPr lang="en-GB" dirty="0"/>
          </a:p>
        </p:txBody>
      </p:sp>
    </p:spTree>
    <p:extLst>
      <p:ext uri="{BB962C8B-B14F-4D97-AF65-F5344CB8AC3E}">
        <p14:creationId xmlns:p14="http://schemas.microsoft.com/office/powerpoint/2010/main" val="1807521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5E6165-9E8F-4CEF-8145-86FD219520AF}"/>
              </a:ext>
            </a:extLst>
          </p:cNvPr>
          <p:cNvSpPr>
            <a:spLocks noGrp="1"/>
          </p:cNvSpPr>
          <p:nvPr>
            <p:ph type="title"/>
          </p:nvPr>
        </p:nvSpPr>
        <p:spPr/>
        <p:txBody>
          <a:bodyPr>
            <a:normAutofit fontScale="90000"/>
          </a:bodyPr>
          <a:lstStyle/>
          <a:p>
            <a:r>
              <a:rPr lang="en-US" dirty="0"/>
              <a:t>Repeatable Approaches: need for an integrated toolset</a:t>
            </a:r>
            <a:endParaRPr lang="en-GB" dirty="0"/>
          </a:p>
        </p:txBody>
      </p:sp>
      <p:sp>
        <p:nvSpPr>
          <p:cNvPr id="6" name="Arrow: Notched Right 5">
            <a:extLst>
              <a:ext uri="{FF2B5EF4-FFF2-40B4-BE49-F238E27FC236}">
                <a16:creationId xmlns:a16="http://schemas.microsoft.com/office/drawing/2014/main" id="{2334EFA8-B805-403D-91EC-98E7E8EC8CC5}"/>
              </a:ext>
            </a:extLst>
          </p:cNvPr>
          <p:cNvSpPr/>
          <p:nvPr/>
        </p:nvSpPr>
        <p:spPr>
          <a:xfrm>
            <a:off x="112295" y="1684421"/>
            <a:ext cx="2614864" cy="1507958"/>
          </a:xfrm>
          <a:prstGeom prst="notchedRightArrow">
            <a:avLst/>
          </a:prstGeom>
          <a:solidFill>
            <a:srgbClr val="0033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Problem Ticketing</a:t>
            </a:r>
          </a:p>
        </p:txBody>
      </p:sp>
      <p:sp>
        <p:nvSpPr>
          <p:cNvPr id="7" name="Arrow: Notched Right 6">
            <a:extLst>
              <a:ext uri="{FF2B5EF4-FFF2-40B4-BE49-F238E27FC236}">
                <a16:creationId xmlns:a16="http://schemas.microsoft.com/office/drawing/2014/main" id="{D1685FDC-A4D8-4D92-9F7F-4E3D99454652}"/>
              </a:ext>
            </a:extLst>
          </p:cNvPr>
          <p:cNvSpPr/>
          <p:nvPr/>
        </p:nvSpPr>
        <p:spPr>
          <a:xfrm>
            <a:off x="2476500" y="1684421"/>
            <a:ext cx="2221833" cy="1507958"/>
          </a:xfrm>
          <a:prstGeom prst="notchedRightArrow">
            <a:avLst/>
          </a:prstGeom>
          <a:solidFill>
            <a:srgbClr val="F7260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Workflow</a:t>
            </a:r>
          </a:p>
        </p:txBody>
      </p:sp>
      <p:sp>
        <p:nvSpPr>
          <p:cNvPr id="8" name="Arrow: Notched Right 7">
            <a:extLst>
              <a:ext uri="{FF2B5EF4-FFF2-40B4-BE49-F238E27FC236}">
                <a16:creationId xmlns:a16="http://schemas.microsoft.com/office/drawing/2014/main" id="{65A22864-04AC-4E64-99B9-8AA309379D17}"/>
              </a:ext>
            </a:extLst>
          </p:cNvPr>
          <p:cNvSpPr/>
          <p:nvPr/>
        </p:nvSpPr>
        <p:spPr>
          <a:xfrm>
            <a:off x="4463716" y="1684421"/>
            <a:ext cx="2614864" cy="1507958"/>
          </a:xfrm>
          <a:prstGeom prst="notchedRightArrow">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Metadata Repositories</a:t>
            </a:r>
          </a:p>
        </p:txBody>
      </p:sp>
      <p:sp>
        <p:nvSpPr>
          <p:cNvPr id="10" name="Arrow: Notched Right 9">
            <a:extLst>
              <a:ext uri="{FF2B5EF4-FFF2-40B4-BE49-F238E27FC236}">
                <a16:creationId xmlns:a16="http://schemas.microsoft.com/office/drawing/2014/main" id="{A3546F6F-77AD-49F6-AFE1-BFD1363A85E2}"/>
              </a:ext>
            </a:extLst>
          </p:cNvPr>
          <p:cNvSpPr/>
          <p:nvPr/>
        </p:nvSpPr>
        <p:spPr>
          <a:xfrm>
            <a:off x="6775786" y="1566109"/>
            <a:ext cx="2614864" cy="1744579"/>
          </a:xfrm>
          <a:prstGeom prst="notchedRightArrow">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Data Modelling</a:t>
            </a:r>
          </a:p>
        </p:txBody>
      </p:sp>
      <p:sp>
        <p:nvSpPr>
          <p:cNvPr id="12" name="Arrow: U-Turn 11">
            <a:extLst>
              <a:ext uri="{FF2B5EF4-FFF2-40B4-BE49-F238E27FC236}">
                <a16:creationId xmlns:a16="http://schemas.microsoft.com/office/drawing/2014/main" id="{077AB646-5280-4B40-B8CA-8F8C754AC78C}"/>
              </a:ext>
            </a:extLst>
          </p:cNvPr>
          <p:cNvSpPr/>
          <p:nvPr/>
        </p:nvSpPr>
        <p:spPr>
          <a:xfrm rot="5584385">
            <a:off x="10491048" y="2929956"/>
            <a:ext cx="2323963" cy="1115393"/>
          </a:xfrm>
          <a:prstGeom prst="uturnArrow">
            <a:avLst>
              <a:gd name="adj1" fmla="val 25000"/>
              <a:gd name="adj2" fmla="val 25000"/>
              <a:gd name="adj3" fmla="val 23893"/>
              <a:gd name="adj4" fmla="val 43750"/>
              <a:gd name="adj5" fmla="val 75000"/>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Arrow: Notched Right 13">
            <a:extLst>
              <a:ext uri="{FF2B5EF4-FFF2-40B4-BE49-F238E27FC236}">
                <a16:creationId xmlns:a16="http://schemas.microsoft.com/office/drawing/2014/main" id="{F2AEE974-351C-4DFD-B9DE-87C97F33AC38}"/>
              </a:ext>
            </a:extLst>
          </p:cNvPr>
          <p:cNvSpPr/>
          <p:nvPr/>
        </p:nvSpPr>
        <p:spPr>
          <a:xfrm flipH="1">
            <a:off x="8873890" y="3369341"/>
            <a:ext cx="2827424" cy="1973179"/>
          </a:xfrm>
          <a:prstGeom prst="notchedRightArrow">
            <a:avLst>
              <a:gd name="adj1" fmla="val 50000"/>
              <a:gd name="adj2" fmla="val 43496"/>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Data Preparation</a:t>
            </a:r>
            <a:endParaRPr lang="en-GB" b="1" dirty="0"/>
          </a:p>
        </p:txBody>
      </p:sp>
      <p:sp>
        <p:nvSpPr>
          <p:cNvPr id="15" name="Arrow: Notched Right 14">
            <a:extLst>
              <a:ext uri="{FF2B5EF4-FFF2-40B4-BE49-F238E27FC236}">
                <a16:creationId xmlns:a16="http://schemas.microsoft.com/office/drawing/2014/main" id="{EF0B1608-5E64-448C-9B8D-060812FCA51E}"/>
              </a:ext>
            </a:extLst>
          </p:cNvPr>
          <p:cNvSpPr/>
          <p:nvPr/>
        </p:nvSpPr>
        <p:spPr>
          <a:xfrm flipH="1">
            <a:off x="6021013" y="3369340"/>
            <a:ext cx="3264572" cy="1973179"/>
          </a:xfrm>
          <a:prstGeom prst="notchedRightArrow">
            <a:avLst>
              <a:gd name="adj1" fmla="val 50000"/>
              <a:gd name="adj2" fmla="val 43496"/>
            </a:avLst>
          </a:prstGeom>
          <a:solidFill>
            <a:srgbClr val="E2A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Data Quality Re-engineering</a:t>
            </a:r>
            <a:endParaRPr lang="en-GB" b="1" dirty="0"/>
          </a:p>
        </p:txBody>
      </p:sp>
      <p:sp>
        <p:nvSpPr>
          <p:cNvPr id="16" name="Arrow: Notched Right 15">
            <a:extLst>
              <a:ext uri="{FF2B5EF4-FFF2-40B4-BE49-F238E27FC236}">
                <a16:creationId xmlns:a16="http://schemas.microsoft.com/office/drawing/2014/main" id="{71C9030D-0A16-4F32-B5AC-45C3BE6F5BEB}"/>
              </a:ext>
            </a:extLst>
          </p:cNvPr>
          <p:cNvSpPr/>
          <p:nvPr/>
        </p:nvSpPr>
        <p:spPr>
          <a:xfrm flipH="1">
            <a:off x="3318111" y="3383351"/>
            <a:ext cx="3134652" cy="1973179"/>
          </a:xfrm>
          <a:prstGeom prst="notchedRightArrow">
            <a:avLst>
              <a:gd name="adj1" fmla="val 50000"/>
              <a:gd name="adj2" fmla="val 43496"/>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Data Analytics &amp; Data Mining</a:t>
            </a:r>
            <a:endParaRPr lang="en-GB" b="1" dirty="0"/>
          </a:p>
        </p:txBody>
      </p:sp>
      <p:sp>
        <p:nvSpPr>
          <p:cNvPr id="18" name="Pentagon 17">
            <a:extLst>
              <a:ext uri="{FF2B5EF4-FFF2-40B4-BE49-F238E27FC236}">
                <a16:creationId xmlns:a16="http://schemas.microsoft.com/office/drawing/2014/main" id="{619D9AFD-2BC1-4A96-813E-DCFD693CBCEE}"/>
              </a:ext>
            </a:extLst>
          </p:cNvPr>
          <p:cNvSpPr/>
          <p:nvPr/>
        </p:nvSpPr>
        <p:spPr>
          <a:xfrm>
            <a:off x="899156" y="3305984"/>
            <a:ext cx="2722087" cy="2608084"/>
          </a:xfrm>
          <a:custGeom>
            <a:avLst/>
            <a:gdLst>
              <a:gd name="connsiteX0" fmla="*/ 4 w 3568467"/>
              <a:gd name="connsiteY0" fmla="*/ 1118750 h 2928933"/>
              <a:gd name="connsiteX1" fmla="*/ 1784234 w 3568467"/>
              <a:gd name="connsiteY1" fmla="*/ 0 h 2928933"/>
              <a:gd name="connsiteX2" fmla="*/ 3568463 w 3568467"/>
              <a:gd name="connsiteY2" fmla="*/ 1118750 h 2928933"/>
              <a:gd name="connsiteX3" fmla="*/ 2886948 w 3568467"/>
              <a:gd name="connsiteY3" fmla="*/ 2928926 h 2928933"/>
              <a:gd name="connsiteX4" fmla="*/ 681519 w 3568467"/>
              <a:gd name="connsiteY4" fmla="*/ 2928926 h 2928933"/>
              <a:gd name="connsiteX5" fmla="*/ 4 w 3568467"/>
              <a:gd name="connsiteY5" fmla="*/ 1118750 h 2928933"/>
              <a:gd name="connsiteX0" fmla="*/ 0 w 3119281"/>
              <a:gd name="connsiteY0" fmla="*/ 1198961 h 2928926"/>
              <a:gd name="connsiteX1" fmla="*/ 1335052 w 3119281"/>
              <a:gd name="connsiteY1" fmla="*/ 0 h 2928926"/>
              <a:gd name="connsiteX2" fmla="*/ 3119281 w 3119281"/>
              <a:gd name="connsiteY2" fmla="*/ 1118750 h 2928926"/>
              <a:gd name="connsiteX3" fmla="*/ 2437766 w 3119281"/>
              <a:gd name="connsiteY3" fmla="*/ 2928926 h 2928926"/>
              <a:gd name="connsiteX4" fmla="*/ 232337 w 3119281"/>
              <a:gd name="connsiteY4" fmla="*/ 2928926 h 2928926"/>
              <a:gd name="connsiteX5" fmla="*/ 0 w 3119281"/>
              <a:gd name="connsiteY5" fmla="*/ 1198961 h 2928926"/>
              <a:gd name="connsiteX0" fmla="*/ 0 w 3119281"/>
              <a:gd name="connsiteY0" fmla="*/ 1198961 h 2928926"/>
              <a:gd name="connsiteX1" fmla="*/ 1335052 w 3119281"/>
              <a:gd name="connsiteY1" fmla="*/ 0 h 2928926"/>
              <a:gd name="connsiteX2" fmla="*/ 3119281 w 3119281"/>
              <a:gd name="connsiteY2" fmla="*/ 1118750 h 2928926"/>
              <a:gd name="connsiteX3" fmla="*/ 2229219 w 3119281"/>
              <a:gd name="connsiteY3" fmla="*/ 2576000 h 2928926"/>
              <a:gd name="connsiteX4" fmla="*/ 232337 w 3119281"/>
              <a:gd name="connsiteY4" fmla="*/ 2928926 h 2928926"/>
              <a:gd name="connsiteX5" fmla="*/ 0 w 3119281"/>
              <a:gd name="connsiteY5" fmla="*/ 1198961 h 2928926"/>
              <a:gd name="connsiteX0" fmla="*/ 0 w 3119281"/>
              <a:gd name="connsiteY0" fmla="*/ 1198961 h 2608084"/>
              <a:gd name="connsiteX1" fmla="*/ 1335052 w 3119281"/>
              <a:gd name="connsiteY1" fmla="*/ 0 h 2608084"/>
              <a:gd name="connsiteX2" fmla="*/ 3119281 w 3119281"/>
              <a:gd name="connsiteY2" fmla="*/ 1118750 h 2608084"/>
              <a:gd name="connsiteX3" fmla="*/ 2229219 w 3119281"/>
              <a:gd name="connsiteY3" fmla="*/ 2576000 h 2608084"/>
              <a:gd name="connsiteX4" fmla="*/ 761727 w 3119281"/>
              <a:gd name="connsiteY4" fmla="*/ 2608084 h 2608084"/>
              <a:gd name="connsiteX5" fmla="*/ 0 w 3119281"/>
              <a:gd name="connsiteY5" fmla="*/ 1198961 h 2608084"/>
              <a:gd name="connsiteX0" fmla="*/ 0 w 2686144"/>
              <a:gd name="connsiteY0" fmla="*/ 1198961 h 2608084"/>
              <a:gd name="connsiteX1" fmla="*/ 1335052 w 2686144"/>
              <a:gd name="connsiteY1" fmla="*/ 0 h 2608084"/>
              <a:gd name="connsiteX2" fmla="*/ 2686144 w 2686144"/>
              <a:gd name="connsiteY2" fmla="*/ 1086665 h 2608084"/>
              <a:gd name="connsiteX3" fmla="*/ 2229219 w 2686144"/>
              <a:gd name="connsiteY3" fmla="*/ 2576000 h 2608084"/>
              <a:gd name="connsiteX4" fmla="*/ 761727 w 2686144"/>
              <a:gd name="connsiteY4" fmla="*/ 2608084 h 2608084"/>
              <a:gd name="connsiteX5" fmla="*/ 0 w 2686144"/>
              <a:gd name="connsiteY5" fmla="*/ 1198961 h 2608084"/>
              <a:gd name="connsiteX0" fmla="*/ 0 w 2686144"/>
              <a:gd name="connsiteY0" fmla="*/ 1198961 h 2608084"/>
              <a:gd name="connsiteX1" fmla="*/ 1335052 w 2686144"/>
              <a:gd name="connsiteY1" fmla="*/ 0 h 2608084"/>
              <a:gd name="connsiteX2" fmla="*/ 2686144 w 2686144"/>
              <a:gd name="connsiteY2" fmla="*/ 1086665 h 2608084"/>
              <a:gd name="connsiteX3" fmla="*/ 2229219 w 2686144"/>
              <a:gd name="connsiteY3" fmla="*/ 2576000 h 2608084"/>
              <a:gd name="connsiteX4" fmla="*/ 761727 w 2686144"/>
              <a:gd name="connsiteY4" fmla="*/ 2608084 h 2608084"/>
              <a:gd name="connsiteX5" fmla="*/ 0 w 2686144"/>
              <a:gd name="connsiteY5" fmla="*/ 1198961 h 2608084"/>
              <a:gd name="connsiteX0" fmla="*/ 0 w 2732572"/>
              <a:gd name="connsiteY0" fmla="*/ 1198961 h 2608084"/>
              <a:gd name="connsiteX1" fmla="*/ 1335052 w 2732572"/>
              <a:gd name="connsiteY1" fmla="*/ 0 h 2608084"/>
              <a:gd name="connsiteX2" fmla="*/ 2686144 w 2732572"/>
              <a:gd name="connsiteY2" fmla="*/ 1086665 h 2608084"/>
              <a:gd name="connsiteX3" fmla="*/ 2229219 w 2732572"/>
              <a:gd name="connsiteY3" fmla="*/ 2576000 h 2608084"/>
              <a:gd name="connsiteX4" fmla="*/ 761727 w 2732572"/>
              <a:gd name="connsiteY4" fmla="*/ 2608084 h 2608084"/>
              <a:gd name="connsiteX5" fmla="*/ 0 w 2732572"/>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 name="connsiteX0" fmla="*/ 0 w 2722087"/>
              <a:gd name="connsiteY0" fmla="*/ 1198961 h 2608084"/>
              <a:gd name="connsiteX1" fmla="*/ 1335052 w 2722087"/>
              <a:gd name="connsiteY1" fmla="*/ 0 h 2608084"/>
              <a:gd name="connsiteX2" fmla="*/ 2686144 w 2722087"/>
              <a:gd name="connsiteY2" fmla="*/ 1086665 h 2608084"/>
              <a:gd name="connsiteX3" fmla="*/ 2036713 w 2722087"/>
              <a:gd name="connsiteY3" fmla="*/ 2608084 h 2608084"/>
              <a:gd name="connsiteX4" fmla="*/ 761727 w 2722087"/>
              <a:gd name="connsiteY4" fmla="*/ 2608084 h 2608084"/>
              <a:gd name="connsiteX5" fmla="*/ 0 w 2722087"/>
              <a:gd name="connsiteY5" fmla="*/ 1198961 h 2608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2087" h="2608084">
                <a:moveTo>
                  <a:pt x="0" y="1198961"/>
                </a:moveTo>
                <a:cubicBezTo>
                  <a:pt x="124175" y="478465"/>
                  <a:pt x="890035" y="399654"/>
                  <a:pt x="1335052" y="0"/>
                </a:cubicBezTo>
                <a:cubicBezTo>
                  <a:pt x="1785416" y="362222"/>
                  <a:pt x="2396201" y="547980"/>
                  <a:pt x="2686144" y="1086665"/>
                </a:cubicBezTo>
                <a:cubicBezTo>
                  <a:pt x="2886762" y="1775615"/>
                  <a:pt x="2189021" y="2111639"/>
                  <a:pt x="2036713" y="2608084"/>
                </a:cubicBezTo>
                <a:lnTo>
                  <a:pt x="761727" y="2608084"/>
                </a:lnTo>
                <a:cubicBezTo>
                  <a:pt x="251144" y="2186502"/>
                  <a:pt x="29320" y="1764922"/>
                  <a:pt x="0" y="1198961"/>
                </a:cubicBezTo>
                <a:close/>
              </a:path>
            </a:pathLst>
          </a:custGeom>
          <a:solidFill>
            <a:srgbClr val="00B0F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effectLst>
                  <a:outerShdw blurRad="38100" dist="38100" dir="2700000" algn="tl">
                    <a:srgbClr val="000000">
                      <a:alpha val="43137"/>
                    </a:srgbClr>
                  </a:outerShdw>
                </a:effectLst>
              </a:rPr>
              <a:t>Data Reporting and Dashboarding</a:t>
            </a:r>
          </a:p>
        </p:txBody>
      </p:sp>
      <p:sp>
        <p:nvSpPr>
          <p:cNvPr id="11" name="Arrow: Notched Right 10">
            <a:extLst>
              <a:ext uri="{FF2B5EF4-FFF2-40B4-BE49-F238E27FC236}">
                <a16:creationId xmlns:a16="http://schemas.microsoft.com/office/drawing/2014/main" id="{06E6BF17-C68E-4A06-B834-8EDE34096D5F}"/>
              </a:ext>
            </a:extLst>
          </p:cNvPr>
          <p:cNvSpPr/>
          <p:nvPr/>
        </p:nvSpPr>
        <p:spPr>
          <a:xfrm>
            <a:off x="9007646" y="1447799"/>
            <a:ext cx="2693668" cy="1981201"/>
          </a:xfrm>
          <a:prstGeom prst="notchedRightArrow">
            <a:avLst/>
          </a:prstGeom>
          <a:solidFill>
            <a:srgbClr val="000099"/>
          </a:solidFill>
          <a:ln>
            <a:solidFill>
              <a:srgbClr val="000099"/>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300" b="1" i="1" dirty="0"/>
              <a:t>Data Analysis/Profiling </a:t>
            </a:r>
          </a:p>
        </p:txBody>
      </p:sp>
    </p:spTree>
    <p:extLst>
      <p:ext uri="{BB962C8B-B14F-4D97-AF65-F5344CB8AC3E}">
        <p14:creationId xmlns:p14="http://schemas.microsoft.com/office/powerpoint/2010/main" val="10389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800" decel="100000"/>
                                        <p:tgtEl>
                                          <p:spTgt spid="7"/>
                                        </p:tgtEl>
                                      </p:cBhvr>
                                    </p:animEffect>
                                    <p:anim calcmode="lin" valueType="num">
                                      <p:cBhvr>
                                        <p:cTn id="18" dur="800" decel="100000" fill="hold"/>
                                        <p:tgtEl>
                                          <p:spTgt spid="7"/>
                                        </p:tgtEl>
                                        <p:attrNameLst>
                                          <p:attrName>style.rotation</p:attrName>
                                        </p:attrNameLst>
                                      </p:cBhvr>
                                      <p:tavLst>
                                        <p:tav tm="0">
                                          <p:val>
                                            <p:fltVal val="-90"/>
                                          </p:val>
                                        </p:tav>
                                        <p:tav tm="100000">
                                          <p:val>
                                            <p:fltVal val="0"/>
                                          </p:val>
                                        </p:tav>
                                      </p:tavLst>
                                    </p:anim>
                                    <p:anim calcmode="lin" valueType="num">
                                      <p:cBhvr>
                                        <p:cTn id="19" dur="800" decel="100000" fill="hold"/>
                                        <p:tgtEl>
                                          <p:spTgt spid="7"/>
                                        </p:tgtEl>
                                        <p:attrNameLst>
                                          <p:attrName>ppt_x</p:attrName>
                                        </p:attrNameLst>
                                      </p:cBhvr>
                                      <p:tavLst>
                                        <p:tav tm="0">
                                          <p:val>
                                            <p:strVal val="#ppt_x+0.4"/>
                                          </p:val>
                                        </p:tav>
                                        <p:tav tm="100000">
                                          <p:val>
                                            <p:strVal val="#ppt_x-0.05"/>
                                          </p:val>
                                        </p:tav>
                                      </p:tavLst>
                                    </p:anim>
                                    <p:anim calcmode="lin" valueType="num">
                                      <p:cBhvr>
                                        <p:cTn id="20" dur="800" decel="100000" fill="hold"/>
                                        <p:tgtEl>
                                          <p:spTgt spid="7"/>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800" decel="100000"/>
                                        <p:tgtEl>
                                          <p:spTgt spid="8"/>
                                        </p:tgtEl>
                                      </p:cBhvr>
                                    </p:animEffect>
                                    <p:anim calcmode="lin" valueType="num">
                                      <p:cBhvr>
                                        <p:cTn id="28" dur="800" decel="100000" fill="hold"/>
                                        <p:tgtEl>
                                          <p:spTgt spid="8"/>
                                        </p:tgtEl>
                                        <p:attrNameLst>
                                          <p:attrName>style.rotation</p:attrName>
                                        </p:attrNameLst>
                                      </p:cBhvr>
                                      <p:tavLst>
                                        <p:tav tm="0">
                                          <p:val>
                                            <p:fltVal val="-90"/>
                                          </p:val>
                                        </p:tav>
                                        <p:tav tm="100000">
                                          <p:val>
                                            <p:fltVal val="0"/>
                                          </p:val>
                                        </p:tav>
                                      </p:tavLst>
                                    </p:anim>
                                    <p:anim calcmode="lin" valueType="num">
                                      <p:cBhvr>
                                        <p:cTn id="29" dur="800" decel="100000" fill="hold"/>
                                        <p:tgtEl>
                                          <p:spTgt spid="8"/>
                                        </p:tgtEl>
                                        <p:attrNameLst>
                                          <p:attrName>ppt_x</p:attrName>
                                        </p:attrNameLst>
                                      </p:cBhvr>
                                      <p:tavLst>
                                        <p:tav tm="0">
                                          <p:val>
                                            <p:strVal val="#ppt_x+0.4"/>
                                          </p:val>
                                        </p:tav>
                                        <p:tav tm="100000">
                                          <p:val>
                                            <p:strVal val="#ppt_x-0.05"/>
                                          </p:val>
                                        </p:tav>
                                      </p:tavLst>
                                    </p:anim>
                                    <p:anim calcmode="lin" valueType="num">
                                      <p:cBhvr>
                                        <p:cTn id="30" dur="800" decel="100000" fill="hold"/>
                                        <p:tgtEl>
                                          <p:spTgt spid="8"/>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800" decel="100000"/>
                                        <p:tgtEl>
                                          <p:spTgt spid="10"/>
                                        </p:tgtEl>
                                      </p:cBhvr>
                                    </p:animEffect>
                                    <p:anim calcmode="lin" valueType="num">
                                      <p:cBhvr>
                                        <p:cTn id="38" dur="800" decel="100000" fill="hold"/>
                                        <p:tgtEl>
                                          <p:spTgt spid="10"/>
                                        </p:tgtEl>
                                        <p:attrNameLst>
                                          <p:attrName>style.rotation</p:attrName>
                                        </p:attrNameLst>
                                      </p:cBhvr>
                                      <p:tavLst>
                                        <p:tav tm="0">
                                          <p:val>
                                            <p:fltVal val="-90"/>
                                          </p:val>
                                        </p:tav>
                                        <p:tav tm="100000">
                                          <p:val>
                                            <p:fltVal val="0"/>
                                          </p:val>
                                        </p:tav>
                                      </p:tavLst>
                                    </p:anim>
                                    <p:anim calcmode="lin" valueType="num">
                                      <p:cBhvr>
                                        <p:cTn id="39" dur="800" decel="100000" fill="hold"/>
                                        <p:tgtEl>
                                          <p:spTgt spid="10"/>
                                        </p:tgtEl>
                                        <p:attrNameLst>
                                          <p:attrName>ppt_x</p:attrName>
                                        </p:attrNameLst>
                                      </p:cBhvr>
                                      <p:tavLst>
                                        <p:tav tm="0">
                                          <p:val>
                                            <p:strVal val="#ppt_x+0.4"/>
                                          </p:val>
                                        </p:tav>
                                        <p:tav tm="100000">
                                          <p:val>
                                            <p:strVal val="#ppt_x-0.05"/>
                                          </p:val>
                                        </p:tav>
                                      </p:tavLst>
                                    </p:anim>
                                    <p:anim calcmode="lin" valueType="num">
                                      <p:cBhvr>
                                        <p:cTn id="40" dur="800" decel="100000" fill="hold"/>
                                        <p:tgtEl>
                                          <p:spTgt spid="10"/>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800" decel="100000"/>
                                        <p:tgtEl>
                                          <p:spTgt spid="11"/>
                                        </p:tgtEl>
                                      </p:cBhvr>
                                    </p:animEffect>
                                    <p:anim calcmode="lin" valueType="num">
                                      <p:cBhvr>
                                        <p:cTn id="48" dur="800" decel="100000" fill="hold"/>
                                        <p:tgtEl>
                                          <p:spTgt spid="11"/>
                                        </p:tgtEl>
                                        <p:attrNameLst>
                                          <p:attrName>style.rotation</p:attrName>
                                        </p:attrNameLst>
                                      </p:cBhvr>
                                      <p:tavLst>
                                        <p:tav tm="0">
                                          <p:val>
                                            <p:fltVal val="-90"/>
                                          </p:val>
                                        </p:tav>
                                        <p:tav tm="100000">
                                          <p:val>
                                            <p:fltVal val="0"/>
                                          </p:val>
                                        </p:tav>
                                      </p:tavLst>
                                    </p:anim>
                                    <p:anim calcmode="lin" valueType="num">
                                      <p:cBhvr>
                                        <p:cTn id="49" dur="800" decel="100000" fill="hold"/>
                                        <p:tgtEl>
                                          <p:spTgt spid="11"/>
                                        </p:tgtEl>
                                        <p:attrNameLst>
                                          <p:attrName>ppt_x</p:attrName>
                                        </p:attrNameLst>
                                      </p:cBhvr>
                                      <p:tavLst>
                                        <p:tav tm="0">
                                          <p:val>
                                            <p:strVal val="#ppt_x+0.4"/>
                                          </p:val>
                                        </p:tav>
                                        <p:tav tm="100000">
                                          <p:val>
                                            <p:strVal val="#ppt_x-0.05"/>
                                          </p:val>
                                        </p:tav>
                                      </p:tavLst>
                                    </p:anim>
                                    <p:anim calcmode="lin" valueType="num">
                                      <p:cBhvr>
                                        <p:cTn id="50" dur="800" decel="100000" fill="hold"/>
                                        <p:tgtEl>
                                          <p:spTgt spid="11"/>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circle(in)">
                                      <p:cBhvr>
                                        <p:cTn id="57" dur="20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800" decel="100000"/>
                                        <p:tgtEl>
                                          <p:spTgt spid="14"/>
                                        </p:tgtEl>
                                      </p:cBhvr>
                                    </p:animEffect>
                                    <p:anim calcmode="lin" valueType="num">
                                      <p:cBhvr>
                                        <p:cTn id="63" dur="800" decel="100000" fill="hold"/>
                                        <p:tgtEl>
                                          <p:spTgt spid="14"/>
                                        </p:tgtEl>
                                        <p:attrNameLst>
                                          <p:attrName>style.rotation</p:attrName>
                                        </p:attrNameLst>
                                      </p:cBhvr>
                                      <p:tavLst>
                                        <p:tav tm="0">
                                          <p:val>
                                            <p:fltVal val="-90"/>
                                          </p:val>
                                        </p:tav>
                                        <p:tav tm="100000">
                                          <p:val>
                                            <p:fltVal val="0"/>
                                          </p:val>
                                        </p:tav>
                                      </p:tavLst>
                                    </p:anim>
                                    <p:anim calcmode="lin" valueType="num">
                                      <p:cBhvr>
                                        <p:cTn id="64" dur="800" decel="100000" fill="hold"/>
                                        <p:tgtEl>
                                          <p:spTgt spid="14"/>
                                        </p:tgtEl>
                                        <p:attrNameLst>
                                          <p:attrName>ppt_x</p:attrName>
                                        </p:attrNameLst>
                                      </p:cBhvr>
                                      <p:tavLst>
                                        <p:tav tm="0">
                                          <p:val>
                                            <p:strVal val="#ppt_x+0.4"/>
                                          </p:val>
                                        </p:tav>
                                        <p:tav tm="100000">
                                          <p:val>
                                            <p:strVal val="#ppt_x-0.05"/>
                                          </p:val>
                                        </p:tav>
                                      </p:tavLst>
                                    </p:anim>
                                    <p:anim calcmode="lin" valueType="num">
                                      <p:cBhvr>
                                        <p:cTn id="65" dur="800" decel="100000" fill="hold"/>
                                        <p:tgtEl>
                                          <p:spTgt spid="14"/>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3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800" decel="100000"/>
                                        <p:tgtEl>
                                          <p:spTgt spid="15"/>
                                        </p:tgtEl>
                                      </p:cBhvr>
                                    </p:animEffect>
                                    <p:anim calcmode="lin" valueType="num">
                                      <p:cBhvr>
                                        <p:cTn id="73" dur="800" decel="100000" fill="hold"/>
                                        <p:tgtEl>
                                          <p:spTgt spid="15"/>
                                        </p:tgtEl>
                                        <p:attrNameLst>
                                          <p:attrName>style.rotation</p:attrName>
                                        </p:attrNameLst>
                                      </p:cBhvr>
                                      <p:tavLst>
                                        <p:tav tm="0">
                                          <p:val>
                                            <p:fltVal val="-90"/>
                                          </p:val>
                                        </p:tav>
                                        <p:tav tm="100000">
                                          <p:val>
                                            <p:fltVal val="0"/>
                                          </p:val>
                                        </p:tav>
                                      </p:tavLst>
                                    </p:anim>
                                    <p:anim calcmode="lin" valueType="num">
                                      <p:cBhvr>
                                        <p:cTn id="74" dur="800" decel="100000" fill="hold"/>
                                        <p:tgtEl>
                                          <p:spTgt spid="15"/>
                                        </p:tgtEl>
                                        <p:attrNameLst>
                                          <p:attrName>ppt_x</p:attrName>
                                        </p:attrNameLst>
                                      </p:cBhvr>
                                      <p:tavLst>
                                        <p:tav tm="0">
                                          <p:val>
                                            <p:strVal val="#ppt_x+0.4"/>
                                          </p:val>
                                        </p:tav>
                                        <p:tav tm="100000">
                                          <p:val>
                                            <p:strVal val="#ppt_x-0.05"/>
                                          </p:val>
                                        </p:tav>
                                      </p:tavLst>
                                    </p:anim>
                                    <p:anim calcmode="lin" valueType="num">
                                      <p:cBhvr>
                                        <p:cTn id="75" dur="800" decel="100000" fill="hold"/>
                                        <p:tgtEl>
                                          <p:spTgt spid="15"/>
                                        </p:tgtEl>
                                        <p:attrNameLst>
                                          <p:attrName>ppt_y</p:attrName>
                                        </p:attrNameLst>
                                      </p:cBhvr>
                                      <p:tavLst>
                                        <p:tav tm="0">
                                          <p:val>
                                            <p:strVal val="#ppt_y-0.4"/>
                                          </p:val>
                                        </p:tav>
                                        <p:tav tm="100000">
                                          <p:val>
                                            <p:strVal val="#ppt_y+0.1"/>
                                          </p:val>
                                        </p:tav>
                                      </p:tavLst>
                                    </p:anim>
                                    <p:anim calcmode="lin" valueType="num">
                                      <p:cBhvr>
                                        <p:cTn id="76"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77"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30" presetClass="entr" presetSubtype="0"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800" decel="100000"/>
                                        <p:tgtEl>
                                          <p:spTgt spid="16"/>
                                        </p:tgtEl>
                                      </p:cBhvr>
                                    </p:animEffect>
                                    <p:anim calcmode="lin" valueType="num">
                                      <p:cBhvr>
                                        <p:cTn id="83" dur="800" decel="100000" fill="hold"/>
                                        <p:tgtEl>
                                          <p:spTgt spid="16"/>
                                        </p:tgtEl>
                                        <p:attrNameLst>
                                          <p:attrName>style.rotation</p:attrName>
                                        </p:attrNameLst>
                                      </p:cBhvr>
                                      <p:tavLst>
                                        <p:tav tm="0">
                                          <p:val>
                                            <p:fltVal val="-90"/>
                                          </p:val>
                                        </p:tav>
                                        <p:tav tm="100000">
                                          <p:val>
                                            <p:fltVal val="0"/>
                                          </p:val>
                                        </p:tav>
                                      </p:tavLst>
                                    </p:anim>
                                    <p:anim calcmode="lin" valueType="num">
                                      <p:cBhvr>
                                        <p:cTn id="84" dur="800" decel="100000" fill="hold"/>
                                        <p:tgtEl>
                                          <p:spTgt spid="16"/>
                                        </p:tgtEl>
                                        <p:attrNameLst>
                                          <p:attrName>ppt_x</p:attrName>
                                        </p:attrNameLst>
                                      </p:cBhvr>
                                      <p:tavLst>
                                        <p:tav tm="0">
                                          <p:val>
                                            <p:strVal val="#ppt_x+0.4"/>
                                          </p:val>
                                        </p:tav>
                                        <p:tav tm="100000">
                                          <p:val>
                                            <p:strVal val="#ppt_x-0.05"/>
                                          </p:val>
                                        </p:tav>
                                      </p:tavLst>
                                    </p:anim>
                                    <p:anim calcmode="lin" valueType="num">
                                      <p:cBhvr>
                                        <p:cTn id="85" dur="800" decel="100000" fill="hold"/>
                                        <p:tgtEl>
                                          <p:spTgt spid="16"/>
                                        </p:tgtEl>
                                        <p:attrNameLst>
                                          <p:attrName>ppt_y</p:attrName>
                                        </p:attrNameLst>
                                      </p:cBhvr>
                                      <p:tavLst>
                                        <p:tav tm="0">
                                          <p:val>
                                            <p:strVal val="#ppt_y-0.4"/>
                                          </p:val>
                                        </p:tav>
                                        <p:tav tm="100000">
                                          <p:val>
                                            <p:strVal val="#ppt_y+0.1"/>
                                          </p:val>
                                        </p:tav>
                                      </p:tavLst>
                                    </p:anim>
                                    <p:anim calcmode="lin" valueType="num">
                                      <p:cBhvr>
                                        <p:cTn id="86"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87"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6" presetClass="entr" presetSubtype="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down)">
                                      <p:cBhvr>
                                        <p:cTn id="92" dur="580">
                                          <p:stCondLst>
                                            <p:cond delay="0"/>
                                          </p:stCondLst>
                                        </p:cTn>
                                        <p:tgtEl>
                                          <p:spTgt spid="18"/>
                                        </p:tgtEl>
                                      </p:cBhvr>
                                    </p:animEffect>
                                    <p:anim calcmode="lin" valueType="num">
                                      <p:cBhvr>
                                        <p:cTn id="93"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98" dur="26">
                                          <p:stCondLst>
                                            <p:cond delay="650"/>
                                          </p:stCondLst>
                                        </p:cTn>
                                        <p:tgtEl>
                                          <p:spTgt spid="18"/>
                                        </p:tgtEl>
                                      </p:cBhvr>
                                      <p:to x="100000" y="60000"/>
                                    </p:animScale>
                                    <p:animScale>
                                      <p:cBhvr>
                                        <p:cTn id="99" dur="166" decel="50000">
                                          <p:stCondLst>
                                            <p:cond delay="676"/>
                                          </p:stCondLst>
                                        </p:cTn>
                                        <p:tgtEl>
                                          <p:spTgt spid="18"/>
                                        </p:tgtEl>
                                      </p:cBhvr>
                                      <p:to x="100000" y="100000"/>
                                    </p:animScale>
                                    <p:animScale>
                                      <p:cBhvr>
                                        <p:cTn id="100" dur="26">
                                          <p:stCondLst>
                                            <p:cond delay="1312"/>
                                          </p:stCondLst>
                                        </p:cTn>
                                        <p:tgtEl>
                                          <p:spTgt spid="18"/>
                                        </p:tgtEl>
                                      </p:cBhvr>
                                      <p:to x="100000" y="80000"/>
                                    </p:animScale>
                                    <p:animScale>
                                      <p:cBhvr>
                                        <p:cTn id="101" dur="166" decel="50000">
                                          <p:stCondLst>
                                            <p:cond delay="1338"/>
                                          </p:stCondLst>
                                        </p:cTn>
                                        <p:tgtEl>
                                          <p:spTgt spid="18"/>
                                        </p:tgtEl>
                                      </p:cBhvr>
                                      <p:to x="100000" y="100000"/>
                                    </p:animScale>
                                    <p:animScale>
                                      <p:cBhvr>
                                        <p:cTn id="102" dur="26">
                                          <p:stCondLst>
                                            <p:cond delay="1642"/>
                                          </p:stCondLst>
                                        </p:cTn>
                                        <p:tgtEl>
                                          <p:spTgt spid="18"/>
                                        </p:tgtEl>
                                      </p:cBhvr>
                                      <p:to x="100000" y="90000"/>
                                    </p:animScale>
                                    <p:animScale>
                                      <p:cBhvr>
                                        <p:cTn id="103" dur="166" decel="50000">
                                          <p:stCondLst>
                                            <p:cond delay="1668"/>
                                          </p:stCondLst>
                                        </p:cTn>
                                        <p:tgtEl>
                                          <p:spTgt spid="18"/>
                                        </p:tgtEl>
                                      </p:cBhvr>
                                      <p:to x="100000" y="100000"/>
                                    </p:animScale>
                                    <p:animScale>
                                      <p:cBhvr>
                                        <p:cTn id="104" dur="26">
                                          <p:stCondLst>
                                            <p:cond delay="1808"/>
                                          </p:stCondLst>
                                        </p:cTn>
                                        <p:tgtEl>
                                          <p:spTgt spid="18"/>
                                        </p:tgtEl>
                                      </p:cBhvr>
                                      <p:to x="100000" y="95000"/>
                                    </p:animScale>
                                    <p:animScale>
                                      <p:cBhvr>
                                        <p:cTn id="105"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4" grpId="0" animBg="1"/>
      <p:bldP spid="15" grpId="0" animBg="1"/>
      <p:bldP spid="16" grpId="0" animBg="1"/>
      <p:bldP spid="18"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02BC17-18AF-433C-BF62-3EB663ADFB0B}"/>
              </a:ext>
            </a:extLst>
          </p:cNvPr>
          <p:cNvSpPr>
            <a:spLocks noGrp="1"/>
          </p:cNvSpPr>
          <p:nvPr>
            <p:ph idx="1"/>
          </p:nvPr>
        </p:nvSpPr>
        <p:spPr/>
        <p:txBody>
          <a:bodyPr>
            <a:normAutofit fontScale="92500" lnSpcReduction="20000"/>
          </a:bodyPr>
          <a:lstStyle/>
          <a:p>
            <a:pPr algn="just"/>
            <a:r>
              <a:rPr lang="en-US" dirty="0"/>
              <a:t>A Data Improvement Plan (DIP) is a formal plan to specify and manage improvements to a specified data domain and /or data problem.</a:t>
            </a:r>
          </a:p>
          <a:p>
            <a:pPr algn="just"/>
            <a:r>
              <a:rPr lang="en-US" dirty="0"/>
              <a:t>The benefits of a Data Improvement Plan are:</a:t>
            </a:r>
          </a:p>
          <a:p>
            <a:pPr algn="just"/>
            <a:r>
              <a:rPr lang="en-US" dirty="0"/>
              <a:t>sets out goals and expectations for data improvement</a:t>
            </a:r>
          </a:p>
          <a:p>
            <a:pPr algn="just"/>
            <a:r>
              <a:rPr lang="en-US" dirty="0"/>
              <a:t>acts as a focal point for all data improvement activities</a:t>
            </a:r>
          </a:p>
          <a:p>
            <a:pPr algn="just"/>
            <a:r>
              <a:rPr lang="en-GB" dirty="0"/>
              <a:t>prioritises</a:t>
            </a:r>
            <a:r>
              <a:rPr lang="en-US" dirty="0"/>
              <a:t> improvement activities</a:t>
            </a:r>
          </a:p>
          <a:p>
            <a:pPr algn="just"/>
            <a:r>
              <a:rPr lang="en-US" dirty="0"/>
              <a:t>can be used to track improvements and communicate successes</a:t>
            </a:r>
          </a:p>
          <a:p>
            <a:pPr algn="just"/>
            <a:r>
              <a:rPr lang="en-US" dirty="0"/>
              <a:t>can evolve to align with the changing needs of the business</a:t>
            </a:r>
          </a:p>
          <a:p>
            <a:pPr algn="just"/>
            <a:r>
              <a:rPr lang="en-US" dirty="0"/>
              <a:t>data domain DIPs can be rolled up to form the core of a company wide Data Improvement </a:t>
            </a:r>
            <a:r>
              <a:rPr lang="en-GB" dirty="0"/>
              <a:t>Programme</a:t>
            </a:r>
          </a:p>
        </p:txBody>
      </p:sp>
      <p:sp>
        <p:nvSpPr>
          <p:cNvPr id="3" name="Title 2">
            <a:extLst>
              <a:ext uri="{FF2B5EF4-FFF2-40B4-BE49-F238E27FC236}">
                <a16:creationId xmlns:a16="http://schemas.microsoft.com/office/drawing/2014/main" id="{F7F055F7-5C8D-4E04-BD4C-ECA9EB0BC293}"/>
              </a:ext>
            </a:extLst>
          </p:cNvPr>
          <p:cNvSpPr>
            <a:spLocks noGrp="1"/>
          </p:cNvSpPr>
          <p:nvPr>
            <p:ph type="title"/>
          </p:nvPr>
        </p:nvSpPr>
        <p:spPr/>
        <p:txBody>
          <a:bodyPr/>
          <a:lstStyle/>
          <a:p>
            <a:r>
              <a:rPr lang="en-US" dirty="0"/>
              <a:t>What is a Data Improvement Plan?</a:t>
            </a:r>
            <a:endParaRPr lang="en-GB" dirty="0"/>
          </a:p>
        </p:txBody>
      </p:sp>
    </p:spTree>
    <p:extLst>
      <p:ext uri="{BB962C8B-B14F-4D97-AF65-F5344CB8AC3E}">
        <p14:creationId xmlns:p14="http://schemas.microsoft.com/office/powerpoint/2010/main" val="3890161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D5918-649C-485E-9345-99FC3EFB52BB}"/>
              </a:ext>
            </a:extLst>
          </p:cNvPr>
          <p:cNvSpPr>
            <a:spLocks noGrp="1"/>
          </p:cNvSpPr>
          <p:nvPr>
            <p:ph type="title"/>
          </p:nvPr>
        </p:nvSpPr>
        <p:spPr/>
        <p:txBody>
          <a:bodyPr/>
          <a:lstStyle/>
          <a:p>
            <a:r>
              <a:rPr lang="en-US" dirty="0"/>
              <a:t>Creating a Data Improvement Plan</a:t>
            </a:r>
            <a:endParaRPr lang="en-GB" dirty="0"/>
          </a:p>
        </p:txBody>
      </p:sp>
      <p:sp>
        <p:nvSpPr>
          <p:cNvPr id="4" name="Rectangle: Rounded Corners 3">
            <a:extLst>
              <a:ext uri="{FF2B5EF4-FFF2-40B4-BE49-F238E27FC236}">
                <a16:creationId xmlns:a16="http://schemas.microsoft.com/office/drawing/2014/main" id="{D3B0C7D5-3338-45DA-8F9A-044EE33594C8}"/>
              </a:ext>
            </a:extLst>
          </p:cNvPr>
          <p:cNvSpPr/>
          <p:nvPr/>
        </p:nvSpPr>
        <p:spPr>
          <a:xfrm>
            <a:off x="272562" y="1608993"/>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Investigate</a:t>
            </a:r>
          </a:p>
        </p:txBody>
      </p:sp>
      <p:sp>
        <p:nvSpPr>
          <p:cNvPr id="6" name="Rectangle: Single Corner Rounded 5">
            <a:extLst>
              <a:ext uri="{FF2B5EF4-FFF2-40B4-BE49-F238E27FC236}">
                <a16:creationId xmlns:a16="http://schemas.microsoft.com/office/drawing/2014/main" id="{162E4A58-EE92-4010-949B-9FF42A7B4186}"/>
              </a:ext>
            </a:extLst>
          </p:cNvPr>
          <p:cNvSpPr/>
          <p:nvPr/>
        </p:nvSpPr>
        <p:spPr>
          <a:xfrm>
            <a:off x="4129452" y="1213339"/>
            <a:ext cx="8062548" cy="2215661"/>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GB" sz="2000" b="1" dirty="0"/>
              <a:t>Define data domain and its uses (Processes and Functions)</a:t>
            </a:r>
          </a:p>
          <a:p>
            <a:pPr marL="342900" indent="-342900" algn="just">
              <a:buFont typeface="Arial" panose="020B0604020202020204" pitchFamily="34" charset="0"/>
              <a:buChar char="•"/>
            </a:pPr>
            <a:r>
              <a:rPr lang="en-GB" sz="2000" b="1" dirty="0"/>
              <a:t>Identify data stakeholders (Creators, Modifiers, Consumers)</a:t>
            </a:r>
          </a:p>
          <a:p>
            <a:pPr marL="342900" indent="-342900" algn="just">
              <a:buFont typeface="Arial" panose="020B0604020202020204" pitchFamily="34" charset="0"/>
              <a:buChar char="•"/>
            </a:pPr>
            <a:r>
              <a:rPr lang="en-GB" sz="2000" b="1" dirty="0"/>
              <a:t>Engage with stakeholders (e.g. interviews, workshops, documents)</a:t>
            </a:r>
          </a:p>
          <a:p>
            <a:pPr marL="342900" indent="-342900" algn="just">
              <a:buFont typeface="Arial" panose="020B0604020202020204" pitchFamily="34" charset="0"/>
              <a:buChar char="•"/>
            </a:pPr>
            <a:r>
              <a:rPr lang="en-GB" sz="2000" b="1" dirty="0"/>
              <a:t>Identify key data fields (i.e. what data really matters)</a:t>
            </a:r>
          </a:p>
          <a:p>
            <a:pPr marL="342900" indent="-342900" algn="just">
              <a:buFont typeface="Arial" panose="020B0604020202020204" pitchFamily="34" charset="0"/>
              <a:buChar char="•"/>
            </a:pPr>
            <a:r>
              <a:rPr lang="en-GB" sz="2000" b="1" dirty="0"/>
              <a:t>Baseline data (Systems &amp; Quality) &amp; Data Governance maturity</a:t>
            </a:r>
          </a:p>
          <a:p>
            <a:pPr marL="342900" indent="-342900" algn="just">
              <a:buFont typeface="Arial" panose="020B0604020202020204" pitchFamily="34" charset="0"/>
              <a:buChar char="•"/>
            </a:pPr>
            <a:r>
              <a:rPr lang="en-GB" sz="2000" b="1" dirty="0"/>
              <a:t>Identify data problems &amp; impact</a:t>
            </a:r>
          </a:p>
        </p:txBody>
      </p:sp>
      <p:sp>
        <p:nvSpPr>
          <p:cNvPr id="7" name="Rectangle: Rounded Corners 6">
            <a:extLst>
              <a:ext uri="{FF2B5EF4-FFF2-40B4-BE49-F238E27FC236}">
                <a16:creationId xmlns:a16="http://schemas.microsoft.com/office/drawing/2014/main" id="{B87579E5-42DE-4284-9120-418F3BF786B3}"/>
              </a:ext>
            </a:extLst>
          </p:cNvPr>
          <p:cNvSpPr/>
          <p:nvPr/>
        </p:nvSpPr>
        <p:spPr>
          <a:xfrm>
            <a:off x="272562" y="3824654"/>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Organise</a:t>
            </a:r>
          </a:p>
        </p:txBody>
      </p:sp>
      <p:sp>
        <p:nvSpPr>
          <p:cNvPr id="8" name="Rectangle: Single Corner Rounded 7">
            <a:extLst>
              <a:ext uri="{FF2B5EF4-FFF2-40B4-BE49-F238E27FC236}">
                <a16:creationId xmlns:a16="http://schemas.microsoft.com/office/drawing/2014/main" id="{18CEE146-FD1D-4909-B4B5-9E84C1EE3D39}"/>
              </a:ext>
            </a:extLst>
          </p:cNvPr>
          <p:cNvSpPr/>
          <p:nvPr/>
        </p:nvSpPr>
        <p:spPr>
          <a:xfrm>
            <a:off x="4129452" y="3692770"/>
            <a:ext cx="8062548" cy="2127738"/>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b="1" dirty="0"/>
              <a:t>Set up Data Domain Working Group (Business, IT and key stakeholders)</a:t>
            </a:r>
          </a:p>
          <a:p>
            <a:pPr marL="342900" indent="-342900" algn="just">
              <a:buFont typeface="Arial" panose="020B0604020202020204" pitchFamily="34" charset="0"/>
              <a:buChar char="•"/>
            </a:pPr>
            <a:r>
              <a:rPr lang="en-US" sz="2000" b="1" dirty="0"/>
              <a:t>Create a log of data problems, opportunities and business impact</a:t>
            </a:r>
          </a:p>
          <a:p>
            <a:pPr marL="342900" indent="-342900" algn="just">
              <a:buFont typeface="Arial" panose="020B0604020202020204" pitchFamily="34" charset="0"/>
              <a:buChar char="•"/>
            </a:pPr>
            <a:r>
              <a:rPr lang="en-US" sz="2000" b="1" dirty="0"/>
              <a:t>Initially identify and define potential improvement initiatives (People / Process /IT)</a:t>
            </a:r>
            <a:endParaRPr lang="en-GB" sz="2000" b="1" dirty="0"/>
          </a:p>
        </p:txBody>
      </p:sp>
      <p:sp>
        <p:nvSpPr>
          <p:cNvPr id="9" name="TextBox 8">
            <a:extLst>
              <a:ext uri="{FF2B5EF4-FFF2-40B4-BE49-F238E27FC236}">
                <a16:creationId xmlns:a16="http://schemas.microsoft.com/office/drawing/2014/main" id="{8BA1C038-CAA2-4CE6-A154-A552942641EF}"/>
              </a:ext>
            </a:extLst>
          </p:cNvPr>
          <p:cNvSpPr txBox="1"/>
          <p:nvPr/>
        </p:nvSpPr>
        <p:spPr>
          <a:xfrm>
            <a:off x="646234" y="1124684"/>
            <a:ext cx="1459524"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one </a:t>
            </a:r>
          </a:p>
        </p:txBody>
      </p:sp>
      <p:sp>
        <p:nvSpPr>
          <p:cNvPr id="10" name="TextBox 9">
            <a:extLst>
              <a:ext uri="{FF2B5EF4-FFF2-40B4-BE49-F238E27FC236}">
                <a16:creationId xmlns:a16="http://schemas.microsoft.com/office/drawing/2014/main" id="{A2EB702D-E3CD-482E-9FD1-04364233B64B}"/>
              </a:ext>
            </a:extLst>
          </p:cNvPr>
          <p:cNvSpPr txBox="1"/>
          <p:nvPr/>
        </p:nvSpPr>
        <p:spPr>
          <a:xfrm>
            <a:off x="646234" y="3362989"/>
            <a:ext cx="1459524"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two </a:t>
            </a:r>
          </a:p>
        </p:txBody>
      </p:sp>
      <p:sp>
        <p:nvSpPr>
          <p:cNvPr id="11" name="Arrow: Right 10">
            <a:extLst>
              <a:ext uri="{FF2B5EF4-FFF2-40B4-BE49-F238E27FC236}">
                <a16:creationId xmlns:a16="http://schemas.microsoft.com/office/drawing/2014/main" id="{C025399A-584F-4BD7-BF7B-710CACE7289E}"/>
              </a:ext>
            </a:extLst>
          </p:cNvPr>
          <p:cNvSpPr/>
          <p:nvPr/>
        </p:nvSpPr>
        <p:spPr>
          <a:xfrm>
            <a:off x="2540977" y="1762858"/>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A2864710-FDF3-4DA2-9EE7-FE8DE377F800}"/>
              </a:ext>
            </a:extLst>
          </p:cNvPr>
          <p:cNvSpPr/>
          <p:nvPr/>
        </p:nvSpPr>
        <p:spPr>
          <a:xfrm>
            <a:off x="2540976" y="3978519"/>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Up 12">
            <a:extLst>
              <a:ext uri="{FF2B5EF4-FFF2-40B4-BE49-F238E27FC236}">
                <a16:creationId xmlns:a16="http://schemas.microsoft.com/office/drawing/2014/main" id="{2AEBD0DD-7B22-4442-BE26-7888C09306B0}"/>
              </a:ext>
            </a:extLst>
          </p:cNvPr>
          <p:cNvSpPr/>
          <p:nvPr/>
        </p:nvSpPr>
        <p:spPr>
          <a:xfrm>
            <a:off x="1496890" y="2291060"/>
            <a:ext cx="252779" cy="1137940"/>
          </a:xfrm>
          <a:prstGeom prst="upArrow">
            <a:avLst/>
          </a:prstGeom>
          <a:solidFill>
            <a:srgbClr val="E2AC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Up 13">
            <a:extLst>
              <a:ext uri="{FF2B5EF4-FFF2-40B4-BE49-F238E27FC236}">
                <a16:creationId xmlns:a16="http://schemas.microsoft.com/office/drawing/2014/main" id="{78EED3F1-AE47-49CC-97FC-096F5CFBAC39}"/>
              </a:ext>
            </a:extLst>
          </p:cNvPr>
          <p:cNvSpPr/>
          <p:nvPr/>
        </p:nvSpPr>
        <p:spPr>
          <a:xfrm rot="10800000">
            <a:off x="692394" y="2321169"/>
            <a:ext cx="252779" cy="1137940"/>
          </a:xfrm>
          <a:prstGeom prst="upArrow">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2992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D5918-649C-485E-9345-99FC3EFB52BB}"/>
              </a:ext>
            </a:extLst>
          </p:cNvPr>
          <p:cNvSpPr>
            <a:spLocks noGrp="1"/>
          </p:cNvSpPr>
          <p:nvPr>
            <p:ph type="title"/>
          </p:nvPr>
        </p:nvSpPr>
        <p:spPr/>
        <p:txBody>
          <a:bodyPr/>
          <a:lstStyle/>
          <a:p>
            <a:r>
              <a:rPr lang="en-US" dirty="0"/>
              <a:t>Creating a Data Improvement Plan</a:t>
            </a:r>
            <a:endParaRPr lang="en-GB" dirty="0"/>
          </a:p>
        </p:txBody>
      </p:sp>
      <p:sp>
        <p:nvSpPr>
          <p:cNvPr id="4" name="Rectangle: Rounded Corners 3">
            <a:extLst>
              <a:ext uri="{FF2B5EF4-FFF2-40B4-BE49-F238E27FC236}">
                <a16:creationId xmlns:a16="http://schemas.microsoft.com/office/drawing/2014/main" id="{D3B0C7D5-3338-45DA-8F9A-044EE33594C8}"/>
              </a:ext>
            </a:extLst>
          </p:cNvPr>
          <p:cNvSpPr/>
          <p:nvPr/>
        </p:nvSpPr>
        <p:spPr>
          <a:xfrm>
            <a:off x="272562" y="1608993"/>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Prioritise</a:t>
            </a:r>
          </a:p>
        </p:txBody>
      </p:sp>
      <p:sp>
        <p:nvSpPr>
          <p:cNvPr id="6" name="Rectangle: Single Corner Rounded 5">
            <a:extLst>
              <a:ext uri="{FF2B5EF4-FFF2-40B4-BE49-F238E27FC236}">
                <a16:creationId xmlns:a16="http://schemas.microsoft.com/office/drawing/2014/main" id="{162E4A58-EE92-4010-949B-9FF42A7B4186}"/>
              </a:ext>
            </a:extLst>
          </p:cNvPr>
          <p:cNvSpPr/>
          <p:nvPr/>
        </p:nvSpPr>
        <p:spPr>
          <a:xfrm>
            <a:off x="4129452" y="1213339"/>
            <a:ext cx="8062548" cy="1951891"/>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GB" sz="2000" b="1" dirty="0"/>
              <a:t>Prioritise</a:t>
            </a:r>
            <a:r>
              <a:rPr lang="en-US" sz="2000" b="1" dirty="0"/>
              <a:t> data problems</a:t>
            </a:r>
          </a:p>
          <a:p>
            <a:pPr marL="342900" indent="-342900" algn="just">
              <a:buFont typeface="Arial" panose="020B0604020202020204" pitchFamily="34" charset="0"/>
              <a:buChar char="•"/>
            </a:pPr>
            <a:r>
              <a:rPr lang="en-US" sz="2000" b="1" dirty="0"/>
              <a:t>Define improvement projects</a:t>
            </a:r>
          </a:p>
          <a:p>
            <a:pPr marL="342900" indent="-342900" algn="just">
              <a:buFont typeface="Arial" panose="020B0604020202020204" pitchFamily="34" charset="0"/>
              <a:buChar char="•"/>
            </a:pPr>
            <a:r>
              <a:rPr lang="en-US" sz="2000" b="1" dirty="0"/>
              <a:t>Create improvement team(s) (from Working Group &amp; others)</a:t>
            </a:r>
          </a:p>
          <a:p>
            <a:pPr marL="342900" indent="-342900" algn="just">
              <a:buFont typeface="Arial" panose="020B0604020202020204" pitchFamily="34" charset="0"/>
              <a:buChar char="•"/>
            </a:pPr>
            <a:r>
              <a:rPr lang="en-GB" sz="2000" b="1" dirty="0"/>
              <a:t>Produce Motivation Model &amp; business case(s) for action</a:t>
            </a:r>
          </a:p>
          <a:p>
            <a:pPr marL="342900" indent="-342900" algn="just">
              <a:buFont typeface="Arial" panose="020B0604020202020204" pitchFamily="34" charset="0"/>
              <a:buChar char="•"/>
            </a:pPr>
            <a:r>
              <a:rPr lang="en-GB" sz="2000" b="1" dirty="0"/>
              <a:t>Finalise </a:t>
            </a:r>
            <a:r>
              <a:rPr lang="en-US" sz="2000" b="1" dirty="0"/>
              <a:t>initial Data Improvement Plan for Steering Group endorsement</a:t>
            </a:r>
            <a:endParaRPr lang="en-GB" sz="2000" b="1" dirty="0"/>
          </a:p>
        </p:txBody>
      </p:sp>
      <p:sp>
        <p:nvSpPr>
          <p:cNvPr id="7" name="Rectangle: Rounded Corners 6">
            <a:extLst>
              <a:ext uri="{FF2B5EF4-FFF2-40B4-BE49-F238E27FC236}">
                <a16:creationId xmlns:a16="http://schemas.microsoft.com/office/drawing/2014/main" id="{B87579E5-42DE-4284-9120-418F3BF786B3}"/>
              </a:ext>
            </a:extLst>
          </p:cNvPr>
          <p:cNvSpPr/>
          <p:nvPr/>
        </p:nvSpPr>
        <p:spPr>
          <a:xfrm>
            <a:off x="272561" y="4202722"/>
            <a:ext cx="2206869" cy="659423"/>
          </a:xfrm>
          <a:prstGeom prst="round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Improved</a:t>
            </a:r>
          </a:p>
        </p:txBody>
      </p:sp>
      <p:sp>
        <p:nvSpPr>
          <p:cNvPr id="8" name="Rectangle: Single Corner Rounded 7">
            <a:extLst>
              <a:ext uri="{FF2B5EF4-FFF2-40B4-BE49-F238E27FC236}">
                <a16:creationId xmlns:a16="http://schemas.microsoft.com/office/drawing/2014/main" id="{18CEE146-FD1D-4909-B4B5-9E84C1EE3D39}"/>
              </a:ext>
            </a:extLst>
          </p:cNvPr>
          <p:cNvSpPr/>
          <p:nvPr/>
        </p:nvSpPr>
        <p:spPr>
          <a:xfrm>
            <a:off x="4129452" y="3692769"/>
            <a:ext cx="8062548" cy="2338753"/>
          </a:xfrm>
          <a:prstGeom prst="round1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GB" sz="2000" b="1" dirty="0"/>
              <a:t>Launch improvement initiatives</a:t>
            </a:r>
          </a:p>
          <a:p>
            <a:pPr marL="342900" indent="-342900" algn="just">
              <a:buFont typeface="Arial" panose="020B0604020202020204" pitchFamily="34" charset="0"/>
              <a:buChar char="•"/>
            </a:pPr>
            <a:r>
              <a:rPr lang="en-GB" sz="2000" b="1" dirty="0"/>
              <a:t>Set KPIs and success measures</a:t>
            </a:r>
          </a:p>
          <a:p>
            <a:pPr marL="342900" indent="-342900" algn="just">
              <a:buFont typeface="Arial" panose="020B0604020202020204" pitchFamily="34" charset="0"/>
              <a:buChar char="•"/>
            </a:pPr>
            <a:r>
              <a:rPr lang="en-GB" sz="2000" b="1" dirty="0"/>
              <a:t>Perform root cause analysis and propose &amp; evaluate changes</a:t>
            </a:r>
          </a:p>
          <a:p>
            <a:pPr marL="342900" indent="-342900" algn="just">
              <a:buFont typeface="Arial" panose="020B0604020202020204" pitchFamily="34" charset="0"/>
              <a:buChar char="•"/>
            </a:pPr>
            <a:r>
              <a:rPr lang="en-GB" sz="2000" b="1" dirty="0"/>
              <a:t>Design and implement improvements (People / Process / IT)</a:t>
            </a:r>
          </a:p>
          <a:p>
            <a:pPr marL="342900" indent="-342900" algn="just">
              <a:buFont typeface="Arial" panose="020B0604020202020204" pitchFamily="34" charset="0"/>
              <a:buChar char="•"/>
            </a:pPr>
            <a:r>
              <a:rPr lang="en-GB" sz="2000" b="1" dirty="0"/>
              <a:t>Produce improvement plans, monitor progress and measure data improvements</a:t>
            </a:r>
          </a:p>
          <a:p>
            <a:pPr marL="342900" indent="-342900" algn="just">
              <a:buFont typeface="Arial" panose="020B0604020202020204" pitchFamily="34" charset="0"/>
              <a:buChar char="•"/>
            </a:pPr>
            <a:r>
              <a:rPr lang="en-GB" sz="2000" b="1" dirty="0"/>
              <a:t>Log benefits, publicise successes, and identify lessons learnt</a:t>
            </a:r>
          </a:p>
        </p:txBody>
      </p:sp>
      <p:sp>
        <p:nvSpPr>
          <p:cNvPr id="9" name="TextBox 8">
            <a:extLst>
              <a:ext uri="{FF2B5EF4-FFF2-40B4-BE49-F238E27FC236}">
                <a16:creationId xmlns:a16="http://schemas.microsoft.com/office/drawing/2014/main" id="{CEE6E14A-6228-464E-A5FD-A534356ABF7A}"/>
              </a:ext>
            </a:extLst>
          </p:cNvPr>
          <p:cNvSpPr txBox="1"/>
          <p:nvPr/>
        </p:nvSpPr>
        <p:spPr>
          <a:xfrm>
            <a:off x="646234" y="1124684"/>
            <a:ext cx="1833196"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Three </a:t>
            </a:r>
          </a:p>
        </p:txBody>
      </p:sp>
      <p:sp>
        <p:nvSpPr>
          <p:cNvPr id="10" name="TextBox 9">
            <a:extLst>
              <a:ext uri="{FF2B5EF4-FFF2-40B4-BE49-F238E27FC236}">
                <a16:creationId xmlns:a16="http://schemas.microsoft.com/office/drawing/2014/main" id="{5B25C66F-2021-4DC6-B6BE-20B8E447D572}"/>
              </a:ext>
            </a:extLst>
          </p:cNvPr>
          <p:cNvSpPr txBox="1"/>
          <p:nvPr/>
        </p:nvSpPr>
        <p:spPr>
          <a:xfrm>
            <a:off x="646234" y="3771169"/>
            <a:ext cx="1701312"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rPr>
              <a:t>Step Four </a:t>
            </a:r>
          </a:p>
        </p:txBody>
      </p:sp>
      <p:sp>
        <p:nvSpPr>
          <p:cNvPr id="11" name="Arrow: Right 10">
            <a:extLst>
              <a:ext uri="{FF2B5EF4-FFF2-40B4-BE49-F238E27FC236}">
                <a16:creationId xmlns:a16="http://schemas.microsoft.com/office/drawing/2014/main" id="{13E98479-4C90-4473-BE7F-17BA4B7D5FA3}"/>
              </a:ext>
            </a:extLst>
          </p:cNvPr>
          <p:cNvSpPr/>
          <p:nvPr/>
        </p:nvSpPr>
        <p:spPr>
          <a:xfrm>
            <a:off x="2540976" y="4356587"/>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F88CCC36-CE98-4D97-9B34-ED74D880BE99}"/>
              </a:ext>
            </a:extLst>
          </p:cNvPr>
          <p:cNvSpPr/>
          <p:nvPr/>
        </p:nvSpPr>
        <p:spPr>
          <a:xfrm>
            <a:off x="2540976" y="1762858"/>
            <a:ext cx="1526929" cy="351692"/>
          </a:xfrm>
          <a:prstGeom prst="rightArrow">
            <a:avLst/>
          </a:prstGeom>
          <a:solidFill>
            <a:srgbClr val="7030A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Arrow: Up 1">
            <a:extLst>
              <a:ext uri="{FF2B5EF4-FFF2-40B4-BE49-F238E27FC236}">
                <a16:creationId xmlns:a16="http://schemas.microsoft.com/office/drawing/2014/main" id="{3DC356AE-FF7D-4AB7-B9DA-E5E71C2B969C}"/>
              </a:ext>
            </a:extLst>
          </p:cNvPr>
          <p:cNvSpPr/>
          <p:nvPr/>
        </p:nvSpPr>
        <p:spPr>
          <a:xfrm>
            <a:off x="1496890" y="2291060"/>
            <a:ext cx="294176" cy="1595140"/>
          </a:xfrm>
          <a:prstGeom prst="upArrow">
            <a:avLst/>
          </a:prstGeom>
          <a:solidFill>
            <a:srgbClr val="E2AC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Up 12">
            <a:extLst>
              <a:ext uri="{FF2B5EF4-FFF2-40B4-BE49-F238E27FC236}">
                <a16:creationId xmlns:a16="http://schemas.microsoft.com/office/drawing/2014/main" id="{5A505DBA-B81F-4EFF-9D60-A8A9920BDFFA}"/>
              </a:ext>
            </a:extLst>
          </p:cNvPr>
          <p:cNvSpPr/>
          <p:nvPr/>
        </p:nvSpPr>
        <p:spPr>
          <a:xfrm rot="10800000">
            <a:off x="552083" y="2321168"/>
            <a:ext cx="294175" cy="1705708"/>
          </a:xfrm>
          <a:prstGeom prst="upArrow">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9559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DBCC-72F7-4632-8D7B-F6896E964042}"/>
              </a:ext>
            </a:extLst>
          </p:cNvPr>
          <p:cNvSpPr>
            <a:spLocks noGrp="1"/>
          </p:cNvSpPr>
          <p:nvPr>
            <p:ph type="title"/>
          </p:nvPr>
        </p:nvSpPr>
        <p:spPr/>
        <p:txBody>
          <a:bodyPr/>
          <a:lstStyle/>
          <a:p>
            <a:r>
              <a:rPr lang="en-GB" dirty="0"/>
              <a:t>Day two of Lectures </a:t>
            </a:r>
          </a:p>
        </p:txBody>
      </p:sp>
      <p:sp>
        <p:nvSpPr>
          <p:cNvPr id="3" name="Text Placeholder 2">
            <a:extLst>
              <a:ext uri="{FF2B5EF4-FFF2-40B4-BE49-F238E27FC236}">
                <a16:creationId xmlns:a16="http://schemas.microsoft.com/office/drawing/2014/main" id="{4A58BEBB-9AC1-4A2A-993C-9734A3F62609}"/>
              </a:ext>
            </a:extLst>
          </p:cNvPr>
          <p:cNvSpPr>
            <a:spLocks noGrp="1"/>
          </p:cNvSpPr>
          <p:nvPr>
            <p:ph type="body" idx="1"/>
          </p:nvPr>
        </p:nvSpPr>
        <p:spPr>
          <a:xfrm>
            <a:off x="1751510" y="3548335"/>
            <a:ext cx="8688977" cy="1225888"/>
          </a:xfrm>
        </p:spPr>
        <p:txBody>
          <a:bodyPr>
            <a:normAutofit lnSpcReduction="10000"/>
          </a:bodyPr>
          <a:lstStyle/>
          <a:p>
            <a:r>
              <a:rPr lang="en-GB" dirty="0"/>
              <a:t>Selection and Appraisal, Archiving and Repositories </a:t>
            </a:r>
          </a:p>
        </p:txBody>
      </p:sp>
    </p:spTree>
    <p:extLst>
      <p:ext uri="{BB962C8B-B14F-4D97-AF65-F5344CB8AC3E}">
        <p14:creationId xmlns:p14="http://schemas.microsoft.com/office/powerpoint/2010/main" val="198233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DEF551-D6BC-49E2-8632-4AE97159B919}"/>
              </a:ext>
            </a:extLst>
          </p:cNvPr>
          <p:cNvSpPr>
            <a:spLocks noGrp="1"/>
          </p:cNvSpPr>
          <p:nvPr>
            <p:ph idx="1"/>
          </p:nvPr>
        </p:nvSpPr>
        <p:spPr/>
        <p:txBody>
          <a:bodyPr>
            <a:normAutofit lnSpcReduction="10000"/>
          </a:bodyPr>
          <a:lstStyle/>
          <a:p>
            <a:r>
              <a:rPr lang="en-GB" i="1" dirty="0"/>
              <a:t>Structured Data is data that has been catalogued into </a:t>
            </a:r>
            <a:r>
              <a:rPr lang="en-GB" i="1" dirty="0">
                <a:solidFill>
                  <a:srgbClr val="FF0000"/>
                </a:solidFill>
              </a:rPr>
              <a:t>attributes</a:t>
            </a:r>
            <a:r>
              <a:rPr lang="en-GB" i="1" dirty="0"/>
              <a:t> and </a:t>
            </a:r>
            <a:r>
              <a:rPr lang="en-GB" i="1" dirty="0">
                <a:solidFill>
                  <a:srgbClr val="FF0000"/>
                </a:solidFill>
              </a:rPr>
              <a:t>indexed</a:t>
            </a:r>
            <a:r>
              <a:rPr lang="en-GB" i="1" dirty="0"/>
              <a:t> for easy access. </a:t>
            </a:r>
          </a:p>
          <a:p>
            <a:r>
              <a:rPr lang="en-GB" i="1" dirty="0"/>
              <a:t>It has predefined attributes </a:t>
            </a:r>
          </a:p>
          <a:p>
            <a:r>
              <a:rPr lang="en-GB" i="1" dirty="0"/>
              <a:t>Facilitates data manipulation</a:t>
            </a:r>
          </a:p>
          <a:p>
            <a:r>
              <a:rPr lang="en-GB" i="1" dirty="0"/>
              <a:t>The problem with Structured Data is that the </a:t>
            </a:r>
            <a:r>
              <a:rPr lang="en-GB" i="1" dirty="0">
                <a:solidFill>
                  <a:srgbClr val="FF0000"/>
                </a:solidFill>
              </a:rPr>
              <a:t>natural environment does not have a structure</a:t>
            </a:r>
            <a:r>
              <a:rPr lang="en-GB" i="1" dirty="0"/>
              <a:t> and there is a big effort in structuring the data. </a:t>
            </a:r>
          </a:p>
          <a:p>
            <a:r>
              <a:rPr lang="en-GB" i="1" dirty="0"/>
              <a:t>Such an effort often needs a lot of thought processes and manual effort. Anything that needs manual effort is not scalable. </a:t>
            </a:r>
          </a:p>
        </p:txBody>
      </p:sp>
      <p:sp>
        <p:nvSpPr>
          <p:cNvPr id="3" name="Title 2">
            <a:extLst>
              <a:ext uri="{FF2B5EF4-FFF2-40B4-BE49-F238E27FC236}">
                <a16:creationId xmlns:a16="http://schemas.microsoft.com/office/drawing/2014/main" id="{57F38F6D-CC45-4D08-A9BE-BCE6C176F0EE}"/>
              </a:ext>
            </a:extLst>
          </p:cNvPr>
          <p:cNvSpPr>
            <a:spLocks noGrp="1"/>
          </p:cNvSpPr>
          <p:nvPr>
            <p:ph type="title"/>
          </p:nvPr>
        </p:nvSpPr>
        <p:spPr>
          <a:xfrm>
            <a:off x="1" y="99390"/>
            <a:ext cx="11239500" cy="1034085"/>
          </a:xfrm>
        </p:spPr>
        <p:txBody>
          <a:bodyPr/>
          <a:lstStyle/>
          <a:p>
            <a:r>
              <a:rPr lang="en-GB" dirty="0"/>
              <a:t>Overview of Data</a:t>
            </a:r>
          </a:p>
        </p:txBody>
      </p:sp>
    </p:spTree>
    <p:extLst>
      <p:ext uri="{BB962C8B-B14F-4D97-AF65-F5344CB8AC3E}">
        <p14:creationId xmlns:p14="http://schemas.microsoft.com/office/powerpoint/2010/main" val="222153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ABD60D-79C8-4145-A755-7914C76C5AE1}"/>
              </a:ext>
            </a:extLst>
          </p:cNvPr>
          <p:cNvSpPr>
            <a:spLocks noGrp="1"/>
          </p:cNvSpPr>
          <p:nvPr>
            <p:ph idx="1"/>
          </p:nvPr>
        </p:nvSpPr>
        <p:spPr>
          <a:xfrm>
            <a:off x="0" y="1161188"/>
            <a:ext cx="12192000" cy="5975108"/>
          </a:xfrm>
        </p:spPr>
        <p:txBody>
          <a:bodyPr>
            <a:normAutofit/>
          </a:bodyPr>
          <a:lstStyle/>
          <a:p>
            <a:r>
              <a:rPr lang="en-GB" i="1" dirty="0"/>
              <a:t>Unstructured Data is any data that may be relevant to the system and </a:t>
            </a:r>
            <a:r>
              <a:rPr lang="en-GB" i="1" dirty="0">
                <a:solidFill>
                  <a:srgbClr val="FF0000"/>
                </a:solidFill>
              </a:rPr>
              <a:t>stored in the natural originating format itself. </a:t>
            </a:r>
          </a:p>
          <a:p>
            <a:r>
              <a:rPr lang="en-GB" i="1" dirty="0"/>
              <a:t>Common examples are natural language data, images, audio, etc.</a:t>
            </a:r>
          </a:p>
          <a:p>
            <a:r>
              <a:rPr lang="en-GB" i="1" dirty="0"/>
              <a:t> </a:t>
            </a:r>
            <a:r>
              <a:rPr lang="en-GB" i="1" dirty="0" err="1"/>
              <a:t>Analyzing</a:t>
            </a:r>
            <a:r>
              <a:rPr lang="en-GB" i="1" dirty="0"/>
              <a:t> </a:t>
            </a:r>
            <a:r>
              <a:rPr lang="en-GB" i="1" dirty="0">
                <a:solidFill>
                  <a:srgbClr val="FF0000"/>
                </a:solidFill>
              </a:rPr>
              <a:t>them is effort-intensive </a:t>
            </a:r>
            <a:r>
              <a:rPr lang="en-GB" i="1" dirty="0"/>
              <a:t>and often needs large scale computing power. </a:t>
            </a:r>
          </a:p>
          <a:p>
            <a:r>
              <a:rPr lang="en-GB" i="1" dirty="0"/>
              <a:t>The increase in the importance of Unstructured Data has given rise to the concept of Data Lakes.</a:t>
            </a:r>
          </a:p>
          <a:p>
            <a:r>
              <a:rPr lang="en-GB" i="1" dirty="0"/>
              <a:t> </a:t>
            </a:r>
            <a:endParaRPr lang="en-GB" dirty="0"/>
          </a:p>
        </p:txBody>
      </p:sp>
      <p:sp>
        <p:nvSpPr>
          <p:cNvPr id="3" name="Title 2">
            <a:extLst>
              <a:ext uri="{FF2B5EF4-FFF2-40B4-BE49-F238E27FC236}">
                <a16:creationId xmlns:a16="http://schemas.microsoft.com/office/drawing/2014/main" id="{E1A39785-DBF0-4A69-902F-C8264BB3E50B}"/>
              </a:ext>
            </a:extLst>
          </p:cNvPr>
          <p:cNvSpPr>
            <a:spLocks noGrp="1"/>
          </p:cNvSpPr>
          <p:nvPr>
            <p:ph type="title"/>
          </p:nvPr>
        </p:nvSpPr>
        <p:spPr/>
        <p:txBody>
          <a:bodyPr/>
          <a:lstStyle/>
          <a:p>
            <a:r>
              <a:rPr lang="en-GB" dirty="0"/>
              <a:t>Overview of Data</a:t>
            </a:r>
          </a:p>
        </p:txBody>
      </p:sp>
    </p:spTree>
    <p:extLst>
      <p:ext uri="{BB962C8B-B14F-4D97-AF65-F5344CB8AC3E}">
        <p14:creationId xmlns:p14="http://schemas.microsoft.com/office/powerpoint/2010/main" val="254115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38C8F0-D9E3-4550-BCFC-62521D983178}"/>
              </a:ext>
            </a:extLst>
          </p:cNvPr>
          <p:cNvSpPr>
            <a:spLocks noGrp="1"/>
          </p:cNvSpPr>
          <p:nvPr>
            <p:ph idx="1"/>
          </p:nvPr>
        </p:nvSpPr>
        <p:spPr/>
        <p:txBody>
          <a:bodyPr/>
          <a:lstStyle/>
          <a:p>
            <a:r>
              <a:rPr lang="en-GB" i="1" dirty="0"/>
              <a:t>Data Lakes are just places where data from different sources can be dumped without any kind of </a:t>
            </a:r>
            <a:r>
              <a:rPr lang="en-GB" i="1" dirty="0" err="1"/>
              <a:t>preprocessing</a:t>
            </a:r>
            <a:r>
              <a:rPr lang="en-GB" i="1" dirty="0"/>
              <a:t> to get it formatted or tagged.</a:t>
            </a:r>
          </a:p>
          <a:p>
            <a:endParaRPr lang="en-GB" i="1" dirty="0"/>
          </a:p>
          <a:p>
            <a:r>
              <a:rPr lang="en-GB" i="1" dirty="0"/>
              <a:t>Often the only attributes related to Unstructured Data are the </a:t>
            </a:r>
            <a:r>
              <a:rPr lang="en-GB" i="1" dirty="0">
                <a:solidFill>
                  <a:srgbClr val="FF0000"/>
                </a:solidFill>
              </a:rPr>
              <a:t>source and the time of capture.</a:t>
            </a:r>
          </a:p>
          <a:p>
            <a:r>
              <a:rPr lang="en-GB" i="1" dirty="0"/>
              <a:t>Unstructured data is </a:t>
            </a:r>
            <a:r>
              <a:rPr lang="en-GB" i="1" dirty="0">
                <a:solidFill>
                  <a:srgbClr val="FF0000"/>
                </a:solidFill>
              </a:rPr>
              <a:t>unorganised,</a:t>
            </a:r>
            <a:r>
              <a:rPr lang="en-GB" i="1" dirty="0"/>
              <a:t> they mostly appear in text format, videos, audio files, photos etc.</a:t>
            </a:r>
            <a:endParaRPr lang="en-GB" dirty="0"/>
          </a:p>
          <a:p>
            <a:endParaRPr lang="en-GB" dirty="0"/>
          </a:p>
        </p:txBody>
      </p:sp>
      <p:sp>
        <p:nvSpPr>
          <p:cNvPr id="3" name="Title 2">
            <a:extLst>
              <a:ext uri="{FF2B5EF4-FFF2-40B4-BE49-F238E27FC236}">
                <a16:creationId xmlns:a16="http://schemas.microsoft.com/office/drawing/2014/main" id="{7D21B977-E785-4A51-B710-7558D27D54EF}"/>
              </a:ext>
            </a:extLst>
          </p:cNvPr>
          <p:cNvSpPr>
            <a:spLocks noGrp="1"/>
          </p:cNvSpPr>
          <p:nvPr>
            <p:ph type="title"/>
          </p:nvPr>
        </p:nvSpPr>
        <p:spPr/>
        <p:txBody>
          <a:bodyPr/>
          <a:lstStyle/>
          <a:p>
            <a:r>
              <a:rPr lang="en-GB" dirty="0"/>
              <a:t>Overview of Data</a:t>
            </a:r>
          </a:p>
        </p:txBody>
      </p:sp>
    </p:spTree>
    <p:extLst>
      <p:ext uri="{BB962C8B-B14F-4D97-AF65-F5344CB8AC3E}">
        <p14:creationId xmlns:p14="http://schemas.microsoft.com/office/powerpoint/2010/main" val="378920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a:extLst>
              <a:ext uri="{FF2B5EF4-FFF2-40B4-BE49-F238E27FC236}">
                <a16:creationId xmlns:a16="http://schemas.microsoft.com/office/drawing/2014/main" id="{37A12CBE-F12F-409D-A766-611C0EB6F8E2}"/>
              </a:ext>
            </a:extLst>
          </p:cNvPr>
          <p:cNvCxnSpPr>
            <a:cxnSpLocks/>
          </p:cNvCxnSpPr>
          <p:nvPr/>
        </p:nvCxnSpPr>
        <p:spPr>
          <a:xfrm>
            <a:off x="11172824" y="4190468"/>
            <a:ext cx="36000" cy="1865378"/>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ECD981-F9A9-4A78-B9BA-161796743239}"/>
              </a:ext>
            </a:extLst>
          </p:cNvPr>
          <p:cNvCxnSpPr>
            <a:cxnSpLocks/>
          </p:cNvCxnSpPr>
          <p:nvPr/>
        </p:nvCxnSpPr>
        <p:spPr>
          <a:xfrm>
            <a:off x="4120717" y="4330278"/>
            <a:ext cx="0" cy="1725568"/>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27B26F-878A-42B5-B1F1-B14CC809EF0A}"/>
              </a:ext>
            </a:extLst>
          </p:cNvPr>
          <p:cNvCxnSpPr>
            <a:cxnSpLocks/>
          </p:cNvCxnSpPr>
          <p:nvPr/>
        </p:nvCxnSpPr>
        <p:spPr>
          <a:xfrm>
            <a:off x="1101292" y="4258408"/>
            <a:ext cx="0" cy="671234"/>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Data</a:t>
            </a:r>
            <a:endParaRPr lang="en-US" dirty="0"/>
          </a:p>
        </p:txBody>
      </p:sp>
      <p:sp>
        <p:nvSpPr>
          <p:cNvPr id="4" name="TextBox 3">
            <a:extLst>
              <a:ext uri="{FF2B5EF4-FFF2-40B4-BE49-F238E27FC236}">
                <a16:creationId xmlns:a16="http://schemas.microsoft.com/office/drawing/2014/main" id="{C62165BD-92CA-429F-9D5F-D33B39FA2900}"/>
              </a:ext>
            </a:extLst>
          </p:cNvPr>
          <p:cNvSpPr txBox="1"/>
          <p:nvPr/>
        </p:nvSpPr>
        <p:spPr>
          <a:xfrm>
            <a:off x="328863" y="1713258"/>
            <a:ext cx="4395538" cy="553998"/>
          </a:xfrm>
          <a:prstGeom prst="rect">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000" b="1" i="1" dirty="0">
                <a:solidFill>
                  <a:schemeClr val="bg1"/>
                </a:solidFill>
                <a:effectLst>
                  <a:outerShdw blurRad="38100" dist="38100" dir="2700000" algn="tl">
                    <a:srgbClr val="000000">
                      <a:alpha val="43137"/>
                    </a:srgbClr>
                  </a:outerShdw>
                </a:effectLst>
              </a:rPr>
              <a:t>Quantitative/Numeric </a:t>
            </a:r>
            <a:endParaRPr lang="en-US" sz="3000" b="1" i="1" dirty="0">
              <a:solidFill>
                <a:schemeClr val="bg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0020EAC-67BC-4C3B-ACBE-2AD01CEFDBF6}"/>
              </a:ext>
            </a:extLst>
          </p:cNvPr>
          <p:cNvSpPr txBox="1"/>
          <p:nvPr/>
        </p:nvSpPr>
        <p:spPr>
          <a:xfrm>
            <a:off x="6727267" y="1713258"/>
            <a:ext cx="5135870" cy="553998"/>
          </a:xfrm>
          <a:prstGeom prst="rect">
            <a:avLst/>
          </a:prstGeom>
          <a:solidFill>
            <a:srgbClr val="FFCC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000" b="1" i="1" dirty="0">
                <a:solidFill>
                  <a:schemeClr val="bg1"/>
                </a:solidFill>
                <a:effectLst>
                  <a:outerShdw blurRad="38100" dist="38100" dir="2700000" algn="tl">
                    <a:srgbClr val="000000">
                      <a:alpha val="43137"/>
                    </a:srgbClr>
                  </a:outerShdw>
                </a:effectLst>
              </a:rPr>
              <a:t>Qualitative/Non-Numeric </a:t>
            </a:r>
            <a:endParaRPr lang="en-US" sz="3000" b="1" i="1"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C49CBF37-F235-46B6-B9C0-286BE21E8281}"/>
              </a:ext>
            </a:extLst>
          </p:cNvPr>
          <p:cNvSpPr txBox="1"/>
          <p:nvPr/>
        </p:nvSpPr>
        <p:spPr>
          <a:xfrm>
            <a:off x="176462" y="3853224"/>
            <a:ext cx="1925053" cy="477054"/>
          </a:xfrm>
          <a:prstGeom prst="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2500" b="1" i="1" dirty="0">
                <a:solidFill>
                  <a:schemeClr val="bg1"/>
                </a:solidFill>
                <a:effectLst>
                  <a:outerShdw blurRad="38100" dist="38100" dir="2700000" algn="tl">
                    <a:srgbClr val="000000">
                      <a:alpha val="43137"/>
                    </a:srgbClr>
                  </a:outerShdw>
                </a:effectLst>
              </a:rPr>
              <a:t>Continuous</a:t>
            </a:r>
            <a:endParaRPr lang="en-US" sz="2500" b="1" i="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1DBF1B4-8B91-44FF-A519-05CFD55CA62D}"/>
              </a:ext>
            </a:extLst>
          </p:cNvPr>
          <p:cNvSpPr txBox="1"/>
          <p:nvPr/>
        </p:nvSpPr>
        <p:spPr>
          <a:xfrm>
            <a:off x="3320716" y="3853224"/>
            <a:ext cx="1925053" cy="477054"/>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2500" b="1" i="1" dirty="0">
                <a:solidFill>
                  <a:schemeClr val="bg1"/>
                </a:solidFill>
                <a:effectLst>
                  <a:outerShdw blurRad="38100" dist="38100" dir="2700000" algn="tl">
                    <a:srgbClr val="000000">
                      <a:alpha val="43137"/>
                    </a:srgbClr>
                  </a:outerShdw>
                </a:effectLst>
              </a:rPr>
              <a:t>Discrete</a:t>
            </a:r>
            <a:endParaRPr lang="en-US" sz="2500" b="1" i="1" dirty="0">
              <a:solidFill>
                <a:schemeClr val="bg1"/>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81DFDF2F-9E52-4DF3-A14E-49C15E383548}"/>
              </a:ext>
            </a:extLst>
          </p:cNvPr>
          <p:cNvSpPr/>
          <p:nvPr/>
        </p:nvSpPr>
        <p:spPr>
          <a:xfrm>
            <a:off x="53749" y="2696596"/>
            <a:ext cx="5410986" cy="646331"/>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b="1" i="1" dirty="0">
                <a:solidFill>
                  <a:schemeClr val="bg1"/>
                </a:solidFill>
                <a:effectLst>
                  <a:outerShdw blurRad="38100" dist="38100" dir="2700000" algn="tl">
                    <a:srgbClr val="000000">
                      <a:alpha val="43137"/>
                    </a:srgbClr>
                  </a:outerShdw>
                </a:effectLst>
                <a:latin typeface="+mj-lt"/>
              </a:rPr>
              <a:t>Values that describe a measurable quantity as a number, like 'how many' or 'how much</a:t>
            </a:r>
            <a:endParaRPr lang="en-GB" i="1" dirty="0">
              <a:solidFill>
                <a:schemeClr val="bg1"/>
              </a:solidFill>
              <a:effectLst>
                <a:outerShdw blurRad="38100" dist="38100" dir="2700000" algn="tl">
                  <a:srgbClr val="000000">
                    <a:alpha val="43137"/>
                  </a:srgbClr>
                </a:outerShdw>
              </a:effectLst>
              <a:latin typeface="+mj-lt"/>
            </a:endParaRPr>
          </a:p>
        </p:txBody>
      </p:sp>
      <p:sp>
        <p:nvSpPr>
          <p:cNvPr id="9" name="Rectangle 8">
            <a:extLst>
              <a:ext uri="{FF2B5EF4-FFF2-40B4-BE49-F238E27FC236}">
                <a16:creationId xmlns:a16="http://schemas.microsoft.com/office/drawing/2014/main" id="{46435372-FF17-4420-B97B-B24FE4CEB6FD}"/>
              </a:ext>
            </a:extLst>
          </p:cNvPr>
          <p:cNvSpPr/>
          <p:nvPr/>
        </p:nvSpPr>
        <p:spPr>
          <a:xfrm>
            <a:off x="148136" y="4861702"/>
            <a:ext cx="6096000" cy="707886"/>
          </a:xfrm>
          <a:prstGeom prst="rect">
            <a:avLst/>
          </a:prstGeom>
          <a:solidFill>
            <a:srgbClr val="0033CC"/>
          </a:solidFill>
        </p:spPr>
        <p:style>
          <a:lnRef idx="0">
            <a:schemeClr val="accent4"/>
          </a:lnRef>
          <a:fillRef idx="3">
            <a:schemeClr val="accent4"/>
          </a:fillRef>
          <a:effectRef idx="3">
            <a:schemeClr val="accent4"/>
          </a:effectRef>
          <a:fontRef idx="minor">
            <a:schemeClr val="lt1"/>
          </a:fontRef>
        </p:style>
        <p:txBody>
          <a:bodyPr>
            <a:spAutoFit/>
          </a:bodyPr>
          <a:lstStyle/>
          <a:p>
            <a:pPr algn="ctr"/>
            <a:r>
              <a:rPr lang="en-US" sz="2000" b="1" dirty="0">
                <a:solidFill>
                  <a:schemeClr val="bg1"/>
                </a:solidFill>
                <a:latin typeface="+mj-lt"/>
              </a:rPr>
              <a:t>Observations can take any value between a certain set of real numbers</a:t>
            </a:r>
            <a:endParaRPr lang="en-GB" sz="2000" dirty="0">
              <a:solidFill>
                <a:schemeClr val="bg1"/>
              </a:solidFill>
              <a:latin typeface="+mj-lt"/>
            </a:endParaRPr>
          </a:p>
        </p:txBody>
      </p:sp>
      <p:sp>
        <p:nvSpPr>
          <p:cNvPr id="10" name="Rectangle 9">
            <a:extLst>
              <a:ext uri="{FF2B5EF4-FFF2-40B4-BE49-F238E27FC236}">
                <a16:creationId xmlns:a16="http://schemas.microsoft.com/office/drawing/2014/main" id="{162FE378-0923-4FA4-82CF-DBF19FF7554A}"/>
              </a:ext>
            </a:extLst>
          </p:cNvPr>
          <p:cNvSpPr/>
          <p:nvPr/>
        </p:nvSpPr>
        <p:spPr>
          <a:xfrm>
            <a:off x="208547" y="5959206"/>
            <a:ext cx="6096000" cy="707886"/>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a:spAutoFit/>
          </a:bodyPr>
          <a:lstStyle/>
          <a:p>
            <a:pPr algn="ctr"/>
            <a:r>
              <a:rPr lang="en-US" sz="2000" b="1" dirty="0">
                <a:solidFill>
                  <a:schemeClr val="bg1"/>
                </a:solidFill>
                <a:latin typeface="+mj-lt"/>
              </a:rPr>
              <a:t>Observations can take a value based on a count from a set of distinct whole values.</a:t>
            </a:r>
            <a:endParaRPr lang="en-GB" sz="2000" dirty="0">
              <a:solidFill>
                <a:schemeClr val="bg1"/>
              </a:solidFill>
              <a:latin typeface="+mj-lt"/>
            </a:endParaRPr>
          </a:p>
        </p:txBody>
      </p:sp>
      <p:sp>
        <p:nvSpPr>
          <p:cNvPr id="11" name="TextBox 10">
            <a:extLst>
              <a:ext uri="{FF2B5EF4-FFF2-40B4-BE49-F238E27FC236}">
                <a16:creationId xmlns:a16="http://schemas.microsoft.com/office/drawing/2014/main" id="{65590A9F-9AEC-4DF3-B801-3E719D5B3AA4}"/>
              </a:ext>
            </a:extLst>
          </p:cNvPr>
          <p:cNvSpPr txBox="1"/>
          <p:nvPr/>
        </p:nvSpPr>
        <p:spPr>
          <a:xfrm>
            <a:off x="6667889" y="3754013"/>
            <a:ext cx="2083324" cy="477054"/>
          </a:xfrm>
          <a:prstGeom prst="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GB" sz="2500" dirty="0">
                <a:solidFill>
                  <a:schemeClr val="bg1"/>
                </a:solidFill>
              </a:rPr>
              <a:t>Ordinal</a:t>
            </a:r>
          </a:p>
        </p:txBody>
      </p:sp>
      <p:sp>
        <p:nvSpPr>
          <p:cNvPr id="12" name="TextBox 11">
            <a:extLst>
              <a:ext uri="{FF2B5EF4-FFF2-40B4-BE49-F238E27FC236}">
                <a16:creationId xmlns:a16="http://schemas.microsoft.com/office/drawing/2014/main" id="{2B75404F-CD8C-4089-B1C4-1407228B5BB4}"/>
              </a:ext>
            </a:extLst>
          </p:cNvPr>
          <p:cNvSpPr txBox="1"/>
          <p:nvPr/>
        </p:nvSpPr>
        <p:spPr>
          <a:xfrm>
            <a:off x="9896568" y="3754013"/>
            <a:ext cx="2083324" cy="477054"/>
          </a:xfrm>
          <a:prstGeom prst="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GB" sz="2500" dirty="0">
                <a:solidFill>
                  <a:schemeClr val="bg1"/>
                </a:solidFill>
              </a:rPr>
              <a:t>Nominal</a:t>
            </a:r>
          </a:p>
        </p:txBody>
      </p:sp>
      <p:sp>
        <p:nvSpPr>
          <p:cNvPr id="13" name="Rectangle 12">
            <a:extLst>
              <a:ext uri="{FF2B5EF4-FFF2-40B4-BE49-F238E27FC236}">
                <a16:creationId xmlns:a16="http://schemas.microsoft.com/office/drawing/2014/main" id="{6C1D77F3-0867-4B42-A65D-0CFE62CA9964}"/>
              </a:ext>
            </a:extLst>
          </p:cNvPr>
          <p:cNvSpPr/>
          <p:nvPr/>
        </p:nvSpPr>
        <p:spPr>
          <a:xfrm>
            <a:off x="5883892" y="2601312"/>
            <a:ext cx="6096000" cy="70788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spAutoFit/>
          </a:bodyPr>
          <a:lstStyle/>
          <a:p>
            <a:r>
              <a:rPr lang="en-US" sz="2000" dirty="0"/>
              <a:t> Have values that describe a 'quality' or 'characteristic' of a data unit, like 'what type' or 'which category'</a:t>
            </a:r>
            <a:endParaRPr lang="en-GB" sz="2000" dirty="0"/>
          </a:p>
        </p:txBody>
      </p:sp>
      <p:sp>
        <p:nvSpPr>
          <p:cNvPr id="14" name="Rectangle 13">
            <a:extLst>
              <a:ext uri="{FF2B5EF4-FFF2-40B4-BE49-F238E27FC236}">
                <a16:creationId xmlns:a16="http://schemas.microsoft.com/office/drawing/2014/main" id="{3C51AED2-4072-4ED7-A300-4038DEA704CB}"/>
              </a:ext>
            </a:extLst>
          </p:cNvPr>
          <p:cNvSpPr/>
          <p:nvPr/>
        </p:nvSpPr>
        <p:spPr>
          <a:xfrm>
            <a:off x="6563424" y="4780034"/>
            <a:ext cx="5500535" cy="707886"/>
          </a:xfrm>
          <a:prstGeom prst="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sz="2000" b="1" dirty="0">
                <a:solidFill>
                  <a:schemeClr val="bg1"/>
                </a:solidFill>
                <a:latin typeface="+mj-lt"/>
              </a:rPr>
              <a:t>Observations can take a value that can be logically ordered or ranked.</a:t>
            </a:r>
            <a:endParaRPr lang="en-GB" sz="2000" dirty="0">
              <a:solidFill>
                <a:schemeClr val="bg1"/>
              </a:solidFill>
              <a:latin typeface="+mj-lt"/>
            </a:endParaRPr>
          </a:p>
        </p:txBody>
      </p:sp>
      <p:sp>
        <p:nvSpPr>
          <p:cNvPr id="15" name="Rectangle 14">
            <a:extLst>
              <a:ext uri="{FF2B5EF4-FFF2-40B4-BE49-F238E27FC236}">
                <a16:creationId xmlns:a16="http://schemas.microsoft.com/office/drawing/2014/main" id="{F969CC60-3FC1-4923-AF98-BA9CBE2854E7}"/>
              </a:ext>
            </a:extLst>
          </p:cNvPr>
          <p:cNvSpPr/>
          <p:nvPr/>
        </p:nvSpPr>
        <p:spPr>
          <a:xfrm>
            <a:off x="6474651" y="6055846"/>
            <a:ext cx="5678082" cy="707886"/>
          </a:xfrm>
          <a:prstGeom prst="rect">
            <a:avLst/>
          </a:prstGeom>
          <a:solidFill>
            <a:srgbClr val="039B8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000" b="1" i="1" dirty="0">
                <a:solidFill>
                  <a:schemeClr val="bg1"/>
                </a:solidFill>
                <a:effectLst>
                  <a:outerShdw blurRad="38100" dist="38100" dir="2700000" algn="tl">
                    <a:srgbClr val="000000">
                      <a:alpha val="43137"/>
                    </a:srgbClr>
                  </a:outerShdw>
                </a:effectLst>
                <a:latin typeface="+mj-lt"/>
              </a:rPr>
              <a:t> Observations can take a value that is not able to be </a:t>
            </a:r>
            <a:r>
              <a:rPr lang="en-US" sz="2000" b="1" i="1" dirty="0" err="1">
                <a:solidFill>
                  <a:schemeClr val="bg1"/>
                </a:solidFill>
                <a:effectLst>
                  <a:outerShdw blurRad="38100" dist="38100" dir="2700000" algn="tl">
                    <a:srgbClr val="000000">
                      <a:alpha val="43137"/>
                    </a:srgbClr>
                  </a:outerShdw>
                </a:effectLst>
                <a:latin typeface="+mj-lt"/>
              </a:rPr>
              <a:t>organised</a:t>
            </a:r>
            <a:r>
              <a:rPr lang="en-US" sz="2000" b="1" i="1" dirty="0">
                <a:solidFill>
                  <a:schemeClr val="bg1"/>
                </a:solidFill>
                <a:effectLst>
                  <a:outerShdw blurRad="38100" dist="38100" dir="2700000" algn="tl">
                    <a:srgbClr val="000000">
                      <a:alpha val="43137"/>
                    </a:srgbClr>
                  </a:outerShdw>
                </a:effectLst>
                <a:latin typeface="+mj-lt"/>
              </a:rPr>
              <a:t> in a logical sequence</a:t>
            </a:r>
            <a:endParaRPr lang="en-GB" sz="2000" i="1" dirty="0">
              <a:solidFill>
                <a:schemeClr val="bg1"/>
              </a:solidFill>
              <a:effectLst>
                <a:outerShdw blurRad="38100" dist="38100" dir="2700000" algn="tl">
                  <a:srgbClr val="000000">
                    <a:alpha val="43137"/>
                  </a:srgbClr>
                </a:outerShdw>
              </a:effectLst>
              <a:latin typeface="+mj-lt"/>
            </a:endParaRPr>
          </a:p>
        </p:txBody>
      </p:sp>
      <p:cxnSp>
        <p:nvCxnSpPr>
          <p:cNvPr id="17" name="Straight Arrow Connector 16">
            <a:extLst>
              <a:ext uri="{FF2B5EF4-FFF2-40B4-BE49-F238E27FC236}">
                <a16:creationId xmlns:a16="http://schemas.microsoft.com/office/drawing/2014/main" id="{37D57E58-CA0B-402D-A53A-34EF13CADCDC}"/>
              </a:ext>
            </a:extLst>
          </p:cNvPr>
          <p:cNvCxnSpPr>
            <a:stCxn id="3" idx="2"/>
          </p:cNvCxnSpPr>
          <p:nvPr/>
        </p:nvCxnSpPr>
        <p:spPr>
          <a:xfrm flipH="1">
            <a:off x="4703885" y="1109881"/>
            <a:ext cx="882527" cy="622204"/>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0A6410B-1C80-44FF-A16C-7818438D4B80}"/>
              </a:ext>
            </a:extLst>
          </p:cNvPr>
          <p:cNvCxnSpPr>
            <a:stCxn id="3" idx="2"/>
          </p:cNvCxnSpPr>
          <p:nvPr/>
        </p:nvCxnSpPr>
        <p:spPr>
          <a:xfrm>
            <a:off x="5586412" y="1109881"/>
            <a:ext cx="1140855" cy="603377"/>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077EE5-B0BF-4797-96E4-6348ADB54448}"/>
              </a:ext>
            </a:extLst>
          </p:cNvPr>
          <p:cNvCxnSpPr>
            <a:cxnSpLocks/>
          </p:cNvCxnSpPr>
          <p:nvPr/>
        </p:nvCxnSpPr>
        <p:spPr>
          <a:xfrm flipH="1">
            <a:off x="2634395" y="2263517"/>
            <a:ext cx="1" cy="491702"/>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4994BF-E8BE-4C97-86F3-98288CA01914}"/>
              </a:ext>
            </a:extLst>
          </p:cNvPr>
          <p:cNvCxnSpPr>
            <a:cxnSpLocks/>
            <a:stCxn id="8" idx="2"/>
          </p:cNvCxnSpPr>
          <p:nvPr/>
        </p:nvCxnSpPr>
        <p:spPr>
          <a:xfrm flipH="1">
            <a:off x="2019034" y="3342927"/>
            <a:ext cx="740208" cy="531424"/>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5944EB-5B67-46E7-AF33-AAE089AC325A}"/>
              </a:ext>
            </a:extLst>
          </p:cNvPr>
          <p:cNvCxnSpPr>
            <a:cxnSpLocks/>
          </p:cNvCxnSpPr>
          <p:nvPr/>
        </p:nvCxnSpPr>
        <p:spPr>
          <a:xfrm>
            <a:off x="2715632" y="3321800"/>
            <a:ext cx="605084" cy="55255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3E98EF-E4C9-4E8F-9C34-81F0594137C0}"/>
              </a:ext>
            </a:extLst>
          </p:cNvPr>
          <p:cNvCxnSpPr>
            <a:cxnSpLocks/>
          </p:cNvCxnSpPr>
          <p:nvPr/>
        </p:nvCxnSpPr>
        <p:spPr>
          <a:xfrm flipH="1">
            <a:off x="9024937" y="2290210"/>
            <a:ext cx="1" cy="4172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F9AA4ED-9FAA-4195-9F26-2DD505E1D93F}"/>
              </a:ext>
            </a:extLst>
          </p:cNvPr>
          <p:cNvCxnSpPr>
            <a:cxnSpLocks/>
          </p:cNvCxnSpPr>
          <p:nvPr/>
        </p:nvCxnSpPr>
        <p:spPr>
          <a:xfrm flipH="1">
            <a:off x="7515225" y="3321800"/>
            <a:ext cx="85725" cy="452548"/>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B95074D-B689-4223-8FA6-7B1680413DD6}"/>
              </a:ext>
            </a:extLst>
          </p:cNvPr>
          <p:cNvCxnSpPr>
            <a:cxnSpLocks/>
            <a:endCxn id="12" idx="0"/>
          </p:cNvCxnSpPr>
          <p:nvPr/>
        </p:nvCxnSpPr>
        <p:spPr>
          <a:xfrm>
            <a:off x="10668001" y="3328950"/>
            <a:ext cx="270229" cy="42506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E8D79D-0498-430B-9BBB-3C5A4ED3E2FA}"/>
              </a:ext>
            </a:extLst>
          </p:cNvPr>
          <p:cNvCxnSpPr>
            <a:cxnSpLocks/>
          </p:cNvCxnSpPr>
          <p:nvPr/>
        </p:nvCxnSpPr>
        <p:spPr>
          <a:xfrm>
            <a:off x="7978342" y="4200589"/>
            <a:ext cx="0" cy="61200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52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ircle(in)">
                                      <p:cBhvr>
                                        <p:cTn id="13" dur="2000"/>
                                        <p:tgtEl>
                                          <p:spTgt spid="1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ircle(in)">
                                      <p:cBhvr>
                                        <p:cTn id="21" dur="2000"/>
                                        <p:tgtEl>
                                          <p:spTgt spid="20"/>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2000"/>
                                        <p:tgtEl>
                                          <p:spTgt spid="13"/>
                                        </p:tgtEl>
                                      </p:cBhvr>
                                    </p:animEffect>
                                  </p:childTnLst>
                                </p:cTn>
                              </p:par>
                              <p:par>
                                <p:cTn id="30" presetID="6" presetClass="entr" presetSubtype="16"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circle(in)">
                                      <p:cBhvr>
                                        <p:cTn id="32" dur="20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circle(in)">
                                      <p:cBhvr>
                                        <p:cTn id="37" dur="2000"/>
                                        <p:tgtEl>
                                          <p:spTgt spid="2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circle(in)">
                                      <p:cBhvr>
                                        <p:cTn id="40" dur="2000"/>
                                        <p:tgtEl>
                                          <p:spTgt spid="6"/>
                                        </p:tgtEl>
                                      </p:cBhvr>
                                    </p:animEffect>
                                  </p:childTnLst>
                                </p:cTn>
                              </p:par>
                              <p:par>
                                <p:cTn id="41" presetID="6" presetClass="entr" presetSubtype="16"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circle(in)">
                                      <p:cBhvr>
                                        <p:cTn id="43" dur="2000"/>
                                        <p:tgtEl>
                                          <p:spTgt spid="26"/>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ircle(in)">
                                      <p:cBhvr>
                                        <p:cTn id="46" dur="20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circle(in)">
                                      <p:cBhvr>
                                        <p:cTn id="51" dur="2000"/>
                                        <p:tgtEl>
                                          <p:spTgt spid="24"/>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circle(in)">
                                      <p:cBhvr>
                                        <p:cTn id="54" dur="2000"/>
                                        <p:tgtEl>
                                          <p:spTgt spid="7"/>
                                        </p:tgtEl>
                                      </p:cBhvr>
                                    </p:animEffect>
                                  </p:childTnLst>
                                </p:cTn>
                              </p:par>
                              <p:par>
                                <p:cTn id="55" presetID="6" presetClass="entr" presetSubtype="16"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circle(in)">
                                      <p:cBhvr>
                                        <p:cTn id="57" dur="2000"/>
                                        <p:tgtEl>
                                          <p:spTgt spid="29"/>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circle(in)">
                                      <p:cBhvr>
                                        <p:cTn id="60" dur="2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randombar(horizontal)">
                                      <p:cBhvr>
                                        <p:cTn id="65" dur="500"/>
                                        <p:tgtEl>
                                          <p:spTgt spid="33"/>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randombar(horizontal)">
                                      <p:cBhvr>
                                        <p:cTn id="68" dur="500"/>
                                        <p:tgtEl>
                                          <p:spTgt spid="11"/>
                                        </p:tgtEl>
                                      </p:cBhvr>
                                    </p:animEffect>
                                  </p:childTnLst>
                                </p:cTn>
                              </p:par>
                              <p:par>
                                <p:cTn id="69" presetID="14" presetClass="entr" presetSubtype="1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randombar(horizontal)">
                                      <p:cBhvr>
                                        <p:cTn id="71" dur="500"/>
                                        <p:tgtEl>
                                          <p:spTgt spid="38"/>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randombar(horizontal)">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randombar(horizontal)">
                                      <p:cBhvr>
                                        <p:cTn id="79" dur="500"/>
                                        <p:tgtEl>
                                          <p:spTgt spid="36"/>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randombar(horizontal)">
                                      <p:cBhvr>
                                        <p:cTn id="82" dur="500"/>
                                        <p:tgtEl>
                                          <p:spTgt spid="12"/>
                                        </p:tgtEl>
                                      </p:cBhvr>
                                    </p:animEffect>
                                  </p:childTnLst>
                                </p:cTn>
                              </p:par>
                              <p:par>
                                <p:cTn id="83" presetID="14" presetClass="entr" presetSubtype="1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randombar(horizontal)">
                                      <p:cBhvr>
                                        <p:cTn id="85" dur="500"/>
                                        <p:tgtEl>
                                          <p:spTgt spid="39"/>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randombar(horizontal)">
                                      <p:cBhvr>
                                        <p:cTn id="8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6EE65-95EC-47DF-A600-1542D09DDE5D}"/>
              </a:ext>
            </a:extLst>
          </p:cNvPr>
          <p:cNvSpPr>
            <a:spLocks noGrp="1"/>
          </p:cNvSpPr>
          <p:nvPr>
            <p:ph idx="1"/>
          </p:nvPr>
        </p:nvSpPr>
        <p:spPr>
          <a:xfrm>
            <a:off x="-164592" y="1161188"/>
            <a:ext cx="12356592" cy="5303974"/>
          </a:xfrm>
        </p:spPr>
        <p:txBody>
          <a:bodyPr>
            <a:normAutofit/>
          </a:bodyPr>
          <a:lstStyle/>
          <a:p>
            <a:pPr algn="just"/>
            <a:r>
              <a:rPr lang="en-GB" sz="4800" i="1" dirty="0"/>
              <a:t>This course would largely focus on </a:t>
            </a:r>
            <a:r>
              <a:rPr lang="en-GB" sz="4800" i="1" dirty="0">
                <a:solidFill>
                  <a:srgbClr val="FF0000"/>
                </a:solidFill>
              </a:rPr>
              <a:t>structured data </a:t>
            </a:r>
            <a:r>
              <a:rPr lang="en-GB" sz="4800" i="1" dirty="0"/>
              <a:t>that is collected directly via administrative systems and surveys.</a:t>
            </a:r>
          </a:p>
          <a:p>
            <a:pPr marL="0" indent="0" algn="just">
              <a:buNone/>
            </a:pPr>
            <a:endParaRPr lang="en-GB" sz="4800" i="1" dirty="0"/>
          </a:p>
          <a:p>
            <a:pPr algn="just"/>
            <a:r>
              <a:rPr lang="en-GB" sz="4800" i="1" dirty="0"/>
              <a:t>We would also take into account data created or compiled by </a:t>
            </a:r>
            <a:r>
              <a:rPr lang="en-GB" sz="4800" i="1" dirty="0">
                <a:solidFill>
                  <a:srgbClr val="FF0000"/>
                </a:solidFill>
              </a:rPr>
              <a:t>aggregating or reanalysing</a:t>
            </a:r>
            <a:r>
              <a:rPr lang="en-GB" sz="4800" i="1" dirty="0"/>
              <a:t> other sources</a:t>
            </a:r>
            <a:r>
              <a:rPr lang="en-GB" dirty="0"/>
              <a:t>. </a:t>
            </a:r>
          </a:p>
        </p:txBody>
      </p:sp>
      <p:sp>
        <p:nvSpPr>
          <p:cNvPr id="3" name="Title 2">
            <a:extLst>
              <a:ext uri="{FF2B5EF4-FFF2-40B4-BE49-F238E27FC236}">
                <a16:creationId xmlns:a16="http://schemas.microsoft.com/office/drawing/2014/main" id="{8738E09A-F98F-41D7-A1E7-5D05DCDA4A80}"/>
              </a:ext>
            </a:extLst>
          </p:cNvPr>
          <p:cNvSpPr>
            <a:spLocks noGrp="1"/>
          </p:cNvSpPr>
          <p:nvPr>
            <p:ph type="title"/>
          </p:nvPr>
        </p:nvSpPr>
        <p:spPr/>
        <p:txBody>
          <a:bodyPr/>
          <a:lstStyle/>
          <a:p>
            <a:r>
              <a:rPr lang="en-GB" dirty="0"/>
              <a:t>Overview of Data</a:t>
            </a:r>
            <a:endParaRPr lang="en-US" dirty="0"/>
          </a:p>
        </p:txBody>
      </p:sp>
    </p:spTree>
    <p:extLst>
      <p:ext uri="{BB962C8B-B14F-4D97-AF65-F5344CB8AC3E}">
        <p14:creationId xmlns:p14="http://schemas.microsoft.com/office/powerpoint/2010/main" val="101971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E1285-70F6-4A26-BD27-506EF1080C7F}"/>
              </a:ext>
            </a:extLst>
          </p:cNvPr>
          <p:cNvSpPr>
            <a:spLocks noGrp="1"/>
          </p:cNvSpPr>
          <p:nvPr>
            <p:ph type="title"/>
          </p:nvPr>
        </p:nvSpPr>
        <p:spPr/>
        <p:txBody>
          <a:bodyPr/>
          <a:lstStyle/>
          <a:p>
            <a:r>
              <a:rPr lang="en-GB" dirty="0"/>
              <a:t>Overview of Data</a:t>
            </a:r>
            <a:endParaRPr lang="en-US" dirty="0"/>
          </a:p>
        </p:txBody>
      </p:sp>
      <p:sp>
        <p:nvSpPr>
          <p:cNvPr id="4" name="TextBox 3">
            <a:extLst>
              <a:ext uri="{FF2B5EF4-FFF2-40B4-BE49-F238E27FC236}">
                <a16:creationId xmlns:a16="http://schemas.microsoft.com/office/drawing/2014/main" id="{55F9EC0C-691C-4821-9BC1-FEF81FBDF18E}"/>
              </a:ext>
            </a:extLst>
          </p:cNvPr>
          <p:cNvSpPr txBox="1"/>
          <p:nvPr/>
        </p:nvSpPr>
        <p:spPr>
          <a:xfrm>
            <a:off x="6708530" y="1147056"/>
            <a:ext cx="1521070" cy="646331"/>
          </a:xfrm>
          <a:prstGeom prst="rect">
            <a:avLst/>
          </a:prstGeom>
          <a:solidFill>
            <a:srgbClr val="FFCC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Data</a:t>
            </a:r>
            <a:endParaRPr lang="en-US" sz="3600" b="1" dirty="0">
              <a:solidFill>
                <a:schemeClr val="bg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133145A-990D-428C-9F89-454B55EF15CE}"/>
              </a:ext>
            </a:extLst>
          </p:cNvPr>
          <p:cNvSpPr txBox="1"/>
          <p:nvPr/>
        </p:nvSpPr>
        <p:spPr>
          <a:xfrm>
            <a:off x="5908429" y="2216392"/>
            <a:ext cx="2927839" cy="646331"/>
          </a:xfrm>
          <a:prstGeom prst="rect">
            <a:avLst/>
          </a:prstGeom>
          <a:solidFill>
            <a:srgbClr val="FF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Information</a:t>
            </a:r>
            <a:endParaRPr lang="en-US" sz="3600" b="1"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8DFB9BDA-6937-493B-B9FF-80BE5A28CC9B}"/>
              </a:ext>
            </a:extLst>
          </p:cNvPr>
          <p:cNvSpPr txBox="1"/>
          <p:nvPr/>
        </p:nvSpPr>
        <p:spPr>
          <a:xfrm>
            <a:off x="2942856" y="3017717"/>
            <a:ext cx="2643555"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Structured</a:t>
            </a:r>
            <a:endParaRPr lang="en-US" sz="36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A82AF9B-72E4-4DCC-B374-D8F2618593CB}"/>
              </a:ext>
            </a:extLst>
          </p:cNvPr>
          <p:cNvSpPr txBox="1"/>
          <p:nvPr/>
        </p:nvSpPr>
        <p:spPr>
          <a:xfrm>
            <a:off x="8956431" y="3017717"/>
            <a:ext cx="3124201" cy="646331"/>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Unstructured</a:t>
            </a:r>
            <a:endParaRPr lang="en-US" sz="3600" b="1" dirty="0">
              <a:solidFill>
                <a:schemeClr val="bg1"/>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7E2FF095-6547-4FC7-B601-8BB881CA8DE1}"/>
              </a:ext>
            </a:extLst>
          </p:cNvPr>
          <p:cNvSpPr txBox="1"/>
          <p:nvPr/>
        </p:nvSpPr>
        <p:spPr>
          <a:xfrm>
            <a:off x="694955" y="4045926"/>
            <a:ext cx="2039452" cy="646331"/>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Digital </a:t>
            </a:r>
            <a:endParaRPr lang="en-US" sz="3600" b="1"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1F34EFC1-5551-44D1-B0D9-D6EF38B4330A}"/>
              </a:ext>
            </a:extLst>
          </p:cNvPr>
          <p:cNvSpPr txBox="1"/>
          <p:nvPr/>
        </p:nvSpPr>
        <p:spPr>
          <a:xfrm>
            <a:off x="5133607" y="4045926"/>
            <a:ext cx="2335458" cy="646331"/>
          </a:xfrm>
          <a:prstGeom prst="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Analogue</a:t>
            </a:r>
            <a:endParaRPr lang="en-US" sz="3600" b="1" dirty="0">
              <a:solidFill>
                <a:schemeClr val="bg1"/>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07873BEF-E9A7-46DC-9E10-69945C3F60D6}"/>
              </a:ext>
            </a:extLst>
          </p:cNvPr>
          <p:cNvSpPr txBox="1"/>
          <p:nvPr/>
        </p:nvSpPr>
        <p:spPr>
          <a:xfrm>
            <a:off x="4556243" y="5875460"/>
            <a:ext cx="3490185" cy="646331"/>
          </a:xfrm>
          <a:prstGeom prst="rect">
            <a:avLst/>
          </a:prstGeom>
          <a:solidFill>
            <a:srgbClr val="FFCC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Data Curation</a:t>
            </a:r>
            <a:endParaRPr lang="en-US" sz="3600" b="1" dirty="0">
              <a:solidFill>
                <a:schemeClr val="bg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D7A20636-AE40-4E77-BD14-0642CB65A783}"/>
              </a:ext>
            </a:extLst>
          </p:cNvPr>
          <p:cNvSpPr txBox="1"/>
          <p:nvPr/>
        </p:nvSpPr>
        <p:spPr>
          <a:xfrm>
            <a:off x="492731" y="5533591"/>
            <a:ext cx="2748697" cy="646331"/>
          </a:xfrm>
          <a:prstGeom prst="rect">
            <a:avLst/>
          </a:prstGeom>
          <a:solidFill>
            <a:srgbClr val="00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GB" sz="3600" b="1" dirty="0">
                <a:solidFill>
                  <a:schemeClr val="bg1"/>
                </a:solidFill>
                <a:effectLst>
                  <a:outerShdw blurRad="38100" dist="38100" dir="2700000" algn="tl">
                    <a:srgbClr val="000000">
                      <a:alpha val="43137"/>
                    </a:srgbClr>
                  </a:outerShdw>
                </a:effectLst>
              </a:rPr>
              <a:t>Open Data</a:t>
            </a:r>
            <a:endParaRPr lang="en-US" sz="3600" b="1" dirty="0">
              <a:solidFill>
                <a:schemeClr val="bg1"/>
              </a:solidFill>
              <a:effectLst>
                <a:outerShdw blurRad="38100" dist="38100" dir="2700000" algn="tl">
                  <a:srgbClr val="000000">
                    <a:alpha val="43137"/>
                  </a:srgbClr>
                </a:outerShdw>
              </a:effectLst>
            </a:endParaRPr>
          </a:p>
        </p:txBody>
      </p:sp>
      <p:cxnSp>
        <p:nvCxnSpPr>
          <p:cNvPr id="13" name="Straight Arrow Connector 12">
            <a:extLst>
              <a:ext uri="{FF2B5EF4-FFF2-40B4-BE49-F238E27FC236}">
                <a16:creationId xmlns:a16="http://schemas.microsoft.com/office/drawing/2014/main" id="{46FD882B-C195-4023-BFDD-227337379166}"/>
              </a:ext>
            </a:extLst>
          </p:cNvPr>
          <p:cNvCxnSpPr>
            <a:stCxn id="4" idx="2"/>
          </p:cNvCxnSpPr>
          <p:nvPr/>
        </p:nvCxnSpPr>
        <p:spPr>
          <a:xfrm>
            <a:off x="7469065" y="1793387"/>
            <a:ext cx="0" cy="423005"/>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2877BDBC-8FC6-42D9-8F8D-2EB11A861088}"/>
              </a:ext>
            </a:extLst>
          </p:cNvPr>
          <p:cNvCxnSpPr>
            <a:cxnSpLocks/>
          </p:cNvCxnSpPr>
          <p:nvPr/>
        </p:nvCxnSpPr>
        <p:spPr>
          <a:xfrm>
            <a:off x="8836268" y="2806214"/>
            <a:ext cx="219809" cy="306263"/>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D3394E2C-D624-48CF-865D-39AF9E781E99}"/>
              </a:ext>
            </a:extLst>
          </p:cNvPr>
          <p:cNvCxnSpPr>
            <a:cxnSpLocks/>
          </p:cNvCxnSpPr>
          <p:nvPr/>
        </p:nvCxnSpPr>
        <p:spPr>
          <a:xfrm flipH="1">
            <a:off x="5586411" y="2818181"/>
            <a:ext cx="329345" cy="199536"/>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91B1A5C3-9485-4B33-9FC7-CB8CA8CDDDD9}"/>
              </a:ext>
            </a:extLst>
          </p:cNvPr>
          <p:cNvCxnSpPr>
            <a:cxnSpLocks/>
          </p:cNvCxnSpPr>
          <p:nvPr/>
        </p:nvCxnSpPr>
        <p:spPr>
          <a:xfrm>
            <a:off x="5586411" y="3622921"/>
            <a:ext cx="509589" cy="423005"/>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82325F42-579A-43AA-BD98-1350DF8088E1}"/>
              </a:ext>
            </a:extLst>
          </p:cNvPr>
          <p:cNvCxnSpPr>
            <a:cxnSpLocks/>
          </p:cNvCxnSpPr>
          <p:nvPr/>
        </p:nvCxnSpPr>
        <p:spPr>
          <a:xfrm flipH="1">
            <a:off x="2734407" y="3664048"/>
            <a:ext cx="208449" cy="381878"/>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A124B196-BC82-4A19-A681-3DB5A712CCC4}"/>
              </a:ext>
            </a:extLst>
          </p:cNvPr>
          <p:cNvCxnSpPr>
            <a:cxnSpLocks/>
            <a:endCxn id="11" idx="0"/>
          </p:cNvCxnSpPr>
          <p:nvPr/>
        </p:nvCxnSpPr>
        <p:spPr>
          <a:xfrm>
            <a:off x="1867079" y="4692257"/>
            <a:ext cx="1" cy="841334"/>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0FF1733D-F729-46FB-B561-CCB8BBB03733}"/>
              </a:ext>
            </a:extLst>
          </p:cNvPr>
          <p:cNvCxnSpPr>
            <a:cxnSpLocks/>
            <a:endCxn id="10" idx="1"/>
          </p:cNvCxnSpPr>
          <p:nvPr/>
        </p:nvCxnSpPr>
        <p:spPr>
          <a:xfrm>
            <a:off x="3241428" y="6098786"/>
            <a:ext cx="1314815" cy="99840"/>
          </a:xfrm>
          <a:prstGeom prst="straightConnector1">
            <a:avLst/>
          </a:prstGeom>
          <a:ln w="63500">
            <a:solidFill>
              <a:schemeClr val="tx1"/>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2454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ircle(in)">
                                      <p:cBhvr>
                                        <p:cTn id="20" dur="2000"/>
                                        <p:tgtEl>
                                          <p:spTgt spid="14"/>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ircle(in)">
                                      <p:cBhvr>
                                        <p:cTn id="28" dur="2000"/>
                                        <p:tgtEl>
                                          <p:spTgt spid="1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ircle(in)">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circle(in)">
                                      <p:cBhvr>
                                        <p:cTn id="36" dur="2000"/>
                                        <p:tgtEl>
                                          <p:spTgt spid="20"/>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circle(in)">
                                      <p:cBhvr>
                                        <p:cTn id="39" dur="2000"/>
                                        <p:tgtEl>
                                          <p:spTgt spid="8"/>
                                        </p:tgtEl>
                                      </p:cBhvr>
                                    </p:animEffect>
                                  </p:childTnLst>
                                </p:cTn>
                              </p:par>
                              <p:par>
                                <p:cTn id="40" presetID="6" presetClass="entr" presetSubtype="16"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circle(in)">
                                      <p:cBhvr>
                                        <p:cTn id="42" dur="2000"/>
                                        <p:tgtEl>
                                          <p:spTgt spid="18"/>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ircle(in)">
                                      <p:cBhvr>
                                        <p:cTn id="45" dur="2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circle(in)">
                                      <p:cBhvr>
                                        <p:cTn id="50" dur="2000"/>
                                        <p:tgtEl>
                                          <p:spTgt spid="22"/>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circle(in)">
                                      <p:cBhvr>
                                        <p:cTn id="53" dur="20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ircle(in)">
                                      <p:cBhvr>
                                        <p:cTn id="58" dur="2000"/>
                                        <p:tgtEl>
                                          <p:spTgt spid="24"/>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circle(in)">
                                      <p:cBhvr>
                                        <p:cTn id="6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6051</TotalTime>
  <Words>2207</Words>
  <Application>Microsoft Office PowerPoint</Application>
  <PresentationFormat>Widescreen</PresentationFormat>
  <Paragraphs>265</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Cambria</vt:lpstr>
      <vt:lpstr>Office Theme</vt:lpstr>
      <vt:lpstr>Data Curation and Management Plans</vt:lpstr>
      <vt:lpstr>Day One </vt:lpstr>
      <vt:lpstr>Overview of Data</vt:lpstr>
      <vt:lpstr>Overview of Data</vt:lpstr>
      <vt:lpstr>Overview of Data</vt:lpstr>
      <vt:lpstr>Overview of Data</vt:lpstr>
      <vt:lpstr>Data</vt:lpstr>
      <vt:lpstr>Overview of Data</vt:lpstr>
      <vt:lpstr>Overview of Data</vt:lpstr>
      <vt:lpstr>Data Curation</vt:lpstr>
      <vt:lpstr>Data Curation</vt:lpstr>
      <vt:lpstr>Data Curation</vt:lpstr>
      <vt:lpstr>Process of Data Curation (Start repository data curation service) </vt:lpstr>
      <vt:lpstr>Process of Data Curation (Start repository data curation service) </vt:lpstr>
      <vt:lpstr>Process of Data Curation (Receive the Data) </vt:lpstr>
      <vt:lpstr>Process of Data Curation  </vt:lpstr>
      <vt:lpstr>Process of Data Curation  </vt:lpstr>
      <vt:lpstr>TO DO </vt:lpstr>
      <vt:lpstr>Data Practices (Creating and Managing Research Data)</vt:lpstr>
      <vt:lpstr>Best Practices for Creating Data</vt:lpstr>
      <vt:lpstr>Data quality and why it matters</vt:lpstr>
      <vt:lpstr>Why Does Poor Data Quality Persist?</vt:lpstr>
      <vt:lpstr>Other Sources of Poor Data Quality</vt:lpstr>
      <vt:lpstr>Other Sources of Poor Data Quality</vt:lpstr>
      <vt:lpstr>Making Things Better</vt:lpstr>
      <vt:lpstr>END OF DAY 1-13TH AUGUST 2024</vt:lpstr>
      <vt:lpstr>Applying a Structured Data Governance Framework</vt:lpstr>
      <vt:lpstr>Traditional Approaches to Data Quality</vt:lpstr>
      <vt:lpstr>The New Age of Data Quality</vt:lpstr>
      <vt:lpstr>The New Age of Data Quality</vt:lpstr>
      <vt:lpstr>The New Age of Data Quality</vt:lpstr>
      <vt:lpstr>Repeatable Approaches: need for an integrated toolset</vt:lpstr>
      <vt:lpstr>What is a Data Improvement Plan?</vt:lpstr>
      <vt:lpstr>Creating a Data Improvement Plan</vt:lpstr>
      <vt:lpstr>Creating a Data Improvement Plan</vt:lpstr>
      <vt:lpstr>Day two of Lectures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Cantah</dc:creator>
  <cp:lastModifiedBy>Kofinti Raymond Elikplim</cp:lastModifiedBy>
  <cp:revision>254</cp:revision>
  <dcterms:created xsi:type="dcterms:W3CDTF">2020-06-17T14:19:37Z</dcterms:created>
  <dcterms:modified xsi:type="dcterms:W3CDTF">2024-08-14T12:32:40Z</dcterms:modified>
</cp:coreProperties>
</file>