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comments/comment4.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comments/comment6.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7.xml" ContentType="application/vnd.openxmlformats-officedocument.presentationml.comments+xml"/>
  <Override PartName="/ppt/notesSlides/notesSlide23.xml" ContentType="application/vnd.openxmlformats-officedocument.presentationml.notesSlide+xml"/>
  <Override PartName="/ppt/comments/comment8.xml" ContentType="application/vnd.openxmlformats-officedocument.presentationml.comments+xml"/>
  <Override PartName="/ppt/notesSlides/notesSlide24.xml" ContentType="application/vnd.openxmlformats-officedocument.presentationml.notesSlide+xml"/>
  <Override PartName="/ppt/comments/comment9.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0.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1.xml" ContentType="application/vnd.openxmlformats-officedocument.presentationml.comments+xml"/>
  <Override PartName="/ppt/notesSlides/notesSlide32.xml" ContentType="application/vnd.openxmlformats-officedocument.presentationml.notesSlide+xml"/>
  <Override PartName="/ppt/comments/comment12.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 id="2147483690" r:id="rId2"/>
    <p:sldMasterId id="2147483691" r:id="rId3"/>
    <p:sldMasterId id="2147483692" r:id="rId4"/>
    <p:sldMasterId id="2147483693" r:id="rId5"/>
    <p:sldMasterId id="2147483694" r:id="rId6"/>
    <p:sldMasterId id="2147483695" r:id="rId7"/>
    <p:sldMasterId id="2147483696" r:id="rId8"/>
  </p:sldMasterIdLst>
  <p:notesMasterIdLst>
    <p:notesMasterId r:id="rId77"/>
  </p:notesMasterIdLst>
  <p:sldIdLst>
    <p:sldId id="317" r:id="rId9"/>
    <p:sldId id="318" r:id="rId10"/>
    <p:sldId id="319" r:id="rId11"/>
    <p:sldId id="320" r:id="rId12"/>
    <p:sldId id="321" r:id="rId13"/>
    <p:sldId id="322" r:id="rId14"/>
    <p:sldId id="323" r:id="rId15"/>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rd Thomas" initials="RT"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slide" Target="slides/slide68.xml"/><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3.xml"/><Relationship Id="rId82"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9-05T17:15:07.883" idx="1">
    <p:pos x="1343" y="1371"/>
    <p:text>The focus of the story (what the customer wants) should be on the customer's benefit/result.  So, not so much about providing information about current electricity usage, rather about using current electricity usage to provide a more accurate output calculation.  E.g.  As a Potential Customer I want the system to take my current electricity usage into account when calculating my exported power so that I will know if I will make a net gain from the system.</p:text>
  </p:cm>
  <p:cm authorId="0" dt="2012-09-06T16:14:26.097" idx="12">
    <p:pos x="1625" y="2365"/>
    <p:text>These seem more like notes about the implementation of the input rather than testable acceptance criteria.</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2-09-05T17:34:08.415" idx="11">
    <p:pos x="439" y="1416"/>
    <p:text>If this is dependant on story 14, then 8 seems a large estimate.</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2-09-05T17:25:34.505" idx="8">
    <p:pos x="450" y="1388"/>
    <p:text>This is a little general.  What information?  Could this be a few smaller stories about graphical display of one type of information?</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2-09-05T17:26:30.722" idx="9">
    <p:pos x="248" y="1083"/>
    <p:text>How is this story different to story 14?</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9-06T16:15:59.315" idx="13">
    <p:pos x="3087" y="2823"/>
    <p:text>I might like it to be more visible for users.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9-05T17:18:05.618" idx="2">
    <p:pos x="349" y="1410"/>
    <p:text>This seems to be 2 different things.  Unit testing and code coverage are not backend tasks.  They are part of the development environment.  I would like to know more about which classes and databases need to be created, as won't some of this be tied to specific stories (e.g. classes for their entities, tables or data objects for their storage)?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9-05T17:19:28.085" idx="3">
    <p:pos x="163" y="1184"/>
    <p:text>This isn't a real story.  It doesn't provide any result to the potential customer.  This is part of other stories related to the potential customer getting the result of a calculation.</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9-05T17:20:06.543" idx="4">
    <p:pos x="169" y="1416"/>
    <p:text>This is a nice complete story providing a specific result to the potential customer.</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09-06T16:17:02.496" idx="14">
    <p:pos x="1777" y="2388"/>
    <p:text>Again, these seem more like notes about implementation than testable acceptance criteria.</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09-05T17:22:06.922" idx="5">
    <p:pos x="365" y="1354"/>
    <p:text>How is this different to story 11?</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2-09-05T17:22:47.755" idx="6">
    <p:pos x="2822" y="3709"/>
    <p:text>Will need to define panel sizes, either as defaults or inputs.</p:text>
  </p:cm>
  <p:cm authorId="0" dt="2012-09-05T17:33:12.196" idx="10">
    <p:pos x="287" y="1140"/>
    <p:text>Again, the focus should be on what the customer wants to achieve "how many panels will fit on a roof" by entering roof dimensions.</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2-09-05T17:23:58.680" idx="7">
    <p:pos x="954" y="1156"/>
    <p:text>From a strict story perspective the potential customer doesn't want to input more information about installation angles.  They want to get more accurate calculation results by providing installation angles.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418773032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7CD4940C-7EE4-45B4-9191-E032F4400F3B}" type="slidenum">
              <a:rPr lang="en-AU" smtClean="0"/>
              <a:pPr>
                <a:defRPr/>
              </a:pPr>
              <a:t>1</a:t>
            </a:fld>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r>
              <a:rPr lang="de"/>
              <a:t>Tasks:</a:t>
            </a:r>
          </a:p>
          <a:p>
            <a:pPr lvl="0" rtl="0">
              <a:buNone/>
            </a:pPr>
            <a:r>
              <a:rPr lang="de"/>
              <a:t>1) Research appropriate Disclaimer (0.5 hours)</a:t>
            </a:r>
          </a:p>
          <a:p>
            <a:pPr lvl="0" rtl="0">
              <a:buNone/>
            </a:pPr>
            <a:r>
              <a:rPr lang="de"/>
              <a:t>2) Generate appropriate disclaimer using online tool or by modifying an existing disclaimer (0.5 hours)</a:t>
            </a:r>
          </a:p>
          <a:p>
            <a:pPr lvl="0" rtl="0">
              <a:buNone/>
            </a:pPr>
            <a:r>
              <a:rPr lang="de"/>
              <a:t>3) Put disclaimer on help page of website (0.5 hours)</a:t>
            </a:r>
          </a:p>
          <a:p>
            <a:pPr lvl="0" rtl="0">
              <a:buNone/>
            </a:pPr>
            <a:r>
              <a:rPr lang="de"/>
              <a:t>4) Create a new view for the android application for the disclaimer (1 hour)</a:t>
            </a:r>
          </a:p>
          <a:p>
            <a:pPr lvl="0" rtl="0">
              <a:buNone/>
            </a:pPr>
            <a:r>
              <a:rPr lang="de"/>
              <a:t>5) Review (0.5)</a:t>
            </a:r>
          </a:p>
          <a:p>
            <a:pPr lvl="0" rtl="0">
              <a:buNone/>
            </a:pPr>
            <a:r>
              <a:rPr lang="de"/>
              <a:t>6) Test the feature against acceptance criteria (0.5)</a:t>
            </a:r>
          </a:p>
          <a:p>
            <a:pPr lvl="0" rtl="0">
              <a:buNone/>
            </a:pPr>
            <a:r>
              <a:rPr lang="de"/>
              <a:t>Total: 3.5 hours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r>
              <a:rPr lang="de"/>
              <a:t>tasks:</a:t>
            </a:r>
          </a:p>
          <a:p>
            <a:pPr lvl="0" rtl="0">
              <a:buNone/>
            </a:pPr>
            <a:r>
              <a:rPr lang="de"/>
              <a:t>1) download and install eclipse juno an eclipse helios (1h)</a:t>
            </a:r>
          </a:p>
          <a:p>
            <a:pPr lvl="0" rtl="0">
              <a:buNone/>
            </a:pPr>
            <a:r>
              <a:rPr lang="de"/>
              <a:t>2) download and install EGit plugin (0.5h)</a:t>
            </a:r>
          </a:p>
          <a:p>
            <a:pPr lvl="0" rtl="0">
              <a:buNone/>
            </a:pPr>
            <a:r>
              <a:rPr lang="de"/>
              <a:t>3) download and install Android SDK and Android eclipse plugin (1h)</a:t>
            </a:r>
          </a:p>
          <a:p>
            <a:pPr lvl="0" rtl="0">
              <a:buNone/>
            </a:pPr>
            <a:r>
              <a:rPr lang="de"/>
              <a:t>4) test repository connection and credentials (0.5h)</a:t>
            </a:r>
          </a:p>
          <a:p>
            <a:pPr lvl="0" rtl="0">
              <a:buNone/>
            </a:pPr>
            <a:r>
              <a:rPr lang="de"/>
              <a:t>5) do a simple code change and commit the changes (Google app and Android app) (0.5h)</a:t>
            </a:r>
          </a:p>
          <a:p>
            <a:pPr lvl="0" rtl="0">
              <a:buNone/>
            </a:pPr>
            <a:r>
              <a:rPr lang="de"/>
              <a:t>6) Install Google Plugins, Google API (1h)</a:t>
            </a:r>
          </a:p>
          <a:p>
            <a:pPr lvl="0" rtl="0">
              <a:buNone/>
            </a:pPr>
            <a:r>
              <a:rPr lang="de"/>
              <a:t>7) Install Java SDK, Android SDK, ADT and features (1h)</a:t>
            </a:r>
          </a:p>
          <a:p>
            <a:pPr lvl="0" rtl="0">
              <a:buNone/>
            </a:pPr>
            <a:r>
              <a:rPr lang="de"/>
              <a:t>8) Install JUnit API to the google app project and create a sample test cases to be used as model (3h)</a:t>
            </a:r>
          </a:p>
          <a:p>
            <a:pPr lvl="0" rtl="0">
              <a:buNone/>
            </a:pPr>
            <a:r>
              <a:rPr lang="de"/>
              <a:t>9) Add coverage or cobertura API to the google app project and run a coverage test (4h)</a:t>
            </a:r>
          </a:p>
          <a:p>
            <a:pPr lvl="0" rtl="0">
              <a:buClr>
                <a:srgbClr val="000000"/>
              </a:buClr>
              <a:buSzPct val="78571"/>
              <a:buFont typeface="Arial"/>
              <a:buNone/>
            </a:pPr>
            <a:r>
              <a:rPr lang="de"/>
              <a:t>10) Setup google app account (1h)</a:t>
            </a:r>
          </a:p>
          <a:p>
            <a:pPr lvl="0" rtl="0">
              <a:buClr>
                <a:srgbClr val="000000"/>
              </a:buClr>
              <a:buSzPct val="78571"/>
              <a:buFont typeface="Arial"/>
              <a:buNone/>
            </a:pPr>
            <a:r>
              <a:rPr lang="de"/>
              <a:t>11) Google app smoke test (0.5h)</a:t>
            </a:r>
          </a:p>
          <a:p>
            <a:pPr lvl="0" rtl="0">
              <a:buClr>
                <a:srgbClr val="000000"/>
              </a:buClr>
              <a:buSzPct val="78571"/>
              <a:buFont typeface="Arial"/>
              <a:buNone/>
            </a:pPr>
            <a:r>
              <a:rPr lang="de"/>
              <a:t>12) Setup Jenkins Build (2.5h)</a:t>
            </a:r>
          </a:p>
          <a:p>
            <a:pPr lvl="0" rtl="0">
              <a:buClr>
                <a:srgbClr val="000000"/>
              </a:buClr>
              <a:buSzPct val="78571"/>
              <a:buFont typeface="Arial"/>
              <a:buNone/>
            </a:pPr>
            <a:r>
              <a:rPr lang="de"/>
              <a:t>13) Create a Build-Script (1h)</a:t>
            </a:r>
          </a:p>
          <a:p>
            <a:endParaRPr/>
          </a:p>
          <a:p>
            <a:endParaRPr/>
          </a:p>
          <a:p>
            <a:endParaRPr/>
          </a:p>
          <a:p>
            <a:pPr lvl="0" rtl="0">
              <a:buNone/>
            </a:pPr>
            <a:r>
              <a:rPr lang="de"/>
              <a:t>total: 17.5h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Clr>
                <a:srgbClr val="000000"/>
              </a:buClr>
              <a:buSzPct val="78571"/>
              <a:buFont typeface="Arial"/>
              <a:buNone/>
            </a:pPr>
            <a:r>
              <a:rPr lang="de"/>
              <a:t>tasks:</a:t>
            </a:r>
          </a:p>
          <a:p>
            <a:pPr lvl="0" rtl="0">
              <a:buNone/>
            </a:pPr>
            <a:r>
              <a:rPr lang="de" sz="1200"/>
              <a:t>1) Setup the database (2h)</a:t>
            </a:r>
          </a:p>
          <a:p>
            <a:pPr lvl="0" rtl="0">
              <a:buNone/>
            </a:pPr>
            <a:r>
              <a:rPr lang="de" sz="1200"/>
              <a:t>2) High-Level System Design (20h)</a:t>
            </a:r>
          </a:p>
          <a:p>
            <a:pPr lvl="0" rtl="0">
              <a:buNone/>
            </a:pPr>
            <a:r>
              <a:rPr lang="de" sz="1200"/>
              <a:t>??? (any other extra code configuration detected during the implementation)</a:t>
            </a:r>
          </a:p>
          <a:p>
            <a:endParaRPr/>
          </a:p>
          <a:p>
            <a:pPr lvl="0" rtl="0">
              <a:buNone/>
            </a:pPr>
            <a:r>
              <a:rPr lang="de" sz="1200"/>
              <a:t>Total: 22</a:t>
            </a:r>
          </a:p>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r>
              <a:rPr lang="de"/>
              <a:t>Tasks:</a:t>
            </a:r>
          </a:p>
          <a:p>
            <a:pPr lvl="0" rtl="0">
              <a:buNone/>
            </a:pPr>
            <a:r>
              <a:rPr lang="de"/>
              <a:t>(1) Research necessary information for calculation (3)</a:t>
            </a:r>
          </a:p>
          <a:p>
            <a:pPr lvl="0" rtl="0">
              <a:buNone/>
            </a:pPr>
            <a:r>
              <a:rPr lang="de"/>
              <a:t>(2) Create entry fields for all information for both interfaces (4)</a:t>
            </a:r>
          </a:p>
          <a:p>
            <a:pPr lvl="0" rtl="0">
              <a:buNone/>
            </a:pPr>
            <a:r>
              <a:rPr lang="de"/>
              <a:t>(3) Set up communication between app-engine and the interfaces (2h)</a:t>
            </a:r>
          </a:p>
          <a:p>
            <a:pPr lvl="0" rtl="0">
              <a:buNone/>
            </a:pPr>
            <a:r>
              <a:rPr lang="de"/>
              <a:t>(4) Test the feature against acceptance criteria (1h)</a:t>
            </a:r>
          </a:p>
          <a:p>
            <a:endParaRPr/>
          </a:p>
          <a:p>
            <a:pPr lvl="0" rtl="0">
              <a:buNone/>
            </a:pPr>
            <a:r>
              <a:rPr lang="de"/>
              <a:t>Total time = 10h</a:t>
            </a:r>
          </a:p>
          <a:p>
            <a:pPr lvl="0" rtl="0">
              <a:buNone/>
            </a:pPr>
            <a:r>
              <a:rPr lang="de"/>
              <a:t>Notes: No database-tables created, because that might be part of user-profile &amp; save stories (tbd)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r>
              <a:rPr lang="de"/>
              <a:t>tasks (by charles):</a:t>
            </a:r>
          </a:p>
          <a:p>
            <a:pPr lvl="0" rtl="0">
              <a:buNone/>
            </a:pPr>
            <a:r>
              <a:rPr lang="de"/>
              <a:t>1) location input screen (manual input) (2h)  - already implemented by story ID 6, so can be discounted</a:t>
            </a:r>
          </a:p>
          <a:p>
            <a:pPr lvl="0" rtl="0">
              <a:buNone/>
            </a:pPr>
            <a:r>
              <a:rPr lang="de"/>
              <a:t>2) roof position input screen (manual input) (2h)  - already implemented by story ID 6, so can be discounted</a:t>
            </a:r>
          </a:p>
          <a:p>
            <a:pPr lvl="0" rtl="0">
              <a:buNone/>
            </a:pPr>
            <a:r>
              <a:rPr lang="de"/>
              <a:t>3) equipment input screen (manual input) (2h) - already implemented by story ID 6, so can be discounted</a:t>
            </a:r>
          </a:p>
          <a:p>
            <a:pPr lvl="0" rtl="0">
              <a:buNone/>
            </a:pPr>
            <a:r>
              <a:rPr lang="de"/>
              <a:t>4) current usage input screen (manual input) (2h) - already implemented by story ID 1, so can be discounted</a:t>
            </a:r>
          </a:p>
          <a:p>
            <a:pPr lvl="0" rtl="0">
              <a:buNone/>
            </a:pPr>
            <a:r>
              <a:rPr lang="de"/>
              <a:t>5) calculation logic implementation (3h)</a:t>
            </a:r>
          </a:p>
          <a:p>
            <a:pPr lvl="0" rtl="0">
              <a:buNone/>
            </a:pPr>
            <a:r>
              <a:rPr lang="de"/>
              <a:t>6) result screen (2h)</a:t>
            </a:r>
          </a:p>
          <a:p>
            <a:pPr lvl="0" rtl="0">
              <a:buNone/>
            </a:pPr>
            <a:r>
              <a:rPr lang="de"/>
              <a:t>Total: 5h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6" name="Shape 2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Clr>
                <a:srgbClr val="000000"/>
              </a:buClr>
              <a:buSzPct val="78571"/>
              <a:buFont typeface="Arial"/>
              <a:buNone/>
            </a:pPr>
            <a:r>
              <a:rPr lang="de"/>
              <a:t>tasks (by charles):</a:t>
            </a:r>
          </a:p>
          <a:p>
            <a:pPr lvl="0" rtl="0">
              <a:buClr>
                <a:srgbClr val="000000"/>
              </a:buClr>
              <a:buSzPct val="78571"/>
              <a:buFont typeface="Arial"/>
              <a:buNone/>
            </a:pPr>
            <a:r>
              <a:rPr lang="de"/>
              <a:t>1) location input screen (manual input) (2h)  - already implemented by story ID 1, so can be discounted</a:t>
            </a:r>
          </a:p>
          <a:p>
            <a:pPr lvl="0" rtl="0">
              <a:buClr>
                <a:srgbClr val="000000"/>
              </a:buClr>
              <a:buSzPct val="78571"/>
              <a:buFont typeface="Arial"/>
              <a:buNone/>
            </a:pPr>
            <a:r>
              <a:rPr lang="de"/>
              <a:t>2) roof position input screen (manual input) (2h)  - already implemented by story ID 1, so can be discounted</a:t>
            </a:r>
          </a:p>
          <a:p>
            <a:pPr lvl="0" rtl="0">
              <a:buClr>
                <a:srgbClr val="000000"/>
              </a:buClr>
              <a:buSzPct val="78571"/>
              <a:buFont typeface="Arial"/>
              <a:buNone/>
            </a:pPr>
            <a:r>
              <a:rPr lang="de"/>
              <a:t>3) equipment input screen (manual input) (2h) - already implemented by story ID 1, so can be discounted</a:t>
            </a:r>
          </a:p>
          <a:p>
            <a:pPr lvl="0" rtl="0">
              <a:buClr>
                <a:srgbClr val="000000"/>
              </a:buClr>
              <a:buSzPct val="78571"/>
              <a:buFont typeface="Arial"/>
              <a:buNone/>
            </a:pPr>
            <a:r>
              <a:rPr lang="de"/>
              <a:t>4) calculation logic implementation (2h)</a:t>
            </a:r>
          </a:p>
          <a:p>
            <a:pPr lvl="0" rtl="0">
              <a:buNone/>
            </a:pPr>
            <a:r>
              <a:rPr lang="de"/>
              <a:t>5) result screen (2h)</a:t>
            </a:r>
          </a:p>
          <a:p>
            <a:pPr lvl="0" rtl="0">
              <a:buClr>
                <a:srgbClr val="000000"/>
              </a:buClr>
              <a:buSzPct val="78571"/>
              <a:buFont typeface="Arial"/>
              <a:buNone/>
            </a:pPr>
            <a:r>
              <a:rPr lang="de"/>
              <a:t>6) research equipment info (3h)</a:t>
            </a:r>
          </a:p>
          <a:p>
            <a:pPr lvl="0" rtl="0">
              <a:buClr>
                <a:srgbClr val="000000"/>
              </a:buClr>
              <a:buSzPct val="78571"/>
              <a:buFont typeface="Arial"/>
              <a:buNone/>
            </a:pPr>
            <a:r>
              <a:rPr lang="de"/>
              <a:t>Total: 7h</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r>
              <a:rPr lang="de"/>
              <a:t>Tasks:</a:t>
            </a:r>
          </a:p>
          <a:p>
            <a:pPr lvl="0" rtl="0">
              <a:buNone/>
            </a:pPr>
            <a:r>
              <a:rPr lang="de"/>
              <a:t>(1) Research the necessary information for calculating the ROI (1h)</a:t>
            </a:r>
          </a:p>
          <a:p>
            <a:pPr lvl="0" rtl="0">
              <a:buNone/>
            </a:pPr>
            <a:r>
              <a:rPr lang="de"/>
              <a:t>(2) Create entry field for time period in years for both interfaces(1.5h)</a:t>
            </a:r>
          </a:p>
          <a:p>
            <a:pPr lvl="0" rtl="0">
              <a:buNone/>
            </a:pPr>
            <a:r>
              <a:rPr lang="de"/>
              <a:t>(3) Create field to show result of the ROI-calculation for both interfaces(1.5h)</a:t>
            </a:r>
          </a:p>
          <a:p>
            <a:pPr lvl="0" rtl="0">
              <a:buNone/>
            </a:pPr>
            <a:r>
              <a:rPr lang="de"/>
              <a:t>(4) Develop method to calculate the ROI (4h)</a:t>
            </a:r>
          </a:p>
          <a:p>
            <a:pPr lvl="0" rtl="0">
              <a:buNone/>
            </a:pPr>
            <a:r>
              <a:rPr lang="de"/>
              <a:t>(5) Set up communication between app-angine at the interfaces (2h)</a:t>
            </a:r>
          </a:p>
          <a:p>
            <a:pPr marL="0" marR="0" lvl="0" indent="0" algn="l" rtl="0">
              <a:lnSpc>
                <a:spcPct val="115000"/>
              </a:lnSpc>
              <a:spcBef>
                <a:spcPts val="0"/>
              </a:spcBef>
              <a:spcAft>
                <a:spcPts val="0"/>
              </a:spcAft>
              <a:buNone/>
            </a:pPr>
            <a:r>
              <a:rPr lang="de"/>
              <a:t>(6) Test the method (2h)</a:t>
            </a:r>
          </a:p>
          <a:p>
            <a:endParaRPr/>
          </a:p>
          <a:p>
            <a:pPr lvl="0" rtl="0">
              <a:buNone/>
            </a:pPr>
            <a:r>
              <a:rPr lang="de"/>
              <a:t>Total time = 12h</a:t>
            </a:r>
          </a:p>
          <a:p>
            <a:endParaRPr/>
          </a:p>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0" name="Shape 28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r>
              <a:rPr lang="de"/>
              <a:t>Tasks:</a:t>
            </a:r>
          </a:p>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2" name="Shape 29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 implement send email feature for web module (3h)</a:t>
            </a:r>
          </a:p>
          <a:p>
            <a:pPr lvl="0" rtl="0">
              <a:lnSpc>
                <a:spcPct val="115000"/>
              </a:lnSpc>
              <a:buNone/>
            </a:pPr>
            <a:r>
              <a:rPr lang="de"/>
              <a:t>- implement send email feature for android (3h)</a:t>
            </a:r>
          </a:p>
          <a:p>
            <a:pPr lvl="0" rtl="0">
              <a:lnSpc>
                <a:spcPct val="115000"/>
              </a:lnSpc>
              <a:buNone/>
            </a:pPr>
            <a:r>
              <a:rPr lang="de"/>
              <a:t>Total: 6h</a:t>
            </a:r>
          </a:p>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7CD4940C-7EE4-45B4-9191-E032F4400F3B}" type="slidenum">
              <a:rPr lang="en-AU" smtClean="0"/>
              <a:pPr>
                <a:defRPr/>
              </a:pPr>
              <a:t>2</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4" name="Shape 30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-Need to change all settings into an editable textbox (0.5 hours)</a:t>
            </a:r>
          </a:p>
          <a:p>
            <a:pPr lvl="0" rtl="0">
              <a:lnSpc>
                <a:spcPct val="115000"/>
              </a:lnSpc>
              <a:buNone/>
            </a:pPr>
            <a:r>
              <a:rPr lang="de"/>
              <a:t>-</a:t>
            </a:r>
          </a:p>
          <a:p>
            <a:pPr lvl="0" rtl="0">
              <a:lnSpc>
                <a:spcPct val="115000"/>
              </a:lnSpc>
              <a:buNone/>
            </a:pPr>
            <a:r>
              <a:rPr lang="de"/>
              <a:t>-Total Hours: 0.5</a:t>
            </a:r>
          </a:p>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r>
              <a:rPr lang="de"/>
              <a:t>Tasks:</a:t>
            </a:r>
          </a:p>
          <a:p>
            <a:pPr lvl="0" rtl="0">
              <a:buNone/>
            </a:pPr>
            <a:r>
              <a:rPr lang="de"/>
              <a:t>- Research the default values for each equipment type (1h)</a:t>
            </a:r>
          </a:p>
          <a:p>
            <a:pPr lvl="0" rtl="0">
              <a:buNone/>
            </a:pPr>
            <a:r>
              <a:rPr lang="de"/>
              <a:t>- Update the database with those new values (0.5h)</a:t>
            </a:r>
          </a:p>
          <a:p>
            <a:pPr lvl="0" rtl="0">
              <a:buNone/>
            </a:pPr>
            <a:r>
              <a:rPr lang="de"/>
              <a:t>- Create a list that will show those values based on equipment chosen (0.5h)</a:t>
            </a:r>
          </a:p>
          <a:p>
            <a:endParaRPr/>
          </a:p>
          <a:p>
            <a:pPr lvl="0" rtl="0">
              <a:buNone/>
            </a:pPr>
            <a:r>
              <a:rPr lang="de"/>
              <a:t>Total Hours: 2h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0" name="Shape 34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 implementing input screen related to roof size (2h)</a:t>
            </a:r>
          </a:p>
          <a:p>
            <a:pPr lvl="0" rtl="0">
              <a:lnSpc>
                <a:spcPct val="115000"/>
              </a:lnSpc>
              <a:buNone/>
            </a:pPr>
            <a:r>
              <a:rPr lang="de"/>
              <a:t>Total: 2h</a:t>
            </a:r>
          </a:p>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1- implement equipment screen to receive input related to panel angles (2h)</a:t>
            </a:r>
          </a:p>
          <a:p>
            <a:pPr lvl="0" rtl="0">
              <a:lnSpc>
                <a:spcPct val="115000"/>
              </a:lnSpc>
              <a:buNone/>
            </a:pPr>
            <a:r>
              <a:rPr lang="de"/>
              <a:t>Total: 2h</a:t>
            </a:r>
          </a:p>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64" name="Shape 3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1 - implement tabs for the web module (jsp + javascript) (6h)</a:t>
            </a:r>
          </a:p>
          <a:p>
            <a:pPr lvl="0" rtl="0">
              <a:lnSpc>
                <a:spcPct val="115000"/>
              </a:lnSpc>
              <a:buNone/>
            </a:pPr>
            <a:r>
              <a:rPr lang="de"/>
              <a:t>2 - implement tabs for the android module (high leve component) (3h)</a:t>
            </a:r>
          </a:p>
          <a:p>
            <a:pPr lvl="0" rtl="0">
              <a:lnSpc>
                <a:spcPct val="115000"/>
              </a:lnSpc>
              <a:buNone/>
            </a:pPr>
            <a:r>
              <a:rPr lang="de"/>
              <a:t>Total: 9h</a:t>
            </a:r>
          </a:p>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69" name="Shape 36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4" name="Shape 37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-Save information to database (1.5h)</a:t>
            </a:r>
          </a:p>
          <a:p>
            <a:pPr lvl="0" rtl="0">
              <a:lnSpc>
                <a:spcPct val="115000"/>
              </a:lnSpc>
              <a:buNone/>
            </a:pPr>
            <a:r>
              <a:rPr lang="de"/>
              <a:t>- Retrieve information based upon login (1h)</a:t>
            </a:r>
          </a:p>
          <a:p>
            <a:pPr lvl="0" rtl="0">
              <a:lnSpc>
                <a:spcPct val="115000"/>
              </a:lnSpc>
              <a:buNone/>
            </a:pPr>
            <a:r>
              <a:rPr lang="de"/>
              <a:t>- Make values fields editable (0.5h)</a:t>
            </a:r>
          </a:p>
          <a:p>
            <a:pPr lvl="0" rtl="0">
              <a:lnSpc>
                <a:spcPct val="115000"/>
              </a:lnSpc>
              <a:buNone/>
            </a:pPr>
            <a:r>
              <a:rPr lang="de"/>
              <a:t>-</a:t>
            </a:r>
          </a:p>
          <a:p>
            <a:pPr lvl="0" rtl="0">
              <a:lnSpc>
                <a:spcPct val="115000"/>
              </a:lnSpc>
              <a:buNone/>
            </a:pPr>
            <a:r>
              <a:rPr lang="de"/>
              <a:t>-Total Hours:  3 hours</a:t>
            </a:r>
          </a:p>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7CD4940C-7EE4-45B4-9191-E032F4400F3B}" type="slidenum">
              <a:rPr lang="en-AU" smtClean="0"/>
              <a:pPr>
                <a:defRPr/>
              </a:pPr>
              <a:t>3</a:t>
            </a:fld>
            <a:endParaRPr lang="en-A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0" name="Shape 4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-Save method that link back to database to save the data entries (1h)</a:t>
            </a:r>
          </a:p>
          <a:p>
            <a:pPr lvl="0" rtl="0">
              <a:lnSpc>
                <a:spcPct val="115000"/>
              </a:lnSpc>
              <a:buNone/>
            </a:pPr>
            <a:r>
              <a:rPr lang="de"/>
              <a:t>- Load information based on user login (1h)</a:t>
            </a:r>
          </a:p>
          <a:p>
            <a:pPr lvl="0" rtl="0">
              <a:lnSpc>
                <a:spcPct val="115000"/>
              </a:lnSpc>
              <a:buNone/>
            </a:pPr>
            <a:r>
              <a:rPr lang="de"/>
              <a:t>-</a:t>
            </a:r>
          </a:p>
          <a:p>
            <a:pPr lvl="0" rtl="0">
              <a:lnSpc>
                <a:spcPct val="115000"/>
              </a:lnSpc>
              <a:buNone/>
            </a:pPr>
            <a:r>
              <a:rPr lang="de"/>
              <a:t>-Total Hours:2h</a:t>
            </a:r>
          </a:p>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1" name="Shape 4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 button in the final report to call graph report (1h)</a:t>
            </a:r>
          </a:p>
          <a:p>
            <a:pPr lvl="0" rtl="0">
              <a:lnSpc>
                <a:spcPct val="115000"/>
              </a:lnSpc>
              <a:buNone/>
            </a:pPr>
            <a:r>
              <a:rPr lang="de"/>
              <a:t>- bar graph comparing current x further electricity production (web module - servlet + jsp) (6h)</a:t>
            </a:r>
          </a:p>
          <a:p>
            <a:pPr lvl="0" rtl="0">
              <a:lnSpc>
                <a:spcPct val="115000"/>
              </a:lnSpc>
              <a:buNone/>
            </a:pPr>
            <a:r>
              <a:rPr lang="de"/>
              <a:t>- research android API for graphs (3h)</a:t>
            </a:r>
          </a:p>
          <a:p>
            <a:pPr lvl="0" rtl="0">
              <a:lnSpc>
                <a:spcPct val="115000"/>
              </a:lnSpc>
              <a:buNone/>
            </a:pPr>
            <a:r>
              <a:rPr lang="de"/>
              <a:t>- bar graph comparing current x further electricity production (android module) (5h)</a:t>
            </a:r>
          </a:p>
          <a:p>
            <a:pPr lvl="0" rtl="0">
              <a:lnSpc>
                <a:spcPct val="115000"/>
              </a:lnSpc>
              <a:buNone/>
            </a:pPr>
            <a:r>
              <a:rPr lang="de"/>
              <a:t>Total: 15h</a:t>
            </a:r>
          </a:p>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3" name="Shape 4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1-  Profile CRUD (create, update, delete) (8h)</a:t>
            </a:r>
          </a:p>
          <a:p>
            <a:pPr lvl="0" rtl="0">
              <a:lnSpc>
                <a:spcPct val="115000"/>
              </a:lnSpc>
              <a:buNone/>
            </a:pPr>
            <a:r>
              <a:rPr lang="de"/>
              <a:t>Total: 8h</a:t>
            </a:r>
          </a:p>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0" name="Shape 4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2" name="Shape 4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-Research how to integrate smartphone compass with an app (3h)</a:t>
            </a:r>
          </a:p>
          <a:p>
            <a:pPr lvl="0" rtl="0">
              <a:lnSpc>
                <a:spcPct val="115000"/>
              </a:lnSpc>
              <a:buNone/>
            </a:pPr>
            <a:r>
              <a:rPr lang="de"/>
              <a:t>-Integrate the location values from compass to the app form (1h)</a:t>
            </a:r>
          </a:p>
          <a:p>
            <a:pPr lvl="0" rtl="0">
              <a:lnSpc>
                <a:spcPct val="115000"/>
              </a:lnSpc>
              <a:buNone/>
            </a:pPr>
            <a:r>
              <a:rPr lang="de"/>
              <a:t>-</a:t>
            </a:r>
          </a:p>
          <a:p>
            <a:pPr lvl="0" rtl="0">
              <a:lnSpc>
                <a:spcPct val="115000"/>
              </a:lnSpc>
              <a:buNone/>
            </a:pPr>
            <a:r>
              <a:rPr lang="de"/>
              <a:t>-Total hours: 4h</a:t>
            </a:r>
          </a:p>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r>
              <a:rPr lang="de"/>
              <a:t>Tasks:</a:t>
            </a:r>
          </a:p>
          <a:p>
            <a:pPr lvl="0" rtl="0">
              <a:buNone/>
            </a:pPr>
            <a:r>
              <a:rPr lang="de"/>
              <a:t>- Research Google API for map (2 hours)</a:t>
            </a:r>
          </a:p>
          <a:p>
            <a:pPr lvl="0" rtl="0">
              <a:buNone/>
            </a:pPr>
            <a:r>
              <a:rPr lang="de"/>
              <a:t>- Create a field in the system to put the location (0.5h)</a:t>
            </a:r>
          </a:p>
          <a:p>
            <a:pPr lvl="0" rtl="0">
              <a:buNone/>
            </a:pPr>
            <a:r>
              <a:rPr lang="de"/>
              <a:t>- Create a method that use Google API map for the newly field that will show current location (1 hour)</a:t>
            </a:r>
          </a:p>
          <a:p>
            <a:endParaRPr/>
          </a:p>
          <a:p>
            <a:pPr lvl="0" rtl="0">
              <a:buNone/>
            </a:pPr>
            <a:r>
              <a:rPr lang="de"/>
              <a:t>Total Hours:3.5</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6" name="Shape 4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1 - research solar power equipment websites (including maintenance cost) (3h)</a:t>
            </a:r>
          </a:p>
          <a:p>
            <a:pPr lvl="0" rtl="0">
              <a:lnSpc>
                <a:spcPct val="115000"/>
              </a:lnSpc>
              <a:buNone/>
            </a:pPr>
            <a:r>
              <a:rPr lang="de"/>
              <a:t>2 - show maintenance cost in the equipment screen (0.5h)</a:t>
            </a:r>
          </a:p>
          <a:p>
            <a:pPr lvl="0" rtl="0">
              <a:lnSpc>
                <a:spcPct val="115000"/>
              </a:lnSpc>
              <a:buNone/>
            </a:pPr>
            <a:r>
              <a:rPr lang="de"/>
              <a:t>3 - show maintenance cost in the report screen (0.5)</a:t>
            </a:r>
          </a:p>
          <a:p>
            <a:pPr lvl="0" rtl="0">
              <a:lnSpc>
                <a:spcPct val="115000"/>
              </a:lnSpc>
              <a:buNone/>
            </a:pPr>
            <a:r>
              <a:rPr lang="de"/>
              <a:t>Total: 4h</a:t>
            </a:r>
          </a:p>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7" name="Shape 4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1- Final Report for sales person (that's a table not a graph) (4h)</a:t>
            </a:r>
          </a:p>
          <a:p>
            <a:pPr lvl="0" rtl="0">
              <a:lnSpc>
                <a:spcPct val="115000"/>
              </a:lnSpc>
              <a:buNone/>
            </a:pPr>
            <a:r>
              <a:rPr lang="de"/>
              <a:t>Total: 4h</a:t>
            </a:r>
          </a:p>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2" name="Shape 50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7CD4940C-7EE4-45B4-9191-E032F4400F3B}" type="slidenum">
              <a:rPr lang="en-AU" smtClean="0"/>
              <a:pPr>
                <a:defRPr/>
              </a:pPr>
              <a:t>4</a:t>
            </a:fld>
            <a:endParaRPr lang="en-A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4" name="Shape 51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5" name="Shape 52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r>
              <a:rPr lang="de"/>
              <a:t>Tasks:</a:t>
            </a:r>
          </a:p>
          <a:p>
            <a:pPr lvl="0" rtl="0">
              <a:buNone/>
            </a:pPr>
            <a:r>
              <a:rPr lang="de"/>
              <a:t>- Research the information necessary to calculate the powerr throughput of statistics of other neighbor in the area (3 hours)</a:t>
            </a:r>
          </a:p>
          <a:p>
            <a:pPr lvl="0" rtl="0">
              <a:buNone/>
            </a:pPr>
            <a:r>
              <a:rPr lang="de"/>
              <a:t>- Create method that implement the finding  (2 hours).</a:t>
            </a:r>
          </a:p>
          <a:p>
            <a:endParaRPr/>
          </a:p>
          <a:p>
            <a:pPr>
              <a:buNone/>
            </a:pPr>
            <a:r>
              <a:rPr lang="de"/>
              <a:t>Total Hours: 5</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r>
              <a:rPr lang="de"/>
              <a:t>Tasks:</a:t>
            </a:r>
          </a:p>
          <a:p>
            <a:pPr lvl="0" rtl="0">
              <a:buNone/>
            </a:pPr>
            <a:r>
              <a:rPr lang="de"/>
              <a:t>- Research the information of tariff and rates to show to users based on their location (3 hours)</a:t>
            </a:r>
          </a:p>
          <a:p>
            <a:pPr lvl="0" rtl="0">
              <a:buNone/>
            </a:pPr>
            <a:r>
              <a:rPr lang="de"/>
              <a:t>- Update information found in the database (1.5 hour)</a:t>
            </a:r>
          </a:p>
          <a:p>
            <a:endParaRPr/>
          </a:p>
          <a:p>
            <a:pPr lvl="0" rtl="0">
              <a:buNone/>
            </a:pPr>
            <a:r>
              <a:rPr lang="de"/>
              <a:t>Total hours: 4.5</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9" name="Shape 5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r>
              <a:rPr lang="de"/>
              <a:t>Tasks:</a:t>
            </a:r>
          </a:p>
          <a:p>
            <a:pPr lvl="0" rtl="0">
              <a:buNone/>
            </a:pPr>
            <a:r>
              <a:rPr lang="de"/>
              <a:t>- Research what is the optimal for solar system equipment (2 hours)</a:t>
            </a:r>
          </a:p>
          <a:p>
            <a:pPr lvl="0" rtl="0">
              <a:buNone/>
            </a:pPr>
            <a:r>
              <a:rPr lang="de"/>
              <a:t>- Update information into database (1hour)</a:t>
            </a:r>
          </a:p>
          <a:p>
            <a:pPr lvl="0" rtl="0">
              <a:buNone/>
            </a:pPr>
            <a:r>
              <a:rPr lang="de"/>
              <a:t>- Create method for optimisation retrieval calculation based on the input (1 hour)</a:t>
            </a:r>
          </a:p>
          <a:p>
            <a:endParaRPr/>
          </a:p>
          <a:p>
            <a:pPr>
              <a:buNone/>
            </a:pPr>
            <a:r>
              <a:rPr lang="de"/>
              <a:t>Total hours: 4h</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-Research how to use android compass to point the direction of the solar panel (2.5 hours)</a:t>
            </a:r>
          </a:p>
          <a:p>
            <a:pPr lvl="0" rtl="0">
              <a:lnSpc>
                <a:spcPct val="115000"/>
              </a:lnSpc>
              <a:buNone/>
            </a:pPr>
            <a:r>
              <a:rPr lang="de"/>
              <a:t>-Implement using Android compass and integrate it to the app (2 hours)</a:t>
            </a:r>
          </a:p>
          <a:p>
            <a:pPr lvl="0" rtl="0">
              <a:lnSpc>
                <a:spcPct val="115000"/>
              </a:lnSpc>
              <a:buNone/>
            </a:pPr>
            <a:r>
              <a:rPr lang="de"/>
              <a:t>-Output information to the system (0.5 hour)</a:t>
            </a:r>
          </a:p>
          <a:p>
            <a:pPr lvl="0" rtl="0">
              <a:lnSpc>
                <a:spcPct val="115000"/>
              </a:lnSpc>
              <a:buNone/>
            </a:pPr>
            <a:r>
              <a:rPr lang="de"/>
              <a:t>-</a:t>
            </a:r>
          </a:p>
          <a:p>
            <a:pPr lvl="0" rtl="0">
              <a:lnSpc>
                <a:spcPct val="115000"/>
              </a:lnSpc>
              <a:buNone/>
            </a:pPr>
            <a:r>
              <a:rPr lang="de"/>
              <a:t>-Total hours: 5</a:t>
            </a:r>
          </a:p>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3" name="Shape 5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-Research what sort of information can be given to customers to support input (1 hour)</a:t>
            </a:r>
          </a:p>
          <a:p>
            <a:pPr lvl="0" rtl="0">
              <a:lnSpc>
                <a:spcPct val="115000"/>
              </a:lnSpc>
              <a:buNone/>
            </a:pPr>
            <a:r>
              <a:rPr lang="de"/>
              <a:t>-Implement help button around all input (1.5h)</a:t>
            </a:r>
          </a:p>
          <a:p>
            <a:pPr lvl="0" rtl="0">
              <a:lnSpc>
                <a:spcPct val="115000"/>
              </a:lnSpc>
              <a:buNone/>
            </a:pPr>
            <a:r>
              <a:rPr lang="de"/>
              <a:t>-</a:t>
            </a:r>
          </a:p>
          <a:p>
            <a:pPr lvl="0" rtl="0">
              <a:lnSpc>
                <a:spcPct val="115000"/>
              </a:lnSpc>
              <a:buNone/>
            </a:pPr>
            <a:r>
              <a:rPr lang="de"/>
              <a:t>-Total hours: 2.5</a:t>
            </a:r>
          </a:p>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Shape 5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5" name="Shape 58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 Assuming the input screen for current usage has been already done</a:t>
            </a:r>
          </a:p>
          <a:p>
            <a:pPr lvl="0" rtl="0">
              <a:lnSpc>
                <a:spcPct val="115000"/>
              </a:lnSpc>
              <a:buNone/>
            </a:pPr>
            <a:r>
              <a:rPr lang="de"/>
              <a:t>1 - New reverse calculation based on power necessity (4h)</a:t>
            </a:r>
          </a:p>
          <a:p>
            <a:pPr lvl="0" rtl="0">
              <a:lnSpc>
                <a:spcPct val="115000"/>
              </a:lnSpc>
              <a:buNone/>
            </a:pPr>
            <a:r>
              <a:rPr lang="de"/>
              <a:t>2 - Preserve previous equip. info and show screen to decide preserve or not (2h)</a:t>
            </a:r>
          </a:p>
          <a:p>
            <a:pPr lvl="0" rtl="0">
              <a:lnSpc>
                <a:spcPct val="115000"/>
              </a:lnSpc>
              <a:buNone/>
            </a:pPr>
            <a:r>
              <a:rPr lang="de"/>
              <a:t>Total: 6h</a:t>
            </a:r>
          </a:p>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7" name="Shape 5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1 - implement profile report customization screen (2h)</a:t>
            </a:r>
          </a:p>
          <a:p>
            <a:pPr lvl="0" rtl="0">
              <a:lnSpc>
                <a:spcPct val="115000"/>
              </a:lnSpc>
              <a:buNone/>
            </a:pPr>
            <a:r>
              <a:rPr lang="de"/>
              <a:t>2 - implement save and update operations (2h)</a:t>
            </a:r>
          </a:p>
          <a:p>
            <a:pPr lvl="0" rtl="0">
              <a:lnSpc>
                <a:spcPct val="115000"/>
              </a:lnSpc>
              <a:buNone/>
            </a:pPr>
            <a:r>
              <a:rPr lang="de"/>
              <a:t>Total: 4h</a:t>
            </a:r>
          </a:p>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9" name="Shape 6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lnSpc>
                <a:spcPct val="115000"/>
              </a:lnSpc>
              <a:buNone/>
            </a:pPr>
            <a:r>
              <a:rPr lang="de"/>
              <a:t>tasks:</a:t>
            </a:r>
          </a:p>
          <a:p>
            <a:pPr lvl="0" rtl="0">
              <a:lnSpc>
                <a:spcPct val="115000"/>
              </a:lnSpc>
              <a:buNone/>
            </a:pPr>
            <a:r>
              <a:rPr lang="de"/>
              <a:t>- implement the report for sales person (jsp) (4h)</a:t>
            </a:r>
          </a:p>
          <a:p>
            <a:pPr lvl="0" rtl="0">
              <a:lnSpc>
                <a:spcPct val="115000"/>
              </a:lnSpc>
              <a:buNone/>
            </a:pPr>
            <a:r>
              <a:rPr lang="de"/>
              <a:t>Total: 4h</a:t>
            </a:r>
          </a:p>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1" name="Shape 6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Shape 6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3" name="Shape 6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7" name="Shape 65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9" name="Shape 66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Shape 6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1" name="Shape 6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Shape 6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3" name="Shape 69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5" name="Shape 7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7" name="Shape 7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Shape 7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9" name="Shape 7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1" name="Shape 74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Shape 7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3" name="Shape 7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Shape 7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5" name="Shape 76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7" name="Shape 77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Shape 7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9" name="Shape 78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Shape 8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1" name="Shape 80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2" name="Shape 8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r>
              <a:rPr lang="de"/>
              <a:t>Tasks:</a:t>
            </a:r>
          </a:p>
          <a:p>
            <a:pPr lvl="0" rtl="0">
              <a:buNone/>
            </a:pPr>
            <a:r>
              <a:rPr lang="de"/>
              <a:t>(1) Create entry field for both interfaces (1.5h)</a:t>
            </a:r>
          </a:p>
          <a:p>
            <a:pPr lvl="0" rtl="0">
              <a:buNone/>
            </a:pPr>
            <a:r>
              <a:rPr lang="de"/>
              <a:t>(2) Setup the communication towards the backend (1.5h)</a:t>
            </a:r>
          </a:p>
          <a:p>
            <a:endParaRPr/>
          </a:p>
          <a:p>
            <a:pPr lvl="0" rtl="0">
              <a:buNone/>
            </a:pPr>
            <a:r>
              <a:rPr lang="de"/>
              <a:t>Total: 3h</a:t>
            </a:r>
          </a:p>
          <a:p>
            <a:endParaRPr/>
          </a:p>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2" name="Shape 1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buNone/>
            </a:pPr>
            <a:r>
              <a:rPr lang="de"/>
              <a:t>Tasks:</a:t>
            </a:r>
          </a:p>
          <a:p>
            <a:pPr lvl="0" rtl="0">
              <a:buNone/>
            </a:pPr>
            <a:r>
              <a:rPr lang="de"/>
              <a:t>(1) Research and input necessary data about average solar radiation for whole Australia (6h)</a:t>
            </a:r>
          </a:p>
          <a:p>
            <a:pPr lvl="0" rtl="0">
              <a:buNone/>
            </a:pPr>
            <a:r>
              <a:rPr lang="de"/>
              <a:t>(2) Create field for output for both interfaces (1.5h)</a:t>
            </a:r>
          </a:p>
          <a:p>
            <a:pPr lvl="0" rtl="0">
              <a:buNone/>
            </a:pPr>
            <a:r>
              <a:rPr lang="de"/>
              <a:t>(3) Create method to calculate the requested average solar power generation (5)</a:t>
            </a:r>
          </a:p>
          <a:p>
            <a:pPr lvl="0" rtl="0">
              <a:buNone/>
            </a:pPr>
            <a:r>
              <a:rPr lang="de"/>
              <a:t>(4) Set up communication between app-engine at the interfaces (2h)</a:t>
            </a:r>
          </a:p>
          <a:p>
            <a:pPr lvl="0" rtl="0">
              <a:buNone/>
            </a:pPr>
            <a:r>
              <a:rPr lang="de"/>
              <a:t>(5) Test the method (2h)</a:t>
            </a:r>
          </a:p>
          <a:p>
            <a:pPr lvl="0" rtl="0">
              <a:buNone/>
            </a:pPr>
            <a:r>
              <a:rPr lang="de"/>
              <a:t>(6) Code-Review (1h)</a:t>
            </a:r>
          </a:p>
          <a:p>
            <a:pPr lvl="0" rtl="0">
              <a:buNone/>
            </a:pPr>
            <a:r>
              <a:rPr lang="de"/>
              <a:t>Total Time = 17.5h</a:t>
            </a:r>
          </a:p>
          <a:p>
            <a:endParaRPr/>
          </a:p>
          <a:p>
            <a:pPr lvl="0" rtl="0">
              <a:buNone/>
            </a:pPr>
            <a:r>
              <a:rPr lang="de"/>
              <a:t>tasks (by charles):</a:t>
            </a:r>
          </a:p>
          <a:p>
            <a:pPr lvl="0" rtl="0">
              <a:buNone/>
            </a:pPr>
            <a:r>
              <a:rPr lang="de"/>
              <a:t>1) Research and input necessary data about average solar radiation for whole Australia (6h)</a:t>
            </a:r>
          </a:p>
          <a:p>
            <a:pPr lvl="0" rtl="0">
              <a:buNone/>
            </a:pPr>
            <a:r>
              <a:rPr lang="de"/>
              <a:t>2) Location input screen (manual input) (2h)</a:t>
            </a:r>
          </a:p>
          <a:p>
            <a:pPr lvl="0" rtl="0">
              <a:buNone/>
            </a:pPr>
            <a:r>
              <a:rPr lang="de"/>
              <a:t>3) Roof position input screen (manual input) (2h)</a:t>
            </a:r>
          </a:p>
          <a:p>
            <a:pPr lvl="0" rtl="0">
              <a:buNone/>
            </a:pPr>
            <a:r>
              <a:rPr lang="de"/>
              <a:t>4) Equipment input screen (manual input) (2h)</a:t>
            </a:r>
          </a:p>
          <a:p>
            <a:pPr lvl="0" rtl="0">
              <a:buNone/>
            </a:pPr>
            <a:r>
              <a:rPr lang="de"/>
              <a:t>5) Calculation logic implementation (3h)</a:t>
            </a:r>
          </a:p>
          <a:p>
            <a:pPr lvl="0" rtl="0">
              <a:buNone/>
            </a:pPr>
            <a:r>
              <a:rPr lang="de"/>
              <a:t>6) Result screen (2h)</a:t>
            </a:r>
          </a:p>
          <a:p>
            <a:pPr lvl="0" rtl="0">
              <a:buNone/>
            </a:pPr>
            <a:r>
              <a:rPr lang="de"/>
              <a:t>7) Test the method (2h)</a:t>
            </a:r>
          </a:p>
          <a:p>
            <a:pPr lvl="0" rtl="0">
              <a:buNone/>
            </a:pPr>
            <a:r>
              <a:rPr lang="de"/>
              <a:t>8) Code-Review (1h)</a:t>
            </a:r>
          </a:p>
          <a:p>
            <a:pPr lvl="0" rtl="0">
              <a:buNone/>
            </a:pPr>
            <a:r>
              <a:rPr lang="de"/>
              <a:t>Total: 20h</a:t>
            </a:r>
          </a:p>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685800" y="2111123"/>
            <a:ext cx="7772400" cy="1546473"/>
          </a:xfrm>
          <a:prstGeom prst="rect">
            <a:avLst/>
          </a:prstGeom>
          <a:noFill/>
          <a:ln>
            <a:noFill/>
          </a:ln>
        </p:spPr>
        <p:txBody>
          <a:bodyPr lIns="91425" tIns="91425" rIns="91425" bIns="91425" anchor="b" anchorCtr="0"/>
          <a:lstStyle>
            <a:lvl1pPr marL="0" marR="0" indent="304800" algn="ctr" rtl="0">
              <a:lnSpc>
                <a:spcPct val="100000"/>
              </a:lnSpc>
              <a:spcBef>
                <a:spcPts val="0"/>
              </a:spcBef>
              <a:spcAft>
                <a:spcPts val="0"/>
              </a:spcAft>
              <a:buClr>
                <a:schemeClr val="dk1"/>
              </a:buClr>
              <a:buFont typeface="Arial"/>
              <a:buNone/>
              <a:defRPr sz="4800" b="1" i="0" u="none" strike="noStrike" cap="none" baseline="0">
                <a:solidFill>
                  <a:schemeClr val="dk1"/>
                </a:solidFill>
                <a:latin typeface="Arial"/>
                <a:ea typeface="Arial"/>
                <a:cs typeface="Arial"/>
                <a:sym typeface="Arial"/>
              </a:defRPr>
            </a:lvl1pPr>
            <a:lvl2pPr marL="0" marR="0" indent="304800" algn="ctr" rtl="0">
              <a:lnSpc>
                <a:spcPct val="100000"/>
              </a:lnSpc>
              <a:spcBef>
                <a:spcPts val="0"/>
              </a:spcBef>
              <a:spcAft>
                <a:spcPts val="0"/>
              </a:spcAft>
              <a:buClr>
                <a:schemeClr val="dk1"/>
              </a:buClr>
              <a:buFont typeface="Arial"/>
              <a:buNone/>
              <a:defRPr sz="4800" b="1" i="0" u="none" strike="noStrike" cap="none" baseline="0">
                <a:solidFill>
                  <a:schemeClr val="dk1"/>
                </a:solidFill>
                <a:latin typeface="Arial"/>
                <a:ea typeface="Arial"/>
                <a:cs typeface="Arial"/>
                <a:sym typeface="Arial"/>
              </a:defRPr>
            </a:lvl2pPr>
            <a:lvl3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3pPr>
            <a:lvl4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4pPr>
            <a:lvl5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5pPr>
            <a:lvl6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6pPr>
            <a:lvl7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7pPr>
            <a:lvl8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8pPr>
            <a:lvl9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40" name="Shape 40"/>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1pPr>
            <a:lvl2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2pPr>
            <a:lvl3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3pPr>
            <a:lvl4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4pPr>
            <a:lvl5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5pPr>
            <a:lvl6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6pPr>
            <a:lvl7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7pPr>
            <a:lvl8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8pPr>
            <a:lvl9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43" name="Shape 43"/>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46" name="Shape 46"/>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47" name="Shape 47"/>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171450" algn="ctr" rtl="0">
              <a:lnSpc>
                <a:spcPct val="100000"/>
              </a:lnSpc>
              <a:spcBef>
                <a:spcPts val="360"/>
              </a:spcBef>
              <a:spcAft>
                <a:spcPts val="0"/>
              </a:spcAft>
              <a:buClr>
                <a:schemeClr val="dk1"/>
              </a:buClr>
              <a:buFont typeface="Arial"/>
              <a:buChar char="•"/>
              <a:defRPr sz="1800">
                <a:solidFill>
                  <a:schemeClr val="dk1"/>
                </a:solidFill>
              </a:defRPr>
            </a:lvl1pPr>
            <a:lvl2pPr marL="285750" indent="-171450" algn="ctr" rtl="0">
              <a:lnSpc>
                <a:spcPct val="100000"/>
              </a:lnSpc>
              <a:spcBef>
                <a:spcPts val="360"/>
              </a:spcBef>
              <a:spcAft>
                <a:spcPts val="0"/>
              </a:spcAft>
              <a:buClr>
                <a:schemeClr val="dk1"/>
              </a:buClr>
              <a:buFont typeface="Courier New"/>
              <a:buChar char="o"/>
              <a:defRPr sz="1800">
                <a:solidFill>
                  <a:schemeClr val="dk1"/>
                </a:solidFill>
              </a:defRPr>
            </a:lvl2pPr>
            <a:lvl3pPr marL="285750" indent="-171450" algn="ctr" rtl="0">
              <a:lnSpc>
                <a:spcPct val="100000"/>
              </a:lnSpc>
              <a:spcBef>
                <a:spcPts val="360"/>
              </a:spcBef>
              <a:spcAft>
                <a:spcPts val="0"/>
              </a:spcAft>
              <a:buClr>
                <a:schemeClr val="dk1"/>
              </a:buClr>
              <a:buFont typeface="Wingdings"/>
              <a:buChar char="§"/>
              <a:defRPr sz="1800">
                <a:solidFill>
                  <a:schemeClr val="dk1"/>
                </a:solidFill>
              </a:defRPr>
            </a:lvl3pPr>
            <a:lvl4pPr marL="285750" indent="-171450" algn="ctr" rtl="0">
              <a:lnSpc>
                <a:spcPct val="100000"/>
              </a:lnSpc>
              <a:spcBef>
                <a:spcPts val="360"/>
              </a:spcBef>
              <a:spcAft>
                <a:spcPts val="0"/>
              </a:spcAft>
              <a:buClr>
                <a:schemeClr val="dk1"/>
              </a:buClr>
              <a:buFont typeface="Arial"/>
              <a:buChar char="•"/>
              <a:defRPr sz="1800">
                <a:solidFill>
                  <a:schemeClr val="dk1"/>
                </a:solidFill>
              </a:defRPr>
            </a:lvl4pPr>
            <a:lvl5pPr marL="285750" indent="-171450" algn="ctr" rtl="0">
              <a:lnSpc>
                <a:spcPct val="100000"/>
              </a:lnSpc>
              <a:spcBef>
                <a:spcPts val="360"/>
              </a:spcBef>
              <a:spcAft>
                <a:spcPts val="0"/>
              </a:spcAft>
              <a:buClr>
                <a:schemeClr val="dk1"/>
              </a:buClr>
              <a:buFont typeface="Courier New"/>
              <a:buChar char="o"/>
              <a:defRPr sz="1800">
                <a:solidFill>
                  <a:schemeClr val="dk1"/>
                </a:solidFill>
              </a:defRPr>
            </a:lvl5pPr>
            <a:lvl6pPr marL="285750" indent="-171450" algn="ctr" rtl="0">
              <a:lnSpc>
                <a:spcPct val="100000"/>
              </a:lnSpc>
              <a:spcBef>
                <a:spcPts val="360"/>
              </a:spcBef>
              <a:spcAft>
                <a:spcPts val="0"/>
              </a:spcAft>
              <a:buClr>
                <a:schemeClr val="dk1"/>
              </a:buClr>
              <a:buFont typeface="Wingdings"/>
              <a:buChar char="§"/>
              <a:defRPr sz="1800">
                <a:solidFill>
                  <a:schemeClr val="dk1"/>
                </a:solidFill>
              </a:defRPr>
            </a:lvl6pPr>
            <a:lvl7pPr marL="285750" indent="-171450" algn="ctr" rtl="0">
              <a:lnSpc>
                <a:spcPct val="100000"/>
              </a:lnSpc>
              <a:spcBef>
                <a:spcPts val="360"/>
              </a:spcBef>
              <a:spcAft>
                <a:spcPts val="0"/>
              </a:spcAft>
              <a:buClr>
                <a:schemeClr val="dk1"/>
              </a:buClr>
              <a:buFont typeface="Arial"/>
              <a:buChar char="•"/>
              <a:defRPr sz="1800">
                <a:solidFill>
                  <a:schemeClr val="dk1"/>
                </a:solidFill>
              </a:defRPr>
            </a:lvl7pPr>
            <a:lvl8pPr marL="285750" indent="-171450" algn="ctr" rtl="0">
              <a:lnSpc>
                <a:spcPct val="100000"/>
              </a:lnSpc>
              <a:spcBef>
                <a:spcPts val="360"/>
              </a:spcBef>
              <a:spcAft>
                <a:spcPts val="0"/>
              </a:spcAft>
              <a:buClr>
                <a:schemeClr val="dk1"/>
              </a:buClr>
              <a:buFont typeface="Courier New"/>
              <a:buChar char="o"/>
              <a:defRPr sz="1800">
                <a:solidFill>
                  <a:schemeClr val="dk1"/>
                </a:solidFill>
              </a:defRPr>
            </a:lvl8pPr>
            <a:lvl9pPr marL="285750" indent="-171450" algn="ctr" rtl="0">
              <a:lnSpc>
                <a:spcPct val="100000"/>
              </a:lnSpc>
              <a:spcBef>
                <a:spcPts val="360"/>
              </a:spcBef>
              <a:spcAft>
                <a:spcPts val="0"/>
              </a:spcAft>
              <a:buClr>
                <a:schemeClr val="dk1"/>
              </a:buClr>
              <a:buFont typeface="Wingdings"/>
              <a:buChar char="§"/>
              <a:defRPr sz="1800">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55" name="Shape 55"/>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152400" algn="l" rtl="0">
              <a:spcBef>
                <a:spcPts val="600"/>
              </a:spcBef>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indent="-133350" algn="l" rtl="0">
              <a:spcBef>
                <a:spcPts val="480"/>
              </a:spcBef>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indent="-76200" algn="l" rtl="0">
              <a:spcBef>
                <a:spcPts val="480"/>
              </a:spcBef>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indent="-114300" algn="l" rtl="0">
              <a:spcBef>
                <a:spcPts val="360"/>
              </a:spcBef>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indent="-114300" algn="l" rtl="0">
              <a:spcBef>
                <a:spcPts val="360"/>
              </a:spcBef>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indent="-114300" algn="l" rtl="0">
              <a:spcBef>
                <a:spcPts val="360"/>
              </a:spcBef>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indent="-114300" algn="l" rtl="0">
              <a:spcBef>
                <a:spcPts val="360"/>
              </a:spcBef>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indent="-114300" algn="l" rtl="0">
              <a:spcBef>
                <a:spcPts val="360"/>
              </a:spcBef>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indent="-114300" algn="l" rtl="0">
              <a:spcBef>
                <a:spcPts val="360"/>
              </a:spcBef>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
        <p:nvSpPr>
          <p:cNvPr id="57" name="Shape 57"/>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6553200" y="6356350"/>
            <a:ext cx="2133599"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64" name="Shape 64"/>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67" name="Shape 67"/>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68" name="Shape 68"/>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101600" algn="ctr" rtl="0">
              <a:lnSpc>
                <a:spcPct val="100000"/>
              </a:lnSpc>
              <a:spcBef>
                <a:spcPts val="360"/>
              </a:spcBef>
              <a:spcAft>
                <a:spcPts val="0"/>
              </a:spcAft>
              <a:buClr>
                <a:schemeClr val="dk1"/>
              </a:buClr>
              <a:buFont typeface="Arial"/>
              <a:buChar char="•"/>
              <a:defRPr sz="1800">
                <a:solidFill>
                  <a:schemeClr val="dk1"/>
                </a:solidFill>
              </a:defRPr>
            </a:lvl1pPr>
            <a:lvl2pPr marL="285750" indent="-57150" algn="ctr" rtl="0">
              <a:lnSpc>
                <a:spcPct val="100000"/>
              </a:lnSpc>
              <a:spcBef>
                <a:spcPts val="360"/>
              </a:spcBef>
              <a:spcAft>
                <a:spcPts val="0"/>
              </a:spcAft>
              <a:buClr>
                <a:schemeClr val="dk1"/>
              </a:buClr>
              <a:buFont typeface="Courier New"/>
              <a:buChar char="o"/>
              <a:defRPr sz="1800">
                <a:solidFill>
                  <a:schemeClr val="dk1"/>
                </a:solidFill>
              </a:defRPr>
            </a:lvl2pPr>
            <a:lvl3pPr marL="285750" indent="-57150" algn="ctr" rtl="0">
              <a:lnSpc>
                <a:spcPct val="100000"/>
              </a:lnSpc>
              <a:spcBef>
                <a:spcPts val="360"/>
              </a:spcBef>
              <a:spcAft>
                <a:spcPts val="0"/>
              </a:spcAft>
              <a:buClr>
                <a:schemeClr val="dk1"/>
              </a:buClr>
              <a:buFont typeface="Wingdings"/>
              <a:buChar char="§"/>
              <a:defRPr sz="1800">
                <a:solidFill>
                  <a:schemeClr val="dk1"/>
                </a:solidFill>
              </a:defRPr>
            </a:lvl3pPr>
            <a:lvl4pPr marL="285750" indent="-101600" algn="ctr" rtl="0">
              <a:lnSpc>
                <a:spcPct val="100000"/>
              </a:lnSpc>
              <a:spcBef>
                <a:spcPts val="360"/>
              </a:spcBef>
              <a:spcAft>
                <a:spcPts val="0"/>
              </a:spcAft>
              <a:buClr>
                <a:schemeClr val="dk1"/>
              </a:buClr>
              <a:buFont typeface="Arial"/>
              <a:buChar char="•"/>
              <a:defRPr sz="1800">
                <a:solidFill>
                  <a:schemeClr val="dk1"/>
                </a:solidFill>
              </a:defRPr>
            </a:lvl4pPr>
            <a:lvl5pPr marL="285750" indent="-57150" algn="ctr" rtl="0">
              <a:lnSpc>
                <a:spcPct val="100000"/>
              </a:lnSpc>
              <a:spcBef>
                <a:spcPts val="360"/>
              </a:spcBef>
              <a:spcAft>
                <a:spcPts val="0"/>
              </a:spcAft>
              <a:buClr>
                <a:schemeClr val="dk1"/>
              </a:buClr>
              <a:buFont typeface="Courier New"/>
              <a:buChar char="o"/>
              <a:defRPr sz="1800">
                <a:solidFill>
                  <a:schemeClr val="dk1"/>
                </a:solidFill>
              </a:defRPr>
            </a:lvl5pPr>
            <a:lvl6pPr marL="285750" indent="-57150" algn="ctr" rtl="0">
              <a:lnSpc>
                <a:spcPct val="100000"/>
              </a:lnSpc>
              <a:spcBef>
                <a:spcPts val="360"/>
              </a:spcBef>
              <a:spcAft>
                <a:spcPts val="0"/>
              </a:spcAft>
              <a:buClr>
                <a:schemeClr val="dk1"/>
              </a:buClr>
              <a:buFont typeface="Wingdings"/>
              <a:buChar char="§"/>
              <a:defRPr sz="1800">
                <a:solidFill>
                  <a:schemeClr val="dk1"/>
                </a:solidFill>
              </a:defRPr>
            </a:lvl6pPr>
            <a:lvl7pPr marL="285750" indent="-101600" algn="ctr" rtl="0">
              <a:lnSpc>
                <a:spcPct val="100000"/>
              </a:lnSpc>
              <a:spcBef>
                <a:spcPts val="360"/>
              </a:spcBef>
              <a:spcAft>
                <a:spcPts val="0"/>
              </a:spcAft>
              <a:buClr>
                <a:schemeClr val="dk1"/>
              </a:buClr>
              <a:buFont typeface="Arial"/>
              <a:buChar char="•"/>
              <a:defRPr sz="1800">
                <a:solidFill>
                  <a:schemeClr val="dk1"/>
                </a:solidFill>
              </a:defRPr>
            </a:lvl7pPr>
            <a:lvl8pPr marL="285750" indent="-57150" algn="ctr" rtl="0">
              <a:lnSpc>
                <a:spcPct val="100000"/>
              </a:lnSpc>
              <a:spcBef>
                <a:spcPts val="360"/>
              </a:spcBef>
              <a:spcAft>
                <a:spcPts val="0"/>
              </a:spcAft>
              <a:buClr>
                <a:schemeClr val="dk1"/>
              </a:buClr>
              <a:buFont typeface="Courier New"/>
              <a:buChar char="o"/>
              <a:defRPr sz="1800">
                <a:solidFill>
                  <a:schemeClr val="dk1"/>
                </a:solidFill>
              </a:defRPr>
            </a:lvl8pPr>
            <a:lvl9pPr marL="285750" indent="-57150" algn="ctr" rtl="0">
              <a:lnSpc>
                <a:spcPct val="100000"/>
              </a:lnSpc>
              <a:spcBef>
                <a:spcPts val="360"/>
              </a:spcBef>
              <a:spcAft>
                <a:spcPts val="0"/>
              </a:spcAft>
              <a:buClr>
                <a:schemeClr val="dk1"/>
              </a:buClr>
              <a:buFont typeface="Wingdings"/>
              <a:buChar char="§"/>
              <a:defRPr sz="1800">
                <a:solidFill>
                  <a:schemeClr val="dk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85800" y="2111123"/>
            <a:ext cx="7772400" cy="1546473"/>
          </a:xfrm>
          <a:prstGeom prst="rect">
            <a:avLst/>
          </a:prstGeom>
          <a:noFill/>
          <a:ln>
            <a:noFill/>
          </a:ln>
        </p:spPr>
        <p:txBody>
          <a:bodyPr lIns="91425" tIns="91425" rIns="91425" bIns="91425" anchor="b" anchorCtr="0"/>
          <a:lstStyle>
            <a:lvl1pPr marL="0" marR="0" indent="304800" algn="ctr" rtl="0">
              <a:lnSpc>
                <a:spcPct val="100000"/>
              </a:lnSpc>
              <a:spcBef>
                <a:spcPts val="0"/>
              </a:spcBef>
              <a:spcAft>
                <a:spcPts val="0"/>
              </a:spcAft>
              <a:buClr>
                <a:schemeClr val="dk1"/>
              </a:buClr>
              <a:buFont typeface="Arial"/>
              <a:buNone/>
              <a:defRPr sz="4800" b="1" i="0" u="none" strike="noStrike" cap="none" baseline="0">
                <a:solidFill>
                  <a:schemeClr val="dk1"/>
                </a:solidFill>
                <a:latin typeface="Arial"/>
                <a:ea typeface="Arial"/>
                <a:cs typeface="Arial"/>
                <a:sym typeface="Arial"/>
              </a:defRPr>
            </a:lvl1pPr>
            <a:lvl2pPr marL="0" marR="0" indent="304800" algn="ctr" rtl="0">
              <a:lnSpc>
                <a:spcPct val="100000"/>
              </a:lnSpc>
              <a:spcBef>
                <a:spcPts val="0"/>
              </a:spcBef>
              <a:spcAft>
                <a:spcPts val="0"/>
              </a:spcAft>
              <a:buClr>
                <a:schemeClr val="dk1"/>
              </a:buClr>
              <a:buFont typeface="Arial"/>
              <a:buNone/>
              <a:defRPr sz="4800" b="1" i="0" u="none" strike="noStrike" cap="none" baseline="0">
                <a:solidFill>
                  <a:schemeClr val="dk1"/>
                </a:solidFill>
                <a:latin typeface="Arial"/>
                <a:ea typeface="Arial"/>
                <a:cs typeface="Arial"/>
                <a:sym typeface="Arial"/>
              </a:defRPr>
            </a:lvl2pPr>
            <a:lvl3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3pPr>
            <a:lvl4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4pPr>
            <a:lvl5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5pPr>
            <a:lvl6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6pPr>
            <a:lvl7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7pPr>
            <a:lvl8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8pPr>
            <a:lvl9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77" name="Shape 77"/>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1pPr>
            <a:lvl2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2pPr>
            <a:lvl3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3pPr>
            <a:lvl4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4pPr>
            <a:lvl5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5pPr>
            <a:lvl6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6pPr>
            <a:lvl7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7pPr>
            <a:lvl8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8pPr>
            <a:lvl9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80" name="Shape 80"/>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83" name="Shape 83"/>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84" name="Shape 84"/>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171450" algn="ctr" rtl="0">
              <a:lnSpc>
                <a:spcPct val="100000"/>
              </a:lnSpc>
              <a:spcBef>
                <a:spcPts val="360"/>
              </a:spcBef>
              <a:spcAft>
                <a:spcPts val="0"/>
              </a:spcAft>
              <a:buClr>
                <a:schemeClr val="dk1"/>
              </a:buClr>
              <a:buFont typeface="Arial"/>
              <a:buChar char="•"/>
              <a:defRPr sz="1800">
                <a:solidFill>
                  <a:schemeClr val="dk1"/>
                </a:solidFill>
              </a:defRPr>
            </a:lvl1pPr>
            <a:lvl2pPr marL="285750" indent="-171450" algn="ctr" rtl="0">
              <a:lnSpc>
                <a:spcPct val="100000"/>
              </a:lnSpc>
              <a:spcBef>
                <a:spcPts val="360"/>
              </a:spcBef>
              <a:spcAft>
                <a:spcPts val="0"/>
              </a:spcAft>
              <a:buClr>
                <a:schemeClr val="dk1"/>
              </a:buClr>
              <a:buFont typeface="Courier New"/>
              <a:buChar char="o"/>
              <a:defRPr sz="1800">
                <a:solidFill>
                  <a:schemeClr val="dk1"/>
                </a:solidFill>
              </a:defRPr>
            </a:lvl2pPr>
            <a:lvl3pPr marL="285750" indent="-171450" algn="ctr" rtl="0">
              <a:lnSpc>
                <a:spcPct val="100000"/>
              </a:lnSpc>
              <a:spcBef>
                <a:spcPts val="360"/>
              </a:spcBef>
              <a:spcAft>
                <a:spcPts val="0"/>
              </a:spcAft>
              <a:buClr>
                <a:schemeClr val="dk1"/>
              </a:buClr>
              <a:buFont typeface="Wingdings"/>
              <a:buChar char="§"/>
              <a:defRPr sz="1800">
                <a:solidFill>
                  <a:schemeClr val="dk1"/>
                </a:solidFill>
              </a:defRPr>
            </a:lvl3pPr>
            <a:lvl4pPr marL="285750" indent="-171450" algn="ctr" rtl="0">
              <a:lnSpc>
                <a:spcPct val="100000"/>
              </a:lnSpc>
              <a:spcBef>
                <a:spcPts val="360"/>
              </a:spcBef>
              <a:spcAft>
                <a:spcPts val="0"/>
              </a:spcAft>
              <a:buClr>
                <a:schemeClr val="dk1"/>
              </a:buClr>
              <a:buFont typeface="Arial"/>
              <a:buChar char="•"/>
              <a:defRPr sz="1800">
                <a:solidFill>
                  <a:schemeClr val="dk1"/>
                </a:solidFill>
              </a:defRPr>
            </a:lvl4pPr>
            <a:lvl5pPr marL="285750" indent="-171450" algn="ctr" rtl="0">
              <a:lnSpc>
                <a:spcPct val="100000"/>
              </a:lnSpc>
              <a:spcBef>
                <a:spcPts val="360"/>
              </a:spcBef>
              <a:spcAft>
                <a:spcPts val="0"/>
              </a:spcAft>
              <a:buClr>
                <a:schemeClr val="dk1"/>
              </a:buClr>
              <a:buFont typeface="Courier New"/>
              <a:buChar char="o"/>
              <a:defRPr sz="1800">
                <a:solidFill>
                  <a:schemeClr val="dk1"/>
                </a:solidFill>
              </a:defRPr>
            </a:lvl5pPr>
            <a:lvl6pPr marL="285750" indent="-171450" algn="ctr" rtl="0">
              <a:lnSpc>
                <a:spcPct val="100000"/>
              </a:lnSpc>
              <a:spcBef>
                <a:spcPts val="360"/>
              </a:spcBef>
              <a:spcAft>
                <a:spcPts val="0"/>
              </a:spcAft>
              <a:buClr>
                <a:schemeClr val="dk1"/>
              </a:buClr>
              <a:buFont typeface="Wingdings"/>
              <a:buChar char="§"/>
              <a:defRPr sz="1800">
                <a:solidFill>
                  <a:schemeClr val="dk1"/>
                </a:solidFill>
              </a:defRPr>
            </a:lvl6pPr>
            <a:lvl7pPr marL="285750" indent="-171450" algn="ctr" rtl="0">
              <a:lnSpc>
                <a:spcPct val="100000"/>
              </a:lnSpc>
              <a:spcBef>
                <a:spcPts val="360"/>
              </a:spcBef>
              <a:spcAft>
                <a:spcPts val="0"/>
              </a:spcAft>
              <a:buClr>
                <a:schemeClr val="dk1"/>
              </a:buClr>
              <a:buFont typeface="Arial"/>
              <a:buChar char="•"/>
              <a:defRPr sz="1800">
                <a:solidFill>
                  <a:schemeClr val="dk1"/>
                </a:solidFill>
              </a:defRPr>
            </a:lvl7pPr>
            <a:lvl8pPr marL="285750" indent="-171450" algn="ctr" rtl="0">
              <a:lnSpc>
                <a:spcPct val="100000"/>
              </a:lnSpc>
              <a:spcBef>
                <a:spcPts val="360"/>
              </a:spcBef>
              <a:spcAft>
                <a:spcPts val="0"/>
              </a:spcAft>
              <a:buClr>
                <a:schemeClr val="dk1"/>
              </a:buClr>
              <a:buFont typeface="Courier New"/>
              <a:buChar char="o"/>
              <a:defRPr sz="1800">
                <a:solidFill>
                  <a:schemeClr val="dk1"/>
                </a:solidFill>
              </a:defRPr>
            </a:lvl8pPr>
            <a:lvl9pPr marL="285750" indent="-171450" algn="ctr" rtl="0">
              <a:lnSpc>
                <a:spcPct val="100000"/>
              </a:lnSpc>
              <a:spcBef>
                <a:spcPts val="360"/>
              </a:spcBef>
              <a:spcAft>
                <a:spcPts val="0"/>
              </a:spcAft>
              <a:buClr>
                <a:schemeClr val="dk1"/>
              </a:buClr>
              <a:buFont typeface="Wingdings"/>
              <a:buChar char="§"/>
              <a:defRPr sz="1800">
                <a:solidFill>
                  <a:schemeClr val="dk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90" name="Shape 90"/>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152400" algn="l" rtl="0">
              <a:spcBef>
                <a:spcPts val="600"/>
              </a:spcBef>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indent="-133350" algn="l" rtl="0">
              <a:spcBef>
                <a:spcPts val="480"/>
              </a:spcBef>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indent="-76200" algn="l" rtl="0">
              <a:spcBef>
                <a:spcPts val="480"/>
              </a:spcBef>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indent="-114300" algn="l" rtl="0">
              <a:spcBef>
                <a:spcPts val="360"/>
              </a:spcBef>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indent="-114300" algn="l" rtl="0">
              <a:spcBef>
                <a:spcPts val="360"/>
              </a:spcBef>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indent="-114300" algn="l" rtl="0">
              <a:spcBef>
                <a:spcPts val="360"/>
              </a:spcBef>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indent="-114300" algn="l" rtl="0">
              <a:spcBef>
                <a:spcPts val="360"/>
              </a:spcBef>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indent="-114300" algn="l" rtl="0">
              <a:spcBef>
                <a:spcPts val="360"/>
              </a:spcBef>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indent="-114300" algn="l" rtl="0">
              <a:spcBef>
                <a:spcPts val="360"/>
              </a:spcBef>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
        <p:nvSpPr>
          <p:cNvPr id="91" name="Shape 91"/>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
        <p:nvSpPr>
          <p:cNvPr id="92" name="Shape 92"/>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
        <p:nvSpPr>
          <p:cNvPr id="93" name="Shape 93"/>
          <p:cNvSpPr txBox="1">
            <a:spLocks noGrp="1"/>
          </p:cNvSpPr>
          <p:nvPr>
            <p:ph type="sldNum" idx="12"/>
          </p:nvPr>
        </p:nvSpPr>
        <p:spPr>
          <a:xfrm>
            <a:off x="6553200" y="6356350"/>
            <a:ext cx="2133599"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One Line">
    <p:spTree>
      <p:nvGrpSpPr>
        <p:cNvPr id="1" name=""/>
        <p:cNvGrpSpPr/>
        <p:nvPr/>
      </p:nvGrpSpPr>
      <p:grpSpPr>
        <a:xfrm>
          <a:off x="0" y="0"/>
          <a:ext cx="0" cy="0"/>
          <a:chOff x="0" y="0"/>
          <a:chExt cx="0" cy="0"/>
        </a:xfrm>
      </p:grpSpPr>
      <p:sp>
        <p:nvSpPr>
          <p:cNvPr id="2" name="Title 1"/>
          <p:cNvSpPr>
            <a:spLocks noGrp="1"/>
          </p:cNvSpPr>
          <p:nvPr>
            <p:ph type="ctrTitle"/>
          </p:nvPr>
        </p:nvSpPr>
        <p:spPr>
          <a:xfrm>
            <a:off x="229520" y="2112809"/>
            <a:ext cx="8760940" cy="2099268"/>
          </a:xfrm>
        </p:spPr>
        <p:txBody>
          <a:bodyPr>
            <a:noAutofit/>
          </a:bodyPr>
          <a:lstStyle>
            <a:lvl1pPr>
              <a:defRPr sz="7200">
                <a:solidFill>
                  <a:srgbClr val="7030A0"/>
                </a:solidFill>
                <a:effectLst>
                  <a:outerShdw blurRad="38100" dist="38100" dir="2700000" algn="tl">
                    <a:srgbClr val="000000">
                      <a:alpha val="43137"/>
                    </a:srgbClr>
                  </a:outerShdw>
                </a:effectLst>
              </a:defRPr>
            </a:lvl1pPr>
          </a:lstStyle>
          <a:p>
            <a:r>
              <a:rPr lang="en-US" dirty="0" smtClean="0"/>
              <a:t>Click to edit Master title style</a:t>
            </a:r>
            <a:endParaRPr lang="en-AU" dirty="0"/>
          </a:p>
        </p:txBody>
      </p:sp>
      <p:sp>
        <p:nvSpPr>
          <p:cNvPr id="6" name="Slide Number Placeholder 5"/>
          <p:cNvSpPr>
            <a:spLocks noGrp="1"/>
          </p:cNvSpPr>
          <p:nvPr>
            <p:ph type="sldNum" sz="quarter" idx="12"/>
          </p:nvPr>
        </p:nvSpPr>
        <p:spPr>
          <a:xfrm>
            <a:off x="7818120" y="6356351"/>
            <a:ext cx="868680" cy="360000"/>
          </a:xfrm>
          <a:prstGeom prst="rect">
            <a:avLst/>
          </a:prstGeom>
        </p:spPr>
        <p:txBody>
          <a:bodyPr/>
          <a:lstStyle>
            <a:lvl1pPr>
              <a:defRPr sz="1200">
                <a:solidFill>
                  <a:srgbClr val="7030A0"/>
                </a:solidFill>
              </a:defRPr>
            </a:lvl1pPr>
          </a:lstStyle>
          <a:p>
            <a:fld id="{B8D1F8F8-12A6-4EFE-AEF1-5ED776BA0635}" type="slidenum">
              <a:rPr lang="en-AU" smtClean="0"/>
              <a:pPr/>
              <a:t>‹#›</a:t>
            </a:fld>
            <a:r>
              <a:rPr lang="en-AU" dirty="0" smtClean="0"/>
              <a:t>/52</a:t>
            </a:r>
            <a:endParaRPr lang="en-AU" dirty="0"/>
          </a:p>
        </p:txBody>
      </p:sp>
    </p:spTree>
    <p:extLst>
      <p:ext uri="{BB962C8B-B14F-4D97-AF65-F5344CB8AC3E}">
        <p14:creationId xmlns:p14="http://schemas.microsoft.com/office/powerpoint/2010/main" val="13726847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99" name="Shape 99"/>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102" name="Shape 102"/>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03" name="Shape 103"/>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101600" algn="ctr" rtl="0">
              <a:lnSpc>
                <a:spcPct val="100000"/>
              </a:lnSpc>
              <a:spcBef>
                <a:spcPts val="360"/>
              </a:spcBef>
              <a:spcAft>
                <a:spcPts val="0"/>
              </a:spcAft>
              <a:buClr>
                <a:schemeClr val="dk1"/>
              </a:buClr>
              <a:buFont typeface="Arial"/>
              <a:buChar char="•"/>
              <a:defRPr sz="1800">
                <a:solidFill>
                  <a:schemeClr val="dk1"/>
                </a:solidFill>
              </a:defRPr>
            </a:lvl1pPr>
            <a:lvl2pPr marL="285750" indent="-57150" algn="ctr" rtl="0">
              <a:lnSpc>
                <a:spcPct val="100000"/>
              </a:lnSpc>
              <a:spcBef>
                <a:spcPts val="360"/>
              </a:spcBef>
              <a:spcAft>
                <a:spcPts val="0"/>
              </a:spcAft>
              <a:buClr>
                <a:schemeClr val="dk1"/>
              </a:buClr>
              <a:buFont typeface="Courier New"/>
              <a:buChar char="o"/>
              <a:defRPr sz="1800">
                <a:solidFill>
                  <a:schemeClr val="dk1"/>
                </a:solidFill>
              </a:defRPr>
            </a:lvl2pPr>
            <a:lvl3pPr marL="285750" indent="-57150" algn="ctr" rtl="0">
              <a:lnSpc>
                <a:spcPct val="100000"/>
              </a:lnSpc>
              <a:spcBef>
                <a:spcPts val="360"/>
              </a:spcBef>
              <a:spcAft>
                <a:spcPts val="0"/>
              </a:spcAft>
              <a:buClr>
                <a:schemeClr val="dk1"/>
              </a:buClr>
              <a:buFont typeface="Wingdings"/>
              <a:buChar char="§"/>
              <a:defRPr sz="1800">
                <a:solidFill>
                  <a:schemeClr val="dk1"/>
                </a:solidFill>
              </a:defRPr>
            </a:lvl3pPr>
            <a:lvl4pPr marL="285750" indent="-101600" algn="ctr" rtl="0">
              <a:lnSpc>
                <a:spcPct val="100000"/>
              </a:lnSpc>
              <a:spcBef>
                <a:spcPts val="360"/>
              </a:spcBef>
              <a:spcAft>
                <a:spcPts val="0"/>
              </a:spcAft>
              <a:buClr>
                <a:schemeClr val="dk1"/>
              </a:buClr>
              <a:buFont typeface="Arial"/>
              <a:buChar char="•"/>
              <a:defRPr sz="1800">
                <a:solidFill>
                  <a:schemeClr val="dk1"/>
                </a:solidFill>
              </a:defRPr>
            </a:lvl4pPr>
            <a:lvl5pPr marL="285750" indent="-57150" algn="ctr" rtl="0">
              <a:lnSpc>
                <a:spcPct val="100000"/>
              </a:lnSpc>
              <a:spcBef>
                <a:spcPts val="360"/>
              </a:spcBef>
              <a:spcAft>
                <a:spcPts val="0"/>
              </a:spcAft>
              <a:buClr>
                <a:schemeClr val="dk1"/>
              </a:buClr>
              <a:buFont typeface="Courier New"/>
              <a:buChar char="o"/>
              <a:defRPr sz="1800">
                <a:solidFill>
                  <a:schemeClr val="dk1"/>
                </a:solidFill>
              </a:defRPr>
            </a:lvl5pPr>
            <a:lvl6pPr marL="285750" indent="-57150" algn="ctr" rtl="0">
              <a:lnSpc>
                <a:spcPct val="100000"/>
              </a:lnSpc>
              <a:spcBef>
                <a:spcPts val="360"/>
              </a:spcBef>
              <a:spcAft>
                <a:spcPts val="0"/>
              </a:spcAft>
              <a:buClr>
                <a:schemeClr val="dk1"/>
              </a:buClr>
              <a:buFont typeface="Wingdings"/>
              <a:buChar char="§"/>
              <a:defRPr sz="1800">
                <a:solidFill>
                  <a:schemeClr val="dk1"/>
                </a:solidFill>
              </a:defRPr>
            </a:lvl6pPr>
            <a:lvl7pPr marL="285750" indent="-101600" algn="ctr" rtl="0">
              <a:lnSpc>
                <a:spcPct val="100000"/>
              </a:lnSpc>
              <a:spcBef>
                <a:spcPts val="360"/>
              </a:spcBef>
              <a:spcAft>
                <a:spcPts val="0"/>
              </a:spcAft>
              <a:buClr>
                <a:schemeClr val="dk1"/>
              </a:buClr>
              <a:buFont typeface="Arial"/>
              <a:buChar char="•"/>
              <a:defRPr sz="1800">
                <a:solidFill>
                  <a:schemeClr val="dk1"/>
                </a:solidFill>
              </a:defRPr>
            </a:lvl7pPr>
            <a:lvl8pPr marL="285750" indent="-57150" algn="ctr" rtl="0">
              <a:lnSpc>
                <a:spcPct val="100000"/>
              </a:lnSpc>
              <a:spcBef>
                <a:spcPts val="360"/>
              </a:spcBef>
              <a:spcAft>
                <a:spcPts val="0"/>
              </a:spcAft>
              <a:buClr>
                <a:schemeClr val="dk1"/>
              </a:buClr>
              <a:buFont typeface="Courier New"/>
              <a:buChar char="o"/>
              <a:defRPr sz="1800">
                <a:solidFill>
                  <a:schemeClr val="dk1"/>
                </a:solidFill>
              </a:defRPr>
            </a:lvl8pPr>
            <a:lvl9pPr marL="285750" indent="-57150" algn="ctr" rtl="0">
              <a:lnSpc>
                <a:spcPct val="100000"/>
              </a:lnSpc>
              <a:spcBef>
                <a:spcPts val="360"/>
              </a:spcBef>
              <a:spcAft>
                <a:spcPts val="0"/>
              </a:spcAft>
              <a:buClr>
                <a:schemeClr val="dk1"/>
              </a:buClr>
              <a:buFont typeface="Wingdings"/>
              <a:buChar char="§"/>
              <a:defRPr sz="1800">
                <a:solidFill>
                  <a:schemeClr val="dk1"/>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685800" y="2111123"/>
            <a:ext cx="7772400" cy="1546473"/>
          </a:xfrm>
          <a:prstGeom prst="rect">
            <a:avLst/>
          </a:prstGeom>
          <a:noFill/>
          <a:ln>
            <a:noFill/>
          </a:ln>
        </p:spPr>
        <p:txBody>
          <a:bodyPr lIns="91425" tIns="91425" rIns="91425" bIns="91425" anchor="b" anchorCtr="0"/>
          <a:lstStyle>
            <a:lvl1pPr marL="0" marR="0" indent="304800" algn="ctr" rtl="0">
              <a:lnSpc>
                <a:spcPct val="100000"/>
              </a:lnSpc>
              <a:spcBef>
                <a:spcPts val="0"/>
              </a:spcBef>
              <a:spcAft>
                <a:spcPts val="0"/>
              </a:spcAft>
              <a:buClr>
                <a:schemeClr val="dk1"/>
              </a:buClr>
              <a:buFont typeface="Arial"/>
              <a:buNone/>
              <a:defRPr sz="4800" b="1" i="0" u="none" strike="noStrike" cap="none" baseline="0">
                <a:solidFill>
                  <a:schemeClr val="dk1"/>
                </a:solidFill>
                <a:latin typeface="Arial"/>
                <a:ea typeface="Arial"/>
                <a:cs typeface="Arial"/>
                <a:sym typeface="Arial"/>
              </a:defRPr>
            </a:lvl1pPr>
            <a:lvl2pPr marL="0" marR="0" indent="304800" algn="ctr" rtl="0">
              <a:lnSpc>
                <a:spcPct val="100000"/>
              </a:lnSpc>
              <a:spcBef>
                <a:spcPts val="0"/>
              </a:spcBef>
              <a:spcAft>
                <a:spcPts val="0"/>
              </a:spcAft>
              <a:buClr>
                <a:schemeClr val="dk1"/>
              </a:buClr>
              <a:buFont typeface="Arial"/>
              <a:buNone/>
              <a:defRPr sz="4800" b="1" i="0" u="none" strike="noStrike" cap="none" baseline="0">
                <a:solidFill>
                  <a:schemeClr val="dk1"/>
                </a:solidFill>
                <a:latin typeface="Arial"/>
                <a:ea typeface="Arial"/>
                <a:cs typeface="Arial"/>
                <a:sym typeface="Arial"/>
              </a:defRPr>
            </a:lvl2pPr>
            <a:lvl3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3pPr>
            <a:lvl4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4pPr>
            <a:lvl5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5pPr>
            <a:lvl6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6pPr>
            <a:lvl7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7pPr>
            <a:lvl8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8pPr>
            <a:lvl9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112" name="Shape 112"/>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1pPr>
            <a:lvl2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2pPr>
            <a:lvl3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3pPr>
            <a:lvl4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4pPr>
            <a:lvl5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5pPr>
            <a:lvl6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6pPr>
            <a:lvl7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7pPr>
            <a:lvl8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8pPr>
            <a:lvl9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115" name="Shape 115"/>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118" name="Shape 118"/>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19" name="Shape 119"/>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171450" algn="ctr" rtl="0">
              <a:lnSpc>
                <a:spcPct val="100000"/>
              </a:lnSpc>
              <a:spcBef>
                <a:spcPts val="360"/>
              </a:spcBef>
              <a:spcAft>
                <a:spcPts val="0"/>
              </a:spcAft>
              <a:buClr>
                <a:schemeClr val="dk1"/>
              </a:buClr>
              <a:buFont typeface="Arial"/>
              <a:buChar char="•"/>
              <a:defRPr sz="1800">
                <a:solidFill>
                  <a:schemeClr val="dk1"/>
                </a:solidFill>
              </a:defRPr>
            </a:lvl1pPr>
            <a:lvl2pPr marL="285750" indent="-171450" algn="ctr" rtl="0">
              <a:lnSpc>
                <a:spcPct val="100000"/>
              </a:lnSpc>
              <a:spcBef>
                <a:spcPts val="360"/>
              </a:spcBef>
              <a:spcAft>
                <a:spcPts val="0"/>
              </a:spcAft>
              <a:buClr>
                <a:schemeClr val="dk1"/>
              </a:buClr>
              <a:buFont typeface="Courier New"/>
              <a:buChar char="o"/>
              <a:defRPr sz="1800">
                <a:solidFill>
                  <a:schemeClr val="dk1"/>
                </a:solidFill>
              </a:defRPr>
            </a:lvl2pPr>
            <a:lvl3pPr marL="285750" indent="-171450" algn="ctr" rtl="0">
              <a:lnSpc>
                <a:spcPct val="100000"/>
              </a:lnSpc>
              <a:spcBef>
                <a:spcPts val="360"/>
              </a:spcBef>
              <a:spcAft>
                <a:spcPts val="0"/>
              </a:spcAft>
              <a:buClr>
                <a:schemeClr val="dk1"/>
              </a:buClr>
              <a:buFont typeface="Wingdings"/>
              <a:buChar char="§"/>
              <a:defRPr sz="1800">
                <a:solidFill>
                  <a:schemeClr val="dk1"/>
                </a:solidFill>
              </a:defRPr>
            </a:lvl3pPr>
            <a:lvl4pPr marL="285750" indent="-171450" algn="ctr" rtl="0">
              <a:lnSpc>
                <a:spcPct val="100000"/>
              </a:lnSpc>
              <a:spcBef>
                <a:spcPts val="360"/>
              </a:spcBef>
              <a:spcAft>
                <a:spcPts val="0"/>
              </a:spcAft>
              <a:buClr>
                <a:schemeClr val="dk1"/>
              </a:buClr>
              <a:buFont typeface="Arial"/>
              <a:buChar char="•"/>
              <a:defRPr sz="1800">
                <a:solidFill>
                  <a:schemeClr val="dk1"/>
                </a:solidFill>
              </a:defRPr>
            </a:lvl4pPr>
            <a:lvl5pPr marL="285750" indent="-171450" algn="ctr" rtl="0">
              <a:lnSpc>
                <a:spcPct val="100000"/>
              </a:lnSpc>
              <a:spcBef>
                <a:spcPts val="360"/>
              </a:spcBef>
              <a:spcAft>
                <a:spcPts val="0"/>
              </a:spcAft>
              <a:buClr>
                <a:schemeClr val="dk1"/>
              </a:buClr>
              <a:buFont typeface="Courier New"/>
              <a:buChar char="o"/>
              <a:defRPr sz="1800">
                <a:solidFill>
                  <a:schemeClr val="dk1"/>
                </a:solidFill>
              </a:defRPr>
            </a:lvl5pPr>
            <a:lvl6pPr marL="285750" indent="-171450" algn="ctr" rtl="0">
              <a:lnSpc>
                <a:spcPct val="100000"/>
              </a:lnSpc>
              <a:spcBef>
                <a:spcPts val="360"/>
              </a:spcBef>
              <a:spcAft>
                <a:spcPts val="0"/>
              </a:spcAft>
              <a:buClr>
                <a:schemeClr val="dk1"/>
              </a:buClr>
              <a:buFont typeface="Wingdings"/>
              <a:buChar char="§"/>
              <a:defRPr sz="1800">
                <a:solidFill>
                  <a:schemeClr val="dk1"/>
                </a:solidFill>
              </a:defRPr>
            </a:lvl6pPr>
            <a:lvl7pPr marL="285750" indent="-171450" algn="ctr" rtl="0">
              <a:lnSpc>
                <a:spcPct val="100000"/>
              </a:lnSpc>
              <a:spcBef>
                <a:spcPts val="360"/>
              </a:spcBef>
              <a:spcAft>
                <a:spcPts val="0"/>
              </a:spcAft>
              <a:buClr>
                <a:schemeClr val="dk1"/>
              </a:buClr>
              <a:buFont typeface="Arial"/>
              <a:buChar char="•"/>
              <a:defRPr sz="1800">
                <a:solidFill>
                  <a:schemeClr val="dk1"/>
                </a:solidFill>
              </a:defRPr>
            </a:lvl7pPr>
            <a:lvl8pPr marL="285750" indent="-171450" algn="ctr" rtl="0">
              <a:lnSpc>
                <a:spcPct val="100000"/>
              </a:lnSpc>
              <a:spcBef>
                <a:spcPts val="360"/>
              </a:spcBef>
              <a:spcAft>
                <a:spcPts val="0"/>
              </a:spcAft>
              <a:buClr>
                <a:schemeClr val="dk1"/>
              </a:buClr>
              <a:buFont typeface="Courier New"/>
              <a:buChar char="o"/>
              <a:defRPr sz="1800">
                <a:solidFill>
                  <a:schemeClr val="dk1"/>
                </a:solidFill>
              </a:defRPr>
            </a:lvl8pPr>
            <a:lvl9pPr marL="285750" indent="-171450" algn="ctr" rtl="0">
              <a:lnSpc>
                <a:spcPct val="100000"/>
              </a:lnSpc>
              <a:spcBef>
                <a:spcPts val="360"/>
              </a:spcBef>
              <a:spcAft>
                <a:spcPts val="0"/>
              </a:spcAft>
              <a:buClr>
                <a:schemeClr val="dk1"/>
              </a:buClr>
              <a:buFont typeface="Wingdings"/>
              <a:buChar char="§"/>
              <a:defRPr sz="1800">
                <a:solidFill>
                  <a:schemeClr val="dk1"/>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125" name="Shape 125"/>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152400" algn="l" rtl="0">
              <a:spcBef>
                <a:spcPts val="600"/>
              </a:spcBef>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indent="-133350" algn="l" rtl="0">
              <a:spcBef>
                <a:spcPts val="480"/>
              </a:spcBef>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indent="-76200" algn="l" rtl="0">
              <a:spcBef>
                <a:spcPts val="480"/>
              </a:spcBef>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indent="-114300" algn="l" rtl="0">
              <a:spcBef>
                <a:spcPts val="360"/>
              </a:spcBef>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indent="-114300" algn="l" rtl="0">
              <a:spcBef>
                <a:spcPts val="360"/>
              </a:spcBef>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indent="-114300" algn="l" rtl="0">
              <a:spcBef>
                <a:spcPts val="360"/>
              </a:spcBef>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indent="-114300" algn="l" rtl="0">
              <a:spcBef>
                <a:spcPts val="360"/>
              </a:spcBef>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indent="-114300" algn="l" rtl="0">
              <a:spcBef>
                <a:spcPts val="360"/>
              </a:spcBef>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indent="-114300" algn="l" rtl="0">
              <a:spcBef>
                <a:spcPts val="360"/>
              </a:spcBef>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
        <p:nvSpPr>
          <p:cNvPr id="126" name="Shape 126"/>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
        <p:nvSpPr>
          <p:cNvPr id="127" name="Shape 127"/>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
        <p:nvSpPr>
          <p:cNvPr id="128" name="Shape 128"/>
          <p:cNvSpPr txBox="1">
            <a:spLocks noGrp="1"/>
          </p:cNvSpPr>
          <p:nvPr>
            <p:ph type="sldNum" idx="12"/>
          </p:nvPr>
        </p:nvSpPr>
        <p:spPr>
          <a:xfrm>
            <a:off x="6553200" y="6356350"/>
            <a:ext cx="2133599" cy="36512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134" name="Shape 134"/>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137" name="Shape 137"/>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38" name="Shape 138"/>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101600" algn="ctr" rtl="0">
              <a:lnSpc>
                <a:spcPct val="100000"/>
              </a:lnSpc>
              <a:spcBef>
                <a:spcPts val="360"/>
              </a:spcBef>
              <a:spcAft>
                <a:spcPts val="0"/>
              </a:spcAft>
              <a:buClr>
                <a:schemeClr val="dk1"/>
              </a:buClr>
              <a:buFont typeface="Arial"/>
              <a:buChar char="•"/>
              <a:defRPr sz="1800">
                <a:solidFill>
                  <a:schemeClr val="dk1"/>
                </a:solidFill>
              </a:defRPr>
            </a:lvl1pPr>
            <a:lvl2pPr marL="285750" indent="-57150" algn="ctr" rtl="0">
              <a:lnSpc>
                <a:spcPct val="100000"/>
              </a:lnSpc>
              <a:spcBef>
                <a:spcPts val="360"/>
              </a:spcBef>
              <a:spcAft>
                <a:spcPts val="0"/>
              </a:spcAft>
              <a:buClr>
                <a:schemeClr val="dk1"/>
              </a:buClr>
              <a:buFont typeface="Courier New"/>
              <a:buChar char="o"/>
              <a:defRPr sz="1800">
                <a:solidFill>
                  <a:schemeClr val="dk1"/>
                </a:solidFill>
              </a:defRPr>
            </a:lvl2pPr>
            <a:lvl3pPr marL="285750" indent="-57150" algn="ctr" rtl="0">
              <a:lnSpc>
                <a:spcPct val="100000"/>
              </a:lnSpc>
              <a:spcBef>
                <a:spcPts val="360"/>
              </a:spcBef>
              <a:spcAft>
                <a:spcPts val="0"/>
              </a:spcAft>
              <a:buClr>
                <a:schemeClr val="dk1"/>
              </a:buClr>
              <a:buFont typeface="Wingdings"/>
              <a:buChar char="§"/>
              <a:defRPr sz="1800">
                <a:solidFill>
                  <a:schemeClr val="dk1"/>
                </a:solidFill>
              </a:defRPr>
            </a:lvl3pPr>
            <a:lvl4pPr marL="285750" indent="-101600" algn="ctr" rtl="0">
              <a:lnSpc>
                <a:spcPct val="100000"/>
              </a:lnSpc>
              <a:spcBef>
                <a:spcPts val="360"/>
              </a:spcBef>
              <a:spcAft>
                <a:spcPts val="0"/>
              </a:spcAft>
              <a:buClr>
                <a:schemeClr val="dk1"/>
              </a:buClr>
              <a:buFont typeface="Arial"/>
              <a:buChar char="•"/>
              <a:defRPr sz="1800">
                <a:solidFill>
                  <a:schemeClr val="dk1"/>
                </a:solidFill>
              </a:defRPr>
            </a:lvl4pPr>
            <a:lvl5pPr marL="285750" indent="-57150" algn="ctr" rtl="0">
              <a:lnSpc>
                <a:spcPct val="100000"/>
              </a:lnSpc>
              <a:spcBef>
                <a:spcPts val="360"/>
              </a:spcBef>
              <a:spcAft>
                <a:spcPts val="0"/>
              </a:spcAft>
              <a:buClr>
                <a:schemeClr val="dk1"/>
              </a:buClr>
              <a:buFont typeface="Courier New"/>
              <a:buChar char="o"/>
              <a:defRPr sz="1800">
                <a:solidFill>
                  <a:schemeClr val="dk1"/>
                </a:solidFill>
              </a:defRPr>
            </a:lvl5pPr>
            <a:lvl6pPr marL="285750" indent="-57150" algn="ctr" rtl="0">
              <a:lnSpc>
                <a:spcPct val="100000"/>
              </a:lnSpc>
              <a:spcBef>
                <a:spcPts val="360"/>
              </a:spcBef>
              <a:spcAft>
                <a:spcPts val="0"/>
              </a:spcAft>
              <a:buClr>
                <a:schemeClr val="dk1"/>
              </a:buClr>
              <a:buFont typeface="Wingdings"/>
              <a:buChar char="§"/>
              <a:defRPr sz="1800">
                <a:solidFill>
                  <a:schemeClr val="dk1"/>
                </a:solidFill>
              </a:defRPr>
            </a:lvl6pPr>
            <a:lvl7pPr marL="285750" indent="-101600" algn="ctr" rtl="0">
              <a:lnSpc>
                <a:spcPct val="100000"/>
              </a:lnSpc>
              <a:spcBef>
                <a:spcPts val="360"/>
              </a:spcBef>
              <a:spcAft>
                <a:spcPts val="0"/>
              </a:spcAft>
              <a:buClr>
                <a:schemeClr val="dk1"/>
              </a:buClr>
              <a:buFont typeface="Arial"/>
              <a:buChar char="•"/>
              <a:defRPr sz="1800">
                <a:solidFill>
                  <a:schemeClr val="dk1"/>
                </a:solidFill>
              </a:defRPr>
            </a:lvl7pPr>
            <a:lvl8pPr marL="285750" indent="-57150" algn="ctr" rtl="0">
              <a:lnSpc>
                <a:spcPct val="100000"/>
              </a:lnSpc>
              <a:spcBef>
                <a:spcPts val="360"/>
              </a:spcBef>
              <a:spcAft>
                <a:spcPts val="0"/>
              </a:spcAft>
              <a:buClr>
                <a:schemeClr val="dk1"/>
              </a:buClr>
              <a:buFont typeface="Courier New"/>
              <a:buChar char="o"/>
              <a:defRPr sz="1800">
                <a:solidFill>
                  <a:schemeClr val="dk1"/>
                </a:solidFill>
              </a:defRPr>
            </a:lvl8pPr>
            <a:lvl9pPr marL="285750" indent="-57150" algn="ctr" rtl="0">
              <a:lnSpc>
                <a:spcPct val="100000"/>
              </a:lnSpc>
              <a:spcBef>
                <a:spcPts val="360"/>
              </a:spcBef>
              <a:spcAft>
                <a:spcPts val="0"/>
              </a:spcAft>
              <a:buClr>
                <a:schemeClr val="dk1"/>
              </a:buClr>
              <a:buFont typeface="Wingdings"/>
              <a:buChar char="§"/>
              <a:defRPr sz="1800">
                <a:solidFill>
                  <a:schemeClr val="dk1"/>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27" name="Shape 27"/>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31" name="Shape 31"/>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171450" algn="ctr" rtl="0">
              <a:lnSpc>
                <a:spcPct val="100000"/>
              </a:lnSpc>
              <a:spcBef>
                <a:spcPts val="360"/>
              </a:spcBef>
              <a:spcAft>
                <a:spcPts val="0"/>
              </a:spcAft>
              <a:buClr>
                <a:schemeClr val="dk1"/>
              </a:buClr>
              <a:buFont typeface="Arial"/>
              <a:buChar char="•"/>
              <a:defRPr sz="1800">
                <a:solidFill>
                  <a:schemeClr val="dk1"/>
                </a:solidFill>
              </a:defRPr>
            </a:lvl1pPr>
            <a:lvl2pPr marL="285750" indent="-171450" algn="ctr" rtl="0">
              <a:lnSpc>
                <a:spcPct val="100000"/>
              </a:lnSpc>
              <a:spcBef>
                <a:spcPts val="360"/>
              </a:spcBef>
              <a:spcAft>
                <a:spcPts val="0"/>
              </a:spcAft>
              <a:buClr>
                <a:schemeClr val="dk1"/>
              </a:buClr>
              <a:buFont typeface="Courier New"/>
              <a:buChar char="o"/>
              <a:defRPr sz="1800">
                <a:solidFill>
                  <a:schemeClr val="dk1"/>
                </a:solidFill>
              </a:defRPr>
            </a:lvl2pPr>
            <a:lvl3pPr marL="285750" indent="-171450" algn="ctr" rtl="0">
              <a:lnSpc>
                <a:spcPct val="100000"/>
              </a:lnSpc>
              <a:spcBef>
                <a:spcPts val="360"/>
              </a:spcBef>
              <a:spcAft>
                <a:spcPts val="0"/>
              </a:spcAft>
              <a:buClr>
                <a:schemeClr val="dk1"/>
              </a:buClr>
              <a:buFont typeface="Wingdings"/>
              <a:buChar char="§"/>
              <a:defRPr sz="1800">
                <a:solidFill>
                  <a:schemeClr val="dk1"/>
                </a:solidFill>
              </a:defRPr>
            </a:lvl3pPr>
            <a:lvl4pPr marL="285750" indent="-171450" algn="ctr" rtl="0">
              <a:lnSpc>
                <a:spcPct val="100000"/>
              </a:lnSpc>
              <a:spcBef>
                <a:spcPts val="360"/>
              </a:spcBef>
              <a:spcAft>
                <a:spcPts val="0"/>
              </a:spcAft>
              <a:buClr>
                <a:schemeClr val="dk1"/>
              </a:buClr>
              <a:buFont typeface="Arial"/>
              <a:buChar char="•"/>
              <a:defRPr sz="1800">
                <a:solidFill>
                  <a:schemeClr val="dk1"/>
                </a:solidFill>
              </a:defRPr>
            </a:lvl4pPr>
            <a:lvl5pPr marL="285750" indent="-171450" algn="ctr" rtl="0">
              <a:lnSpc>
                <a:spcPct val="100000"/>
              </a:lnSpc>
              <a:spcBef>
                <a:spcPts val="360"/>
              </a:spcBef>
              <a:spcAft>
                <a:spcPts val="0"/>
              </a:spcAft>
              <a:buClr>
                <a:schemeClr val="dk1"/>
              </a:buClr>
              <a:buFont typeface="Courier New"/>
              <a:buChar char="o"/>
              <a:defRPr sz="1800">
                <a:solidFill>
                  <a:schemeClr val="dk1"/>
                </a:solidFill>
              </a:defRPr>
            </a:lvl5pPr>
            <a:lvl6pPr marL="285750" indent="-171450" algn="ctr" rtl="0">
              <a:lnSpc>
                <a:spcPct val="100000"/>
              </a:lnSpc>
              <a:spcBef>
                <a:spcPts val="360"/>
              </a:spcBef>
              <a:spcAft>
                <a:spcPts val="0"/>
              </a:spcAft>
              <a:buClr>
                <a:schemeClr val="dk1"/>
              </a:buClr>
              <a:buFont typeface="Wingdings"/>
              <a:buChar char="§"/>
              <a:defRPr sz="1800">
                <a:solidFill>
                  <a:schemeClr val="dk1"/>
                </a:solidFill>
              </a:defRPr>
            </a:lvl6pPr>
            <a:lvl7pPr marL="285750" indent="-171450" algn="ctr" rtl="0">
              <a:lnSpc>
                <a:spcPct val="100000"/>
              </a:lnSpc>
              <a:spcBef>
                <a:spcPts val="360"/>
              </a:spcBef>
              <a:spcAft>
                <a:spcPts val="0"/>
              </a:spcAft>
              <a:buClr>
                <a:schemeClr val="dk1"/>
              </a:buClr>
              <a:buFont typeface="Arial"/>
              <a:buChar char="•"/>
              <a:defRPr sz="1800">
                <a:solidFill>
                  <a:schemeClr val="dk1"/>
                </a:solidFill>
              </a:defRPr>
            </a:lvl7pPr>
            <a:lvl8pPr marL="285750" indent="-171450" algn="ctr" rtl="0">
              <a:lnSpc>
                <a:spcPct val="100000"/>
              </a:lnSpc>
              <a:spcBef>
                <a:spcPts val="360"/>
              </a:spcBef>
              <a:spcAft>
                <a:spcPts val="0"/>
              </a:spcAft>
              <a:buClr>
                <a:schemeClr val="dk1"/>
              </a:buClr>
              <a:buFont typeface="Courier New"/>
              <a:buChar char="o"/>
              <a:defRPr sz="1800">
                <a:solidFill>
                  <a:schemeClr val="dk1"/>
                </a:solidFill>
              </a:defRPr>
            </a:lvl8pPr>
            <a:lvl9pPr marL="285750" indent="-171450" algn="ctr" rtl="0">
              <a:lnSpc>
                <a:spcPct val="100000"/>
              </a:lnSpc>
              <a:spcBef>
                <a:spcPts val="360"/>
              </a:spcBef>
              <a:spcAft>
                <a:spcPts val="0"/>
              </a:spcAft>
              <a:buClr>
                <a:schemeClr val="dk1"/>
              </a:buClr>
              <a:buFont typeface="Wingdings"/>
              <a:buChar char="§"/>
              <a:defRPr sz="1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4.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6.xml"/><Relationship Id="rId4"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theme" Target="../theme/theme7.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theme" Target="../theme/theme8.xml"/><Relationship Id="rId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1pPr>
            <a:lvl2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2pPr>
            <a:lvl3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24" name="Shape 24"/>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152400" algn="l" rtl="0">
              <a:lnSpc>
                <a:spcPct val="100000"/>
              </a:lnSpc>
              <a:spcBef>
                <a:spcPts val="600"/>
              </a:spcBef>
              <a:spcAft>
                <a:spcPts val="0"/>
              </a:spcAft>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marR="0" indent="-133350" algn="l" rtl="0">
              <a:lnSpc>
                <a:spcPct val="100000"/>
              </a:lnSpc>
              <a:spcBef>
                <a:spcPts val="480"/>
              </a:spcBef>
              <a:spcAft>
                <a:spcPts val="0"/>
              </a:spcAft>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marR="0" indent="-76200" algn="l" rtl="0">
              <a:lnSpc>
                <a:spcPct val="100000"/>
              </a:lnSpc>
              <a:spcBef>
                <a:spcPts val="480"/>
              </a:spcBef>
              <a:spcAft>
                <a:spcPts val="0"/>
              </a:spcAft>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1pPr>
            <a:lvl2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2pPr>
            <a:lvl3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37" name="Shape 37"/>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152400" algn="l" rtl="0">
              <a:lnSpc>
                <a:spcPct val="100000"/>
              </a:lnSpc>
              <a:spcBef>
                <a:spcPts val="600"/>
              </a:spcBef>
              <a:spcAft>
                <a:spcPts val="0"/>
              </a:spcAft>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marR="0" indent="-133350" algn="l" rtl="0">
              <a:lnSpc>
                <a:spcPct val="100000"/>
              </a:lnSpc>
              <a:spcBef>
                <a:spcPts val="480"/>
              </a:spcBef>
              <a:spcAft>
                <a:spcPts val="0"/>
              </a:spcAft>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marR="0" indent="-76200" algn="l" rtl="0">
              <a:lnSpc>
                <a:spcPct val="100000"/>
              </a:lnSpc>
              <a:spcBef>
                <a:spcPts val="480"/>
              </a:spcBef>
              <a:spcAft>
                <a:spcPts val="0"/>
              </a:spcAft>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1pPr>
            <a:lvl2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2pPr>
            <a:lvl3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1" name="Shape 61"/>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38100" algn="l" rtl="0">
              <a:lnSpc>
                <a:spcPct val="100000"/>
              </a:lnSpc>
              <a:spcBef>
                <a:spcPts val="600"/>
              </a:spcBef>
              <a:spcAft>
                <a:spcPts val="0"/>
              </a:spcAft>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marR="0" indent="19050" algn="l" rtl="0">
              <a:lnSpc>
                <a:spcPct val="100000"/>
              </a:lnSpc>
              <a:spcBef>
                <a:spcPts val="480"/>
              </a:spcBef>
              <a:spcAft>
                <a:spcPts val="0"/>
              </a:spcAft>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marR="0" indent="76200" algn="l" rtl="0">
              <a:lnSpc>
                <a:spcPct val="100000"/>
              </a:lnSpc>
              <a:spcBef>
                <a:spcPts val="480"/>
              </a:spcBef>
              <a:spcAft>
                <a:spcPts val="0"/>
              </a:spcAft>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marR="0" indent="-4445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marR="0" indent="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marR="0" indent="-4445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marR="0" indent="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marR="0" indent="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1pPr>
            <a:lvl2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2pPr>
            <a:lvl3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74" name="Shape 74"/>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152400" algn="l" rtl="0">
              <a:lnSpc>
                <a:spcPct val="100000"/>
              </a:lnSpc>
              <a:spcBef>
                <a:spcPts val="600"/>
              </a:spcBef>
              <a:spcAft>
                <a:spcPts val="0"/>
              </a:spcAft>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marR="0" indent="-133350" algn="l" rtl="0">
              <a:lnSpc>
                <a:spcPct val="100000"/>
              </a:lnSpc>
              <a:spcBef>
                <a:spcPts val="480"/>
              </a:spcBef>
              <a:spcAft>
                <a:spcPts val="0"/>
              </a:spcAft>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marR="0" indent="-76200" algn="l" rtl="0">
              <a:lnSpc>
                <a:spcPct val="100000"/>
              </a:lnSpc>
              <a:spcBef>
                <a:spcPts val="480"/>
              </a:spcBef>
              <a:spcAft>
                <a:spcPts val="0"/>
              </a:spcAft>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97"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1pPr>
            <a:lvl2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2pPr>
            <a:lvl3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96" name="Shape 9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38100" algn="l" rtl="0">
              <a:lnSpc>
                <a:spcPct val="100000"/>
              </a:lnSpc>
              <a:spcBef>
                <a:spcPts val="600"/>
              </a:spcBef>
              <a:spcAft>
                <a:spcPts val="0"/>
              </a:spcAft>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marR="0" indent="19050" algn="l" rtl="0">
              <a:lnSpc>
                <a:spcPct val="100000"/>
              </a:lnSpc>
              <a:spcBef>
                <a:spcPts val="480"/>
              </a:spcBef>
              <a:spcAft>
                <a:spcPts val="0"/>
              </a:spcAft>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marR="0" indent="76200" algn="l" rtl="0">
              <a:lnSpc>
                <a:spcPct val="100000"/>
              </a:lnSpc>
              <a:spcBef>
                <a:spcPts val="480"/>
              </a:spcBef>
              <a:spcAft>
                <a:spcPts val="0"/>
              </a:spcAft>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marR="0" indent="-4445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marR="0" indent="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marR="0" indent="-4445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marR="0" indent="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marR="0" indent="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1pPr>
            <a:lvl2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2pPr>
            <a:lvl3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109" name="Shape 109"/>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152400" algn="l" rtl="0">
              <a:lnSpc>
                <a:spcPct val="100000"/>
              </a:lnSpc>
              <a:spcBef>
                <a:spcPts val="600"/>
              </a:spcBef>
              <a:spcAft>
                <a:spcPts val="0"/>
              </a:spcAft>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marR="0" indent="-133350" algn="l" rtl="0">
              <a:lnSpc>
                <a:spcPct val="100000"/>
              </a:lnSpc>
              <a:spcBef>
                <a:spcPts val="480"/>
              </a:spcBef>
              <a:spcAft>
                <a:spcPts val="0"/>
              </a:spcAft>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marR="0" indent="-76200" algn="l" rtl="0">
              <a:lnSpc>
                <a:spcPct val="100000"/>
              </a:lnSpc>
              <a:spcBef>
                <a:spcPts val="480"/>
              </a:spcBef>
              <a:spcAft>
                <a:spcPts val="0"/>
              </a:spcAft>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marR="0" indent="-11430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marR="0" indent="-11430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1pPr>
            <a:lvl2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defRPr>
            </a:lvl2pPr>
            <a:lvl3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131" name="Shape 131"/>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38100" algn="l" rtl="0">
              <a:lnSpc>
                <a:spcPct val="100000"/>
              </a:lnSpc>
              <a:spcBef>
                <a:spcPts val="600"/>
              </a:spcBef>
              <a:spcAft>
                <a:spcPts val="0"/>
              </a:spcAft>
              <a:buClr>
                <a:schemeClr val="dk1"/>
              </a:buClr>
              <a:buFont typeface="Arial"/>
              <a:buChar char="•"/>
              <a:defRPr sz="3000" b="0" i="0" u="none" strike="noStrike" cap="none" baseline="0">
                <a:solidFill>
                  <a:schemeClr val="dk1"/>
                </a:solidFill>
                <a:latin typeface="Arial"/>
                <a:ea typeface="Arial"/>
                <a:cs typeface="Arial"/>
                <a:sym typeface="Arial"/>
              </a:defRPr>
            </a:lvl1pPr>
            <a:lvl2pPr marL="742950" marR="0" indent="19050" algn="l" rtl="0">
              <a:lnSpc>
                <a:spcPct val="100000"/>
              </a:lnSpc>
              <a:spcBef>
                <a:spcPts val="480"/>
              </a:spcBef>
              <a:spcAft>
                <a:spcPts val="0"/>
              </a:spcAft>
              <a:buClr>
                <a:schemeClr val="dk1"/>
              </a:buClr>
              <a:buFont typeface="Courier New"/>
              <a:buChar char="o"/>
              <a:defRPr sz="2400" b="0" i="0" u="none" strike="noStrike" cap="none" baseline="0">
                <a:solidFill>
                  <a:schemeClr val="dk1"/>
                </a:solidFill>
                <a:latin typeface="Arial"/>
                <a:ea typeface="Arial"/>
                <a:cs typeface="Arial"/>
                <a:sym typeface="Arial"/>
              </a:defRPr>
            </a:lvl2pPr>
            <a:lvl3pPr marL="1143000" marR="0" indent="76200" algn="l" rtl="0">
              <a:lnSpc>
                <a:spcPct val="100000"/>
              </a:lnSpc>
              <a:spcBef>
                <a:spcPts val="480"/>
              </a:spcBef>
              <a:spcAft>
                <a:spcPts val="0"/>
              </a:spcAft>
              <a:buClr>
                <a:schemeClr val="dk1"/>
              </a:buClr>
              <a:buFont typeface="Wingdings"/>
              <a:buChar char="§"/>
              <a:defRPr sz="2400" b="0" i="0" u="none" strike="noStrike" cap="none" baseline="0">
                <a:solidFill>
                  <a:schemeClr val="dk1"/>
                </a:solidFill>
                <a:latin typeface="Arial"/>
                <a:ea typeface="Arial"/>
                <a:cs typeface="Arial"/>
                <a:sym typeface="Arial"/>
              </a:defRPr>
            </a:lvl3pPr>
            <a:lvl4pPr marL="1600200" marR="0" indent="-4445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4pPr>
            <a:lvl5pPr marL="2057400" marR="0" indent="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5pPr>
            <a:lvl6pPr marL="2514600" marR="0" indent="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6pPr>
            <a:lvl7pPr marL="2971800" marR="0" indent="-4445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429000" marR="0" indent="0" algn="l" rtl="0">
              <a:lnSpc>
                <a:spcPct val="100000"/>
              </a:lnSpc>
              <a:spcBef>
                <a:spcPts val="360"/>
              </a:spcBef>
              <a:spcAft>
                <a:spcPts val="0"/>
              </a:spcAft>
              <a:buClr>
                <a:schemeClr val="dk1"/>
              </a:buClr>
              <a:buFont typeface="Courier New"/>
              <a:buChar char="o"/>
              <a:defRPr sz="1800" b="0" i="0" u="none" strike="noStrike" cap="none" baseline="0">
                <a:solidFill>
                  <a:schemeClr val="dk1"/>
                </a:solidFill>
                <a:latin typeface="Arial"/>
                <a:ea typeface="Arial"/>
                <a:cs typeface="Arial"/>
                <a:sym typeface="Arial"/>
              </a:defRPr>
            </a:lvl8pPr>
            <a:lvl9pPr marL="3886200" marR="0" indent="0" algn="l" rtl="0">
              <a:lnSpc>
                <a:spcPct val="100000"/>
              </a:lnSpc>
              <a:spcBef>
                <a:spcPts val="360"/>
              </a:spcBef>
              <a:spcAft>
                <a:spcPts val="0"/>
              </a:spcAft>
              <a:buClr>
                <a:schemeClr val="dk1"/>
              </a:buClr>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3" Type="http://schemas.openxmlformats.org/officeDocument/2006/relationships/hyperlink" Target="http://www.tpg.com.au/maps/" TargetMode="External"/><Relationship Id="rId2" Type="http://schemas.openxmlformats.org/officeDocument/2006/relationships/notesSlide" Target="../notesSlides/notesSlide41.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9520" y="332656"/>
            <a:ext cx="8760940" cy="2099268"/>
          </a:xfrm>
        </p:spPr>
        <p:txBody>
          <a:bodyPr>
            <a:normAutofit fontScale="90000"/>
          </a:bodyPr>
          <a:lstStyle/>
          <a:p>
            <a:r>
              <a:rPr lang="en-AU" sz="6600" dirty="0" smtClean="0">
                <a:solidFill>
                  <a:schemeClr val="tx2"/>
                </a:solidFill>
              </a:rPr>
              <a:t>Solar Power Calculator</a:t>
            </a:r>
            <a:endParaRPr lang="en-AU" sz="6600" dirty="0">
              <a:solidFill>
                <a:schemeClr val="tx2"/>
              </a:solidFill>
            </a:endParaRPr>
          </a:p>
        </p:txBody>
      </p:sp>
      <p:pic>
        <p:nvPicPr>
          <p:cNvPr id="1026" name="Picture 2" descr="http://www.alternative-energy-news.info/images/technical/solar-pow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348880"/>
            <a:ext cx="4095750"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442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679004"/>
            <a:ext cx="8229600" cy="738599"/>
          </a:xfrm>
          <a:prstGeom prst="rect">
            <a:avLst/>
          </a:prstGeom>
          <a:noFill/>
          <a:ln>
            <a:noFill/>
          </a:ln>
        </p:spPr>
        <p:txBody>
          <a:bodyPr lIns="91425" tIns="91425" rIns="91425" bIns="91425" anchor="b" anchorCtr="0">
            <a:spAutoFit/>
          </a:bodyPr>
          <a:lstStyle/>
          <a:p>
            <a:pPr marL="0" marR="0" lvl="0" indent="228600" algn="l" rtl="0">
              <a:lnSpc>
                <a:spcPct val="100000"/>
              </a:lnSpc>
              <a:spcBef>
                <a:spcPts val="0"/>
              </a:spcBef>
              <a:spcAft>
                <a:spcPts val="0"/>
              </a:spcAft>
              <a:buClr>
                <a:schemeClr val="dk1"/>
              </a:buClr>
              <a:buSzPct val="25000"/>
              <a:buFont typeface="Arial"/>
              <a:buNone/>
            </a:pPr>
            <a:r>
              <a:rPr lang="de"/>
              <a:t>1. Interation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76200" y="86894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allow me to provide information about my current electricity usage so that </a:t>
            </a:r>
            <a:r>
              <a:rPr lang="de" sz="2400"/>
              <a:t>my current electricity need will be accounted for in the final calculation.</a:t>
            </a:r>
          </a:p>
        </p:txBody>
      </p:sp>
      <p:sp>
        <p:nvSpPr>
          <p:cNvPr id="161" name="Shape 161"/>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162" name="Shape 162"/>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Points:1</a:t>
            </a:r>
          </a:p>
        </p:txBody>
      </p:sp>
      <p:sp>
        <p:nvSpPr>
          <p:cNvPr id="163" name="Shape 163"/>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164" name="Shape 164"/>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solidFill>
                  <a:srgbClr val="000000"/>
                </a:solidFill>
              </a:rPr>
              <a:t>Energy Usage Input</a:t>
            </a:r>
          </a:p>
        </p:txBody>
      </p:sp>
      <p:sp>
        <p:nvSpPr>
          <p:cNvPr id="165" name="Shape 16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1</a:t>
            </a:r>
          </a:p>
        </p:txBody>
      </p:sp>
      <p:sp>
        <p:nvSpPr>
          <p:cNvPr id="166" name="Shape 166"/>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dirty="0">
                <a:solidFill>
                  <a:srgbClr val="000000"/>
                </a:solidFill>
                <a:latin typeface="Arial"/>
                <a:ea typeface="Arial"/>
                <a:cs typeface="Arial"/>
                <a:sym typeface="Arial"/>
              </a:rPr>
              <a:t>Acceptance Criteria:</a:t>
            </a:r>
          </a:p>
          <a:p>
            <a:pPr marL="457200" marR="0" lvl="0" indent="-228600" algn="l" rtl="0">
              <a:lnSpc>
                <a:spcPct val="100000"/>
              </a:lnSpc>
              <a:spcBef>
                <a:spcPts val="600"/>
              </a:spcBef>
              <a:spcAft>
                <a:spcPts val="0"/>
              </a:spcAft>
              <a:buClr>
                <a:schemeClr val="dk1"/>
              </a:buClr>
              <a:buSzPct val="26041"/>
              <a:buFont typeface="Arial"/>
              <a:buChar char="•"/>
            </a:pPr>
            <a:r>
              <a:rPr lang="de" sz="1600" b="0" i="0" u="none" strike="noStrike" cap="none" baseline="0" dirty="0">
                <a:solidFill>
                  <a:srgbClr val="000000"/>
                </a:solidFill>
                <a:latin typeface="Arial"/>
                <a:ea typeface="Arial"/>
                <a:cs typeface="Arial"/>
                <a:sym typeface="Arial"/>
              </a:rPr>
              <a:t>User input field for energy usage in kWh, including options for usage distribution (i.e. </a:t>
            </a:r>
            <a:r>
              <a:rPr lang="de" sz="1600" b="0" i="0" u="none" strike="noStrike" cap="none" baseline="0">
                <a:solidFill>
                  <a:srgbClr val="000000"/>
                </a:solidFill>
                <a:latin typeface="Arial"/>
                <a:ea typeface="Arial"/>
                <a:cs typeface="Arial"/>
                <a:sym typeface="Arial"/>
              </a:rPr>
              <a:t>predominant usage is night time or day time)</a:t>
            </a:r>
          </a:p>
          <a:p>
            <a:pPr marL="457200" marR="0" lvl="0" indent="-228600" algn="l" rtl="0">
              <a:lnSpc>
                <a:spcPct val="100000"/>
              </a:lnSpc>
              <a:spcBef>
                <a:spcPts val="600"/>
              </a:spcBef>
              <a:spcAft>
                <a:spcPts val="0"/>
              </a:spcAft>
              <a:buClr>
                <a:schemeClr val="dk1"/>
              </a:buClr>
              <a:buSzPct val="26041"/>
              <a:buFont typeface="Arial"/>
              <a:buChar char="•"/>
            </a:pPr>
            <a:r>
              <a:rPr lang="de" sz="1600" b="0" i="0" u="none" strike="noStrike" cap="none" baseline="0" dirty="0">
                <a:solidFill>
                  <a:srgbClr val="000000"/>
                </a:solidFill>
                <a:latin typeface="Arial"/>
                <a:ea typeface="Arial"/>
                <a:cs typeface="Arial"/>
                <a:sym typeface="Arial"/>
              </a:rPr>
              <a:t>Alternative input method for typical usage based on family size &amp; number of appliances</a:t>
            </a:r>
          </a:p>
          <a:p>
            <a:pPr marL="457200" marR="0" lvl="0" indent="-228600" algn="l" rtl="0">
              <a:lnSpc>
                <a:spcPct val="100000"/>
              </a:lnSpc>
              <a:spcBef>
                <a:spcPts val="600"/>
              </a:spcBef>
              <a:spcAft>
                <a:spcPts val="0"/>
              </a:spcAft>
              <a:buClr>
                <a:schemeClr val="dk1"/>
              </a:buClr>
              <a:buSzPct val="26041"/>
              <a:buFont typeface="Arial"/>
              <a:buChar char="•"/>
            </a:pPr>
            <a:r>
              <a:rPr lang="de" sz="1600" b="0" i="0" u="none" strike="noStrike" cap="none" baseline="0" dirty="0">
                <a:solidFill>
                  <a:srgbClr val="000000"/>
                </a:solidFill>
                <a:latin typeface="Arial"/>
                <a:ea typeface="Arial"/>
                <a:cs typeface="Arial"/>
                <a:sym typeface="Arial"/>
              </a:rPr>
              <a:t>User input field for energy price ($/kWh). Default value is based on user's location.</a:t>
            </a:r>
          </a:p>
          <a:p>
            <a:endParaRPr dirty="0"/>
          </a:p>
        </p:txBody>
      </p:sp>
      <p:sp>
        <p:nvSpPr>
          <p:cNvPr id="167" name="Shape 167"/>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r>
              <a:rPr lang="de" sz="1800" b="0" i="0" u="none" strike="noStrike" cap="none" baseline="0">
                <a:solidFill>
                  <a:schemeClr val="dk1"/>
                </a:solidFill>
                <a:latin typeface="Arial"/>
                <a:ea typeface="Arial"/>
                <a:cs typeface="Arial"/>
                <a:sym typeface="Arial"/>
              </a:rPr>
              <a:t>The electricity usage is used to calculate the amount of energy usage which will ultimately be replaced by the solar system. This is required for financial calculations.</a:t>
            </a:r>
          </a:p>
          <a:p>
            <a:endParaRPr/>
          </a:p>
          <a:p>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 y="86894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tell me how much solar power I might generate with the selected equipment so that I can compare this to my current power usage.</a:t>
            </a:r>
          </a:p>
        </p:txBody>
      </p:sp>
      <p:sp>
        <p:nvSpPr>
          <p:cNvPr id="173" name="Shape 173"/>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174" name="Shape 174"/>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solidFill>
                  <a:srgbClr val="000000"/>
                </a:solidFill>
              </a:rPr>
              <a:t>Solar Power Generation</a:t>
            </a:r>
            <a:r>
              <a:rPr lang="de" sz="3600" b="1" i="0" u="none" strike="noStrike" cap="none" baseline="0">
                <a:solidFill>
                  <a:schemeClr val="dk1"/>
                </a:solidFill>
                <a:latin typeface="Arial"/>
                <a:ea typeface="Arial"/>
                <a:cs typeface="Arial"/>
                <a:sym typeface="Arial"/>
              </a:rPr>
              <a:t> </a:t>
            </a:r>
          </a:p>
        </p:txBody>
      </p:sp>
      <p:sp>
        <p:nvSpPr>
          <p:cNvPr id="175" name="Shape 175"/>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00000"/>
              </a:lnSpc>
              <a:spcBef>
                <a:spcPts val="600"/>
              </a:spcBef>
              <a:spcAft>
                <a:spcPts val="0"/>
              </a:spcAft>
              <a:buClr>
                <a:schemeClr val="dk1"/>
              </a:buClr>
              <a:buSzPct val="166666"/>
              <a:buFont typeface="Arial"/>
              <a:buChar char="•"/>
            </a:pPr>
            <a:r>
              <a:rPr lang="de" sz="2000" b="0" i="0" u="none" strike="noStrike" cap="none" baseline="0">
                <a:solidFill>
                  <a:schemeClr val="dk1"/>
                </a:solidFill>
                <a:latin typeface="Arial"/>
                <a:ea typeface="Arial"/>
                <a:cs typeface="Arial"/>
                <a:sym typeface="Arial"/>
              </a:rPr>
              <a:t>The output shows a single value for each of the following: annual average solar power generation, average power generation for each quarter, average daily power generation and peak daily power generation.</a:t>
            </a:r>
          </a:p>
          <a:p>
            <a:endParaRPr/>
          </a:p>
        </p:txBody>
      </p:sp>
      <p:sp>
        <p:nvSpPr>
          <p:cNvPr id="176" name="Shape 176"/>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r>
              <a:rPr lang="de" sz="2000" b="0" i="0" u="none" strike="noStrike" cap="none" baseline="0">
                <a:solidFill>
                  <a:schemeClr val="dk1"/>
                </a:solidFill>
                <a:latin typeface="Arial"/>
                <a:ea typeface="Arial"/>
                <a:cs typeface="Arial"/>
                <a:sym typeface="Arial"/>
              </a:rPr>
              <a:t>Power generation per quarter can be compared to the customer's electricity bills</a:t>
            </a:r>
          </a:p>
          <a:p>
            <a:endParaRPr/>
          </a:p>
        </p:txBody>
      </p:sp>
      <p:sp>
        <p:nvSpPr>
          <p:cNvPr id="177" name="Shape 177"/>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178" name="Shape 178"/>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179" name="Shape 179"/>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6</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an installing company I want a clear disclaimer to be shown to users so that they understand the nature of the estimate, its reliance on their data, and that the calculator is meant as a guide rather than an accurate tool.</a:t>
            </a:r>
          </a:p>
          <a:p>
            <a:endParaRPr/>
          </a:p>
        </p:txBody>
      </p:sp>
      <p:sp>
        <p:nvSpPr>
          <p:cNvPr id="185" name="Shape 185"/>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186" name="Shape 186"/>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solidFill>
                  <a:srgbClr val="000000"/>
                </a:solidFill>
              </a:rPr>
              <a:t>Disclaimer</a:t>
            </a:r>
          </a:p>
        </p:txBody>
      </p:sp>
      <p:sp>
        <p:nvSpPr>
          <p:cNvPr id="187" name="Shape 187"/>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marR="0" lvl="0" indent="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a:t>
            </a:r>
          </a:p>
          <a:p>
            <a:pPr marL="457200" marR="0" lvl="0" indent="-228600" algn="l" rtl="0">
              <a:lnSpc>
                <a:spcPct val="115000"/>
              </a:lnSpc>
              <a:spcBef>
                <a:spcPts val="0"/>
              </a:spcBef>
              <a:spcAft>
                <a:spcPts val="0"/>
              </a:spcAft>
              <a:buClr>
                <a:schemeClr val="dk1"/>
              </a:buClr>
              <a:buSzPct val="25000"/>
              <a:buFont typeface="Arial"/>
              <a:buChar char="•"/>
            </a:pPr>
            <a:r>
              <a:rPr lang="de" sz="2000" b="0" i="0" u="none" strike="noStrike" cap="none" baseline="0">
                <a:solidFill>
                  <a:schemeClr val="dk1"/>
                </a:solidFill>
                <a:latin typeface="Arial"/>
                <a:ea typeface="Arial"/>
                <a:cs typeface="Arial"/>
                <a:sym typeface="Arial"/>
              </a:rPr>
              <a:t>The disclaimer should be shown on the help page for the website or on a help page for the android application.</a:t>
            </a:r>
          </a:p>
          <a:p>
            <a:pPr marL="457200" marR="0" lvl="0" indent="-228600" algn="l" rtl="0">
              <a:lnSpc>
                <a:spcPct val="115000"/>
              </a:lnSpc>
              <a:spcBef>
                <a:spcPts val="0"/>
              </a:spcBef>
              <a:spcAft>
                <a:spcPts val="0"/>
              </a:spcAft>
              <a:buClr>
                <a:schemeClr val="dk1"/>
              </a:buClr>
              <a:buSzPct val="25000"/>
              <a:buFont typeface="Arial"/>
              <a:buChar char="•"/>
            </a:pPr>
            <a:r>
              <a:rPr lang="de" sz="2000" b="0" i="0" u="none" strike="noStrike" cap="none" baseline="0">
                <a:solidFill>
                  <a:schemeClr val="dk1"/>
                </a:solidFill>
                <a:latin typeface="Arial"/>
                <a:ea typeface="Arial"/>
                <a:cs typeface="Arial"/>
                <a:sym typeface="Arial"/>
              </a:rPr>
              <a:t>The disclaimer should be shown at the bottom of printable reports.</a:t>
            </a:r>
          </a:p>
          <a:p>
            <a:endParaRPr/>
          </a:p>
        </p:txBody>
      </p:sp>
      <p:sp>
        <p:nvSpPr>
          <p:cNvPr id="188" name="Shape 188"/>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1"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There may be tools to automatically generate an appropriate disclaimer</a:t>
            </a:r>
          </a:p>
          <a:p>
            <a:endParaRPr/>
          </a:p>
          <a:p>
            <a:endParaRPr/>
          </a:p>
        </p:txBody>
      </p:sp>
      <p:sp>
        <p:nvSpPr>
          <p:cNvPr id="189" name="Shape 189"/>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Points:1</a:t>
            </a:r>
          </a:p>
        </p:txBody>
      </p:sp>
      <p:sp>
        <p:nvSpPr>
          <p:cNvPr id="190" name="Shape 190"/>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191" name="Shape 191"/>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7</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400" b="0" i="0" u="none" strike="noStrike" cap="none" baseline="0">
                <a:solidFill>
                  <a:srgbClr val="000000"/>
                </a:solidFill>
                <a:latin typeface="Arial"/>
                <a:ea typeface="Arial"/>
                <a:cs typeface="Arial"/>
                <a:sym typeface="Arial"/>
              </a:rPr>
              <a:t>As a developer I want to configure my environment so that I can start the development</a:t>
            </a:r>
          </a:p>
        </p:txBody>
      </p:sp>
      <p:sp>
        <p:nvSpPr>
          <p:cNvPr id="197" name="Shape 197"/>
          <p:cNvSpPr txBox="1">
            <a:spLocks noGrp="1"/>
          </p:cNvSpPr>
          <p:nvPr>
            <p:ph type="title"/>
          </p:nvPr>
        </p:nvSpPr>
        <p:spPr>
          <a:xfrm>
            <a:off x="1092208" y="69940"/>
            <a:ext cx="5621700" cy="738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800" b="1" i="0" u="none" strike="noStrike" cap="none" baseline="0">
                <a:solidFill>
                  <a:schemeClr val="dk1"/>
                </a:solidFill>
                <a:latin typeface="Arial"/>
                <a:ea typeface="Arial"/>
                <a:cs typeface="Arial"/>
                <a:sym typeface="Arial"/>
              </a:rPr>
              <a:t>Environment Configuration</a:t>
            </a:r>
          </a:p>
        </p:txBody>
      </p:sp>
      <p:sp>
        <p:nvSpPr>
          <p:cNvPr id="198" name="Shape 198"/>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Setting up Eclipse Juno &amp; Helios, installing Eclipse plug in for GIT &amp; Android (ADK)</a:t>
            </a:r>
          </a:p>
          <a:p>
            <a:endParaRPr/>
          </a:p>
          <a:p>
            <a:endParaRPr/>
          </a:p>
        </p:txBody>
      </p:sp>
      <p:sp>
        <p:nvSpPr>
          <p:cNvPr id="199" name="Shape 199"/>
          <p:cNvSpPr txBox="1">
            <a:spLocks noGrp="1"/>
          </p:cNvSpPr>
          <p:nvPr>
            <p:ph type="body" idx="3"/>
          </p:nvPr>
        </p:nvSpPr>
        <p:spPr>
          <a:xfrm>
            <a:off x="76200" y="5371066"/>
            <a:ext cx="8991600" cy="13100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endParaRPr/>
          </a:p>
          <a:p>
            <a:endParaRPr/>
          </a:p>
        </p:txBody>
      </p:sp>
      <p:sp>
        <p:nvSpPr>
          <p:cNvPr id="200" name="Shape 200"/>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201" name="Shape 201"/>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202" name="Shape 202"/>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52</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lvl="0" indent="0" rtl="0">
              <a:lnSpc>
                <a:spcPct val="115000"/>
              </a:lnSpc>
              <a:spcBef>
                <a:spcPts val="0"/>
              </a:spcBef>
              <a:buClr>
                <a:schemeClr val="dk1"/>
              </a:buClr>
              <a:buSzPct val="25000"/>
              <a:buFont typeface="Arial"/>
              <a:buNone/>
            </a:pPr>
            <a:r>
              <a:rPr lang="de" sz="2400" dirty="0">
                <a:solidFill>
                  <a:srgbClr val="000000"/>
                </a:solidFill>
              </a:rPr>
              <a:t>As a developer I want to configure the backend components so that I can implement the solution according to specification related to unit testing, coverage, etc.</a:t>
            </a:r>
          </a:p>
          <a:p>
            <a:endParaRPr dirty="0"/>
          </a:p>
        </p:txBody>
      </p:sp>
      <p:sp>
        <p:nvSpPr>
          <p:cNvPr id="208" name="Shape 208"/>
          <p:cNvSpPr txBox="1">
            <a:spLocks noGrp="1"/>
          </p:cNvSpPr>
          <p:nvPr>
            <p:ph type="title"/>
          </p:nvPr>
        </p:nvSpPr>
        <p:spPr>
          <a:xfrm>
            <a:off x="1092208" y="69940"/>
            <a:ext cx="5621700" cy="738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800" b="1" i="0" u="none" strike="noStrike" cap="none" baseline="0">
                <a:solidFill>
                  <a:schemeClr val="dk1"/>
                </a:solidFill>
                <a:latin typeface="Arial"/>
                <a:ea typeface="Arial"/>
                <a:cs typeface="Arial"/>
                <a:sym typeface="Arial"/>
              </a:rPr>
              <a:t>Backend</a:t>
            </a:r>
          </a:p>
        </p:txBody>
      </p:sp>
      <p:sp>
        <p:nvSpPr>
          <p:cNvPr id="209" name="Shape 209"/>
          <p:cNvSpPr txBox="1">
            <a:spLocks noGrp="1"/>
          </p:cNvSpPr>
          <p:nvPr>
            <p:ph type="body" idx="2"/>
          </p:nvPr>
        </p:nvSpPr>
        <p:spPr>
          <a:xfrm>
            <a:off x="76199"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a:t>
            </a:r>
          </a:p>
          <a:p>
            <a:pPr lvl="0" indent="0" rtl="0">
              <a:lnSpc>
                <a:spcPct val="115000"/>
              </a:lnSpc>
              <a:spcBef>
                <a:spcPts val="0"/>
              </a:spcBef>
              <a:buClr>
                <a:schemeClr val="dk1"/>
              </a:buClr>
              <a:buSzPct val="25000"/>
              <a:buFont typeface="Arial"/>
              <a:buNone/>
            </a:pPr>
            <a:r>
              <a:rPr lang="de" sz="1800"/>
              <a:t>- 90% of the operation must have a unit test</a:t>
            </a:r>
          </a:p>
          <a:p>
            <a:pPr lvl="0" indent="0" rtl="0">
              <a:lnSpc>
                <a:spcPct val="115000"/>
              </a:lnSpc>
              <a:spcBef>
                <a:spcPts val="0"/>
              </a:spcBef>
              <a:buClr>
                <a:schemeClr val="dk1"/>
              </a:buClr>
              <a:buSzPct val="25000"/>
              <a:buFont typeface="Arial"/>
              <a:buNone/>
            </a:pPr>
            <a:r>
              <a:rPr lang="de" sz="1800"/>
              <a:t>- 90% of the code must covered</a:t>
            </a:r>
          </a:p>
          <a:p>
            <a:pPr marL="342900" marR="0" lvl="0" indent="-342900" algn="l" rtl="0">
              <a:lnSpc>
                <a:spcPct val="115000"/>
              </a:lnSpc>
              <a:spcBef>
                <a:spcPts val="0"/>
              </a:spcBef>
              <a:spcAft>
                <a:spcPts val="0"/>
              </a:spcAft>
              <a:buClr>
                <a:schemeClr val="dk1"/>
              </a:buClr>
              <a:buSzPct val="25000"/>
              <a:buFont typeface="Arial"/>
              <a:buNone/>
            </a:pPr>
            <a:r>
              <a:rPr lang="de" sz="1800">
                <a:solidFill>
                  <a:srgbClr val="000000"/>
                </a:solidFill>
              </a:rPr>
              <a:t>- </a:t>
            </a:r>
            <a:r>
              <a:rPr lang="de" sz="1800" b="0" i="0" u="none" strike="noStrike" cap="none" baseline="0">
                <a:solidFill>
                  <a:srgbClr val="000000"/>
                </a:solidFill>
                <a:latin typeface="Arial"/>
                <a:ea typeface="Arial"/>
                <a:cs typeface="Arial"/>
                <a:sym typeface="Arial"/>
              </a:rPr>
              <a:t>Create neccessary classes and databases</a:t>
            </a:r>
          </a:p>
          <a:p>
            <a:endParaRPr/>
          </a:p>
          <a:p>
            <a:endParaRPr/>
          </a:p>
        </p:txBody>
      </p:sp>
      <p:sp>
        <p:nvSpPr>
          <p:cNvPr id="210" name="Shape 210"/>
          <p:cNvSpPr txBox="1">
            <a:spLocks noGrp="1"/>
          </p:cNvSpPr>
          <p:nvPr>
            <p:ph type="body" idx="3"/>
          </p:nvPr>
        </p:nvSpPr>
        <p:spPr>
          <a:xfrm>
            <a:off x="76200" y="5371066"/>
            <a:ext cx="8991600" cy="13100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endParaRPr/>
          </a:p>
          <a:p>
            <a:endParaRPr/>
          </a:p>
        </p:txBody>
      </p:sp>
      <p:sp>
        <p:nvSpPr>
          <p:cNvPr id="211" name="Shape 211"/>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1800" b="0" i="0" u="none" strike="noStrike" cap="none" baseline="0">
                <a:solidFill>
                  <a:srgbClr val="000000"/>
                </a:solidFill>
                <a:latin typeface="Arial"/>
                <a:ea typeface="Arial"/>
                <a:cs typeface="Arial"/>
                <a:sym typeface="Arial"/>
              </a:rPr>
              <a:t>Story Points:16</a:t>
            </a:r>
          </a:p>
        </p:txBody>
      </p:sp>
      <p:sp>
        <p:nvSpPr>
          <p:cNvPr id="212" name="Shape 212"/>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213" name="Shape 213"/>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55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400" b="0" i="0" u="none" strike="noStrike" cap="none" baseline="0">
                <a:solidFill>
                  <a:srgbClr val="000000"/>
                </a:solidFill>
                <a:latin typeface="Arial"/>
                <a:ea typeface="Arial"/>
                <a:cs typeface="Arial"/>
                <a:sym typeface="Arial"/>
              </a:rPr>
              <a:t>As a potential customer I want </a:t>
            </a:r>
            <a:r>
              <a:rPr lang="de" sz="2400">
                <a:solidFill>
                  <a:srgbClr val="000000"/>
                </a:solidFill>
              </a:rPr>
              <a:t>the calculation tool to provide an entry form</a:t>
            </a:r>
            <a:r>
              <a:rPr lang="de" sz="2400" b="0" i="0" u="none" strike="noStrike" cap="none" baseline="0">
                <a:solidFill>
                  <a:srgbClr val="000000"/>
                </a:solidFill>
                <a:latin typeface="Arial"/>
                <a:ea typeface="Arial"/>
                <a:cs typeface="Arial"/>
                <a:sym typeface="Arial"/>
              </a:rPr>
              <a:t> so that I can enter data to perform calculations.</a:t>
            </a:r>
          </a:p>
        </p:txBody>
      </p:sp>
      <p:sp>
        <p:nvSpPr>
          <p:cNvPr id="219" name="Shape 219"/>
          <p:cNvSpPr txBox="1">
            <a:spLocks noGrp="1"/>
          </p:cNvSpPr>
          <p:nvPr>
            <p:ph type="title"/>
          </p:nvPr>
        </p:nvSpPr>
        <p:spPr>
          <a:xfrm>
            <a:off x="1092208" y="69940"/>
            <a:ext cx="5621700" cy="738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800" b="1" i="0" u="none" strike="noStrike" cap="none" baseline="0">
                <a:solidFill>
                  <a:schemeClr val="dk1"/>
                </a:solidFill>
                <a:latin typeface="Arial"/>
                <a:ea typeface="Arial"/>
                <a:cs typeface="Arial"/>
                <a:sym typeface="Arial"/>
              </a:rPr>
              <a:t>Basic Entry Form</a:t>
            </a:r>
          </a:p>
        </p:txBody>
      </p:sp>
      <p:sp>
        <p:nvSpPr>
          <p:cNvPr id="220" name="Shape 220"/>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a:t>
            </a:r>
          </a:p>
          <a:p>
            <a:pPr marL="457200" marR="0" lvl="0" indent="-317500" algn="l" rtl="0">
              <a:lnSpc>
                <a:spcPct val="115000"/>
              </a:lnSpc>
              <a:spcBef>
                <a:spcPts val="0"/>
              </a:spcBef>
              <a:spcAft>
                <a:spcPts val="0"/>
              </a:spcAft>
              <a:buClr>
                <a:schemeClr val="dk1"/>
              </a:buClr>
              <a:buSzPct val="116666"/>
              <a:buFont typeface="Arial"/>
              <a:buChar char="•"/>
            </a:pPr>
            <a:r>
              <a:rPr lang="de" sz="2000">
                <a:solidFill>
                  <a:srgbClr val="000000"/>
                </a:solidFill>
              </a:rPr>
              <a:t>E</a:t>
            </a:r>
            <a:r>
              <a:rPr lang="de" sz="2000" b="0" i="0" u="none" strike="noStrike" cap="none" baseline="0">
                <a:solidFill>
                  <a:srgbClr val="000000"/>
                </a:solidFill>
                <a:latin typeface="Arial"/>
                <a:ea typeface="Arial"/>
                <a:cs typeface="Arial"/>
                <a:sym typeface="Arial"/>
              </a:rPr>
              <a:t>ntry form</a:t>
            </a:r>
            <a:r>
              <a:rPr lang="de" sz="2000">
                <a:solidFill>
                  <a:srgbClr val="000000"/>
                </a:solidFill>
              </a:rPr>
              <a:t> is provided containing fields for general customer information, location, roof, equipment, hours of sunlight</a:t>
            </a:r>
          </a:p>
          <a:p>
            <a:endParaRPr/>
          </a:p>
          <a:p>
            <a:endParaRPr/>
          </a:p>
        </p:txBody>
      </p:sp>
      <p:sp>
        <p:nvSpPr>
          <p:cNvPr id="221" name="Shape 221"/>
          <p:cNvSpPr txBox="1">
            <a:spLocks noGrp="1"/>
          </p:cNvSpPr>
          <p:nvPr>
            <p:ph type="body" idx="3"/>
          </p:nvPr>
        </p:nvSpPr>
        <p:spPr>
          <a:xfrm>
            <a:off x="76200" y="5371066"/>
            <a:ext cx="8991600" cy="13100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pPr marL="0" lvl="0" indent="0" rtl="0">
              <a:spcBef>
                <a:spcPts val="0"/>
              </a:spcBef>
              <a:buClr>
                <a:srgbClr val="000000"/>
              </a:buClr>
              <a:buSzPct val="55000"/>
              <a:buFont typeface="Arial"/>
              <a:buNone/>
            </a:pPr>
            <a:r>
              <a:rPr lang="de" sz="2000">
                <a:solidFill>
                  <a:srgbClr val="000000"/>
                </a:solidFill>
              </a:rPr>
              <a:t>No database-tables created, because that might be part of user-profile &amp; save stories (tbd)</a:t>
            </a:r>
          </a:p>
          <a:p>
            <a:endParaRPr/>
          </a:p>
          <a:p>
            <a:endParaRPr/>
          </a:p>
          <a:p>
            <a:endParaRPr/>
          </a:p>
        </p:txBody>
      </p:sp>
      <p:sp>
        <p:nvSpPr>
          <p:cNvPr id="222" name="Shape 222"/>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223" name="Shape 223"/>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224" name="Shape 224"/>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56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679004"/>
            <a:ext cx="8229600" cy="738599"/>
          </a:xfrm>
          <a:prstGeom prst="rect">
            <a:avLst/>
          </a:prstGeom>
          <a:noFill/>
          <a:ln>
            <a:noFill/>
          </a:ln>
        </p:spPr>
        <p:txBody>
          <a:bodyPr lIns="91425" tIns="91425" rIns="91425" bIns="91425" anchor="b" anchorCtr="0">
            <a:spAutoFit/>
          </a:bodyPr>
          <a:lstStyle/>
          <a:p>
            <a:pPr marL="0" marR="0" lvl="0" indent="228600" algn="l" rtl="0">
              <a:lnSpc>
                <a:spcPct val="100000"/>
              </a:lnSpc>
              <a:spcBef>
                <a:spcPts val="0"/>
              </a:spcBef>
              <a:spcAft>
                <a:spcPts val="0"/>
              </a:spcAft>
              <a:buClr>
                <a:schemeClr val="dk1"/>
              </a:buClr>
              <a:buSzPct val="25000"/>
              <a:buFont typeface="Arial"/>
              <a:buNone/>
            </a:pPr>
            <a:r>
              <a:rPr lang="de"/>
              <a:t>2. Interation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76200" y="868941"/>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be able to show me how long it will take to pay off a solar system so that I can decide whether I should install a solar system.</a:t>
            </a:r>
          </a:p>
        </p:txBody>
      </p:sp>
      <p:sp>
        <p:nvSpPr>
          <p:cNvPr id="235" name="Shape 235"/>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236" name="Shape 236"/>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solidFill>
                  <a:srgbClr val="000000"/>
                </a:solidFill>
              </a:rPr>
              <a:t>Payback Period</a:t>
            </a:r>
          </a:p>
        </p:txBody>
      </p:sp>
      <p:sp>
        <p:nvSpPr>
          <p:cNvPr id="237" name="Shape 237"/>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457200" marR="0" lvl="0" indent="-228600" algn="l" rtl="0">
              <a:lnSpc>
                <a:spcPct val="100000"/>
              </a:lnSpc>
              <a:spcBef>
                <a:spcPts val="600"/>
              </a:spcBef>
              <a:spcAft>
                <a:spcPts val="0"/>
              </a:spcAft>
              <a:buClr>
                <a:schemeClr val="dk1"/>
              </a:buClr>
              <a:buSzPct val="25000"/>
              <a:buFont typeface="Arial"/>
              <a:buChar char="•"/>
            </a:pPr>
            <a:r>
              <a:rPr lang="de" sz="2000" b="0" i="0" u="none" strike="noStrike" cap="none" baseline="0">
                <a:solidFill>
                  <a:schemeClr val="dk1"/>
                </a:solidFill>
                <a:latin typeface="Arial"/>
                <a:ea typeface="Arial"/>
                <a:cs typeface="Arial"/>
                <a:sym typeface="Arial"/>
              </a:rPr>
              <a:t>The payback period should be listed in the financial section of the output screen as a single value.</a:t>
            </a:r>
          </a:p>
          <a:p>
            <a:pPr marL="457200" marR="0" lvl="0" indent="-228600" algn="l" rtl="0">
              <a:lnSpc>
                <a:spcPct val="100000"/>
              </a:lnSpc>
              <a:spcBef>
                <a:spcPts val="600"/>
              </a:spcBef>
              <a:spcAft>
                <a:spcPts val="0"/>
              </a:spcAft>
              <a:buClr>
                <a:schemeClr val="dk1"/>
              </a:buClr>
              <a:buSzPct val="25000"/>
              <a:buFont typeface="Arial"/>
              <a:buChar char="•"/>
            </a:pPr>
            <a:r>
              <a:rPr lang="de" sz="2000" b="0" i="0" u="none" strike="noStrike" cap="none" baseline="0">
                <a:solidFill>
                  <a:schemeClr val="dk1"/>
                </a:solidFill>
                <a:latin typeface="Arial"/>
                <a:ea typeface="Arial"/>
                <a:cs typeface="Arial"/>
                <a:sym typeface="Arial"/>
              </a:rPr>
              <a:t>Period should be rounded to the nearest year.</a:t>
            </a:r>
          </a:p>
        </p:txBody>
      </p:sp>
      <p:sp>
        <p:nvSpPr>
          <p:cNvPr id="238" name="Shape 238"/>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endParaRP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Time for Implementation: 4h</a:t>
            </a:r>
          </a:p>
          <a:p>
            <a:endParaRPr/>
          </a:p>
        </p:txBody>
      </p:sp>
      <p:sp>
        <p:nvSpPr>
          <p:cNvPr id="239" name="Shape 239"/>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Points:8</a:t>
            </a:r>
          </a:p>
        </p:txBody>
      </p:sp>
      <p:sp>
        <p:nvSpPr>
          <p:cNvPr id="240" name="Shape 240"/>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241" name="Shape 241"/>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2</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76200" y="868941"/>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accurately determine solar radiation at my location so that </a:t>
            </a:r>
            <a:r>
              <a:rPr lang="de" sz="2400"/>
              <a:t>an</a:t>
            </a:r>
            <a:r>
              <a:rPr lang="de" sz="2400" b="0" i="0" u="none" strike="noStrike" cap="none" baseline="0">
                <a:solidFill>
                  <a:schemeClr val="dk1"/>
                </a:solidFill>
                <a:latin typeface="Arial"/>
                <a:ea typeface="Arial"/>
                <a:cs typeface="Arial"/>
                <a:sym typeface="Arial"/>
              </a:rPr>
              <a:t> estimate of power throughput is </a:t>
            </a:r>
            <a:r>
              <a:rPr lang="de" sz="2400"/>
              <a:t>based on the local average of solar radiation available at my location.</a:t>
            </a:r>
          </a:p>
        </p:txBody>
      </p:sp>
      <p:sp>
        <p:nvSpPr>
          <p:cNvPr id="247" name="Shape 247"/>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248" name="Shape 248"/>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solidFill>
                  <a:srgbClr val="000000"/>
                </a:solidFill>
              </a:rPr>
              <a:t>Solar Radiation</a:t>
            </a:r>
          </a:p>
        </p:txBody>
      </p:sp>
      <p:sp>
        <p:nvSpPr>
          <p:cNvPr id="249" name="Shape 249"/>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228600" marR="0" lvl="0" indent="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514350" marR="0" lvl="0" indent="-285750" algn="l" rtl="0">
              <a:lnSpc>
                <a:spcPct val="100000"/>
              </a:lnSpc>
              <a:spcBef>
                <a:spcPts val="600"/>
              </a:spcBef>
              <a:spcAft>
                <a:spcPts val="0"/>
              </a:spcAft>
              <a:buClr>
                <a:schemeClr val="dk1"/>
              </a:buClr>
              <a:buSzPct val="25000"/>
              <a:buFont typeface="Arial"/>
              <a:buChar char="•"/>
            </a:pPr>
            <a:r>
              <a:rPr lang="de" sz="1800" b="0" i="0" u="none" strike="noStrike" cap="none" baseline="0">
                <a:solidFill>
                  <a:schemeClr val="dk1"/>
                </a:solidFill>
                <a:latin typeface="Arial"/>
                <a:ea typeface="Arial"/>
                <a:cs typeface="Arial"/>
                <a:sym typeface="Arial"/>
              </a:rPr>
              <a:t>Uses latitude to work out typical solar radiation</a:t>
            </a:r>
          </a:p>
          <a:p>
            <a:pPr marL="457200" marR="0" lvl="0" indent="-228600" algn="l" rtl="0">
              <a:lnSpc>
                <a:spcPct val="100000"/>
              </a:lnSpc>
              <a:spcBef>
                <a:spcPts val="600"/>
              </a:spcBef>
              <a:spcAft>
                <a:spcPts val="0"/>
              </a:spcAft>
              <a:buClr>
                <a:schemeClr val="dk1"/>
              </a:buClr>
              <a:buSzPct val="25000"/>
              <a:buFont typeface="Arial"/>
              <a:buChar char="•"/>
            </a:pPr>
            <a:r>
              <a:rPr lang="de" sz="1800" b="0" i="0" u="none" strike="noStrike" cap="none" baseline="0">
                <a:solidFill>
                  <a:schemeClr val="dk1"/>
                </a:solidFill>
                <a:latin typeface="Arial"/>
                <a:ea typeface="Arial"/>
                <a:cs typeface="Arial"/>
                <a:sym typeface="Arial"/>
              </a:rPr>
              <a:t>Takes into account average cloud cover</a:t>
            </a:r>
          </a:p>
          <a:p>
            <a:pPr marL="457200" marR="0" lvl="0" indent="-228600" algn="l" rtl="0">
              <a:lnSpc>
                <a:spcPct val="100000"/>
              </a:lnSpc>
              <a:spcBef>
                <a:spcPts val="600"/>
              </a:spcBef>
              <a:spcAft>
                <a:spcPts val="0"/>
              </a:spcAft>
              <a:buClr>
                <a:schemeClr val="dk1"/>
              </a:buClr>
              <a:buSzPct val="25000"/>
              <a:buFont typeface="Arial"/>
              <a:buChar char="•"/>
            </a:pPr>
            <a:r>
              <a:rPr lang="de" sz="1800" b="0" i="0" u="none" strike="noStrike" cap="none" baseline="0">
                <a:solidFill>
                  <a:schemeClr val="dk1"/>
                </a:solidFill>
                <a:latin typeface="Arial"/>
                <a:ea typeface="Arial"/>
                <a:cs typeface="Arial"/>
                <a:sym typeface="Arial"/>
              </a:rPr>
              <a:t>User can override the calculated value solar radiation value</a:t>
            </a:r>
          </a:p>
          <a:p>
            <a:endParaRPr/>
          </a:p>
        </p:txBody>
      </p:sp>
      <p:sp>
        <p:nvSpPr>
          <p:cNvPr id="250" name="Shape 250"/>
          <p:cNvSpPr txBox="1">
            <a:spLocks noGrp="1"/>
          </p:cNvSpPr>
          <p:nvPr>
            <p:ph type="body" idx="3"/>
          </p:nvPr>
        </p:nvSpPr>
        <p:spPr>
          <a:xfrm>
            <a:off x="76200" y="5371064"/>
            <a:ext cx="8991600" cy="12617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 </a:t>
            </a:r>
            <a:r>
              <a:rPr lang="de" sz="2000" b="0" i="0" u="none" strike="noStrike" cap="none" baseline="0">
                <a:solidFill>
                  <a:schemeClr val="dk1"/>
                </a:solidFill>
                <a:latin typeface="Arial"/>
                <a:ea typeface="Arial"/>
                <a:cs typeface="Arial"/>
                <a:sym typeface="Arial"/>
              </a:rPr>
              <a:t>Investigate websites that provide solar radiation information. Will depend primarily on location</a:t>
            </a:r>
          </a:p>
          <a:p>
            <a:endParaRPr/>
          </a:p>
          <a:p>
            <a:endParaRPr/>
          </a:p>
        </p:txBody>
      </p:sp>
      <p:sp>
        <p:nvSpPr>
          <p:cNvPr id="251" name="Shape 251"/>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252" name="Shape 252"/>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253" name="Shape 253"/>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3</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it?</a:t>
            </a:r>
            <a:endParaRPr lang="en-AU" dirty="0"/>
          </a:p>
        </p:txBody>
      </p:sp>
      <p:sp>
        <p:nvSpPr>
          <p:cNvPr id="3" name="Content Placeholder 2"/>
          <p:cNvSpPr>
            <a:spLocks noGrp="1"/>
          </p:cNvSpPr>
          <p:nvPr>
            <p:ph idx="1"/>
          </p:nvPr>
        </p:nvSpPr>
        <p:spPr/>
        <p:txBody>
          <a:bodyPr/>
          <a:lstStyle/>
          <a:p>
            <a:r>
              <a:rPr lang="en-AU" dirty="0" smtClean="0"/>
              <a:t>Calculate the benefit of installing solar panels on a house</a:t>
            </a:r>
          </a:p>
          <a:p>
            <a:pPr lvl="1"/>
            <a:r>
              <a:rPr lang="en-AU" dirty="0" smtClean="0"/>
              <a:t>how much power produced</a:t>
            </a:r>
          </a:p>
          <a:p>
            <a:pPr lvl="1"/>
            <a:r>
              <a:rPr lang="en-AU" dirty="0" smtClean="0"/>
              <a:t>how much power used</a:t>
            </a:r>
          </a:p>
          <a:p>
            <a:pPr lvl="1"/>
            <a:r>
              <a:rPr lang="en-AU" dirty="0" smtClean="0"/>
              <a:t>cost benefit analysis</a:t>
            </a:r>
          </a:p>
          <a:p>
            <a:pPr lvl="2"/>
            <a:r>
              <a:rPr lang="en-AU" dirty="0" smtClean="0"/>
              <a:t>payback time</a:t>
            </a:r>
          </a:p>
          <a:p>
            <a:pPr lvl="2"/>
            <a:r>
              <a:rPr lang="en-AU" dirty="0" smtClean="0"/>
              <a:t>overall income / savings</a:t>
            </a:r>
          </a:p>
          <a:p>
            <a:pPr lvl="1"/>
            <a:endParaRPr lang="en-AU" dirty="0"/>
          </a:p>
        </p:txBody>
      </p:sp>
    </p:spTree>
    <p:extLst>
      <p:ext uri="{BB962C8B-B14F-4D97-AF65-F5344CB8AC3E}">
        <p14:creationId xmlns:p14="http://schemas.microsoft.com/office/powerpoint/2010/main" val="3014182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259" name="Shape 259"/>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solidFill>
                  <a:srgbClr val="000000"/>
                </a:solidFill>
              </a:rPr>
              <a:t>ROI Calculation</a:t>
            </a:r>
          </a:p>
        </p:txBody>
      </p:sp>
      <p:sp>
        <p:nvSpPr>
          <p:cNvPr id="260" name="Shape 260"/>
          <p:cNvSpPr txBox="1">
            <a:spLocks noGrp="1"/>
          </p:cNvSpPr>
          <p:nvPr>
            <p:ph type="body" idx="1"/>
          </p:nvPr>
        </p:nvSpPr>
        <p:spPr>
          <a:xfrm>
            <a:off x="76200" y="3612166"/>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457200" marR="0" lvl="0" indent="-228600" algn="l" rtl="0">
              <a:lnSpc>
                <a:spcPct val="115000"/>
              </a:lnSpc>
              <a:spcBef>
                <a:spcPts val="0"/>
              </a:spcBef>
              <a:spcAft>
                <a:spcPts val="0"/>
              </a:spcAft>
              <a:buClr>
                <a:schemeClr val="dk1"/>
              </a:buClr>
              <a:buSzPct val="25000"/>
              <a:buFont typeface="Arial"/>
              <a:buChar char="•"/>
            </a:pPr>
            <a:r>
              <a:rPr lang="de" sz="2000" b="0" i="0" u="none" strike="noStrike" cap="none" baseline="0">
                <a:solidFill>
                  <a:srgbClr val="000000"/>
                </a:solidFill>
                <a:latin typeface="Arial"/>
                <a:ea typeface="Arial"/>
                <a:cs typeface="Arial"/>
                <a:sym typeface="Arial"/>
              </a:rPr>
              <a:t>The ROI period can be customised by the user but defaults to 25 years</a:t>
            </a:r>
          </a:p>
          <a:p>
            <a:pPr marL="457200" marR="0" lvl="0" indent="-228600" algn="l" rtl="0">
              <a:lnSpc>
                <a:spcPct val="115000"/>
              </a:lnSpc>
              <a:spcBef>
                <a:spcPts val="0"/>
              </a:spcBef>
              <a:spcAft>
                <a:spcPts val="0"/>
              </a:spcAft>
              <a:buClr>
                <a:schemeClr val="dk1"/>
              </a:buClr>
              <a:buSzPct val="25000"/>
              <a:buFont typeface="Arial"/>
              <a:buChar char="•"/>
            </a:pPr>
            <a:r>
              <a:rPr lang="de" sz="2000" b="0" i="0" u="none" strike="noStrike" cap="none" baseline="0">
                <a:solidFill>
                  <a:schemeClr val="dk1"/>
                </a:solidFill>
                <a:latin typeface="Arial"/>
                <a:ea typeface="Arial"/>
                <a:cs typeface="Arial"/>
                <a:sym typeface="Arial"/>
              </a:rPr>
              <a:t>The ROI output shows a table or graph of the ROI at annual intervals up to the specified period of time</a:t>
            </a:r>
          </a:p>
          <a:p>
            <a:endParaRPr/>
          </a:p>
          <a:p>
            <a:endParaRPr/>
          </a:p>
          <a:p>
            <a:endParaRPr/>
          </a:p>
        </p:txBody>
      </p:sp>
      <p:sp>
        <p:nvSpPr>
          <p:cNvPr id="261" name="Shape 261"/>
          <p:cNvSpPr txBox="1">
            <a:spLocks noGrp="1"/>
          </p:cNvSpPr>
          <p:nvPr>
            <p:ph type="body" idx="2"/>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r>
              <a:rPr lang="de" sz="2000" b="0" i="0" u="none" strike="noStrike" cap="none" baseline="0">
                <a:solidFill>
                  <a:schemeClr val="dk1"/>
                </a:solidFill>
                <a:latin typeface="Arial"/>
                <a:ea typeface="Arial"/>
                <a:cs typeface="Arial"/>
                <a:sym typeface="Arial"/>
              </a:rPr>
              <a:t>The maintenance costs should be included in the calculation</a:t>
            </a:r>
          </a:p>
          <a:p>
            <a:pPr marL="342900" marR="0" lvl="0" indent="-342900" algn="l" rtl="0">
              <a:lnSpc>
                <a:spcPct val="115000"/>
              </a:lnSpc>
              <a:spcBef>
                <a:spcPts val="0"/>
              </a:spcBef>
              <a:spcAft>
                <a:spcPts val="0"/>
              </a:spcAft>
              <a:buClr>
                <a:schemeClr val="dk1"/>
              </a:buClr>
              <a:buSzPct val="25000"/>
              <a:buFont typeface="Arial"/>
              <a:buNone/>
            </a:pPr>
            <a:r>
              <a:rPr lang="de" sz="2000"/>
              <a:t>Dependant on story 56</a:t>
            </a:r>
          </a:p>
          <a:p>
            <a:endParaRPr/>
          </a:p>
          <a:p>
            <a:endParaRPr/>
          </a:p>
        </p:txBody>
      </p:sp>
      <p:sp>
        <p:nvSpPr>
          <p:cNvPr id="262" name="Shape 262"/>
          <p:cNvSpPr txBox="1">
            <a:spLocks noGrp="1"/>
          </p:cNvSpPr>
          <p:nvPr>
            <p:ph type="body" idx="3"/>
          </p:nvPr>
        </p:nvSpPr>
        <p:spPr>
          <a:xfrm>
            <a:off x="76200" y="86895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calculate the Return of Investment over a specified period of time of a possible solar panel installation so that justify the purchase of a solar panel system.</a:t>
            </a:r>
          </a:p>
          <a:p>
            <a:endParaRPr/>
          </a:p>
        </p:txBody>
      </p:sp>
      <p:sp>
        <p:nvSpPr>
          <p:cNvPr id="263" name="Shape 263"/>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264" name="Shape 26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265" name="Shape 26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4</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76200" y="868941"/>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be able to produce a printable report so that I can print the result of the calculation.</a:t>
            </a:r>
          </a:p>
        </p:txBody>
      </p:sp>
      <p:sp>
        <p:nvSpPr>
          <p:cNvPr id="271" name="Shape 271"/>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272" name="Shape 272"/>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solidFill>
                  <a:srgbClr val="000000"/>
                </a:solidFill>
              </a:rPr>
              <a:t>Printable Report</a:t>
            </a:r>
          </a:p>
        </p:txBody>
      </p:sp>
      <p:sp>
        <p:nvSpPr>
          <p:cNvPr id="273" name="Shape 273"/>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00000"/>
              </a:lnSpc>
              <a:spcBef>
                <a:spcPts val="600"/>
              </a:spcBef>
              <a:spcAft>
                <a:spcPts val="0"/>
              </a:spcAft>
              <a:buClr>
                <a:schemeClr val="dk1"/>
              </a:buClr>
              <a:buSzPct val="166666"/>
              <a:buFont typeface="Arial"/>
              <a:buChar char="•"/>
            </a:pPr>
            <a:r>
              <a:rPr lang="de" sz="2000" b="0" i="0" u="none" strike="noStrike" cap="none" baseline="0">
                <a:solidFill>
                  <a:schemeClr val="dk1"/>
                </a:solidFill>
                <a:latin typeface="Arial"/>
                <a:ea typeface="Arial"/>
                <a:cs typeface="Arial"/>
                <a:sym typeface="Arial"/>
              </a:rPr>
              <a:t>The report should either be a web page that can be printed on a single A4 page or an A4 PDF file.</a:t>
            </a:r>
          </a:p>
          <a:p>
            <a:endParaRPr/>
          </a:p>
        </p:txBody>
      </p:sp>
      <p:sp>
        <p:nvSpPr>
          <p:cNvPr id="274" name="Shape 274"/>
          <p:cNvSpPr txBox="1">
            <a:spLocks noGrp="1"/>
          </p:cNvSpPr>
          <p:nvPr>
            <p:ph type="body" idx="3"/>
          </p:nvPr>
        </p:nvSpPr>
        <p:spPr>
          <a:xfrm>
            <a:off x="76200" y="5371064"/>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r>
              <a:rPr lang="de" sz="2000" b="0" i="0" u="none" strike="noStrike" cap="none" baseline="0">
                <a:solidFill>
                  <a:schemeClr val="dk1"/>
                </a:solidFill>
                <a:latin typeface="Arial"/>
                <a:ea typeface="Arial"/>
                <a:cs typeface="Arial"/>
                <a:sym typeface="Arial"/>
              </a:rPr>
              <a:t>Report can be either a single calculation or a comparison of multiple calculations.</a:t>
            </a: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Time for Implementation: 8h</a:t>
            </a:r>
          </a:p>
          <a:p>
            <a:endParaRPr/>
          </a:p>
        </p:txBody>
      </p:sp>
      <p:sp>
        <p:nvSpPr>
          <p:cNvPr id="275" name="Shape 275"/>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276" name="Shape 276"/>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M</a:t>
            </a:r>
          </a:p>
        </p:txBody>
      </p:sp>
      <p:sp>
        <p:nvSpPr>
          <p:cNvPr id="277" name="Shape 277"/>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5</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76200" y="86895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400" b="0" i="0" u="none" strike="noStrike" cap="none" baseline="0">
                <a:solidFill>
                  <a:srgbClr val="000000"/>
                </a:solidFill>
                <a:latin typeface="Arial"/>
                <a:ea typeface="Arial"/>
                <a:cs typeface="Arial"/>
                <a:sym typeface="Arial"/>
              </a:rPr>
              <a:t>As a sales person I want to be share the calculation results so that I can provide information to my customers.</a:t>
            </a:r>
          </a:p>
          <a:p>
            <a:endParaRPr/>
          </a:p>
        </p:txBody>
      </p:sp>
      <p:sp>
        <p:nvSpPr>
          <p:cNvPr id="283" name="Shape 283"/>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284" name="Shape 284"/>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Send Report via Email</a:t>
            </a:r>
          </a:p>
        </p:txBody>
      </p:sp>
      <p:sp>
        <p:nvSpPr>
          <p:cNvPr id="285" name="Shape 285"/>
          <p:cNvSpPr txBox="1">
            <a:spLocks noGrp="1"/>
          </p:cNvSpPr>
          <p:nvPr>
            <p:ph type="body" idx="2"/>
          </p:nvPr>
        </p:nvSpPr>
        <p:spPr>
          <a:xfrm>
            <a:off x="76200" y="3612166"/>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600"/>
              </a:spcBef>
              <a:spcAft>
                <a:spcPts val="0"/>
              </a:spcAft>
              <a:buClr>
                <a:schemeClr val="dk1"/>
              </a:buClr>
              <a:buSzPct val="25000"/>
              <a:buFont typeface="Arial"/>
              <a:buChar char="•"/>
            </a:pPr>
            <a:r>
              <a:rPr lang="de" sz="2000" b="0" i="0" u="none" strike="noStrike" cap="none" baseline="0">
                <a:solidFill>
                  <a:srgbClr val="000000"/>
                </a:solidFill>
                <a:latin typeface="Arial"/>
                <a:ea typeface="Arial"/>
                <a:cs typeface="Arial"/>
                <a:sym typeface="Arial"/>
              </a:rPr>
              <a:t>Acceptance Criteria</a:t>
            </a:r>
            <a:r>
              <a:rPr lang="de" sz="2000" b="0" i="0" u="none" strike="noStrike" cap="none" baseline="0">
                <a:solidFill>
                  <a:schemeClr val="dk1"/>
                </a:solidFill>
                <a:latin typeface="Arial"/>
                <a:ea typeface="Arial"/>
                <a:cs typeface="Arial"/>
                <a:sym typeface="Arial"/>
              </a:rPr>
              <a:t>: </a:t>
            </a:r>
          </a:p>
          <a:p>
            <a:pPr marL="342900" marR="0" lvl="0" indent="-342900" algn="l" rtl="0">
              <a:lnSpc>
                <a:spcPct val="115000"/>
              </a:lnSpc>
              <a:spcBef>
                <a:spcPts val="600"/>
              </a:spcBef>
              <a:spcAft>
                <a:spcPts val="0"/>
              </a:spcAft>
              <a:buClr>
                <a:schemeClr val="dk1"/>
              </a:buClr>
              <a:buSzPct val="25000"/>
              <a:buFont typeface="Arial"/>
              <a:buChar char="•"/>
            </a:pPr>
            <a:r>
              <a:rPr lang="de" sz="2000" b="0" i="0" u="none" strike="noStrike" cap="none" baseline="0">
                <a:solidFill>
                  <a:schemeClr val="dk1"/>
                </a:solidFill>
                <a:latin typeface="Arial"/>
                <a:ea typeface="Arial"/>
                <a:cs typeface="Arial"/>
                <a:sym typeface="Arial"/>
              </a:rPr>
              <a:t>-  The process of sharing should be completed easily. So in the final screen there will be a button "send email". Then the sales person can input his customer email and send the report to them.</a:t>
            </a:r>
          </a:p>
        </p:txBody>
      </p:sp>
      <p:sp>
        <p:nvSpPr>
          <p:cNvPr id="286" name="Shape 286"/>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Shared via email in form of </a:t>
            </a:r>
            <a:r>
              <a:rPr lang="de" sz="2000" b="0" i="0" u="none" strike="noStrike" cap="none" baseline="0">
                <a:solidFill>
                  <a:schemeClr val="dk1"/>
                </a:solidFill>
                <a:latin typeface="Arial"/>
                <a:ea typeface="Arial"/>
                <a:cs typeface="Arial"/>
                <a:sym typeface="Arial"/>
              </a:rPr>
              <a:t>PDFs and/or links</a:t>
            </a:r>
          </a:p>
          <a:p>
            <a:endParaRPr/>
          </a:p>
          <a:p>
            <a:endParaRPr/>
          </a:p>
        </p:txBody>
      </p:sp>
      <p:sp>
        <p:nvSpPr>
          <p:cNvPr id="287" name="Shape 287"/>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288" name="Shape 288"/>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289" name="Shape 289"/>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31</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76200" y="868946"/>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calculator tool to minimise my input by using default values where appropriate so that I am able to complete a calculation without performing intense research upfront.</a:t>
            </a:r>
          </a:p>
        </p:txBody>
      </p:sp>
      <p:sp>
        <p:nvSpPr>
          <p:cNvPr id="295" name="Shape 295"/>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296" name="Shape 296"/>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Default Values</a:t>
            </a:r>
          </a:p>
        </p:txBody>
      </p:sp>
      <p:sp>
        <p:nvSpPr>
          <p:cNvPr id="297" name="Shape 297"/>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a:t>
            </a:r>
          </a:p>
          <a:p>
            <a:pPr marL="342900" marR="0" lvl="0" indent="-342900" algn="l" rtl="0">
              <a:lnSpc>
                <a:spcPct val="100000"/>
              </a:lnSpc>
              <a:spcBef>
                <a:spcPts val="600"/>
              </a:spcBef>
              <a:spcAft>
                <a:spcPts val="0"/>
              </a:spcAft>
              <a:buClr>
                <a:schemeClr val="dk1"/>
              </a:buClr>
              <a:buSzPct val="166666"/>
              <a:buFont typeface="Arial"/>
              <a:buChar char="•"/>
            </a:pPr>
            <a:r>
              <a:rPr lang="de" sz="2000" b="0" i="0" u="none" strike="noStrike" cap="none" baseline="0">
                <a:solidFill>
                  <a:schemeClr val="dk1"/>
                </a:solidFill>
                <a:latin typeface="Arial"/>
                <a:ea typeface="Arial"/>
                <a:cs typeface="Arial"/>
                <a:sym typeface="Arial"/>
              </a:rPr>
              <a:t>Default values are provided for all values except Location.</a:t>
            </a:r>
          </a:p>
          <a:p>
            <a:endParaRPr/>
          </a:p>
        </p:txBody>
      </p:sp>
      <p:sp>
        <p:nvSpPr>
          <p:cNvPr id="298" name="Shape 298"/>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r>
              <a:rPr lang="de" sz="2000" b="0" i="0" u="none" strike="noStrike" cap="none" baseline="0">
                <a:solidFill>
                  <a:schemeClr val="dk1"/>
                </a:solidFill>
                <a:latin typeface="Arial"/>
                <a:ea typeface="Arial"/>
                <a:cs typeface="Arial"/>
                <a:sym typeface="Arial"/>
              </a:rPr>
              <a:t>It should be possible to get typical results by choosing a location only.</a:t>
            </a: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Time for implementation: 8h</a:t>
            </a:r>
          </a:p>
        </p:txBody>
      </p:sp>
      <p:sp>
        <p:nvSpPr>
          <p:cNvPr id="299" name="Shape 299"/>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300" name="Shape 300"/>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301" name="Shape 301"/>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11</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76200" y="868945"/>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be able to overwrite automatic settings offered by the calc tool so that I can improve the values provided.</a:t>
            </a:r>
          </a:p>
        </p:txBody>
      </p:sp>
      <p:sp>
        <p:nvSpPr>
          <p:cNvPr id="307" name="Shape 307"/>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08" name="Shape 308"/>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t>Setting customization</a:t>
            </a:r>
          </a:p>
        </p:txBody>
      </p:sp>
      <p:sp>
        <p:nvSpPr>
          <p:cNvPr id="309" name="Shape 309"/>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00000"/>
              </a:lnSpc>
              <a:spcBef>
                <a:spcPts val="600"/>
              </a:spcBef>
              <a:spcAft>
                <a:spcPts val="0"/>
              </a:spcAft>
              <a:buClr>
                <a:schemeClr val="dk1"/>
              </a:buClr>
              <a:buSzPct val="166666"/>
              <a:buFont typeface="Arial"/>
              <a:buChar char="•"/>
            </a:pPr>
            <a:r>
              <a:rPr lang="de" sz="2000" b="0" i="0" u="none" strike="noStrike" cap="none" baseline="0">
                <a:solidFill>
                  <a:srgbClr val="000000"/>
                </a:solidFill>
                <a:latin typeface="Arial"/>
                <a:ea typeface="Arial"/>
                <a:cs typeface="Arial"/>
                <a:sym typeface="Arial"/>
              </a:rPr>
              <a:t>Allow to change the default setting in each field of input required for the calculation</a:t>
            </a:r>
          </a:p>
          <a:p>
            <a:endParaRPr/>
          </a:p>
        </p:txBody>
      </p:sp>
      <p:sp>
        <p:nvSpPr>
          <p:cNvPr id="310" name="Shape 310"/>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endParaRP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Time for Implementation: 1h</a:t>
            </a:r>
          </a:p>
          <a:p>
            <a:endParaRPr/>
          </a:p>
        </p:txBody>
      </p:sp>
      <p:sp>
        <p:nvSpPr>
          <p:cNvPr id="311" name="Shape 311"/>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Points:1</a:t>
            </a:r>
          </a:p>
        </p:txBody>
      </p:sp>
      <p:sp>
        <p:nvSpPr>
          <p:cNvPr id="312" name="Shape 312"/>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313" name="Shape 313"/>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13</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6200" y="86894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provide common equipment default values so that I can get a good idea of what to expect without having decided on specific details.</a:t>
            </a:r>
          </a:p>
        </p:txBody>
      </p:sp>
      <p:sp>
        <p:nvSpPr>
          <p:cNvPr id="319" name="Shape 31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20" name="Shape 320"/>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t>Default values given</a:t>
            </a:r>
          </a:p>
        </p:txBody>
      </p:sp>
      <p:sp>
        <p:nvSpPr>
          <p:cNvPr id="321" name="Shape 321"/>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00000"/>
              </a:lnSpc>
              <a:spcBef>
                <a:spcPts val="600"/>
              </a:spcBef>
              <a:spcAft>
                <a:spcPts val="0"/>
              </a:spcAft>
              <a:buClr>
                <a:schemeClr val="dk1"/>
              </a:buClr>
              <a:buSzPct val="166666"/>
              <a:buFont typeface="Arial"/>
              <a:buChar char="•"/>
            </a:pPr>
            <a:r>
              <a:rPr lang="de" sz="2000" b="0" i="0" u="none" strike="noStrike" cap="none" baseline="0">
                <a:solidFill>
                  <a:srgbClr val="000000"/>
                </a:solidFill>
                <a:latin typeface="Arial"/>
                <a:ea typeface="Arial"/>
                <a:cs typeface="Arial"/>
                <a:sym typeface="Arial"/>
              </a:rPr>
              <a:t>Each equipment listed will be provided with average values of possible their possible values</a:t>
            </a:r>
          </a:p>
          <a:p>
            <a:endParaRPr/>
          </a:p>
        </p:txBody>
      </p:sp>
      <p:sp>
        <p:nvSpPr>
          <p:cNvPr id="322" name="Shape 322"/>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Assuming data is available. List of equipments would be given to the user to choose. Dependant on 11.</a:t>
            </a: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Time for Implementation: 4h</a:t>
            </a:r>
          </a:p>
          <a:p>
            <a:endParaRPr/>
          </a:p>
          <a:p>
            <a:endParaRPr/>
          </a:p>
        </p:txBody>
      </p:sp>
      <p:sp>
        <p:nvSpPr>
          <p:cNvPr id="323" name="Shape 323"/>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Points:1</a:t>
            </a:r>
          </a:p>
        </p:txBody>
      </p:sp>
      <p:sp>
        <p:nvSpPr>
          <p:cNvPr id="324" name="Shape 32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325" name="Shape 32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18</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input my roof size so that the system can tell me how many panels I am able to install.</a:t>
            </a:r>
          </a:p>
        </p:txBody>
      </p:sp>
      <p:sp>
        <p:nvSpPr>
          <p:cNvPr id="331" name="Shape 331"/>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32" name="Shape 332"/>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Roof Size Input</a:t>
            </a:r>
          </a:p>
        </p:txBody>
      </p:sp>
      <p:sp>
        <p:nvSpPr>
          <p:cNvPr id="333" name="Shape 333"/>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 in the roof input screen, two extra input fields will be provide for roof dimension in cm</a:t>
            </a:r>
          </a:p>
          <a:p>
            <a:endParaRPr/>
          </a:p>
          <a:p>
            <a:endParaRPr/>
          </a:p>
          <a:p>
            <a:endParaRPr/>
          </a:p>
        </p:txBody>
      </p:sp>
      <p:sp>
        <p:nvSpPr>
          <p:cNvPr id="334" name="Shape 334"/>
          <p:cNvSpPr txBox="1">
            <a:spLocks noGrp="1"/>
          </p:cNvSpPr>
          <p:nvPr>
            <p:ph type="body" idx="3"/>
          </p:nvPr>
        </p:nvSpPr>
        <p:spPr>
          <a:xfrm>
            <a:off x="76200" y="5371066"/>
            <a:ext cx="8991600" cy="13100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r>
              <a:rPr lang="de" sz="2000" b="0" i="0" u="none" strike="noStrike" cap="none" baseline="0">
                <a:solidFill>
                  <a:schemeClr val="dk1"/>
                </a:solidFill>
                <a:latin typeface="Arial"/>
                <a:ea typeface="Arial"/>
                <a:cs typeface="Arial"/>
                <a:sym typeface="Arial"/>
              </a:rPr>
              <a:t>The story is considered for manual input only</a:t>
            </a:r>
          </a:p>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Dependant to equipment information</a:t>
            </a:r>
          </a:p>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Time for Implementation: 2h</a:t>
            </a:r>
          </a:p>
          <a:p>
            <a:endParaRPr/>
          </a:p>
          <a:p>
            <a:endParaRPr/>
          </a:p>
          <a:p>
            <a:endParaRPr/>
          </a:p>
        </p:txBody>
      </p:sp>
      <p:sp>
        <p:nvSpPr>
          <p:cNvPr id="335" name="Shape 335"/>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Points:1</a:t>
            </a:r>
          </a:p>
        </p:txBody>
      </p:sp>
      <p:sp>
        <p:nvSpPr>
          <p:cNvPr id="336" name="Shape 336"/>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337" name="Shape 337"/>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25</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be able to input more information about panels angles so that the calculations is more accurate.</a:t>
            </a:r>
          </a:p>
        </p:txBody>
      </p:sp>
      <p:sp>
        <p:nvSpPr>
          <p:cNvPr id="343" name="Shape 343"/>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44" name="Shape 344"/>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Panel Angle Input</a:t>
            </a:r>
          </a:p>
        </p:txBody>
      </p:sp>
      <p:sp>
        <p:nvSpPr>
          <p:cNvPr id="345" name="Shape 345"/>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a:t>
            </a:r>
          </a:p>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 In the equipment screen, when the equipment is angle customized, the system will provide in extra input field to enter the angle in degress</a:t>
            </a:r>
          </a:p>
          <a:p>
            <a:endParaRPr/>
          </a:p>
          <a:p>
            <a:endParaRPr/>
          </a:p>
          <a:p>
            <a:endParaRPr/>
          </a:p>
        </p:txBody>
      </p:sp>
      <p:sp>
        <p:nvSpPr>
          <p:cNvPr id="346" name="Shape 346"/>
          <p:cNvSpPr txBox="1">
            <a:spLocks noGrp="1"/>
          </p:cNvSpPr>
          <p:nvPr>
            <p:ph type="body" idx="3"/>
          </p:nvPr>
        </p:nvSpPr>
        <p:spPr>
          <a:xfrm>
            <a:off x="76200" y="5371066"/>
            <a:ext cx="8991600" cy="13100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 Research customized solar equipments based on angle</a:t>
            </a:r>
          </a:p>
          <a:p>
            <a:endParaRPr/>
          </a:p>
          <a:p>
            <a:endParaRPr/>
          </a:p>
          <a:p>
            <a:endParaRPr/>
          </a:p>
          <a:p>
            <a:endParaRPr/>
          </a:p>
        </p:txBody>
      </p:sp>
      <p:sp>
        <p:nvSpPr>
          <p:cNvPr id="347" name="Shape 347"/>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348" name="Shape 348"/>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349" name="Shape 349"/>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28</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sales person I want the system to be able to access and change all calculation details quickly so that I can quickly answer questions for potential customers.</a:t>
            </a:r>
          </a:p>
          <a:p>
            <a:endParaRPr/>
          </a:p>
        </p:txBody>
      </p:sp>
      <p:sp>
        <p:nvSpPr>
          <p:cNvPr id="355" name="Shape 355"/>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56" name="Shape 356"/>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200" b="1" i="0" u="none" strike="noStrike" cap="none" baseline="0">
                <a:solidFill>
                  <a:schemeClr val="dk1"/>
                </a:solidFill>
                <a:latin typeface="Arial"/>
                <a:ea typeface="Arial"/>
                <a:cs typeface="Arial"/>
                <a:sym typeface="Arial"/>
              </a:rPr>
              <a:t>Tabbed User Navigation</a:t>
            </a:r>
          </a:p>
        </p:txBody>
      </p:sp>
      <p:sp>
        <p:nvSpPr>
          <p:cNvPr id="357" name="Shape 357"/>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15000"/>
              </a:lnSpc>
              <a:spcBef>
                <a:spcPts val="0"/>
              </a:spcBef>
              <a:spcAft>
                <a:spcPts val="0"/>
              </a:spcAft>
              <a:buClr>
                <a:schemeClr val="dk1"/>
              </a:buClr>
              <a:buSzPct val="25000"/>
              <a:buFont typeface="Arial"/>
              <a:buNone/>
            </a:pPr>
            <a:r>
              <a:rPr lang="de" sz="1800" b="0" i="0" u="none" strike="noStrike" cap="none" baseline="0">
                <a:solidFill>
                  <a:schemeClr val="dk1"/>
                </a:solidFill>
                <a:latin typeface="Arial"/>
                <a:ea typeface="Arial"/>
                <a:cs typeface="Arial"/>
                <a:sym typeface="Arial"/>
              </a:rPr>
              <a:t>- The system will provides five tabs such as: location, roof information, equipment, current electricity usage and report. </a:t>
            </a:r>
          </a:p>
          <a:p>
            <a:pPr marL="342900" marR="0" lvl="0" indent="-342900" algn="l" rtl="0">
              <a:lnSpc>
                <a:spcPct val="115000"/>
              </a:lnSpc>
              <a:spcBef>
                <a:spcPts val="0"/>
              </a:spcBef>
              <a:spcAft>
                <a:spcPts val="0"/>
              </a:spcAft>
              <a:buClr>
                <a:schemeClr val="dk1"/>
              </a:buClr>
              <a:buSzPct val="25000"/>
              <a:buFont typeface="Arial"/>
              <a:buNone/>
            </a:pPr>
            <a:r>
              <a:rPr lang="de" sz="1800" b="0" i="0" u="none" strike="noStrike" cap="none" baseline="0">
                <a:solidFill>
                  <a:schemeClr val="dk1"/>
                </a:solidFill>
                <a:latin typeface="Arial"/>
                <a:ea typeface="Arial"/>
                <a:cs typeface="Arial"/>
                <a:sym typeface="Arial"/>
              </a:rPr>
              <a:t>- The user will be able to navigate through the tabs and change the information in any order.</a:t>
            </a:r>
          </a:p>
          <a:p>
            <a:endParaRPr/>
          </a:p>
          <a:p>
            <a:endParaRPr/>
          </a:p>
          <a:p>
            <a:endParaRPr/>
          </a:p>
        </p:txBody>
      </p:sp>
      <p:sp>
        <p:nvSpPr>
          <p:cNvPr id="358" name="Shape 358"/>
          <p:cNvSpPr txBox="1">
            <a:spLocks noGrp="1"/>
          </p:cNvSpPr>
          <p:nvPr>
            <p:ph type="body" idx="3"/>
          </p:nvPr>
        </p:nvSpPr>
        <p:spPr>
          <a:xfrm>
            <a:off x="76200" y="5371066"/>
            <a:ext cx="8991600" cy="13100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 Tabbed navigation will be used in the Web module and in the Android module.</a:t>
            </a:r>
          </a:p>
          <a:p>
            <a:endParaRPr/>
          </a:p>
          <a:p>
            <a:endParaRPr/>
          </a:p>
          <a:p>
            <a:endParaRPr/>
          </a:p>
        </p:txBody>
      </p:sp>
      <p:sp>
        <p:nvSpPr>
          <p:cNvPr id="359" name="Shape 359"/>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360" name="Shape 360"/>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361" name="Shape 361"/>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32</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457200" y="679004"/>
            <a:ext cx="8229600" cy="738599"/>
          </a:xfrm>
          <a:prstGeom prst="rect">
            <a:avLst/>
          </a:prstGeom>
          <a:noFill/>
          <a:ln>
            <a:noFill/>
          </a:ln>
        </p:spPr>
        <p:txBody>
          <a:bodyPr lIns="91425" tIns="91425" rIns="91425" bIns="91425" anchor="b" anchorCtr="0">
            <a:spAutoFit/>
          </a:bodyPr>
          <a:lstStyle/>
          <a:p>
            <a:pPr marL="0" marR="0" lvl="0" indent="228600" algn="l" rtl="0">
              <a:lnSpc>
                <a:spcPct val="100000"/>
              </a:lnSpc>
              <a:spcBef>
                <a:spcPts val="0"/>
              </a:spcBef>
              <a:spcAft>
                <a:spcPts val="0"/>
              </a:spcAft>
              <a:buClr>
                <a:schemeClr val="dk1"/>
              </a:buClr>
              <a:buSzPct val="25000"/>
              <a:buFont typeface="Arial"/>
              <a:buNone/>
            </a:pPr>
            <a:r>
              <a:rPr lang="de"/>
              <a:t>2. Release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the project?</a:t>
            </a:r>
            <a:endParaRPr lang="en-AU" dirty="0"/>
          </a:p>
        </p:txBody>
      </p:sp>
      <p:sp>
        <p:nvSpPr>
          <p:cNvPr id="3" name="Content Placeholder 2"/>
          <p:cNvSpPr>
            <a:spLocks noGrp="1"/>
          </p:cNvSpPr>
          <p:nvPr>
            <p:ph idx="1"/>
          </p:nvPr>
        </p:nvSpPr>
        <p:spPr/>
        <p:txBody>
          <a:bodyPr>
            <a:normAutofit/>
          </a:bodyPr>
          <a:lstStyle/>
          <a:p>
            <a:r>
              <a:rPr lang="en-AU" dirty="0"/>
              <a:t>B</a:t>
            </a:r>
            <a:r>
              <a:rPr lang="en-AU" dirty="0" smtClean="0"/>
              <a:t>uild a cloud based solar power calculator</a:t>
            </a:r>
          </a:p>
          <a:p>
            <a:pPr lvl="1">
              <a:spcBef>
                <a:spcPts val="300"/>
              </a:spcBef>
            </a:pPr>
            <a:r>
              <a:rPr lang="en-AU" dirty="0" smtClean="0"/>
              <a:t>determine benefit based on</a:t>
            </a:r>
          </a:p>
          <a:p>
            <a:pPr lvl="2">
              <a:spcBef>
                <a:spcPts val="300"/>
              </a:spcBef>
            </a:pPr>
            <a:r>
              <a:rPr lang="en-AU" dirty="0" smtClean="0"/>
              <a:t>solar system details</a:t>
            </a:r>
          </a:p>
          <a:p>
            <a:pPr lvl="2">
              <a:spcBef>
                <a:spcPts val="300"/>
              </a:spcBef>
            </a:pPr>
            <a:r>
              <a:rPr lang="en-AU" dirty="0" smtClean="0"/>
              <a:t>location of system</a:t>
            </a:r>
          </a:p>
          <a:p>
            <a:pPr lvl="3">
              <a:spcBef>
                <a:spcPts val="300"/>
              </a:spcBef>
            </a:pPr>
            <a:r>
              <a:rPr lang="en-AU" dirty="0" smtClean="0"/>
              <a:t>impact of installation</a:t>
            </a:r>
          </a:p>
          <a:p>
            <a:pPr lvl="3">
              <a:spcBef>
                <a:spcPts val="300"/>
              </a:spcBef>
            </a:pPr>
            <a:r>
              <a:rPr lang="en-AU" dirty="0" smtClean="0"/>
              <a:t>feed-in tariffs and electricity costs</a:t>
            </a:r>
          </a:p>
          <a:p>
            <a:r>
              <a:rPr lang="en-AU" dirty="0" smtClean="0"/>
              <a:t>Multiple interfaces</a:t>
            </a:r>
          </a:p>
          <a:p>
            <a:pPr lvl="1">
              <a:spcBef>
                <a:spcPts val="300"/>
              </a:spcBef>
            </a:pPr>
            <a:r>
              <a:rPr lang="en-AU" dirty="0" smtClean="0"/>
              <a:t>web, application, mobile app, …</a:t>
            </a:r>
          </a:p>
          <a:p>
            <a:pPr lvl="2">
              <a:spcBef>
                <a:spcPts val="300"/>
              </a:spcBef>
            </a:pPr>
            <a:r>
              <a:rPr lang="en-AU" dirty="0" smtClean="0"/>
              <a:t>at least 2</a:t>
            </a:r>
          </a:p>
          <a:p>
            <a:pPr lvl="1">
              <a:spcBef>
                <a:spcPts val="300"/>
              </a:spcBef>
            </a:pPr>
            <a:r>
              <a:rPr lang="en-AU" dirty="0" smtClean="0"/>
              <a:t>take advantage of local device features</a:t>
            </a:r>
            <a:endParaRPr lang="en-AU" dirty="0"/>
          </a:p>
        </p:txBody>
      </p:sp>
    </p:spTree>
    <p:extLst>
      <p:ext uri="{BB962C8B-B14F-4D97-AF65-F5344CB8AC3E}">
        <p14:creationId xmlns:p14="http://schemas.microsoft.com/office/powerpoint/2010/main" val="2178130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457200" y="679004"/>
            <a:ext cx="8229600" cy="738599"/>
          </a:xfrm>
          <a:prstGeom prst="rect">
            <a:avLst/>
          </a:prstGeom>
          <a:noFill/>
          <a:ln>
            <a:noFill/>
          </a:ln>
        </p:spPr>
        <p:txBody>
          <a:bodyPr lIns="91425" tIns="91425" rIns="91425" bIns="91425" anchor="b" anchorCtr="0">
            <a:spAutoFit/>
          </a:bodyPr>
          <a:lstStyle/>
          <a:p>
            <a:pPr marL="0" marR="0" lvl="0" indent="228600" algn="l" rtl="0">
              <a:lnSpc>
                <a:spcPct val="100000"/>
              </a:lnSpc>
              <a:spcBef>
                <a:spcPts val="0"/>
              </a:spcBef>
              <a:spcAft>
                <a:spcPts val="0"/>
              </a:spcAft>
              <a:buClr>
                <a:schemeClr val="dk1"/>
              </a:buClr>
              <a:buSzPct val="25000"/>
              <a:buFont typeface="Arial"/>
              <a:buNone/>
            </a:pPr>
            <a:r>
              <a:rPr lang="de"/>
              <a:t>3. Interation</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be able to change the details of a current or past calculation so that I am able to adapt my calculation to changes.</a:t>
            </a:r>
          </a:p>
        </p:txBody>
      </p:sp>
      <p:sp>
        <p:nvSpPr>
          <p:cNvPr id="377" name="Shape 377"/>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78" name="Shape 378"/>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Edit Calculations </a:t>
            </a:r>
          </a:p>
        </p:txBody>
      </p:sp>
      <p:sp>
        <p:nvSpPr>
          <p:cNvPr id="379" name="Shape 379"/>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457200" marR="0" lvl="0" indent="-228600" algn="l" rtl="0">
              <a:lnSpc>
                <a:spcPct val="115000"/>
              </a:lnSpc>
              <a:spcBef>
                <a:spcPts val="0"/>
              </a:spcBef>
              <a:spcAft>
                <a:spcPts val="0"/>
              </a:spcAft>
              <a:buClr>
                <a:schemeClr val="dk1"/>
              </a:buClr>
              <a:buSzPct val="26041"/>
              <a:buFont typeface="Arial"/>
              <a:buChar char="•"/>
            </a:pPr>
            <a:r>
              <a:rPr lang="de" sz="1600" b="0" i="0" u="none" strike="noStrike" cap="none" baseline="0">
                <a:solidFill>
                  <a:schemeClr val="dk1"/>
                </a:solidFill>
                <a:latin typeface="Arial"/>
                <a:ea typeface="Arial"/>
                <a:cs typeface="Arial"/>
                <a:sym typeface="Arial"/>
              </a:rPr>
              <a:t>A tabbed pane implementation for different parts of the calculation input is provided to allow users to switch between different calculation steps and change them.</a:t>
            </a:r>
          </a:p>
          <a:p>
            <a:pPr marL="457200" marR="0" lvl="0" indent="-228600" algn="l" rtl="0">
              <a:lnSpc>
                <a:spcPct val="115000"/>
              </a:lnSpc>
              <a:spcBef>
                <a:spcPts val="0"/>
              </a:spcBef>
              <a:spcAft>
                <a:spcPts val="0"/>
              </a:spcAft>
              <a:buClr>
                <a:schemeClr val="dk1"/>
              </a:buClr>
              <a:buSzPct val="26041"/>
              <a:buFont typeface="Arial"/>
              <a:buChar char="•"/>
            </a:pPr>
            <a:r>
              <a:rPr lang="de" sz="1600" b="0" i="0" u="none" strike="noStrike" cap="none" baseline="0">
                <a:solidFill>
                  <a:schemeClr val="dk1"/>
                </a:solidFill>
                <a:latin typeface="Arial"/>
                <a:ea typeface="Arial"/>
                <a:cs typeface="Arial"/>
                <a:sym typeface="Arial"/>
              </a:rPr>
              <a:t>Past calculations can be loaded from a user's profile and then edited.</a:t>
            </a:r>
          </a:p>
          <a:p>
            <a:pPr marL="457200" marR="0" lvl="0" indent="-228600" algn="l" rtl="0">
              <a:lnSpc>
                <a:spcPct val="115000"/>
              </a:lnSpc>
              <a:spcBef>
                <a:spcPts val="0"/>
              </a:spcBef>
              <a:spcAft>
                <a:spcPts val="0"/>
              </a:spcAft>
              <a:buClr>
                <a:schemeClr val="dk1"/>
              </a:buClr>
              <a:buSzPct val="26041"/>
              <a:buFont typeface="Arial"/>
              <a:buChar char="•"/>
            </a:pPr>
            <a:r>
              <a:rPr lang="de" sz="1600" b="0" i="0" u="none" strike="noStrike" cap="none" baseline="0">
                <a:solidFill>
                  <a:schemeClr val="dk1"/>
                </a:solidFill>
                <a:latin typeface="Arial"/>
                <a:ea typeface="Arial"/>
                <a:cs typeface="Arial"/>
                <a:sym typeface="Arial"/>
              </a:rPr>
              <a:t>The user can return to a previous input field at any time.</a:t>
            </a:r>
          </a:p>
          <a:p>
            <a:endParaRPr/>
          </a:p>
          <a:p>
            <a:endParaRPr/>
          </a:p>
        </p:txBody>
      </p:sp>
      <p:sp>
        <p:nvSpPr>
          <p:cNvPr id="380" name="Shape 380"/>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r>
              <a:rPr lang="de" sz="1600" b="0" i="0" u="none" strike="noStrike" cap="none" baseline="0">
                <a:solidFill>
                  <a:schemeClr val="dk1"/>
                </a:solidFill>
                <a:latin typeface="Arial"/>
                <a:ea typeface="Arial"/>
                <a:cs typeface="Arial"/>
                <a:sym typeface="Arial"/>
              </a:rPr>
              <a:t>There are two parts to this story - Past calculations and current calculations. Past calculations can be 'loaded' and turned into a current calculation. The maintenance costs should be included in the calculation.</a:t>
            </a:r>
          </a:p>
          <a:p>
            <a:pPr marL="342900" marR="0" lvl="0" indent="-342900" algn="l" rtl="0">
              <a:lnSpc>
                <a:spcPct val="115000"/>
              </a:lnSpc>
              <a:spcBef>
                <a:spcPts val="0"/>
              </a:spcBef>
              <a:spcAft>
                <a:spcPts val="0"/>
              </a:spcAft>
              <a:buClr>
                <a:schemeClr val="dk1"/>
              </a:buClr>
              <a:buSzPct val="25000"/>
              <a:buFont typeface="Arial"/>
              <a:buNone/>
            </a:pPr>
            <a:r>
              <a:rPr lang="de" sz="1600" b="0" i="0" u="none" strike="noStrike" cap="none" baseline="0">
                <a:solidFill>
                  <a:schemeClr val="dk1"/>
                </a:solidFill>
                <a:latin typeface="Arial"/>
                <a:ea typeface="Arial"/>
                <a:cs typeface="Arial"/>
                <a:sym typeface="Arial"/>
              </a:rPr>
              <a:t>Dependan</a:t>
            </a:r>
            <a:r>
              <a:rPr lang="de" sz="1600"/>
              <a:t>t</a:t>
            </a:r>
            <a:r>
              <a:rPr lang="de" sz="1600" b="0" i="0" u="none" strike="noStrike" cap="none" baseline="0">
                <a:solidFill>
                  <a:schemeClr val="dk1"/>
                </a:solidFill>
                <a:latin typeface="Arial"/>
                <a:ea typeface="Arial"/>
                <a:cs typeface="Arial"/>
                <a:sym typeface="Arial"/>
              </a:rPr>
              <a:t> </a:t>
            </a:r>
            <a:r>
              <a:rPr lang="de" sz="1600"/>
              <a:t>on Story </a:t>
            </a:r>
            <a:r>
              <a:rPr lang="de" sz="1600" b="0" i="0" u="none" strike="noStrike" cap="none" baseline="0">
                <a:solidFill>
                  <a:schemeClr val="dk1"/>
                </a:solidFill>
                <a:latin typeface="Arial"/>
                <a:ea typeface="Arial"/>
                <a:cs typeface="Arial"/>
                <a:sym typeface="Arial"/>
              </a:rPr>
              <a:t>14</a:t>
            </a:r>
          </a:p>
          <a:p>
            <a:endParaRPr/>
          </a:p>
          <a:p>
            <a:endParaRPr/>
          </a:p>
        </p:txBody>
      </p:sp>
      <p:sp>
        <p:nvSpPr>
          <p:cNvPr id="381" name="Shape 381"/>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Points:8</a:t>
            </a:r>
          </a:p>
        </p:txBody>
      </p:sp>
      <p:sp>
        <p:nvSpPr>
          <p:cNvPr id="382" name="Shape 382"/>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383" name="Shape 383"/>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9</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76200" y="868944"/>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be able to save my old calculations so that I am able to use them as a template for new calculations or review them.</a:t>
            </a:r>
          </a:p>
        </p:txBody>
      </p:sp>
      <p:sp>
        <p:nvSpPr>
          <p:cNvPr id="389" name="Shape 389"/>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390" name="Shape 390"/>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t>Template generation</a:t>
            </a:r>
          </a:p>
        </p:txBody>
      </p:sp>
      <p:sp>
        <p:nvSpPr>
          <p:cNvPr id="391" name="Shape 391"/>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0" marR="0" lvl="0" indent="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 Retrieve previous calculation made</a:t>
            </a:r>
          </a:p>
          <a:p>
            <a:pPr marL="0" marR="0" lvl="0" indent="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 Change values of previous calculation</a:t>
            </a:r>
          </a:p>
          <a:p>
            <a:pPr marL="0" marR="0" lvl="0" indent="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 Save calculation</a:t>
            </a:r>
          </a:p>
          <a:p>
            <a:endParaRPr/>
          </a:p>
        </p:txBody>
      </p:sp>
      <p:sp>
        <p:nvSpPr>
          <p:cNvPr id="392" name="Shape 392"/>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Dependancy with 15</a:t>
            </a:r>
          </a:p>
        </p:txBody>
      </p:sp>
      <p:sp>
        <p:nvSpPr>
          <p:cNvPr id="393" name="Shape 393"/>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Points:8</a:t>
            </a:r>
          </a:p>
        </p:txBody>
      </p:sp>
      <p:sp>
        <p:nvSpPr>
          <p:cNvPr id="394" name="Shape 394"/>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395" name="Shape 395"/>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14</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76200" y="868942"/>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be able to save during data entry and continue to work on the calculation later so that I am not forced to finish the calculation in one sitting.</a:t>
            </a:r>
          </a:p>
        </p:txBody>
      </p:sp>
      <p:sp>
        <p:nvSpPr>
          <p:cNvPr id="401" name="Shape 401"/>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402" name="Shape 402"/>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t>Save for later usage</a:t>
            </a:r>
          </a:p>
        </p:txBody>
      </p:sp>
      <p:sp>
        <p:nvSpPr>
          <p:cNvPr id="403" name="Shape 403"/>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15000"/>
              </a:lnSpc>
              <a:spcBef>
                <a:spcPts val="0"/>
              </a:spcBef>
              <a:spcAft>
                <a:spcPts val="0"/>
              </a:spcAft>
              <a:buClr>
                <a:schemeClr val="dk1"/>
              </a:buClr>
              <a:buSzPct val="25000"/>
              <a:buFont typeface="Arial"/>
              <a:buChar char="•"/>
            </a:pPr>
            <a:r>
              <a:rPr lang="de" sz="2000" b="0" i="0" u="none" strike="noStrike" cap="none" baseline="0">
                <a:solidFill>
                  <a:srgbClr val="000000"/>
                </a:solidFill>
                <a:latin typeface="Arial"/>
                <a:ea typeface="Arial"/>
                <a:cs typeface="Arial"/>
                <a:sym typeface="Arial"/>
              </a:rPr>
              <a:t>Have a save button to save user</a:t>
            </a:r>
          </a:p>
          <a:p>
            <a:pPr marL="342900" marR="0" lvl="0" indent="-342900" algn="l" rtl="0">
              <a:lnSpc>
                <a:spcPct val="115000"/>
              </a:lnSpc>
              <a:spcBef>
                <a:spcPts val="0"/>
              </a:spcBef>
              <a:spcAft>
                <a:spcPts val="0"/>
              </a:spcAft>
              <a:buClr>
                <a:schemeClr val="dk1"/>
              </a:buClr>
              <a:buSzPct val="25000"/>
              <a:buFont typeface="Arial"/>
              <a:buChar char="•"/>
            </a:pPr>
            <a:r>
              <a:rPr lang="de" sz="2000" b="0" i="0" u="none" strike="noStrike" cap="none" baseline="0">
                <a:solidFill>
                  <a:srgbClr val="000000"/>
                </a:solidFill>
                <a:latin typeface="Arial"/>
                <a:ea typeface="Arial"/>
                <a:cs typeface="Arial"/>
                <a:sym typeface="Arial"/>
              </a:rPr>
              <a:t>At front page have a button that enable user to continue on a previous calculation made before</a:t>
            </a:r>
          </a:p>
          <a:p>
            <a:endParaRPr/>
          </a:p>
        </p:txBody>
      </p:sp>
      <p:sp>
        <p:nvSpPr>
          <p:cNvPr id="404" name="Shape 404"/>
          <p:cNvSpPr txBox="1">
            <a:spLocks noGrp="1"/>
          </p:cNvSpPr>
          <p:nvPr>
            <p:ph type="body" idx="3"/>
          </p:nvPr>
        </p:nvSpPr>
        <p:spPr>
          <a:xfrm>
            <a:off x="76200" y="5371066"/>
            <a:ext cx="8991600" cy="13212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Dependant from 14  &amp; „User Login“</a:t>
            </a:r>
          </a:p>
          <a:p>
            <a:endParaRP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Time for Implementation: 8h</a:t>
            </a:r>
          </a:p>
        </p:txBody>
      </p:sp>
      <p:sp>
        <p:nvSpPr>
          <p:cNvPr id="405" name="Shape 405"/>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406" name="Shape 406"/>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407" name="Shape 407"/>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15</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76200" y="86894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be able to show financial and energy information graphically so that it is easier to understand and analyse.</a:t>
            </a:r>
          </a:p>
          <a:p>
            <a:endParaRPr/>
          </a:p>
        </p:txBody>
      </p:sp>
      <p:sp>
        <p:nvSpPr>
          <p:cNvPr id="413" name="Shape 413"/>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Graphical output </a:t>
            </a:r>
          </a:p>
        </p:txBody>
      </p:sp>
      <p:sp>
        <p:nvSpPr>
          <p:cNvPr id="414" name="Shape 414"/>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 Apart from the table output, user can click view graphical information</a:t>
            </a: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 One bar graph comparing current energy cost and costs using solar power will be provided</a:t>
            </a:r>
          </a:p>
          <a:p>
            <a:endParaRPr/>
          </a:p>
        </p:txBody>
      </p:sp>
      <p:sp>
        <p:nvSpPr>
          <p:cNvPr id="415" name="Shape 415"/>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 Dependancy with 10</a:t>
            </a: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 Research Android APIs for graphs</a:t>
            </a:r>
          </a:p>
          <a:p>
            <a:endParaRPr/>
          </a:p>
        </p:txBody>
      </p:sp>
      <p:sp>
        <p:nvSpPr>
          <p:cNvPr id="416" name="Shape 416"/>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Points:8</a:t>
            </a:r>
          </a:p>
        </p:txBody>
      </p:sp>
      <p:sp>
        <p:nvSpPr>
          <p:cNvPr id="417" name="Shape 417"/>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418" name="Shape 418"/>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23</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save my profile so that I can keep my information for future calculations.</a:t>
            </a:r>
          </a:p>
        </p:txBody>
      </p:sp>
      <p:sp>
        <p:nvSpPr>
          <p:cNvPr id="424" name="Shape 424"/>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425" name="Shape 425"/>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t>User Profile</a:t>
            </a:r>
          </a:p>
        </p:txBody>
      </p:sp>
      <p:sp>
        <p:nvSpPr>
          <p:cNvPr id="426" name="Shape 426"/>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15000"/>
              </a:lnSpc>
              <a:spcBef>
                <a:spcPts val="0"/>
              </a:spcBef>
              <a:spcAft>
                <a:spcPts val="0"/>
              </a:spcAft>
              <a:buClr>
                <a:schemeClr val="dk1"/>
              </a:buClr>
              <a:buSzPct val="25000"/>
              <a:buFont typeface="Arial"/>
              <a:buNone/>
            </a:pPr>
            <a:r>
              <a:rPr lang="de" sz="1800" b="0" i="0" u="none" strike="noStrike" cap="none" baseline="0">
                <a:solidFill>
                  <a:srgbClr val="000000"/>
                </a:solidFill>
                <a:latin typeface="Arial"/>
                <a:ea typeface="Arial"/>
                <a:cs typeface="Arial"/>
                <a:sym typeface="Arial"/>
              </a:rPr>
              <a:t>- the user profile will be created when the user creates a new account with basic info (user email, password). And the profile can be changed on any time</a:t>
            </a:r>
          </a:p>
          <a:p>
            <a:pPr marL="342900" marR="0" lvl="0" indent="-342900" algn="l" rtl="0">
              <a:lnSpc>
                <a:spcPct val="115000"/>
              </a:lnSpc>
              <a:spcBef>
                <a:spcPts val="0"/>
              </a:spcBef>
              <a:spcAft>
                <a:spcPts val="0"/>
              </a:spcAft>
              <a:buClr>
                <a:schemeClr val="dk1"/>
              </a:buClr>
              <a:buSzPct val="25000"/>
              <a:buFont typeface="Arial"/>
              <a:buNone/>
            </a:pPr>
            <a:r>
              <a:rPr lang="de" sz="1800" b="0" i="0" u="none" strike="noStrike" cap="none" baseline="0">
                <a:solidFill>
                  <a:srgbClr val="000000"/>
                </a:solidFill>
                <a:latin typeface="Arial"/>
                <a:ea typeface="Arial"/>
                <a:cs typeface="Arial"/>
                <a:sym typeface="Arial"/>
              </a:rPr>
              <a:t>- the profile also includes information such as, my profile, my current usage, my tariffs and fees, my color scheme</a:t>
            </a:r>
          </a:p>
          <a:p>
            <a:endParaRPr/>
          </a:p>
          <a:p>
            <a:endParaRPr/>
          </a:p>
          <a:p>
            <a:endParaRPr/>
          </a:p>
        </p:txBody>
      </p:sp>
      <p:sp>
        <p:nvSpPr>
          <p:cNvPr id="427" name="Shape 427"/>
          <p:cNvSpPr txBox="1">
            <a:spLocks noGrp="1"/>
          </p:cNvSpPr>
          <p:nvPr>
            <p:ph type="body" idx="3"/>
          </p:nvPr>
        </p:nvSpPr>
        <p:spPr>
          <a:xfrm>
            <a:off x="76200" y="5371066"/>
            <a:ext cx="8991600" cy="13100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 to enter the system the user is </a:t>
            </a:r>
            <a:r>
              <a:rPr lang="de" sz="2000">
                <a:solidFill>
                  <a:srgbClr val="000000"/>
                </a:solidFill>
              </a:rPr>
              <a:t>obligated</a:t>
            </a:r>
            <a:r>
              <a:rPr lang="de" sz="2000" b="0" i="0" u="none" strike="noStrike" cap="none" baseline="0">
                <a:solidFill>
                  <a:srgbClr val="000000"/>
                </a:solidFill>
                <a:latin typeface="Arial"/>
                <a:ea typeface="Arial"/>
                <a:cs typeface="Arial"/>
                <a:sym typeface="Arial"/>
              </a:rPr>
              <a:t> to login</a:t>
            </a:r>
          </a:p>
          <a:p>
            <a:endParaRPr/>
          </a:p>
          <a:p>
            <a:endParaRPr/>
          </a:p>
          <a:p>
            <a:endParaRPr/>
          </a:p>
          <a:p>
            <a:endParaRPr/>
          </a:p>
          <a:p>
            <a:endParaRPr/>
          </a:p>
        </p:txBody>
      </p:sp>
      <p:sp>
        <p:nvSpPr>
          <p:cNvPr id="428" name="Shape 428"/>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429" name="Shape 429"/>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430" name="Shape 430"/>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27</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457200" y="679004"/>
            <a:ext cx="8229600" cy="738599"/>
          </a:xfrm>
          <a:prstGeom prst="rect">
            <a:avLst/>
          </a:prstGeom>
          <a:noFill/>
          <a:ln>
            <a:noFill/>
          </a:ln>
        </p:spPr>
        <p:txBody>
          <a:bodyPr lIns="91425" tIns="91425" rIns="91425" bIns="91425" anchor="b" anchorCtr="0">
            <a:spAutoFit/>
          </a:bodyPr>
          <a:lstStyle/>
          <a:p>
            <a:pPr marL="0" marR="0" lvl="0" indent="228600" algn="l" rtl="0">
              <a:lnSpc>
                <a:spcPct val="100000"/>
              </a:lnSpc>
              <a:spcBef>
                <a:spcPts val="0"/>
              </a:spcBef>
              <a:spcAft>
                <a:spcPts val="0"/>
              </a:spcAft>
              <a:buClr>
                <a:schemeClr val="dk1"/>
              </a:buClr>
              <a:buSzPct val="25000"/>
              <a:buFont typeface="Arial"/>
              <a:buNone/>
            </a:pPr>
            <a:r>
              <a:rPr lang="de"/>
              <a:t>4. Interation</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76200" y="868948"/>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compare different calculations easily so that I am able to find the investment that suits my ideas and possibilities the most.</a:t>
            </a:r>
          </a:p>
        </p:txBody>
      </p:sp>
      <p:sp>
        <p:nvSpPr>
          <p:cNvPr id="441" name="Shape 441"/>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442" name="Shape 442"/>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Compare Results </a:t>
            </a:r>
          </a:p>
        </p:txBody>
      </p:sp>
      <p:sp>
        <p:nvSpPr>
          <p:cNvPr id="443" name="Shape 443"/>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a:t>
            </a:r>
          </a:p>
          <a:p>
            <a:pPr marL="457200" marR="0" lvl="0" indent="-228600" algn="l" rtl="0">
              <a:lnSpc>
                <a:spcPct val="100000"/>
              </a:lnSpc>
              <a:spcBef>
                <a:spcPts val="600"/>
              </a:spcBef>
              <a:spcAft>
                <a:spcPts val="0"/>
              </a:spcAft>
              <a:buClr>
                <a:schemeClr val="dk1"/>
              </a:buClr>
              <a:buSzPct val="25000"/>
              <a:buFont typeface="Arial"/>
              <a:buChar char="•"/>
            </a:pPr>
            <a:r>
              <a:rPr lang="de" sz="1800" b="0" i="0" u="none" strike="noStrike" cap="none" baseline="0">
                <a:solidFill>
                  <a:srgbClr val="000000"/>
                </a:solidFill>
                <a:latin typeface="Arial"/>
                <a:ea typeface="Arial"/>
                <a:cs typeface="Arial"/>
                <a:sym typeface="Arial"/>
              </a:rPr>
              <a:t>Results from different calculations are displayed in aligned columns</a:t>
            </a:r>
          </a:p>
          <a:p>
            <a:pPr marL="457200" marR="0" lvl="0" indent="-228600" algn="l" rtl="0">
              <a:lnSpc>
                <a:spcPct val="100000"/>
              </a:lnSpc>
              <a:spcBef>
                <a:spcPts val="600"/>
              </a:spcBef>
              <a:spcAft>
                <a:spcPts val="0"/>
              </a:spcAft>
              <a:buClr>
                <a:schemeClr val="dk1"/>
              </a:buClr>
              <a:buSzPct val="25000"/>
              <a:buFont typeface="Arial"/>
              <a:buChar char="•"/>
            </a:pPr>
            <a:r>
              <a:rPr lang="de" sz="1800" b="0" i="0" u="none" strike="noStrike" cap="none" baseline="0">
                <a:solidFill>
                  <a:srgbClr val="000000"/>
                </a:solidFill>
                <a:latin typeface="Arial"/>
                <a:ea typeface="Arial"/>
                <a:cs typeface="Arial"/>
                <a:sym typeface="Arial"/>
              </a:rPr>
              <a:t>Graphical results are displayed on a single graph where appropriate (Eg. ROI)</a:t>
            </a:r>
          </a:p>
          <a:p>
            <a:pPr marL="457200" marR="0" lvl="0" indent="-228600" algn="l" rtl="0">
              <a:lnSpc>
                <a:spcPct val="100000"/>
              </a:lnSpc>
              <a:spcBef>
                <a:spcPts val="600"/>
              </a:spcBef>
              <a:spcAft>
                <a:spcPts val="0"/>
              </a:spcAft>
              <a:buClr>
                <a:schemeClr val="dk1"/>
              </a:buClr>
              <a:buSzPct val="25000"/>
              <a:buFont typeface="Arial"/>
              <a:buChar char="•"/>
            </a:pPr>
            <a:r>
              <a:rPr lang="de" sz="1800" b="0" i="0" u="none" strike="noStrike" cap="none" baseline="0">
                <a:solidFill>
                  <a:srgbClr val="000000"/>
                </a:solidFill>
                <a:latin typeface="Arial"/>
                <a:ea typeface="Arial"/>
                <a:cs typeface="Arial"/>
                <a:sym typeface="Arial"/>
              </a:rPr>
              <a:t>Different calculations can be compared by saving calculations that need to be compared</a:t>
            </a:r>
          </a:p>
        </p:txBody>
      </p:sp>
      <p:sp>
        <p:nvSpPr>
          <p:cNvPr id="444" name="Shape 444"/>
          <p:cNvSpPr txBox="1">
            <a:spLocks noGrp="1"/>
          </p:cNvSpPr>
          <p:nvPr>
            <p:ph type="body" idx="3"/>
          </p:nvPr>
        </p:nvSpPr>
        <p:spPr>
          <a:xfrm>
            <a:off x="76200" y="5371066"/>
            <a:ext cx="8991600" cy="13388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r>
              <a:rPr lang="de" sz="2000" b="0" i="0" u="none" strike="noStrike" cap="none" baseline="0">
                <a:solidFill>
                  <a:schemeClr val="dk1"/>
                </a:solidFill>
                <a:latin typeface="Arial"/>
                <a:ea typeface="Arial"/>
                <a:cs typeface="Arial"/>
                <a:sym typeface="Arial"/>
              </a:rPr>
              <a:t>Highlighting of import information like "Overall Costs", "Break Even", "ROI", "Amount of Energy generated", "Investment Costs„.</a:t>
            </a: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Dependant on 23 &amp; 14</a:t>
            </a:r>
          </a:p>
          <a:p>
            <a:endParaRPr/>
          </a:p>
        </p:txBody>
      </p:sp>
      <p:sp>
        <p:nvSpPr>
          <p:cNvPr id="445" name="Shape 445"/>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1800" b="0" i="0" u="none" strike="noStrike" cap="none" baseline="0">
                <a:solidFill>
                  <a:srgbClr val="000000"/>
                </a:solidFill>
                <a:latin typeface="Arial"/>
                <a:ea typeface="Arial"/>
                <a:cs typeface="Arial"/>
                <a:sym typeface="Arial"/>
              </a:rPr>
              <a:t>Story Points:16</a:t>
            </a:r>
          </a:p>
        </p:txBody>
      </p:sp>
      <p:sp>
        <p:nvSpPr>
          <p:cNvPr id="446" name="Shape 446"/>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447" name="Shape 447"/>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10</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76200" y="868945"/>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use my smartphone to locate my position/latitude so that I don't have to use a map.</a:t>
            </a:r>
          </a:p>
        </p:txBody>
      </p:sp>
      <p:sp>
        <p:nvSpPr>
          <p:cNvPr id="453" name="Shape 453"/>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454" name="Shape 454"/>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rtl="0">
              <a:lnSpc>
                <a:spcPct val="100000"/>
              </a:lnSpc>
              <a:spcBef>
                <a:spcPts val="0"/>
              </a:spcBef>
              <a:spcAft>
                <a:spcPts val="0"/>
              </a:spcAft>
              <a:buClr>
                <a:schemeClr val="dk1"/>
              </a:buClr>
              <a:buSzPct val="25000"/>
              <a:buFont typeface="Arial"/>
              <a:buNone/>
            </a:pPr>
            <a:r>
              <a:rPr lang="de" sz="2400"/>
              <a:t>Localization with a smartphone</a:t>
            </a:r>
          </a:p>
        </p:txBody>
      </p:sp>
      <p:sp>
        <p:nvSpPr>
          <p:cNvPr id="455" name="Shape 455"/>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00000"/>
              </a:lnSpc>
              <a:spcBef>
                <a:spcPts val="600"/>
              </a:spcBef>
              <a:spcAft>
                <a:spcPts val="0"/>
              </a:spcAft>
              <a:buClr>
                <a:schemeClr val="dk1"/>
              </a:buClr>
              <a:buSzPct val="166666"/>
              <a:buFont typeface="Arial"/>
              <a:buChar char="•"/>
            </a:pPr>
            <a:r>
              <a:rPr lang="de" sz="2000" b="0" i="0" u="none" strike="noStrike" cap="none" baseline="0">
                <a:solidFill>
                  <a:srgbClr val="000000"/>
                </a:solidFill>
                <a:latin typeface="Arial"/>
                <a:ea typeface="Arial"/>
                <a:cs typeface="Arial"/>
                <a:sym typeface="Arial"/>
              </a:rPr>
              <a:t>Position and latitude automatically generated in the location input</a:t>
            </a:r>
          </a:p>
          <a:p>
            <a:endParaRPr/>
          </a:p>
        </p:txBody>
      </p:sp>
      <p:sp>
        <p:nvSpPr>
          <p:cNvPr id="456" name="Shape 456"/>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r>
              <a:rPr lang="de" sz="2000" b="0" i="0" u="none" strike="noStrike" cap="none" baseline="0">
                <a:solidFill>
                  <a:schemeClr val="dk1"/>
                </a:solidFill>
                <a:latin typeface="Arial"/>
                <a:ea typeface="Arial"/>
                <a:cs typeface="Arial"/>
                <a:sym typeface="Arial"/>
              </a:rPr>
              <a:t>Location specified via GPS</a:t>
            </a:r>
            <a:r>
              <a:rPr lang="de" sz="2000"/>
              <a:t>, compass and will be synchronised with the application device.</a:t>
            </a:r>
          </a:p>
        </p:txBody>
      </p:sp>
      <p:sp>
        <p:nvSpPr>
          <p:cNvPr id="457" name="Shape 457"/>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Points:8</a:t>
            </a:r>
          </a:p>
        </p:txBody>
      </p:sp>
      <p:sp>
        <p:nvSpPr>
          <p:cNvPr id="458" name="Shape 458"/>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459" name="Shape 459"/>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12</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76200" y="86894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let me select my location from google maps so that I don't have to enter my location manually.</a:t>
            </a:r>
          </a:p>
        </p:txBody>
      </p:sp>
      <p:sp>
        <p:nvSpPr>
          <p:cNvPr id="465" name="Shape 465"/>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466" name="Shape 466"/>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t>Automatic localisation</a:t>
            </a:r>
          </a:p>
        </p:txBody>
      </p:sp>
      <p:sp>
        <p:nvSpPr>
          <p:cNvPr id="467" name="Shape 467"/>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0" marR="0" lvl="0" indent="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 Identify my current location</a:t>
            </a:r>
          </a:p>
          <a:p>
            <a:pPr marL="0" marR="0" lvl="0" indent="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 input current location into the location input</a:t>
            </a:r>
          </a:p>
        </p:txBody>
      </p:sp>
      <p:sp>
        <p:nvSpPr>
          <p:cNvPr id="468" name="Shape 468"/>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p:txBody>
      </p:sp>
      <p:sp>
        <p:nvSpPr>
          <p:cNvPr id="469" name="Shape 469"/>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470" name="Shape 470"/>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471" name="Shape 471"/>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17</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Motivation</a:t>
            </a:r>
            <a:endParaRPr lang="en-AU" dirty="0"/>
          </a:p>
        </p:txBody>
      </p:sp>
      <p:sp>
        <p:nvSpPr>
          <p:cNvPr id="3" name="Content Placeholder 2"/>
          <p:cNvSpPr>
            <a:spLocks noGrp="1"/>
          </p:cNvSpPr>
          <p:nvPr>
            <p:ph idx="1"/>
          </p:nvPr>
        </p:nvSpPr>
        <p:spPr/>
        <p:txBody>
          <a:bodyPr/>
          <a:lstStyle/>
          <a:p>
            <a:r>
              <a:rPr lang="en-AU" dirty="0" smtClean="0"/>
              <a:t>Solar systems are expensive</a:t>
            </a:r>
          </a:p>
          <a:p>
            <a:r>
              <a:rPr lang="en-AU" dirty="0" smtClean="0"/>
              <a:t>Rules about feed-in tariffs are complicated</a:t>
            </a:r>
          </a:p>
          <a:p>
            <a:r>
              <a:rPr lang="en-AU" dirty="0" smtClean="0"/>
              <a:t>Current electricity cost is inexpensive</a:t>
            </a:r>
          </a:p>
          <a:p>
            <a:pPr lvl="1"/>
            <a:r>
              <a:rPr lang="en-AU" dirty="0" smtClean="0"/>
              <a:t>compared to solar generation</a:t>
            </a:r>
          </a:p>
          <a:p>
            <a:r>
              <a:rPr lang="en-AU" dirty="0" smtClean="0"/>
              <a:t>Sales people want to sell</a:t>
            </a:r>
          </a:p>
          <a:p>
            <a:pPr lvl="1"/>
            <a:r>
              <a:rPr lang="en-AU" dirty="0" smtClean="0"/>
              <a:t>not provide full discussions of all issues</a:t>
            </a:r>
          </a:p>
          <a:p>
            <a:r>
              <a:rPr lang="en-AU" dirty="0" smtClean="0"/>
              <a:t>Maybe something about being “green”</a:t>
            </a:r>
            <a:endParaRPr lang="en-AU" dirty="0"/>
          </a:p>
        </p:txBody>
      </p:sp>
      <p:pic>
        <p:nvPicPr>
          <p:cNvPr id="22537" name="Picture 9" descr="C:\Users\thomasr\AppData\Local\Microsoft\Windows\Temporary Internet Files\Content.IE5\X8I01AKA\MC900441323[1].png"/>
          <p:cNvPicPr>
            <a:picLocks noChangeAspect="1" noChangeArrowheads="1"/>
          </p:cNvPicPr>
          <p:nvPr/>
        </p:nvPicPr>
        <p:blipFill>
          <a:blip r:embed="rId3" cstate="print"/>
          <a:srcRect/>
          <a:stretch>
            <a:fillRect/>
          </a:stretch>
        </p:blipFill>
        <p:spPr bwMode="auto">
          <a:xfrm>
            <a:off x="7521388" y="1"/>
            <a:ext cx="1622612" cy="1622612"/>
          </a:xfrm>
          <a:prstGeom prst="rect">
            <a:avLst/>
          </a:prstGeom>
          <a:noFill/>
        </p:spPr>
      </p:pic>
    </p:spTree>
    <p:extLst>
      <p:ext uri="{BB962C8B-B14F-4D97-AF65-F5344CB8AC3E}">
        <p14:creationId xmlns:p14="http://schemas.microsoft.com/office/powerpoint/2010/main" val="2354820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see the annual maintenance costs so that I can plan my budget.</a:t>
            </a:r>
          </a:p>
        </p:txBody>
      </p:sp>
      <p:sp>
        <p:nvSpPr>
          <p:cNvPr id="477" name="Shape 477"/>
          <p:cNvSpPr txBox="1"/>
          <p:nvPr/>
        </p:nvSpPr>
        <p:spPr>
          <a:xfrm>
            <a:off x="7840125" y="135475"/>
            <a:ext cx="1253099" cy="762000"/>
          </a:xfrm>
          <a:prstGeom prst="rect">
            <a:avLst/>
          </a:prstGeom>
          <a:noFill/>
          <a:ln>
            <a:noFill/>
          </a:ln>
        </p:spPr>
        <p:txBody>
          <a:bodyPr lIns="91425" tIns="91425" rIns="91425" bIns="91425" anchor="t" anchorCtr="0">
            <a:spAutoFit/>
          </a:bodyPr>
          <a:lstStyle/>
          <a:p>
            <a:endParaRPr/>
          </a:p>
        </p:txBody>
      </p:sp>
      <p:sp>
        <p:nvSpPr>
          <p:cNvPr id="478" name="Shape 478"/>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800" b="1" i="0" u="none" strike="noStrike" cap="none" baseline="0">
                <a:solidFill>
                  <a:schemeClr val="dk1"/>
                </a:solidFill>
                <a:latin typeface="Arial"/>
                <a:ea typeface="Arial"/>
                <a:cs typeface="Arial"/>
                <a:sym typeface="Arial"/>
              </a:rPr>
              <a:t>Equipment maintenance cost</a:t>
            </a:r>
          </a:p>
        </p:txBody>
      </p:sp>
      <p:sp>
        <p:nvSpPr>
          <p:cNvPr id="479" name="Shape 479"/>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a:t>
            </a:r>
            <a:r>
              <a:rPr lang="de" sz="2000" b="0" i="0" u="none" strike="noStrike" cap="none" baseline="0">
                <a:solidFill>
                  <a:schemeClr val="dk1"/>
                </a:solidFill>
                <a:latin typeface="Arial"/>
                <a:ea typeface="Arial"/>
                <a:cs typeface="Arial"/>
                <a:sym typeface="Arial"/>
              </a:rPr>
              <a:t>Expected fix costs and variable costs</a:t>
            </a:r>
          </a:p>
          <a:p>
            <a:pPr marL="342900" marR="0" lvl="0" indent="-342900" algn="l" rtl="0">
              <a:lnSpc>
                <a:spcPct val="115000"/>
              </a:lnSpc>
              <a:spcBef>
                <a:spcPts val="0"/>
              </a:spcBef>
              <a:spcAft>
                <a:spcPts val="0"/>
              </a:spcAft>
              <a:buClr>
                <a:schemeClr val="dk1"/>
              </a:buClr>
              <a:buSzPct val="25000"/>
              <a:buFont typeface="Arial"/>
              <a:buNone/>
            </a:pPr>
            <a:r>
              <a:rPr lang="de" sz="1800" b="0" i="0" u="none" strike="noStrike" cap="none" baseline="0">
                <a:solidFill>
                  <a:schemeClr val="dk1"/>
                </a:solidFill>
                <a:latin typeface="Arial"/>
                <a:ea typeface="Arial"/>
                <a:cs typeface="Arial"/>
                <a:sym typeface="Arial"/>
              </a:rPr>
              <a:t>- Apart from the total system cost the system will show the estimate cost with maintenance per year</a:t>
            </a:r>
          </a:p>
          <a:p>
            <a:pPr marL="342900" marR="0" lvl="0" indent="-342900" algn="l" rtl="0">
              <a:lnSpc>
                <a:spcPct val="115000"/>
              </a:lnSpc>
              <a:spcBef>
                <a:spcPts val="0"/>
              </a:spcBef>
              <a:spcAft>
                <a:spcPts val="0"/>
              </a:spcAft>
              <a:buClr>
                <a:schemeClr val="dk1"/>
              </a:buClr>
              <a:buSzPct val="25000"/>
              <a:buFont typeface="Arial"/>
              <a:buNone/>
            </a:pPr>
            <a:r>
              <a:rPr lang="de" sz="1800" b="0" i="0" u="none" strike="noStrike" cap="none" baseline="0">
                <a:solidFill>
                  <a:schemeClr val="dk1"/>
                </a:solidFill>
                <a:latin typeface="Arial"/>
                <a:ea typeface="Arial"/>
                <a:cs typeface="Arial"/>
                <a:sym typeface="Arial"/>
              </a:rPr>
              <a:t>- Maintenance information will be shown in the Equipment screen and also in the final report</a:t>
            </a:r>
          </a:p>
          <a:p>
            <a:endParaRPr/>
          </a:p>
          <a:p>
            <a:endParaRPr/>
          </a:p>
          <a:p>
            <a:endParaRPr/>
          </a:p>
          <a:p>
            <a:endParaRPr/>
          </a:p>
        </p:txBody>
      </p:sp>
      <p:sp>
        <p:nvSpPr>
          <p:cNvPr id="480" name="Shape 480"/>
          <p:cNvSpPr txBox="1">
            <a:spLocks noGrp="1"/>
          </p:cNvSpPr>
          <p:nvPr>
            <p:ph type="body" idx="3"/>
          </p:nvPr>
        </p:nvSpPr>
        <p:spPr>
          <a:xfrm>
            <a:off x="76200" y="5371066"/>
            <a:ext cx="8991600" cy="13100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p>
          <a:p>
            <a:pPr marL="342900" marR="0" lvl="0" indent="-342900" algn="l" rtl="0">
              <a:lnSpc>
                <a:spcPct val="115000"/>
              </a:lnSpc>
              <a:spcBef>
                <a:spcPts val="0"/>
              </a:spcBef>
              <a:spcAft>
                <a:spcPts val="0"/>
              </a:spcAft>
              <a:buClr>
                <a:schemeClr val="dk1"/>
              </a:buClr>
              <a:buSzPct val="25000"/>
              <a:buFont typeface="Arial"/>
              <a:buNone/>
            </a:pPr>
            <a:r>
              <a:rPr lang="de" sz="1200" b="0" i="0" u="none" strike="noStrike" cap="none" baseline="0">
                <a:solidFill>
                  <a:srgbClr val="000000"/>
                </a:solidFill>
                <a:latin typeface="Arial"/>
                <a:ea typeface="Arial"/>
                <a:cs typeface="Arial"/>
                <a:sym typeface="Arial"/>
              </a:rPr>
              <a:t>-</a:t>
            </a:r>
            <a:r>
              <a:rPr lang="de" sz="1200" b="0" i="0" u="none" strike="noStrike" cap="none" baseline="0">
                <a:solidFill>
                  <a:schemeClr val="dk1"/>
                </a:solidFill>
                <a:latin typeface="Arial"/>
                <a:ea typeface="Arial"/>
                <a:cs typeface="Arial"/>
                <a:sym typeface="Arial"/>
              </a:rPr>
              <a:t>This is included in the output report.</a:t>
            </a:r>
          </a:p>
          <a:p>
            <a:pPr marL="342900" marR="0" lvl="0" indent="-342900" algn="l" rtl="0">
              <a:lnSpc>
                <a:spcPct val="115000"/>
              </a:lnSpc>
              <a:spcBef>
                <a:spcPts val="0"/>
              </a:spcBef>
              <a:spcAft>
                <a:spcPts val="0"/>
              </a:spcAft>
              <a:buClr>
                <a:schemeClr val="dk1"/>
              </a:buClr>
              <a:buSzPct val="25000"/>
              <a:buFont typeface="Arial"/>
              <a:buNone/>
            </a:pPr>
            <a:r>
              <a:rPr lang="de" sz="1200" b="0" i="0" u="none" strike="noStrike" cap="none" baseline="0">
                <a:solidFill>
                  <a:schemeClr val="dk1"/>
                </a:solidFill>
                <a:latin typeface="Arial"/>
                <a:ea typeface="Arial"/>
                <a:cs typeface="Arial"/>
                <a:sym typeface="Arial"/>
              </a:rPr>
              <a:t>- Need a good source of information for solar power equipment (needs interned research</a:t>
            </a:r>
          </a:p>
          <a:p>
            <a:pPr marL="342900" marR="0" lvl="0" indent="-342900" algn="l" rtl="0">
              <a:lnSpc>
                <a:spcPct val="115000"/>
              </a:lnSpc>
              <a:spcBef>
                <a:spcPts val="0"/>
              </a:spcBef>
              <a:spcAft>
                <a:spcPts val="0"/>
              </a:spcAft>
              <a:buClr>
                <a:schemeClr val="dk1"/>
              </a:buClr>
              <a:buSzPct val="25000"/>
              <a:buFont typeface="Arial"/>
              <a:buNone/>
            </a:pPr>
            <a:r>
              <a:rPr lang="de" sz="1200" b="0" i="0" u="none" strike="noStrike" cap="none" baseline="0">
                <a:solidFill>
                  <a:schemeClr val="dk1"/>
                </a:solidFill>
                <a:latin typeface="Arial"/>
                <a:ea typeface="Arial"/>
                <a:cs typeface="Arial"/>
                <a:sym typeface="Arial"/>
              </a:rPr>
              <a:t>Dependant for equipment information</a:t>
            </a:r>
          </a:p>
          <a:p>
            <a:pPr marL="342900" marR="0" lvl="0" indent="-342900" algn="l" rtl="0">
              <a:lnSpc>
                <a:spcPct val="115000"/>
              </a:lnSpc>
              <a:spcBef>
                <a:spcPts val="0"/>
              </a:spcBef>
              <a:spcAft>
                <a:spcPts val="0"/>
              </a:spcAft>
              <a:buClr>
                <a:schemeClr val="dk1"/>
              </a:buClr>
              <a:buSzPct val="25000"/>
              <a:buFont typeface="Arial"/>
              <a:buNone/>
            </a:pPr>
            <a:r>
              <a:rPr lang="de" sz="1200" b="0" i="0" u="none" strike="noStrike" cap="none" baseline="0">
                <a:solidFill>
                  <a:schemeClr val="dk1"/>
                </a:solidFill>
                <a:latin typeface="Arial"/>
                <a:ea typeface="Arial"/>
                <a:cs typeface="Arial"/>
                <a:sym typeface="Arial"/>
              </a:rPr>
              <a:t>Time for Implementation: 2h</a:t>
            </a:r>
          </a:p>
          <a:p>
            <a:endParaRPr/>
          </a:p>
          <a:p>
            <a:endParaRPr/>
          </a:p>
          <a:p>
            <a:endParaRPr/>
          </a:p>
          <a:p>
            <a:endParaRPr/>
          </a:p>
          <a:p>
            <a:endParaRPr/>
          </a:p>
        </p:txBody>
      </p:sp>
      <p:sp>
        <p:nvSpPr>
          <p:cNvPr id="481" name="Shape 481"/>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Points:1</a:t>
            </a:r>
          </a:p>
        </p:txBody>
      </p:sp>
      <p:sp>
        <p:nvSpPr>
          <p:cNvPr id="482" name="Shape 482"/>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483" name="Shape 483"/>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24</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76200" y="86895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400" b="0" i="0" u="none" strike="noStrike" cap="none" baseline="0">
                <a:solidFill>
                  <a:srgbClr val="000000"/>
                </a:solidFill>
                <a:latin typeface="Arial"/>
                <a:ea typeface="Arial"/>
                <a:cs typeface="Arial"/>
                <a:sym typeface="Arial"/>
              </a:rPr>
              <a:t>As a sales person I want to be able to generate an one page overview about the calculation details so that all relevant information is accessed easily.</a:t>
            </a:r>
          </a:p>
          <a:p>
            <a:endParaRPr/>
          </a:p>
        </p:txBody>
      </p:sp>
      <p:sp>
        <p:nvSpPr>
          <p:cNvPr id="489" name="Shape 489"/>
          <p:cNvSpPr txBox="1">
            <a:spLocks noGrp="1"/>
          </p:cNvSpPr>
          <p:nvPr>
            <p:ph type="title"/>
          </p:nvPr>
        </p:nvSpPr>
        <p:spPr>
          <a:xfrm>
            <a:off x="1092208" y="54975"/>
            <a:ext cx="5621700" cy="753599"/>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b="1" i="0" u="none" strike="noStrike" cap="none" baseline="0">
                <a:solidFill>
                  <a:schemeClr val="dk1"/>
                </a:solidFill>
                <a:latin typeface="Arial"/>
                <a:ea typeface="Arial"/>
                <a:cs typeface="Arial"/>
                <a:sym typeface="Arial"/>
              </a:rPr>
              <a:t>Specific final report for sales person</a:t>
            </a:r>
          </a:p>
        </p:txBody>
      </p:sp>
      <p:sp>
        <p:nvSpPr>
          <p:cNvPr id="490" name="Shape 490"/>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15000"/>
              </a:lnSpc>
              <a:spcBef>
                <a:spcPts val="600"/>
              </a:spcBef>
              <a:spcAft>
                <a:spcPts val="0"/>
              </a:spcAft>
              <a:buClr>
                <a:schemeClr val="dk1"/>
              </a:buClr>
              <a:buSzPct val="25000"/>
              <a:buFont typeface="Arial"/>
              <a:buChar char="•"/>
            </a:pPr>
            <a:r>
              <a:rPr lang="de" sz="1800" b="0" i="0" u="none" strike="noStrike" cap="none" baseline="0">
                <a:solidFill>
                  <a:schemeClr val="dk1"/>
                </a:solidFill>
                <a:latin typeface="Arial"/>
                <a:ea typeface="Arial"/>
                <a:cs typeface="Arial"/>
                <a:sym typeface="Arial"/>
              </a:rPr>
              <a:t>- While creating the profile the user defines his role (sales person, prospective owner, current owner), so the system can decide what is the best report to show</a:t>
            </a:r>
          </a:p>
          <a:p>
            <a:pPr marL="342900" marR="0" lvl="0" indent="-342900" algn="l" rtl="0">
              <a:lnSpc>
                <a:spcPct val="115000"/>
              </a:lnSpc>
              <a:spcBef>
                <a:spcPts val="600"/>
              </a:spcBef>
              <a:spcAft>
                <a:spcPts val="0"/>
              </a:spcAft>
              <a:buClr>
                <a:schemeClr val="dk1"/>
              </a:buClr>
              <a:buSzPct val="25000"/>
              <a:buFont typeface="Arial"/>
              <a:buChar char="•"/>
            </a:pPr>
            <a:r>
              <a:rPr lang="de" sz="1800" b="0" i="0" u="none" strike="noStrike" cap="none" baseline="0">
                <a:solidFill>
                  <a:schemeClr val="dk1"/>
                </a:solidFill>
                <a:latin typeface="Arial"/>
                <a:ea typeface="Arial"/>
                <a:cs typeface="Arial"/>
                <a:sym typeface="Arial"/>
              </a:rPr>
              <a:t>- Reports for sales person must compares at least one similar equipment in the same report</a:t>
            </a:r>
          </a:p>
          <a:p>
            <a:endParaRPr/>
          </a:p>
          <a:p>
            <a:endParaRPr/>
          </a:p>
          <a:p>
            <a:endParaRPr/>
          </a:p>
        </p:txBody>
      </p:sp>
      <p:sp>
        <p:nvSpPr>
          <p:cNvPr id="491" name="Shape 491"/>
          <p:cNvSpPr txBox="1">
            <a:spLocks noGrp="1"/>
          </p:cNvSpPr>
          <p:nvPr>
            <p:ph type="body" idx="3"/>
          </p:nvPr>
        </p:nvSpPr>
        <p:spPr>
          <a:xfrm>
            <a:off x="76200" y="5371066"/>
            <a:ext cx="8991600" cy="13100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pPr marL="0" marR="0" lvl="0" indent="457200" algn="l" rtl="0">
              <a:lnSpc>
                <a:spcPct val="115000"/>
              </a:lnSpc>
              <a:spcBef>
                <a:spcPts val="600"/>
              </a:spcBef>
              <a:spcAft>
                <a:spcPts val="0"/>
              </a:spcAft>
              <a:buNone/>
            </a:pPr>
            <a:r>
              <a:rPr lang="de" sz="2000" b="0" i="0" u="none" strike="noStrike" cap="none" baseline="0">
                <a:solidFill>
                  <a:schemeClr val="dk1"/>
                </a:solidFill>
                <a:latin typeface="Arial"/>
                <a:ea typeface="Arial"/>
                <a:cs typeface="Arial"/>
                <a:sym typeface="Arial"/>
              </a:rPr>
              <a:t>- We need to refine the specific fields relevant for sales person</a:t>
            </a:r>
          </a:p>
          <a:p>
            <a:endParaRPr/>
          </a:p>
          <a:p>
            <a:endParaRPr/>
          </a:p>
          <a:p>
            <a:endParaRPr/>
          </a:p>
        </p:txBody>
      </p:sp>
      <p:sp>
        <p:nvSpPr>
          <p:cNvPr id="492" name="Shape 492"/>
          <p:cNvSpPr txBox="1"/>
          <p:nvPr/>
        </p:nvSpPr>
        <p:spPr>
          <a:xfrm>
            <a:off x="7956375" y="84675"/>
            <a:ext cx="11366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Points:1</a:t>
            </a:r>
          </a:p>
        </p:txBody>
      </p:sp>
      <p:sp>
        <p:nvSpPr>
          <p:cNvPr id="493" name="Shape 493"/>
          <p:cNvSpPr txBox="1"/>
          <p:nvPr/>
        </p:nvSpPr>
        <p:spPr>
          <a:xfrm>
            <a:off x="6824165" y="84675"/>
            <a:ext cx="10838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494" name="Shape 494"/>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29</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457200" y="679004"/>
            <a:ext cx="8229600" cy="738599"/>
          </a:xfrm>
          <a:prstGeom prst="rect">
            <a:avLst/>
          </a:prstGeom>
          <a:noFill/>
          <a:ln>
            <a:noFill/>
          </a:ln>
        </p:spPr>
        <p:txBody>
          <a:bodyPr lIns="91425" tIns="91425" rIns="91425" bIns="91425" anchor="b" anchorCtr="0">
            <a:spAutoFit/>
          </a:bodyPr>
          <a:lstStyle/>
          <a:p>
            <a:pPr marL="0" marR="0" lvl="0" indent="228600" algn="l" rtl="0">
              <a:lnSpc>
                <a:spcPct val="100000"/>
              </a:lnSpc>
              <a:spcBef>
                <a:spcPts val="0"/>
              </a:spcBef>
              <a:spcAft>
                <a:spcPts val="0"/>
              </a:spcAft>
              <a:buClr>
                <a:schemeClr val="dk1"/>
              </a:buClr>
              <a:buSzPct val="25000"/>
              <a:buFont typeface="Arial"/>
              <a:buNone/>
            </a:pPr>
            <a:r>
              <a:rPr lang="de"/>
              <a:t>3. &amp;  4. Release</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76200" y="86895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check my roof orientation using Google Maps so that I am able to figure out the correct direction without using any additional equipment.</a:t>
            </a:r>
          </a:p>
          <a:p>
            <a:endParaRPr/>
          </a:p>
        </p:txBody>
      </p:sp>
      <p:sp>
        <p:nvSpPr>
          <p:cNvPr id="505" name="Shape 505"/>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506" name="Shape 506"/>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000">
                <a:solidFill>
                  <a:srgbClr val="000000"/>
                </a:solidFill>
              </a:rPr>
              <a:t>Google Maps Roof Direction</a:t>
            </a:r>
          </a:p>
        </p:txBody>
      </p:sp>
      <p:sp>
        <p:nvSpPr>
          <p:cNvPr id="507" name="Shape 507"/>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457200" marR="0" lvl="0" indent="-228600" algn="l" rtl="0">
              <a:lnSpc>
                <a:spcPct val="115000"/>
              </a:lnSpc>
              <a:spcBef>
                <a:spcPts val="0"/>
              </a:spcBef>
              <a:spcAft>
                <a:spcPts val="0"/>
              </a:spcAft>
              <a:buClr>
                <a:schemeClr val="dk1"/>
              </a:buClr>
              <a:buSzPct val="25000"/>
              <a:buFont typeface="Arial"/>
              <a:buChar char="•"/>
            </a:pPr>
            <a:r>
              <a:rPr lang="de" sz="1800" b="0" i="0" u="none" strike="noStrike" cap="none" baseline="0">
                <a:solidFill>
                  <a:schemeClr val="dk1"/>
                </a:solidFill>
                <a:latin typeface="Arial"/>
                <a:ea typeface="Arial"/>
                <a:cs typeface="Arial"/>
                <a:sym typeface="Arial"/>
              </a:rPr>
              <a:t>A compass (or similar) is projected onto Google Maps at the desired location</a:t>
            </a:r>
          </a:p>
          <a:p>
            <a:pPr marL="457200" marR="0" lvl="0" indent="-228600" algn="l" rtl="0">
              <a:lnSpc>
                <a:spcPct val="115000"/>
              </a:lnSpc>
              <a:spcBef>
                <a:spcPts val="0"/>
              </a:spcBef>
              <a:spcAft>
                <a:spcPts val="0"/>
              </a:spcAft>
              <a:buClr>
                <a:schemeClr val="dk1"/>
              </a:buClr>
              <a:buSzPct val="25000"/>
              <a:buFont typeface="Arial"/>
              <a:buChar char="•"/>
            </a:pPr>
            <a:r>
              <a:rPr lang="de" sz="1800" b="0" i="0" u="none" strike="noStrike" cap="none" baseline="0">
                <a:solidFill>
                  <a:schemeClr val="dk1"/>
                </a:solidFill>
                <a:latin typeface="Arial"/>
                <a:ea typeface="Arial"/>
                <a:cs typeface="Arial"/>
                <a:sym typeface="Arial"/>
              </a:rPr>
              <a:t>An input field is located near the Google Maps projection such that users can read the compass direction off the map and input it directly into the input field.</a:t>
            </a:r>
          </a:p>
          <a:p>
            <a:endParaRPr/>
          </a:p>
          <a:p>
            <a:endParaRPr/>
          </a:p>
          <a:p>
            <a:endParaRPr/>
          </a:p>
        </p:txBody>
      </p:sp>
      <p:sp>
        <p:nvSpPr>
          <p:cNvPr id="508" name="Shape 508"/>
          <p:cNvSpPr txBox="1">
            <a:spLocks noGrp="1"/>
          </p:cNvSpPr>
          <p:nvPr>
            <p:ph type="body" idx="3"/>
          </p:nvPr>
        </p:nvSpPr>
        <p:spPr>
          <a:xfrm>
            <a:off x="76200" y="5371066"/>
            <a:ext cx="8991600" cy="13212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r>
              <a:rPr lang="de" sz="2000" b="0" i="0" u="none" strike="noStrike" cap="none" baseline="0">
                <a:solidFill>
                  <a:schemeClr val="dk1"/>
                </a:solidFill>
                <a:latin typeface="Arial"/>
                <a:ea typeface="Arial"/>
                <a:cs typeface="Arial"/>
                <a:sym typeface="Arial"/>
              </a:rPr>
              <a:t>URL with example is http://www.renewable-energy-concepts.com/german/sonnenenergie/basiswissen-solarenergie/ausrichtung-azimuth-stromertrag.html (German Website)</a:t>
            </a:r>
          </a:p>
          <a:p>
            <a:endParaRPr/>
          </a:p>
        </p:txBody>
      </p:sp>
      <p:sp>
        <p:nvSpPr>
          <p:cNvPr id="509" name="Shape 509"/>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Points:8</a:t>
            </a:r>
          </a:p>
        </p:txBody>
      </p:sp>
      <p:sp>
        <p:nvSpPr>
          <p:cNvPr id="510" name="Shape 510"/>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511" name="Shape 511"/>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8</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76200" y="86894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be able to provide me with power throughput statistics for other solar system owners in my area so that I can gain a realistic idea of what to expect from a solar system.</a:t>
            </a:r>
          </a:p>
        </p:txBody>
      </p:sp>
      <p:sp>
        <p:nvSpPr>
          <p:cNvPr id="517" name="Shape 517"/>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a:t>Power statistic comparison with neighbourhood</a:t>
            </a:r>
          </a:p>
        </p:txBody>
      </p:sp>
      <p:sp>
        <p:nvSpPr>
          <p:cNvPr id="518" name="Shape 518"/>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00000"/>
              </a:lnSpc>
              <a:spcBef>
                <a:spcPts val="600"/>
              </a:spcBef>
              <a:spcAft>
                <a:spcPts val="0"/>
              </a:spcAft>
              <a:buClr>
                <a:schemeClr val="dk1"/>
              </a:buClr>
              <a:buSzPct val="25000"/>
              <a:buFont typeface="Arial"/>
              <a:buNone/>
            </a:pPr>
            <a:r>
              <a:rPr lang="de" sz="3200" b="0" i="0" u="none" strike="noStrike" cap="none" baseline="0">
                <a:solidFill>
                  <a:srgbClr val="000000"/>
                </a:solidFill>
                <a:latin typeface="Arial"/>
                <a:ea typeface="Arial"/>
                <a:cs typeface="Arial"/>
                <a:sym typeface="Arial"/>
              </a:rPr>
              <a:t>- </a:t>
            </a:r>
            <a:r>
              <a:rPr lang="de" sz="2000" b="0" i="0" u="none" strike="noStrike" cap="none" baseline="0">
                <a:solidFill>
                  <a:srgbClr val="000000"/>
                </a:solidFill>
                <a:latin typeface="Arial"/>
                <a:ea typeface="Arial"/>
                <a:cs typeface="Arial"/>
                <a:sym typeface="Arial"/>
              </a:rPr>
              <a:t>Show in a map the statistics of the neighborhood within a range of up to 5 kilometers</a:t>
            </a:r>
          </a:p>
          <a:p>
            <a:pPr marL="342900" marR="0" lvl="0" indent="-342900" algn="l" rtl="0">
              <a:lnSpc>
                <a:spcPct val="100000"/>
              </a:lnSpc>
              <a:spcBef>
                <a:spcPts val="600"/>
              </a:spcBef>
              <a:spcAft>
                <a:spcPts val="0"/>
              </a:spcAft>
              <a:buClr>
                <a:schemeClr val="dk1"/>
              </a:buClr>
              <a:buSzPct val="25000"/>
              <a:buFont typeface="Arial"/>
              <a:buNone/>
            </a:pPr>
            <a:r>
              <a:rPr lang="de"/>
              <a:t>- </a:t>
            </a:r>
            <a:r>
              <a:rPr lang="de" sz="2000"/>
              <a:t>If there is no neighbors, show the average statistics of the city in a map</a:t>
            </a:r>
          </a:p>
          <a:p>
            <a:endParaRPr/>
          </a:p>
        </p:txBody>
      </p:sp>
      <p:sp>
        <p:nvSpPr>
          <p:cNvPr id="519" name="Shape 519"/>
          <p:cNvSpPr txBox="1">
            <a:spLocks noGrp="1"/>
          </p:cNvSpPr>
          <p:nvPr>
            <p:ph type="body" idx="3"/>
          </p:nvPr>
        </p:nvSpPr>
        <p:spPr>
          <a:xfrm>
            <a:off x="76200" y="5371062"/>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r>
              <a:rPr lang="de" sz="2000" b="0" i="0" u="none" strike="noStrike" cap="none" baseline="0">
                <a:solidFill>
                  <a:schemeClr val="dk1"/>
                </a:solidFill>
                <a:latin typeface="Arial"/>
                <a:ea typeface="Arial"/>
                <a:cs typeface="Arial"/>
                <a:sym typeface="Arial"/>
              </a:rPr>
              <a:t>E.g see </a:t>
            </a:r>
            <a:r>
              <a:rPr lang="de" sz="2000" b="0" i="0" u="sng" strike="noStrike" cap="none" baseline="0">
                <a:solidFill>
                  <a:schemeClr val="hlink"/>
                </a:solidFill>
                <a:latin typeface="Arial"/>
                <a:ea typeface="Arial"/>
                <a:cs typeface="Arial"/>
                <a:sym typeface="Arial"/>
                <a:hlinkClick r:id="rId3"/>
              </a:rPr>
              <a:t>http://www.tpg.com.au/maps/</a:t>
            </a:r>
            <a:r>
              <a:rPr lang="de" sz="2000" b="0" i="0" u="none" strike="noStrike" cap="none" baseline="0">
                <a:solidFill>
                  <a:schemeClr val="dk1"/>
                </a:solidFill>
                <a:latin typeface="Arial"/>
                <a:ea typeface="Arial"/>
                <a:cs typeface="Arial"/>
                <a:sym typeface="Arial"/>
              </a:rPr>
              <a:t>.</a:t>
            </a: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Assuming that there is no existing database.</a:t>
            </a:r>
          </a:p>
          <a:p>
            <a:endParaRPr/>
          </a:p>
        </p:txBody>
      </p:sp>
      <p:sp>
        <p:nvSpPr>
          <p:cNvPr id="520" name="Shape 520"/>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1800" b="0" i="0" u="none" strike="noStrike" cap="none" baseline="0">
                <a:solidFill>
                  <a:srgbClr val="000000"/>
                </a:solidFill>
                <a:latin typeface="Arial"/>
                <a:ea typeface="Arial"/>
                <a:cs typeface="Arial"/>
                <a:sym typeface="Arial"/>
              </a:rPr>
              <a:t>Story Points:32 </a:t>
            </a:r>
          </a:p>
        </p:txBody>
      </p:sp>
      <p:sp>
        <p:nvSpPr>
          <p:cNvPr id="521" name="Shape 521"/>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522" name="Shape 522"/>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16</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body" idx="1"/>
          </p:nvPr>
        </p:nvSpPr>
        <p:spPr>
          <a:xfrm>
            <a:off x="76200" y="86894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include up to date information about tariffs and rates in my location so that I don't have to research the information myself.</a:t>
            </a:r>
          </a:p>
        </p:txBody>
      </p:sp>
      <p:sp>
        <p:nvSpPr>
          <p:cNvPr id="528" name="Shape 528"/>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529" name="Shape 529"/>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200" b="0">
                <a:solidFill>
                  <a:srgbClr val="000000"/>
                </a:solidFill>
              </a:rPr>
              <a:t>Up to date tariff and rates customised to location</a:t>
            </a:r>
          </a:p>
        </p:txBody>
      </p:sp>
      <p:sp>
        <p:nvSpPr>
          <p:cNvPr id="530" name="Shape 530"/>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a:t>
            </a:r>
          </a:p>
          <a:p>
            <a:pPr marL="342900" marR="0" lvl="0" indent="-342900" algn="l" rtl="0">
              <a:lnSpc>
                <a:spcPct val="100000"/>
              </a:lnSpc>
              <a:spcBef>
                <a:spcPts val="600"/>
              </a:spcBef>
              <a:spcAft>
                <a:spcPts val="0"/>
              </a:spcAft>
              <a:buClr>
                <a:schemeClr val="dk1"/>
              </a:buClr>
              <a:buSzPct val="25000"/>
              <a:buFont typeface="Arial"/>
              <a:buNone/>
            </a:pPr>
            <a:r>
              <a:rPr lang="de" sz="2000"/>
              <a:t>- </a:t>
            </a:r>
            <a:r>
              <a:rPr lang="de" sz="2000" b="0" i="0" u="none" strike="noStrike" cap="none" baseline="0">
                <a:solidFill>
                  <a:schemeClr val="dk1"/>
                </a:solidFill>
                <a:latin typeface="Arial"/>
                <a:ea typeface="Arial"/>
                <a:cs typeface="Arial"/>
                <a:sym typeface="Arial"/>
              </a:rPr>
              <a:t>Information  of the tariff and rates </a:t>
            </a:r>
            <a:r>
              <a:rPr lang="de" sz="2000"/>
              <a:t>based on the</a:t>
            </a:r>
            <a:r>
              <a:rPr lang="de" sz="2000" b="0" i="0" u="none" strike="noStrike" cap="none" baseline="0">
                <a:solidFill>
                  <a:schemeClr val="dk1"/>
                </a:solidFill>
                <a:latin typeface="Arial"/>
                <a:ea typeface="Arial"/>
                <a:cs typeface="Arial"/>
                <a:sym typeface="Arial"/>
              </a:rPr>
              <a:t> l</a:t>
            </a:r>
            <a:r>
              <a:rPr lang="de" sz="2000"/>
              <a:t>ocation</a:t>
            </a:r>
            <a:r>
              <a:rPr lang="de" sz="2000" b="0" i="0" u="none" strike="noStrike" cap="none" baseline="0">
                <a:solidFill>
                  <a:schemeClr val="dk1"/>
                </a:solidFill>
                <a:latin typeface="Arial"/>
                <a:ea typeface="Arial"/>
                <a:cs typeface="Arial"/>
                <a:sym typeface="Arial"/>
              </a:rPr>
              <a:t> given </a:t>
            </a:r>
            <a:r>
              <a:rPr lang="de" sz="2000"/>
              <a:t>by</a:t>
            </a:r>
            <a:r>
              <a:rPr lang="de" sz="2000" b="0" i="0" u="none" strike="noStrike" cap="none" baseline="0">
                <a:solidFill>
                  <a:schemeClr val="dk1"/>
                </a:solidFill>
                <a:latin typeface="Arial"/>
                <a:ea typeface="Arial"/>
                <a:cs typeface="Arial"/>
                <a:sym typeface="Arial"/>
              </a:rPr>
              <a:t> users should be no more than 1 </a:t>
            </a:r>
            <a:r>
              <a:rPr lang="de" sz="2000"/>
              <a:t>month</a:t>
            </a:r>
            <a:r>
              <a:rPr lang="de" sz="2000" b="0" i="0" u="none" strike="noStrike" cap="none" baseline="0">
                <a:solidFill>
                  <a:schemeClr val="dk1"/>
                </a:solidFill>
                <a:latin typeface="Arial"/>
                <a:ea typeface="Arial"/>
                <a:cs typeface="Arial"/>
                <a:sym typeface="Arial"/>
              </a:rPr>
              <a:t> out of date. </a:t>
            </a:r>
          </a:p>
          <a:p>
            <a:endParaRPr/>
          </a:p>
          <a:p>
            <a:endParaRPr/>
          </a:p>
        </p:txBody>
      </p:sp>
      <p:sp>
        <p:nvSpPr>
          <p:cNvPr id="531" name="Shape 531"/>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p>
          <a:p>
            <a:pPr marL="342900" marR="0" lvl="0" indent="-342900" algn="l" rtl="0">
              <a:lnSpc>
                <a:spcPct val="100000"/>
              </a:lnSpc>
              <a:spcBef>
                <a:spcPts val="600"/>
              </a:spcBef>
              <a:spcAft>
                <a:spcPts val="0"/>
              </a:spcAft>
              <a:buClr>
                <a:schemeClr val="dk1"/>
              </a:buClr>
              <a:buSzPct val="166666"/>
              <a:buFont typeface="Arial"/>
              <a:buChar char="•"/>
            </a:pPr>
            <a:r>
              <a:rPr lang="de" sz="2000" b="0" i="0" u="none" strike="noStrike" cap="none" baseline="0">
                <a:solidFill>
                  <a:schemeClr val="dk1"/>
                </a:solidFill>
                <a:latin typeface="Arial"/>
                <a:ea typeface="Arial"/>
                <a:cs typeface="Arial"/>
                <a:sym typeface="Arial"/>
              </a:rPr>
              <a:t>Find websites that provide information. </a:t>
            </a:r>
          </a:p>
          <a:p>
            <a:pPr marL="342900" marR="0" lvl="0" indent="-342900" algn="l" rtl="0">
              <a:lnSpc>
                <a:spcPct val="100000"/>
              </a:lnSpc>
              <a:spcBef>
                <a:spcPts val="600"/>
              </a:spcBef>
              <a:spcAft>
                <a:spcPts val="0"/>
              </a:spcAft>
              <a:buClr>
                <a:schemeClr val="dk1"/>
              </a:buClr>
              <a:buSzPct val="166666"/>
              <a:buFont typeface="Arial"/>
              <a:buChar char="•"/>
            </a:pPr>
            <a:r>
              <a:rPr lang="de" sz="2000" b="0" i="0" u="none" strike="noStrike" cap="none" baseline="0">
                <a:solidFill>
                  <a:schemeClr val="dk1"/>
                </a:solidFill>
                <a:latin typeface="Arial"/>
                <a:ea typeface="Arial"/>
                <a:cs typeface="Arial"/>
                <a:sym typeface="Arial"/>
              </a:rPr>
              <a:t>Web administrato</a:t>
            </a:r>
            <a:r>
              <a:rPr lang="de" sz="2000"/>
              <a:t>r</a:t>
            </a:r>
            <a:r>
              <a:rPr lang="de" sz="2000" b="0" i="0" u="none" strike="noStrike" cap="none" baseline="0">
                <a:solidFill>
                  <a:schemeClr val="dk1"/>
                </a:solidFill>
                <a:latin typeface="Arial"/>
                <a:ea typeface="Arial"/>
                <a:cs typeface="Arial"/>
                <a:sym typeface="Arial"/>
              </a:rPr>
              <a:t> will need to change information monthly</a:t>
            </a:r>
          </a:p>
          <a:p>
            <a:endParaRPr/>
          </a:p>
        </p:txBody>
      </p:sp>
      <p:sp>
        <p:nvSpPr>
          <p:cNvPr id="532" name="Shape 532"/>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533" name="Shape 533"/>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534" name="Shape 534"/>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19</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body" idx="1"/>
          </p:nvPr>
        </p:nvSpPr>
        <p:spPr>
          <a:xfrm>
            <a:off x="76200" y="86894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be able to optimise the solar system equipment so that I do not have to work out the optimal set up manually.</a:t>
            </a:r>
          </a:p>
        </p:txBody>
      </p:sp>
      <p:sp>
        <p:nvSpPr>
          <p:cNvPr id="540" name="Shape 540"/>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541" name="Shape 541"/>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200" b="1" i="0" u="none" strike="noStrike" cap="none" baseline="0">
                <a:solidFill>
                  <a:schemeClr val="dk1"/>
                </a:solidFill>
                <a:latin typeface="Arial"/>
                <a:ea typeface="Arial"/>
                <a:cs typeface="Arial"/>
                <a:sym typeface="Arial"/>
              </a:rPr>
              <a:t>Equipment Optimi</a:t>
            </a:r>
            <a:r>
              <a:rPr lang="de" sz="3200"/>
              <a:t>s</a:t>
            </a:r>
            <a:r>
              <a:rPr lang="de" sz="3200" b="1" i="0" u="none" strike="noStrike" cap="none" baseline="0">
                <a:solidFill>
                  <a:schemeClr val="dk1"/>
                </a:solidFill>
                <a:latin typeface="Arial"/>
                <a:ea typeface="Arial"/>
                <a:cs typeface="Arial"/>
                <a:sym typeface="Arial"/>
              </a:rPr>
              <a:t>ation </a:t>
            </a:r>
          </a:p>
        </p:txBody>
      </p:sp>
      <p:sp>
        <p:nvSpPr>
          <p:cNvPr id="542" name="Shape 542"/>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00000"/>
              </a:lnSpc>
              <a:spcBef>
                <a:spcPts val="600"/>
              </a:spcBef>
              <a:spcAft>
                <a:spcPts val="0"/>
              </a:spcAft>
              <a:buClr>
                <a:schemeClr val="dk1"/>
              </a:buClr>
              <a:buSzPct val="25000"/>
              <a:buFont typeface="Arial"/>
              <a:buNone/>
            </a:pPr>
            <a:r>
              <a:rPr lang="de" sz="1600" b="0" i="0" u="none" strike="noStrike" cap="none" baseline="0">
                <a:solidFill>
                  <a:schemeClr val="dk1"/>
                </a:solidFill>
                <a:latin typeface="Arial"/>
                <a:ea typeface="Arial"/>
                <a:cs typeface="Arial"/>
                <a:sym typeface="Arial"/>
              </a:rPr>
              <a:t>- Based on inputs such as location, roof size and roof position the equipment input provides default values in</a:t>
            </a:r>
          </a:p>
          <a:p>
            <a:pPr marL="342900" marR="0" lvl="0" indent="-342900" algn="l" rtl="0">
              <a:lnSpc>
                <a:spcPct val="100000"/>
              </a:lnSpc>
              <a:spcBef>
                <a:spcPts val="600"/>
              </a:spcBef>
              <a:spcAft>
                <a:spcPts val="0"/>
              </a:spcAft>
              <a:buClr>
                <a:schemeClr val="dk1"/>
              </a:buClr>
              <a:buSzPct val="25000"/>
              <a:buFont typeface="Arial"/>
              <a:buNone/>
            </a:pPr>
            <a:r>
              <a:rPr lang="de" sz="1600" b="0" i="0" u="none" strike="noStrike" cap="none" baseline="0">
                <a:solidFill>
                  <a:schemeClr val="dk1"/>
                </a:solidFill>
                <a:latin typeface="Arial"/>
                <a:ea typeface="Arial"/>
                <a:cs typeface="Arial"/>
                <a:sym typeface="Arial"/>
              </a:rPr>
              <a:t>order to produce the maximum energy.</a:t>
            </a:r>
          </a:p>
          <a:p>
            <a:pPr marL="342900" marR="0" lvl="0" indent="-342900" algn="l" rtl="0">
              <a:lnSpc>
                <a:spcPct val="100000"/>
              </a:lnSpc>
              <a:spcBef>
                <a:spcPts val="600"/>
              </a:spcBef>
              <a:spcAft>
                <a:spcPts val="0"/>
              </a:spcAft>
              <a:buClr>
                <a:schemeClr val="dk1"/>
              </a:buClr>
              <a:buSzPct val="25000"/>
              <a:buFont typeface="Arial"/>
              <a:buNone/>
            </a:pPr>
            <a:r>
              <a:rPr lang="de" sz="1600" b="0" i="0" u="none" strike="noStrike" cap="none" baseline="0">
                <a:solidFill>
                  <a:schemeClr val="dk1"/>
                </a:solidFill>
                <a:latin typeface="Arial"/>
                <a:ea typeface="Arial"/>
                <a:cs typeface="Arial"/>
                <a:sym typeface="Arial"/>
              </a:rPr>
              <a:t>- Number of Panels for each roof side (North or South) will be suggested</a:t>
            </a:r>
          </a:p>
          <a:p>
            <a:endParaRPr/>
          </a:p>
        </p:txBody>
      </p:sp>
      <p:sp>
        <p:nvSpPr>
          <p:cNvPr id="543" name="Shape 543"/>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p>
          <a:p>
            <a:pPr marL="342900" marR="0" lvl="0" indent="-342900" algn="l" rtl="0">
              <a:lnSpc>
                <a:spcPct val="100000"/>
              </a:lnSpc>
              <a:spcBef>
                <a:spcPts val="600"/>
              </a:spcBef>
              <a:spcAft>
                <a:spcPts val="0"/>
              </a:spcAft>
              <a:buClr>
                <a:schemeClr val="dk1"/>
              </a:buClr>
              <a:buSzPct val="25000"/>
              <a:buFont typeface="Arial"/>
              <a:buNone/>
            </a:pPr>
            <a:r>
              <a:rPr lang="de" sz="1800" b="0" i="0" u="none" strike="noStrike" cap="none" baseline="0">
                <a:solidFill>
                  <a:schemeClr val="dk1"/>
                </a:solidFill>
                <a:latin typeface="Arial"/>
                <a:ea typeface="Arial"/>
                <a:cs typeface="Arial"/>
                <a:sym typeface="Arial"/>
              </a:rPr>
              <a:t>- If the equipment input is the first screen then after entering the location and roof inputs the system will prompt a message asking if the user wants to replace the equipment info with default values</a:t>
            </a:r>
          </a:p>
        </p:txBody>
      </p:sp>
      <p:sp>
        <p:nvSpPr>
          <p:cNvPr id="544" name="Shape 544"/>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Points:8</a:t>
            </a:r>
          </a:p>
        </p:txBody>
      </p:sp>
      <p:sp>
        <p:nvSpPr>
          <p:cNvPr id="545" name="Shape 545"/>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546" name="Shape 546"/>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20</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body" idx="1"/>
          </p:nvPr>
        </p:nvSpPr>
        <p:spPr>
          <a:xfrm>
            <a:off x="76200" y="86894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to be able to tell the system which direction my solar panels are pointing using the android compass so that I don't have to manually enter the information.</a:t>
            </a:r>
          </a:p>
          <a:p>
            <a:endParaRPr/>
          </a:p>
        </p:txBody>
      </p:sp>
      <p:sp>
        <p:nvSpPr>
          <p:cNvPr id="552" name="Shape 552"/>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553" name="Shape 553"/>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800" b="1" i="0" u="none" strike="noStrike" cap="none" baseline="0">
                <a:solidFill>
                  <a:schemeClr val="dk1"/>
                </a:solidFill>
                <a:latin typeface="Arial"/>
                <a:ea typeface="Arial"/>
                <a:cs typeface="Arial"/>
                <a:sym typeface="Arial"/>
              </a:rPr>
              <a:t>Android detect roof position </a:t>
            </a:r>
          </a:p>
        </p:txBody>
      </p:sp>
      <p:sp>
        <p:nvSpPr>
          <p:cNvPr id="554" name="Shape 554"/>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 Android device captures the house position and matches with the GPS position, </a:t>
            </a: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 User must accept the position suggested or change that manually</a:t>
            </a:r>
          </a:p>
          <a:p>
            <a:endParaRPr/>
          </a:p>
        </p:txBody>
      </p:sp>
      <p:sp>
        <p:nvSpPr>
          <p:cNvPr id="555" name="Shape 555"/>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 That information will be provided in the Roof position input screen. User can input position manually or select Android detection</a:t>
            </a:r>
          </a:p>
          <a:p>
            <a:endParaRPr/>
          </a:p>
        </p:txBody>
      </p:sp>
      <p:sp>
        <p:nvSpPr>
          <p:cNvPr id="556" name="Shape 556"/>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Points:8</a:t>
            </a:r>
          </a:p>
        </p:txBody>
      </p:sp>
      <p:sp>
        <p:nvSpPr>
          <p:cNvPr id="557" name="Shape 557"/>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558" name="Shape 558"/>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21</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Shape 563"/>
          <p:cNvSpPr txBox="1">
            <a:spLocks noGrp="1"/>
          </p:cNvSpPr>
          <p:nvPr>
            <p:ph type="body" idx="1"/>
          </p:nvPr>
        </p:nvSpPr>
        <p:spPr>
          <a:xfrm>
            <a:off x="76200" y="86894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be able to provide additional guidance on inputs when required so that I can complete the calculation accurately if I do not have the required background knowledge.</a:t>
            </a:r>
          </a:p>
          <a:p>
            <a:endParaRPr/>
          </a:p>
        </p:txBody>
      </p:sp>
      <p:sp>
        <p:nvSpPr>
          <p:cNvPr id="564" name="Shape 564"/>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565" name="Shape 565"/>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a:t>Input guidance</a:t>
            </a:r>
          </a:p>
        </p:txBody>
      </p:sp>
      <p:sp>
        <p:nvSpPr>
          <p:cNvPr id="566" name="Shape 566"/>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 Have a help sign like "? " next to the input area where user can click to get more information about the sort of input that it is required</a:t>
            </a:r>
          </a:p>
          <a:p>
            <a:endParaRPr/>
          </a:p>
        </p:txBody>
      </p:sp>
      <p:sp>
        <p:nvSpPr>
          <p:cNvPr id="567" name="Shape 567"/>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r>
              <a:rPr lang="de" sz="2000" b="0" i="0" u="none" strike="noStrike" cap="none" baseline="0">
                <a:solidFill>
                  <a:schemeClr val="dk1"/>
                </a:solidFill>
                <a:latin typeface="Arial"/>
                <a:ea typeface="Arial"/>
                <a:cs typeface="Arial"/>
                <a:sym typeface="Arial"/>
              </a:rPr>
              <a:t>Context help could be used.</a:t>
            </a:r>
          </a:p>
          <a:p>
            <a:endParaRPr/>
          </a:p>
        </p:txBody>
      </p:sp>
      <p:sp>
        <p:nvSpPr>
          <p:cNvPr id="568" name="Shape 568"/>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569" name="Shape 569"/>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570" name="Shape 570"/>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22</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calculator to give me suggestions about the equipment based on my electricity needs so that I can get the right choice for my needs.</a:t>
            </a:r>
          </a:p>
        </p:txBody>
      </p:sp>
      <p:sp>
        <p:nvSpPr>
          <p:cNvPr id="576" name="Shape 576"/>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577" name="Shape 577"/>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000" b="1" i="0" u="none" strike="noStrike" cap="none" baseline="0">
                <a:solidFill>
                  <a:schemeClr val="dk1"/>
                </a:solidFill>
                <a:latin typeface="Arial"/>
                <a:ea typeface="Arial"/>
                <a:cs typeface="Arial"/>
                <a:sym typeface="Arial"/>
              </a:rPr>
              <a:t>Reverse Calc - Equipment suggestion</a:t>
            </a:r>
          </a:p>
        </p:txBody>
      </p:sp>
      <p:sp>
        <p:nvSpPr>
          <p:cNvPr id="578" name="Shape 578"/>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342900" marR="0" lvl="0" indent="-342900" algn="l" rtl="0">
              <a:lnSpc>
                <a:spcPct val="115000"/>
              </a:lnSpc>
              <a:spcBef>
                <a:spcPts val="0"/>
              </a:spcBef>
              <a:spcAft>
                <a:spcPts val="0"/>
              </a:spcAft>
              <a:buClr>
                <a:schemeClr val="dk1"/>
              </a:buClr>
              <a:buSzPct val="25000"/>
              <a:buFont typeface="Arial"/>
              <a:buNone/>
            </a:pPr>
            <a:r>
              <a:rPr lang="de" sz="1800" b="0" i="0" u="none" strike="noStrike" cap="none" baseline="0">
                <a:solidFill>
                  <a:schemeClr val="dk1"/>
                </a:solidFill>
                <a:latin typeface="Arial"/>
                <a:ea typeface="Arial"/>
                <a:cs typeface="Arial"/>
                <a:sym typeface="Arial"/>
              </a:rPr>
              <a:t>- in the screen "Current Usage" the user can decide to go further with normal calculation or the user can choose "see suggested equipment"</a:t>
            </a:r>
          </a:p>
          <a:p>
            <a:pPr marL="342900" marR="0" lvl="0" indent="-342900" algn="l" rtl="0">
              <a:lnSpc>
                <a:spcPct val="115000"/>
              </a:lnSpc>
              <a:spcBef>
                <a:spcPts val="0"/>
              </a:spcBef>
              <a:spcAft>
                <a:spcPts val="0"/>
              </a:spcAft>
              <a:buClr>
                <a:schemeClr val="dk1"/>
              </a:buClr>
              <a:buSzPct val="25000"/>
              <a:buFont typeface="Arial"/>
              <a:buNone/>
            </a:pPr>
            <a:r>
              <a:rPr lang="de" sz="1800" b="0" i="0" u="none" strike="noStrike" cap="none" baseline="0">
                <a:solidFill>
                  <a:schemeClr val="dk1"/>
                </a:solidFill>
                <a:latin typeface="Arial"/>
                <a:ea typeface="Arial"/>
                <a:cs typeface="Arial"/>
                <a:sym typeface="Arial"/>
              </a:rPr>
              <a:t>- the system must allow the user to keep the suggest equipment or back to the previous selected equipment</a:t>
            </a:r>
          </a:p>
          <a:p>
            <a:endParaRPr/>
          </a:p>
          <a:p>
            <a:endParaRPr/>
          </a:p>
          <a:p>
            <a:endParaRPr/>
          </a:p>
        </p:txBody>
      </p:sp>
      <p:sp>
        <p:nvSpPr>
          <p:cNvPr id="579" name="Shape 579"/>
          <p:cNvSpPr txBox="1">
            <a:spLocks noGrp="1"/>
          </p:cNvSpPr>
          <p:nvPr>
            <p:ph type="body" idx="3"/>
          </p:nvPr>
        </p:nvSpPr>
        <p:spPr>
          <a:xfrm>
            <a:off x="76200" y="5371066"/>
            <a:ext cx="8991600" cy="1310097"/>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 Preserve the pre-entered equipment info in memory</a:t>
            </a:r>
          </a:p>
          <a:p>
            <a:endParaRPr/>
          </a:p>
          <a:p>
            <a:endParaRPr/>
          </a:p>
          <a:p>
            <a:endParaRPr/>
          </a:p>
          <a:p>
            <a:endParaRPr/>
          </a:p>
          <a:p>
            <a:endParaRPr/>
          </a:p>
        </p:txBody>
      </p:sp>
      <p:sp>
        <p:nvSpPr>
          <p:cNvPr id="580" name="Shape 580"/>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581" name="Shape 581"/>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582" name="Shape 582"/>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26</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Minimum Requirements</a:t>
            </a:r>
            <a:endParaRPr lang="en-AU" dirty="0"/>
          </a:p>
        </p:txBody>
      </p:sp>
      <p:sp>
        <p:nvSpPr>
          <p:cNvPr id="3" name="Content Placeholder 2"/>
          <p:cNvSpPr>
            <a:spLocks noGrp="1"/>
          </p:cNvSpPr>
          <p:nvPr>
            <p:ph idx="1"/>
          </p:nvPr>
        </p:nvSpPr>
        <p:spPr/>
        <p:txBody>
          <a:bodyPr/>
          <a:lstStyle/>
          <a:p>
            <a:r>
              <a:rPr lang="en-AU" dirty="0" smtClean="0"/>
              <a:t>Estimate of annual electricity generation</a:t>
            </a:r>
          </a:p>
          <a:p>
            <a:r>
              <a:rPr lang="en-AU" dirty="0" smtClean="0"/>
              <a:t>Estimate of return on investment</a:t>
            </a:r>
          </a:p>
          <a:p>
            <a:pPr lvl="1"/>
            <a:r>
              <a:rPr lang="en-AU" dirty="0" smtClean="0"/>
              <a:t>how long to payback system cost</a:t>
            </a:r>
          </a:p>
          <a:p>
            <a:pPr lvl="1"/>
            <a:r>
              <a:rPr lang="en-AU" dirty="0" smtClean="0"/>
              <a:t>savings/income over 25 year lifespan of system</a:t>
            </a:r>
          </a:p>
          <a:p>
            <a:r>
              <a:rPr lang="en-AU" dirty="0"/>
              <a:t>At least two different interfaces</a:t>
            </a:r>
          </a:p>
          <a:p>
            <a:r>
              <a:rPr lang="en-AU" dirty="0"/>
              <a:t>Considers average electricity usage during hours of </a:t>
            </a:r>
            <a:r>
              <a:rPr lang="en-AU" dirty="0" smtClean="0"/>
              <a:t>sunshine</a:t>
            </a:r>
            <a:endParaRPr lang="en-AU" dirty="0"/>
          </a:p>
        </p:txBody>
      </p:sp>
    </p:spTree>
    <p:extLst>
      <p:ext uri="{BB962C8B-B14F-4D97-AF65-F5344CB8AC3E}">
        <p14:creationId xmlns:p14="http://schemas.microsoft.com/office/powerpoint/2010/main" val="2559362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Shape 587"/>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400" b="0" i="0" u="none" strike="noStrike" cap="none" baseline="0">
                <a:solidFill>
                  <a:srgbClr val="000000"/>
                </a:solidFill>
                <a:latin typeface="Arial"/>
                <a:ea typeface="Arial"/>
                <a:cs typeface="Arial"/>
                <a:sym typeface="Arial"/>
              </a:rPr>
              <a:t>As a sales person I want to be able to decide what information is shown on an overview page so that I can produce individual pages for my customers.</a:t>
            </a:r>
          </a:p>
        </p:txBody>
      </p:sp>
      <p:sp>
        <p:nvSpPr>
          <p:cNvPr id="588" name="Shape 588"/>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589" name="Shape 589"/>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Customi</a:t>
            </a:r>
            <a:r>
              <a:rPr lang="de"/>
              <a:t>s</a:t>
            </a:r>
            <a:r>
              <a:rPr lang="de" sz="3600" b="1" i="0" u="none" strike="noStrike" cap="none" baseline="0">
                <a:solidFill>
                  <a:schemeClr val="dk1"/>
                </a:solidFill>
                <a:latin typeface="Arial"/>
                <a:ea typeface="Arial"/>
                <a:cs typeface="Arial"/>
                <a:sym typeface="Arial"/>
              </a:rPr>
              <a:t>ed Report</a:t>
            </a:r>
          </a:p>
        </p:txBody>
      </p:sp>
      <p:sp>
        <p:nvSpPr>
          <p:cNvPr id="590" name="Shape 590"/>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r>
              <a:rPr lang="de" sz="2000" b="0" i="0" u="sng" strike="noStrike" cap="none" baseline="0">
                <a:solidFill>
                  <a:srgbClr val="000000"/>
                </a:solidFill>
                <a:latin typeface="Arial"/>
                <a:ea typeface="Arial"/>
                <a:cs typeface="Arial"/>
                <a:sym typeface="Arial"/>
              </a:rPr>
              <a:t>;</a:t>
            </a:r>
          </a:p>
          <a:p>
            <a:pPr marL="342900" marR="0" lvl="0" indent="-342900" algn="l" rtl="0">
              <a:lnSpc>
                <a:spcPct val="115000"/>
              </a:lnSpc>
              <a:spcBef>
                <a:spcPts val="600"/>
              </a:spcBef>
              <a:spcAft>
                <a:spcPts val="0"/>
              </a:spcAft>
              <a:buClr>
                <a:schemeClr val="dk1"/>
              </a:buClr>
              <a:buSzPct val="166666"/>
              <a:buFont typeface="Arial"/>
              <a:buChar char="•"/>
            </a:pPr>
            <a:r>
              <a:rPr lang="de" sz="2000" b="0" i="0" u="none" strike="noStrike" cap="none" baseline="0">
                <a:solidFill>
                  <a:schemeClr val="dk1"/>
                </a:solidFill>
                <a:latin typeface="Arial"/>
                <a:ea typeface="Arial"/>
                <a:cs typeface="Arial"/>
                <a:sym typeface="Arial"/>
              </a:rPr>
              <a:t>- Part of the user profile will be the fields to be show in the calculation (columns in the report). Also, the period of time used for the calculation can be customized.</a:t>
            </a:r>
          </a:p>
          <a:p>
            <a:endParaRPr/>
          </a:p>
          <a:p>
            <a:endParaRPr/>
          </a:p>
          <a:p>
            <a:endParaRPr/>
          </a:p>
        </p:txBody>
      </p:sp>
      <p:sp>
        <p:nvSpPr>
          <p:cNvPr id="591" name="Shape 591"/>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pPr marL="342900" marR="0" lvl="0" indent="-342900" algn="l" rtl="0">
              <a:lnSpc>
                <a:spcPct val="115000"/>
              </a:lnSpc>
              <a:spcBef>
                <a:spcPts val="600"/>
              </a:spcBef>
              <a:spcAft>
                <a:spcPts val="0"/>
              </a:spcAft>
              <a:buClr>
                <a:schemeClr val="dk1"/>
              </a:buClr>
              <a:buSzPct val="166666"/>
              <a:buFont typeface="Arial"/>
              <a:buChar char="•"/>
            </a:pPr>
            <a:r>
              <a:rPr lang="de" sz="2000" b="0" i="0" u="none" strike="noStrike" cap="none" baseline="0">
                <a:solidFill>
                  <a:schemeClr val="dk1"/>
                </a:solidFill>
                <a:latin typeface="Arial"/>
                <a:ea typeface="Arial"/>
                <a:cs typeface="Arial"/>
                <a:sym typeface="Arial"/>
              </a:rPr>
              <a:t>- We need to defined in details what fields will be part of the report.</a:t>
            </a:r>
          </a:p>
          <a:p>
            <a:endParaRPr/>
          </a:p>
        </p:txBody>
      </p:sp>
      <p:sp>
        <p:nvSpPr>
          <p:cNvPr id="592" name="Shape 592"/>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593" name="Shape 593"/>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594" name="Shape 594"/>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30</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sales person I want the calculation tool to be able to see calculation details if required so that I can confirm the calculations are correct and have confidence I am providing accurate information to clients.</a:t>
            </a:r>
          </a:p>
        </p:txBody>
      </p:sp>
      <p:sp>
        <p:nvSpPr>
          <p:cNvPr id="600" name="Shape 600"/>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601" name="Shape 601"/>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Customi</a:t>
            </a:r>
            <a:r>
              <a:rPr lang="de"/>
              <a:t>s</a:t>
            </a:r>
            <a:r>
              <a:rPr lang="de" sz="3600" b="1" i="0" u="none" strike="noStrike" cap="none" baseline="0">
                <a:solidFill>
                  <a:schemeClr val="dk1"/>
                </a:solidFill>
                <a:latin typeface="Arial"/>
                <a:ea typeface="Arial"/>
                <a:cs typeface="Arial"/>
                <a:sym typeface="Arial"/>
              </a:rPr>
              <a:t>ed Report 2</a:t>
            </a:r>
          </a:p>
        </p:txBody>
      </p:sp>
      <p:sp>
        <p:nvSpPr>
          <p:cNvPr id="602" name="Shape 602"/>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a:t>
            </a:r>
          </a:p>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chemeClr val="dk1"/>
                </a:solidFill>
                <a:latin typeface="Arial"/>
                <a:ea typeface="Arial"/>
                <a:cs typeface="Arial"/>
                <a:sym typeface="Arial"/>
              </a:rPr>
              <a:t>- When the user profile is "sales person" the final report will provide some extra information about the calculation. For example: hard coded values and formulas</a:t>
            </a:r>
          </a:p>
          <a:p>
            <a:endParaRPr/>
          </a:p>
          <a:p>
            <a:endParaRPr/>
          </a:p>
          <a:p>
            <a:endParaRPr/>
          </a:p>
        </p:txBody>
      </p:sp>
      <p:sp>
        <p:nvSpPr>
          <p:cNvPr id="603" name="Shape 603"/>
          <p:cNvSpPr txBox="1">
            <a:spLocks noGrp="1"/>
          </p:cNvSpPr>
          <p:nvPr>
            <p:ph type="body" idx="3"/>
          </p:nvPr>
        </p:nvSpPr>
        <p:spPr>
          <a:xfrm>
            <a:off x="76200" y="5371066"/>
            <a:ext cx="8991600" cy="1310097"/>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r>
              <a:rPr lang="de" sz="2000" b="0" i="0" u="none" strike="noStrike" cap="none" baseline="0">
                <a:solidFill>
                  <a:schemeClr val="dk1"/>
                </a:solidFill>
                <a:latin typeface="Arial"/>
                <a:ea typeface="Arial"/>
                <a:cs typeface="Arial"/>
                <a:sym typeface="Arial"/>
              </a:rPr>
              <a:t>Help page with formula(s)</a:t>
            </a:r>
          </a:p>
          <a:p>
            <a:endParaRPr/>
          </a:p>
          <a:p>
            <a:endParaRPr/>
          </a:p>
          <a:p>
            <a:endParaRPr/>
          </a:p>
          <a:p>
            <a:endParaRPr/>
          </a:p>
        </p:txBody>
      </p:sp>
      <p:sp>
        <p:nvSpPr>
          <p:cNvPr id="604" name="Shape 604"/>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605" name="Shape 605"/>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606" name="Shape 606"/>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33</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Shape 611"/>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an existing solar system owner I want the system to be able to compare my current configuration with an alternative configuration so that I can determine whether I should upgrade my solar system.</a:t>
            </a:r>
          </a:p>
        </p:txBody>
      </p:sp>
      <p:sp>
        <p:nvSpPr>
          <p:cNvPr id="612" name="Shape 612"/>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613" name="Shape 613"/>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200" b="1" i="0" u="none" strike="noStrike" cap="none" baseline="0">
                <a:solidFill>
                  <a:schemeClr val="dk1"/>
                </a:solidFill>
                <a:latin typeface="Arial"/>
                <a:ea typeface="Arial"/>
                <a:cs typeface="Arial"/>
                <a:sym typeface="Arial"/>
              </a:rPr>
              <a:t>Configuration Comparison</a:t>
            </a:r>
          </a:p>
        </p:txBody>
      </p:sp>
      <p:sp>
        <p:nvSpPr>
          <p:cNvPr id="614" name="Shape 614"/>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457200" marR="0" lvl="0" indent="-317500" algn="l" rtl="0">
              <a:lnSpc>
                <a:spcPct val="115000"/>
              </a:lnSpc>
              <a:spcBef>
                <a:spcPts val="0"/>
              </a:spcBef>
              <a:spcAft>
                <a:spcPts val="0"/>
              </a:spcAft>
              <a:buClr>
                <a:schemeClr val="dk1"/>
              </a:buClr>
              <a:buSzPct val="95833"/>
              <a:buFont typeface="Arial"/>
              <a:buChar char="•"/>
            </a:pPr>
            <a:r>
              <a:rPr lang="de" sz="2000" b="0" i="0" u="none" strike="noStrike" cap="none" baseline="0">
                <a:solidFill>
                  <a:schemeClr val="dk1"/>
                </a:solidFill>
                <a:latin typeface="Arial"/>
                <a:ea typeface="Arial"/>
                <a:cs typeface="Arial"/>
                <a:sym typeface="Arial"/>
              </a:rPr>
              <a:t>Output configuration from comparison is provided</a:t>
            </a:r>
          </a:p>
          <a:p>
            <a:pPr marL="457200" marR="0" lvl="0" indent="-317500" algn="l" rtl="0">
              <a:lnSpc>
                <a:spcPct val="115000"/>
              </a:lnSpc>
              <a:spcBef>
                <a:spcPts val="0"/>
              </a:spcBef>
              <a:spcAft>
                <a:spcPts val="0"/>
              </a:spcAft>
              <a:buClr>
                <a:schemeClr val="dk1"/>
              </a:buClr>
              <a:buSzPct val="95833"/>
              <a:buFont typeface="Arial"/>
              <a:buChar char="•"/>
            </a:pPr>
            <a:r>
              <a:rPr lang="de" sz="2000" b="0" i="0" u="none" strike="noStrike" cap="none" baseline="0">
                <a:solidFill>
                  <a:schemeClr val="dk1"/>
                </a:solidFill>
                <a:latin typeface="Arial"/>
                <a:ea typeface="Arial"/>
                <a:cs typeface="Arial"/>
                <a:sym typeface="Arial"/>
              </a:rPr>
              <a:t>Upgrade suggestion is displayed</a:t>
            </a:r>
          </a:p>
          <a:p>
            <a:endParaRPr/>
          </a:p>
          <a:p>
            <a:endParaRPr/>
          </a:p>
          <a:p>
            <a:endParaRPr/>
          </a:p>
        </p:txBody>
      </p:sp>
      <p:sp>
        <p:nvSpPr>
          <p:cNvPr id="615" name="Shape 615"/>
          <p:cNvSpPr txBox="1">
            <a:spLocks noGrp="1"/>
          </p:cNvSpPr>
          <p:nvPr>
            <p:ph type="body" idx="3"/>
          </p:nvPr>
        </p:nvSpPr>
        <p:spPr>
          <a:xfrm>
            <a:off x="76200" y="5371066"/>
            <a:ext cx="8991600" cy="1310097"/>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p>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 Should the user provide the configuration settings?</a:t>
            </a:r>
          </a:p>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 Dependant to 10.</a:t>
            </a:r>
          </a:p>
          <a:p>
            <a:endParaRPr/>
          </a:p>
          <a:p>
            <a:endParaRPr/>
          </a:p>
          <a:p>
            <a:endParaRPr/>
          </a:p>
        </p:txBody>
      </p:sp>
      <p:sp>
        <p:nvSpPr>
          <p:cNvPr id="616" name="Shape 616"/>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617" name="Shape 617"/>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618" name="Shape 618"/>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34</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400" b="0" i="0" u="none" strike="noStrike" cap="none" baseline="0">
                <a:solidFill>
                  <a:srgbClr val="000000"/>
                </a:solidFill>
                <a:latin typeface="Arial"/>
                <a:ea typeface="Arial"/>
                <a:cs typeface="Arial"/>
                <a:sym typeface="Arial"/>
              </a:rPr>
              <a:t>As an existing user I want to enter the amount of energy I collected so that I can compare my real „energy earnings“ with the estimated figures.</a:t>
            </a:r>
          </a:p>
          <a:p>
            <a:endParaRPr/>
          </a:p>
        </p:txBody>
      </p:sp>
      <p:sp>
        <p:nvSpPr>
          <p:cNvPr id="624" name="Shape 624"/>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625" name="Shape 625"/>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2800" b="1" i="0" u="none" strike="noStrike" cap="none" baseline="0">
                <a:solidFill>
                  <a:schemeClr val="dk1"/>
                </a:solidFill>
                <a:latin typeface="Arial"/>
                <a:ea typeface="Arial"/>
                <a:cs typeface="Arial"/>
                <a:sym typeface="Arial"/>
              </a:rPr>
              <a:t>Energy Earning Comparison</a:t>
            </a:r>
          </a:p>
        </p:txBody>
      </p:sp>
      <p:sp>
        <p:nvSpPr>
          <p:cNvPr id="626" name="Shape 626"/>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457200" marR="0" lvl="0" indent="-317500" algn="l" rtl="0">
              <a:lnSpc>
                <a:spcPct val="115000"/>
              </a:lnSpc>
              <a:spcBef>
                <a:spcPts val="600"/>
              </a:spcBef>
              <a:spcAft>
                <a:spcPts val="0"/>
              </a:spcAft>
              <a:buClr>
                <a:schemeClr val="dk1"/>
              </a:buClr>
              <a:buSzPct val="116666"/>
              <a:buFont typeface="Arial"/>
              <a:buChar char="•"/>
            </a:pPr>
            <a:r>
              <a:rPr lang="de" sz="2000" b="0" i="0" u="none" strike="noStrike" cap="none" baseline="0">
                <a:solidFill>
                  <a:schemeClr val="dk1"/>
                </a:solidFill>
                <a:latin typeface="Arial"/>
                <a:ea typeface="Arial"/>
                <a:cs typeface="Arial"/>
                <a:sym typeface="Arial"/>
              </a:rPr>
              <a:t>Amount is entered correctly</a:t>
            </a:r>
          </a:p>
          <a:p>
            <a:endParaRPr/>
          </a:p>
          <a:p>
            <a:endParaRPr/>
          </a:p>
          <a:p>
            <a:endParaRPr/>
          </a:p>
        </p:txBody>
      </p:sp>
      <p:sp>
        <p:nvSpPr>
          <p:cNvPr id="627" name="Shape 627"/>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Comparison on daily/monthly basis.</a:t>
            </a:r>
          </a:p>
          <a:p>
            <a:endParaRPr/>
          </a:p>
        </p:txBody>
      </p:sp>
      <p:sp>
        <p:nvSpPr>
          <p:cNvPr id="628" name="Shape 628"/>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629" name="Shape 629"/>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630" name="Shape 630"/>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35</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an existing owner I want to see the ideal annual power throughput that my solar panel should be producing so that I can determine whether mine needs maintenance.</a:t>
            </a:r>
          </a:p>
          <a:p>
            <a:endParaRPr/>
          </a:p>
        </p:txBody>
      </p:sp>
      <p:sp>
        <p:nvSpPr>
          <p:cNvPr id="636" name="Shape 636"/>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637" name="Shape 637"/>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200" b="1" i="0" u="none" strike="noStrike" cap="none" baseline="0">
                <a:solidFill>
                  <a:schemeClr val="dk1"/>
                </a:solidFill>
                <a:latin typeface="Arial"/>
                <a:ea typeface="Arial"/>
                <a:cs typeface="Arial"/>
                <a:sym typeface="Arial"/>
              </a:rPr>
              <a:t>Annual Power Generation</a:t>
            </a:r>
          </a:p>
        </p:txBody>
      </p:sp>
      <p:sp>
        <p:nvSpPr>
          <p:cNvPr id="638" name="Shape 638"/>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a:t>
            </a:r>
          </a:p>
          <a:p>
            <a:pPr marL="457200" marR="0" lvl="0" indent="-317500" algn="l" rtl="0">
              <a:lnSpc>
                <a:spcPct val="115000"/>
              </a:lnSpc>
              <a:spcBef>
                <a:spcPts val="0"/>
              </a:spcBef>
              <a:spcAft>
                <a:spcPts val="0"/>
              </a:spcAft>
              <a:buClr>
                <a:schemeClr val="dk1"/>
              </a:buClr>
              <a:buSzPct val="116666"/>
              <a:buFont typeface="Arial"/>
              <a:buChar char="•"/>
            </a:pPr>
            <a:r>
              <a:rPr lang="de" sz="2000" b="0" i="0" u="none" strike="noStrike" cap="none" baseline="0">
                <a:solidFill>
                  <a:schemeClr val="dk1"/>
                </a:solidFill>
                <a:latin typeface="Arial"/>
                <a:ea typeface="Arial"/>
                <a:cs typeface="Arial"/>
                <a:sym typeface="Arial"/>
              </a:rPr>
              <a:t>Final report should have a maintenance section that takes account of solar panel degradation. </a:t>
            </a:r>
          </a:p>
          <a:p>
            <a:pPr marL="457200" marR="0" lvl="0" indent="-317500" algn="l" rtl="0">
              <a:lnSpc>
                <a:spcPct val="115000"/>
              </a:lnSpc>
              <a:spcBef>
                <a:spcPts val="0"/>
              </a:spcBef>
              <a:spcAft>
                <a:spcPts val="0"/>
              </a:spcAft>
              <a:buClr>
                <a:schemeClr val="dk1"/>
              </a:buClr>
              <a:buSzPct val="116666"/>
              <a:buFont typeface="Arial"/>
              <a:buChar char="•"/>
            </a:pPr>
            <a:r>
              <a:rPr lang="de" sz="2000" b="0" i="0" u="none" strike="noStrike" cap="none" baseline="0">
                <a:solidFill>
                  <a:schemeClr val="dk1"/>
                </a:solidFill>
                <a:latin typeface="Arial"/>
                <a:ea typeface="Arial"/>
                <a:cs typeface="Arial"/>
                <a:sym typeface="Arial"/>
              </a:rPr>
              <a:t>Annual power throughput is displayed in kilowatts</a:t>
            </a:r>
          </a:p>
          <a:p>
            <a:endParaRPr/>
          </a:p>
          <a:p>
            <a:endParaRPr/>
          </a:p>
        </p:txBody>
      </p:sp>
      <p:sp>
        <p:nvSpPr>
          <p:cNvPr id="639" name="Shape 639"/>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pPr marL="457200" marR="0" lvl="0" indent="-317500" algn="l" rtl="0">
              <a:lnSpc>
                <a:spcPct val="115000"/>
              </a:lnSpc>
              <a:spcBef>
                <a:spcPts val="0"/>
              </a:spcBef>
              <a:spcAft>
                <a:spcPts val="0"/>
              </a:spcAft>
              <a:buClr>
                <a:schemeClr val="dk1"/>
              </a:buClr>
              <a:buSzPct val="95833"/>
              <a:buFont typeface="Arial"/>
              <a:buChar char="•"/>
            </a:pPr>
            <a:r>
              <a:rPr lang="de" sz="2000" b="0" i="0" u="none" strike="noStrike" cap="none" baseline="0">
                <a:solidFill>
                  <a:srgbClr val="000000"/>
                </a:solidFill>
                <a:latin typeface="Arial"/>
                <a:ea typeface="Arial"/>
                <a:cs typeface="Arial"/>
                <a:sym typeface="Arial"/>
              </a:rPr>
              <a:t>Need to research panels’ decline in efficiency over time</a:t>
            </a:r>
          </a:p>
        </p:txBody>
      </p:sp>
      <p:sp>
        <p:nvSpPr>
          <p:cNvPr id="640" name="Shape 640"/>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641" name="Shape 641"/>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642" name="Shape 642"/>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36</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Shape 647"/>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an existing owner I want to know how many extra solar panels I would need to buy if I introduced new appliances so that I can decide whether it is worth the investment.</a:t>
            </a:r>
          </a:p>
          <a:p>
            <a:endParaRPr/>
          </a:p>
        </p:txBody>
      </p:sp>
      <p:sp>
        <p:nvSpPr>
          <p:cNvPr id="648" name="Shape 648"/>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649" name="Shape 649"/>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Extra Panel Required</a:t>
            </a:r>
          </a:p>
        </p:txBody>
      </p:sp>
      <p:sp>
        <p:nvSpPr>
          <p:cNvPr id="650" name="Shape 650"/>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457200" marR="0" lvl="0" indent="-317500" algn="l" rtl="0">
              <a:lnSpc>
                <a:spcPct val="115000"/>
              </a:lnSpc>
              <a:spcBef>
                <a:spcPts val="0"/>
              </a:spcBef>
              <a:spcAft>
                <a:spcPts val="0"/>
              </a:spcAft>
              <a:buClr>
                <a:schemeClr val="dk1"/>
              </a:buClr>
              <a:buSzPct val="116666"/>
              <a:buFont typeface="Arial"/>
              <a:buChar char="•"/>
            </a:pPr>
            <a:r>
              <a:rPr lang="de" sz="2000" b="0" i="0" u="none" strike="noStrike" cap="none" baseline="0">
                <a:solidFill>
                  <a:schemeClr val="dk1"/>
                </a:solidFill>
                <a:latin typeface="Arial"/>
                <a:ea typeface="Arial"/>
                <a:cs typeface="Arial"/>
                <a:sym typeface="Arial"/>
              </a:rPr>
              <a:t>Extra panels displayed based on new appliances provided</a:t>
            </a:r>
          </a:p>
          <a:p>
            <a:endParaRPr/>
          </a:p>
          <a:p>
            <a:endParaRPr/>
          </a:p>
        </p:txBody>
      </p:sp>
      <p:sp>
        <p:nvSpPr>
          <p:cNvPr id="651" name="Shape 651"/>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1"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p>
          <a:p>
            <a:pPr marL="342900" marR="0" lvl="1" indent="-342900" algn="l" rtl="0">
              <a:lnSpc>
                <a:spcPct val="115000"/>
              </a:lnSpc>
              <a:spcBef>
                <a:spcPts val="0"/>
              </a:spcBef>
              <a:spcAft>
                <a:spcPts val="0"/>
              </a:spcAft>
              <a:buClr>
                <a:schemeClr val="dk1"/>
              </a:buClr>
              <a:buSzPct val="25000"/>
              <a:buFont typeface="Courier New"/>
              <a:buChar char="o"/>
            </a:pPr>
            <a:r>
              <a:rPr lang="de" sz="1600" b="0" i="0" u="none" strike="noStrike" cap="none" baseline="0">
                <a:solidFill>
                  <a:schemeClr val="dk1"/>
                </a:solidFill>
                <a:latin typeface="Arial"/>
                <a:ea typeface="Arial"/>
                <a:cs typeface="Arial"/>
                <a:sym typeface="Arial"/>
              </a:rPr>
              <a:t>Expected cost for extra panels as well as expected number of panels required for an extra equipment should be displayed.</a:t>
            </a:r>
          </a:p>
          <a:p>
            <a:pPr marL="342900" marR="0" lvl="1" indent="-342900" algn="l" rtl="0">
              <a:lnSpc>
                <a:spcPct val="115000"/>
              </a:lnSpc>
              <a:spcBef>
                <a:spcPts val="0"/>
              </a:spcBef>
              <a:spcAft>
                <a:spcPts val="0"/>
              </a:spcAft>
              <a:buClr>
                <a:schemeClr val="dk1"/>
              </a:buClr>
              <a:buSzPct val="25000"/>
              <a:buFont typeface="Courier New"/>
              <a:buChar char="o"/>
            </a:pPr>
            <a:r>
              <a:rPr lang="de" sz="1600" b="0" i="0" u="none" strike="noStrike" cap="none" baseline="0">
                <a:solidFill>
                  <a:srgbClr val="000000"/>
                </a:solidFill>
                <a:latin typeface="Arial"/>
                <a:ea typeface="Arial"/>
                <a:cs typeface="Arial"/>
                <a:sym typeface="Arial"/>
              </a:rPr>
              <a:t>Need to research panels’ decline in efficiency over time</a:t>
            </a:r>
          </a:p>
          <a:p>
            <a:endParaRPr/>
          </a:p>
          <a:p>
            <a:endParaRPr/>
          </a:p>
          <a:p>
            <a:endParaRPr/>
          </a:p>
        </p:txBody>
      </p:sp>
      <p:sp>
        <p:nvSpPr>
          <p:cNvPr id="652" name="Shape 652"/>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653" name="Shape 653"/>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654" name="Shape 654"/>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37</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an existing owner I want to compare my current solar power generation with a new one so that I can evaluate the performance of my solar power. </a:t>
            </a:r>
          </a:p>
          <a:p>
            <a:endParaRPr/>
          </a:p>
        </p:txBody>
      </p:sp>
      <p:sp>
        <p:nvSpPr>
          <p:cNvPr id="660" name="Shape 660"/>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661" name="Shape 661"/>
          <p:cNvSpPr txBox="1">
            <a:spLocks noGrp="1"/>
          </p:cNvSpPr>
          <p:nvPr>
            <p:ph type="title"/>
          </p:nvPr>
        </p:nvSpPr>
        <p:spPr>
          <a:xfrm>
            <a:off x="1092208" y="69940"/>
            <a:ext cx="5621700" cy="738633"/>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Power Comparison</a:t>
            </a:r>
          </a:p>
        </p:txBody>
      </p:sp>
      <p:sp>
        <p:nvSpPr>
          <p:cNvPr id="662" name="Shape 662"/>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457200" marR="0" lvl="0" indent="-317500" algn="l" rtl="0">
              <a:lnSpc>
                <a:spcPct val="115000"/>
              </a:lnSpc>
              <a:spcBef>
                <a:spcPts val="0"/>
              </a:spcBef>
              <a:spcAft>
                <a:spcPts val="0"/>
              </a:spcAft>
              <a:buClr>
                <a:schemeClr val="dk1"/>
              </a:buClr>
              <a:buSzPct val="116666"/>
              <a:buFont typeface="Arial"/>
              <a:buChar char="•"/>
            </a:pPr>
            <a:r>
              <a:rPr lang="de" sz="2000" b="0" i="0" u="none" strike="noStrike" cap="none" baseline="0">
                <a:solidFill>
                  <a:schemeClr val="dk1"/>
                </a:solidFill>
                <a:latin typeface="Arial"/>
                <a:ea typeface="Arial"/>
                <a:cs typeface="Arial"/>
                <a:sym typeface="Arial"/>
              </a:rPr>
              <a:t>Outputs are calculated and difference provided in kilowatts</a:t>
            </a:r>
          </a:p>
          <a:p>
            <a:endParaRPr/>
          </a:p>
          <a:p>
            <a:endParaRPr/>
          </a:p>
        </p:txBody>
      </p:sp>
      <p:sp>
        <p:nvSpPr>
          <p:cNvPr id="663" name="Shape 663"/>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1"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pPr marL="342900" marR="0" lvl="0" indent="-342900" algn="l" rtl="0">
              <a:lnSpc>
                <a:spcPct val="115000"/>
              </a:lnSpc>
              <a:spcBef>
                <a:spcPts val="0"/>
              </a:spcBef>
              <a:spcAft>
                <a:spcPts val="0"/>
              </a:spcAft>
              <a:buClr>
                <a:schemeClr val="dk1"/>
              </a:buClr>
              <a:buSzPct val="25000"/>
              <a:buFont typeface="Arial"/>
              <a:buChar char="•"/>
            </a:pPr>
            <a:r>
              <a:rPr lang="de" sz="2000" b="0" i="0" u="none" strike="noStrike" cap="none" baseline="0">
                <a:solidFill>
                  <a:schemeClr val="dk1"/>
                </a:solidFill>
                <a:latin typeface="Arial"/>
                <a:ea typeface="Arial"/>
                <a:cs typeface="Arial"/>
                <a:sym typeface="Arial"/>
              </a:rPr>
              <a:t>Need to know info about panel and other equipment used</a:t>
            </a:r>
          </a:p>
          <a:p>
            <a:endParaRPr/>
          </a:p>
        </p:txBody>
      </p:sp>
      <p:sp>
        <p:nvSpPr>
          <p:cNvPr id="664" name="Shape 664"/>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665" name="Shape 665"/>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666" name="Shape 666"/>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38</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an administrator, I want to be able to update database information within the system so that it remains up to date.</a:t>
            </a:r>
          </a:p>
          <a:p>
            <a:endParaRPr/>
          </a:p>
        </p:txBody>
      </p:sp>
      <p:sp>
        <p:nvSpPr>
          <p:cNvPr id="672" name="Shape 672"/>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673" name="Shape 673"/>
          <p:cNvSpPr txBox="1">
            <a:spLocks noGrp="1"/>
          </p:cNvSpPr>
          <p:nvPr>
            <p:ph type="title"/>
          </p:nvPr>
        </p:nvSpPr>
        <p:spPr>
          <a:xfrm>
            <a:off x="1092208" y="69940"/>
            <a:ext cx="5621700" cy="738633"/>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Database Update</a:t>
            </a:r>
          </a:p>
        </p:txBody>
      </p:sp>
      <p:sp>
        <p:nvSpPr>
          <p:cNvPr id="674" name="Shape 674"/>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457200" marR="0" lvl="0" indent="-317500" algn="l" rtl="0">
              <a:lnSpc>
                <a:spcPct val="115000"/>
              </a:lnSpc>
              <a:spcBef>
                <a:spcPts val="0"/>
              </a:spcBef>
              <a:spcAft>
                <a:spcPts val="0"/>
              </a:spcAft>
              <a:buClr>
                <a:schemeClr val="dk1"/>
              </a:buClr>
              <a:buSzPct val="116666"/>
              <a:buFont typeface="Arial"/>
              <a:buChar char="•"/>
            </a:pPr>
            <a:r>
              <a:rPr lang="de" sz="2000" b="0" i="0" u="none" strike="noStrike" cap="none" baseline="0">
                <a:solidFill>
                  <a:schemeClr val="dk1"/>
                </a:solidFill>
                <a:latin typeface="Arial"/>
                <a:ea typeface="Arial"/>
                <a:cs typeface="Arial"/>
                <a:sym typeface="Arial"/>
              </a:rPr>
              <a:t>Database </a:t>
            </a:r>
            <a:r>
              <a:rPr lang="de" sz="2000"/>
              <a:t>can be accessed and</a:t>
            </a:r>
            <a:r>
              <a:rPr lang="de" sz="2000" b="0" i="0" u="none" strike="noStrike" cap="none" baseline="0">
                <a:solidFill>
                  <a:schemeClr val="dk1"/>
                </a:solidFill>
                <a:latin typeface="Arial"/>
                <a:ea typeface="Arial"/>
                <a:cs typeface="Arial"/>
                <a:sym typeface="Arial"/>
              </a:rPr>
              <a:t> updated </a:t>
            </a:r>
          </a:p>
          <a:p>
            <a:endParaRPr/>
          </a:p>
          <a:p>
            <a:endParaRPr/>
          </a:p>
        </p:txBody>
      </p:sp>
      <p:sp>
        <p:nvSpPr>
          <p:cNvPr id="675" name="Shape 675"/>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1"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p>
          <a:p>
            <a:pPr marL="457200" marR="0" lvl="0" indent="-317500" algn="l" rtl="0">
              <a:lnSpc>
                <a:spcPct val="115000"/>
              </a:lnSpc>
              <a:spcBef>
                <a:spcPts val="0"/>
              </a:spcBef>
              <a:spcAft>
                <a:spcPts val="0"/>
              </a:spcAft>
              <a:buClr>
                <a:schemeClr val="dk1"/>
              </a:buClr>
              <a:buSzPct val="116666"/>
              <a:buFont typeface="Arial"/>
              <a:buChar char="•"/>
            </a:pPr>
            <a:r>
              <a:rPr lang="de" sz="2000" b="0" i="0" u="none" strike="noStrike" cap="none" baseline="0">
                <a:solidFill>
                  <a:schemeClr val="dk1"/>
                </a:solidFill>
                <a:latin typeface="Arial"/>
                <a:ea typeface="Arial"/>
                <a:cs typeface="Arial"/>
                <a:sym typeface="Arial"/>
              </a:rPr>
              <a:t>Need to know info on fees/tariffs, equipment, cost, etc</a:t>
            </a:r>
          </a:p>
          <a:p>
            <a:endParaRPr/>
          </a:p>
          <a:p>
            <a:endParaRPr/>
          </a:p>
        </p:txBody>
      </p:sp>
      <p:sp>
        <p:nvSpPr>
          <p:cNvPr id="676" name="Shape 676"/>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677" name="Shape 677"/>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a:t>
            </a:r>
          </a:p>
        </p:txBody>
      </p:sp>
      <p:sp>
        <p:nvSpPr>
          <p:cNvPr id="678" name="Shape 678"/>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39</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Shape 683"/>
          <p:cNvSpPr txBox="1">
            <a:spLocks noGrp="1"/>
          </p:cNvSpPr>
          <p:nvPr>
            <p:ph type="body" idx="1"/>
          </p:nvPr>
        </p:nvSpPr>
        <p:spPr>
          <a:xfrm>
            <a:off x="76200" y="868941"/>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be able to compare the ROI from a solar system to a high-interest savings account so that I can select the best economical choice.</a:t>
            </a:r>
          </a:p>
        </p:txBody>
      </p:sp>
      <p:sp>
        <p:nvSpPr>
          <p:cNvPr id="684" name="Shape 684"/>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685" name="Shape 685"/>
          <p:cNvSpPr txBox="1">
            <a:spLocks noGrp="1"/>
          </p:cNvSpPr>
          <p:nvPr>
            <p:ph type="title"/>
          </p:nvPr>
        </p:nvSpPr>
        <p:spPr>
          <a:xfrm>
            <a:off x="1092208" y="69940"/>
            <a:ext cx="5621700" cy="738633"/>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ROI Comparison</a:t>
            </a:r>
          </a:p>
        </p:txBody>
      </p:sp>
      <p:sp>
        <p:nvSpPr>
          <p:cNvPr id="686" name="Shape 686"/>
          <p:cNvSpPr txBox="1">
            <a:spLocks noGrp="1"/>
          </p:cNvSpPr>
          <p:nvPr>
            <p:ph type="body" idx="2"/>
          </p:nvPr>
        </p:nvSpPr>
        <p:spPr>
          <a:xfrm>
            <a:off x="76200" y="3612162"/>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a:t>
            </a:r>
          </a:p>
          <a:p>
            <a:pPr marL="457200" marR="0" lvl="0" indent="-317500" algn="l" rtl="0">
              <a:lnSpc>
                <a:spcPct val="100000"/>
              </a:lnSpc>
              <a:spcBef>
                <a:spcPts val="600"/>
              </a:spcBef>
              <a:spcAft>
                <a:spcPts val="0"/>
              </a:spcAft>
              <a:buClr>
                <a:schemeClr val="dk1"/>
              </a:buClr>
              <a:buSzPct val="116666"/>
              <a:buFont typeface="Arial"/>
              <a:buChar char="•"/>
            </a:pPr>
            <a:r>
              <a:rPr lang="de" sz="2000" b="0" i="0" u="none" strike="noStrike" cap="none" baseline="0">
                <a:solidFill>
                  <a:schemeClr val="dk1"/>
                </a:solidFill>
                <a:latin typeface="Arial"/>
                <a:ea typeface="Arial"/>
                <a:cs typeface="Arial"/>
                <a:sym typeface="Arial"/>
              </a:rPr>
              <a:t>The ROI period should be customisable (default 25 years)</a:t>
            </a:r>
          </a:p>
        </p:txBody>
      </p:sp>
      <p:sp>
        <p:nvSpPr>
          <p:cNvPr id="687" name="Shape 687"/>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p>
          <a:p>
            <a:pPr marL="342900" marR="0" lvl="0" indent="-152400" algn="l" rtl="0">
              <a:lnSpc>
                <a:spcPct val="100000"/>
              </a:lnSpc>
              <a:spcBef>
                <a:spcPts val="600"/>
              </a:spcBef>
              <a:spcAft>
                <a:spcPts val="0"/>
              </a:spcAft>
              <a:buClr>
                <a:schemeClr val="dk1"/>
              </a:buClr>
              <a:buSzPct val="100000"/>
              <a:buFont typeface="Arial"/>
              <a:buChar char="•"/>
            </a:pPr>
            <a:r>
              <a:rPr lang="de" sz="2000" b="0" i="0" u="none" strike="noStrike" cap="none" baseline="0">
                <a:solidFill>
                  <a:schemeClr val="dk1"/>
                </a:solidFill>
                <a:latin typeface="Arial"/>
                <a:ea typeface="Arial"/>
                <a:cs typeface="Arial"/>
                <a:sym typeface="Arial"/>
              </a:rPr>
              <a:t>ROI can be displayed in range of years</a:t>
            </a:r>
          </a:p>
          <a:p>
            <a:pPr marL="342900" marR="0" lvl="0" indent="-152400" algn="l" rtl="0">
              <a:lnSpc>
                <a:spcPct val="100000"/>
              </a:lnSpc>
              <a:spcBef>
                <a:spcPts val="600"/>
              </a:spcBef>
              <a:spcAft>
                <a:spcPts val="0"/>
              </a:spcAft>
              <a:buClr>
                <a:schemeClr val="dk1"/>
              </a:buClr>
              <a:buSzPct val="100000"/>
              <a:buFont typeface="Arial"/>
              <a:buChar char="•"/>
            </a:pPr>
            <a:r>
              <a:rPr lang="de" sz="2000" b="0" i="0" u="none" strike="noStrike" cap="none" baseline="0">
                <a:solidFill>
                  <a:srgbClr val="000000"/>
                </a:solidFill>
                <a:latin typeface="Arial"/>
                <a:ea typeface="Arial"/>
                <a:cs typeface="Arial"/>
                <a:sym typeface="Arial"/>
              </a:rPr>
              <a:t>Dependant to 4</a:t>
            </a:r>
          </a:p>
        </p:txBody>
      </p:sp>
      <p:sp>
        <p:nvSpPr>
          <p:cNvPr id="688" name="Shape 688"/>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689" name="Shape 689"/>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C</a:t>
            </a:r>
          </a:p>
        </p:txBody>
      </p:sp>
      <p:sp>
        <p:nvSpPr>
          <p:cNvPr id="690" name="Shape 690"/>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40</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Shape 695"/>
          <p:cNvSpPr txBox="1">
            <a:spLocks noGrp="1"/>
          </p:cNvSpPr>
          <p:nvPr>
            <p:ph type="body" idx="1"/>
          </p:nvPr>
        </p:nvSpPr>
        <p:spPr>
          <a:xfrm>
            <a:off x="76200" y="86894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allow me to select the equipment I am considering from a provided list so that the provided calculations are accurate for my situation.</a:t>
            </a:r>
          </a:p>
        </p:txBody>
      </p:sp>
      <p:sp>
        <p:nvSpPr>
          <p:cNvPr id="696" name="Shape 696"/>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697" name="Shape 697"/>
          <p:cNvSpPr txBox="1">
            <a:spLocks noGrp="1"/>
          </p:cNvSpPr>
          <p:nvPr>
            <p:ph type="title"/>
          </p:nvPr>
        </p:nvSpPr>
        <p:spPr>
          <a:xfrm>
            <a:off x="1092208" y="69940"/>
            <a:ext cx="5621700" cy="738633"/>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Equipment Selection</a:t>
            </a:r>
          </a:p>
        </p:txBody>
      </p:sp>
      <p:sp>
        <p:nvSpPr>
          <p:cNvPr id="698" name="Shape 698"/>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457200" marR="0" lvl="0" indent="-317500" algn="l" rtl="0">
              <a:lnSpc>
                <a:spcPct val="100000"/>
              </a:lnSpc>
              <a:spcBef>
                <a:spcPts val="600"/>
              </a:spcBef>
              <a:spcAft>
                <a:spcPts val="0"/>
              </a:spcAft>
              <a:buClr>
                <a:schemeClr val="dk1"/>
              </a:buClr>
              <a:buSzPct val="95833"/>
              <a:buFont typeface="Arial"/>
              <a:buChar char="•"/>
            </a:pPr>
            <a:r>
              <a:rPr lang="de" sz="2000" b="0" i="0" u="none" strike="noStrike" cap="none" baseline="0">
                <a:solidFill>
                  <a:schemeClr val="dk1"/>
                </a:solidFill>
                <a:latin typeface="Arial"/>
                <a:ea typeface="Arial"/>
                <a:cs typeface="Arial"/>
                <a:sym typeface="Arial"/>
              </a:rPr>
              <a:t>Equipment is selected correctly</a:t>
            </a:r>
          </a:p>
          <a:p>
            <a:pPr marL="457200" marR="0" lvl="0" indent="-317500" algn="l" rtl="0">
              <a:lnSpc>
                <a:spcPct val="100000"/>
              </a:lnSpc>
              <a:spcBef>
                <a:spcPts val="600"/>
              </a:spcBef>
              <a:spcAft>
                <a:spcPts val="0"/>
              </a:spcAft>
              <a:buClr>
                <a:schemeClr val="dk1"/>
              </a:buClr>
              <a:buSzPct val="95833"/>
              <a:buFont typeface="Arial"/>
              <a:buChar char="•"/>
            </a:pPr>
            <a:r>
              <a:rPr lang="de" sz="2000" b="0" i="0" u="none" strike="noStrike" cap="none" baseline="0">
                <a:solidFill>
                  <a:schemeClr val="dk1"/>
                </a:solidFill>
                <a:latin typeface="Arial"/>
                <a:ea typeface="Arial"/>
                <a:cs typeface="Arial"/>
                <a:sym typeface="Arial"/>
              </a:rPr>
              <a:t>Calculations based on selected equipment is accurate</a:t>
            </a:r>
          </a:p>
          <a:p>
            <a:endParaRPr/>
          </a:p>
        </p:txBody>
      </p:sp>
      <p:sp>
        <p:nvSpPr>
          <p:cNvPr id="699" name="Shape 699"/>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p>
          <a:p>
            <a:pPr marL="342900" marR="0" lvl="0" indent="-152400" algn="l" rtl="0">
              <a:lnSpc>
                <a:spcPct val="100000"/>
              </a:lnSpc>
              <a:spcBef>
                <a:spcPts val="600"/>
              </a:spcBef>
              <a:spcAft>
                <a:spcPts val="0"/>
              </a:spcAft>
              <a:buClr>
                <a:schemeClr val="dk1"/>
              </a:buClr>
              <a:buSzPct val="101190"/>
              <a:buFont typeface="Arial"/>
              <a:buChar char="•"/>
            </a:pPr>
            <a:r>
              <a:rPr lang="de" sz="1400" b="0" i="0" u="none" strike="noStrike" cap="none" baseline="0">
                <a:solidFill>
                  <a:schemeClr val="dk1"/>
                </a:solidFill>
                <a:latin typeface="Arial"/>
                <a:ea typeface="Arial"/>
                <a:cs typeface="Arial"/>
                <a:sym typeface="Arial"/>
              </a:rPr>
              <a:t>Needs to include old/outdated equipment for existing owners.</a:t>
            </a:r>
          </a:p>
          <a:p>
            <a:pPr marL="342900" marR="0" lvl="0" indent="-152400" algn="l" rtl="0">
              <a:lnSpc>
                <a:spcPct val="100000"/>
              </a:lnSpc>
              <a:spcBef>
                <a:spcPts val="600"/>
              </a:spcBef>
              <a:spcAft>
                <a:spcPts val="0"/>
              </a:spcAft>
              <a:buClr>
                <a:schemeClr val="dk1"/>
              </a:buClr>
              <a:buSzPct val="101190"/>
              <a:buFont typeface="Arial"/>
              <a:buChar char="•"/>
            </a:pPr>
            <a:r>
              <a:rPr lang="de" sz="1400" b="0" i="0" u="none" strike="noStrike" cap="none" baseline="0">
                <a:solidFill>
                  <a:schemeClr val="dk1"/>
                </a:solidFill>
                <a:latin typeface="Arial"/>
                <a:ea typeface="Arial"/>
                <a:cs typeface="Arial"/>
                <a:sym typeface="Arial"/>
              </a:rPr>
              <a:t>Research for 42 done here.</a:t>
            </a:r>
          </a:p>
          <a:p>
            <a:pPr marL="342900" marR="0" lvl="0" indent="-152400" algn="l" rtl="0">
              <a:lnSpc>
                <a:spcPct val="100000"/>
              </a:lnSpc>
              <a:spcBef>
                <a:spcPts val="600"/>
              </a:spcBef>
              <a:spcAft>
                <a:spcPts val="0"/>
              </a:spcAft>
              <a:buClr>
                <a:schemeClr val="dk1"/>
              </a:buClr>
              <a:buSzPct val="101190"/>
              <a:buFont typeface="Arial"/>
              <a:buChar char="•"/>
            </a:pPr>
            <a:r>
              <a:rPr lang="de" sz="1400" b="0" i="0" u="none" strike="noStrike" cap="none" baseline="0">
                <a:solidFill>
                  <a:schemeClr val="dk1"/>
                </a:solidFill>
                <a:latin typeface="Arial"/>
                <a:ea typeface="Arial"/>
                <a:cs typeface="Arial"/>
                <a:sym typeface="Arial"/>
              </a:rPr>
              <a:t>Can equipment also be entered?</a:t>
            </a:r>
          </a:p>
          <a:p>
            <a:endParaRPr/>
          </a:p>
          <a:p>
            <a:endParaRPr/>
          </a:p>
        </p:txBody>
      </p:sp>
      <p:sp>
        <p:nvSpPr>
          <p:cNvPr id="700" name="Shape 700"/>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1800" b="0" i="0" u="none" strike="noStrike" cap="none" baseline="0">
                <a:solidFill>
                  <a:srgbClr val="000000"/>
                </a:solidFill>
                <a:latin typeface="Arial"/>
                <a:ea typeface="Arial"/>
                <a:cs typeface="Arial"/>
                <a:sym typeface="Arial"/>
              </a:rPr>
              <a:t>Story Points:16</a:t>
            </a:r>
          </a:p>
        </p:txBody>
      </p:sp>
      <p:sp>
        <p:nvSpPr>
          <p:cNvPr id="701" name="Shape 701"/>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C</a:t>
            </a:r>
          </a:p>
        </p:txBody>
      </p:sp>
      <p:sp>
        <p:nvSpPr>
          <p:cNvPr id="702" name="Shape 702"/>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41</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Minimum Requirements</a:t>
            </a:r>
            <a:endParaRPr lang="en-AU" dirty="0"/>
          </a:p>
        </p:txBody>
      </p:sp>
      <p:sp>
        <p:nvSpPr>
          <p:cNvPr id="3" name="Content Placeholder 2"/>
          <p:cNvSpPr>
            <a:spLocks noGrp="1"/>
          </p:cNvSpPr>
          <p:nvPr>
            <p:ph idx="1"/>
          </p:nvPr>
        </p:nvSpPr>
        <p:spPr/>
        <p:txBody>
          <a:bodyPr/>
          <a:lstStyle/>
          <a:p>
            <a:r>
              <a:rPr lang="en-AU" dirty="0"/>
              <a:t>Accommodates all factors that reduce system efficiency</a:t>
            </a:r>
          </a:p>
          <a:p>
            <a:pPr lvl="1"/>
            <a:r>
              <a:rPr lang="en-AU" dirty="0" smtClean="0"/>
              <a:t>orientation</a:t>
            </a:r>
          </a:p>
          <a:p>
            <a:pPr lvl="1"/>
            <a:r>
              <a:rPr lang="en-AU" dirty="0" smtClean="0"/>
              <a:t>installation angle</a:t>
            </a:r>
          </a:p>
          <a:p>
            <a:pPr lvl="1"/>
            <a:r>
              <a:rPr lang="en-AU" dirty="0" smtClean="0"/>
              <a:t>panel </a:t>
            </a:r>
            <a:r>
              <a:rPr lang="en-AU" dirty="0"/>
              <a:t>degradation over </a:t>
            </a:r>
            <a:r>
              <a:rPr lang="en-AU" dirty="0" smtClean="0"/>
              <a:t>time</a:t>
            </a:r>
          </a:p>
          <a:p>
            <a:pPr lvl="1"/>
            <a:r>
              <a:rPr lang="en-AU" dirty="0" smtClean="0"/>
              <a:t>wiring loss</a:t>
            </a:r>
          </a:p>
          <a:p>
            <a:pPr lvl="1"/>
            <a:r>
              <a:rPr lang="en-AU" smtClean="0"/>
              <a:t>inverter efficiency</a:t>
            </a:r>
          </a:p>
          <a:p>
            <a:pPr lvl="1"/>
            <a:r>
              <a:rPr lang="en-AU" dirty="0" smtClean="0"/>
              <a:t>realistic </a:t>
            </a:r>
            <a:r>
              <a:rPr lang="en-AU" dirty="0"/>
              <a:t>average hours of sunshine</a:t>
            </a:r>
          </a:p>
        </p:txBody>
      </p:sp>
    </p:spTree>
    <p:extLst>
      <p:ext uri="{BB962C8B-B14F-4D97-AF65-F5344CB8AC3E}">
        <p14:creationId xmlns:p14="http://schemas.microsoft.com/office/powerpoint/2010/main" val="22777197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txBox="1">
            <a:spLocks noGrp="1"/>
          </p:cNvSpPr>
          <p:nvPr>
            <p:ph type="body" idx="1"/>
          </p:nvPr>
        </p:nvSpPr>
        <p:spPr>
          <a:xfrm>
            <a:off x="76200" y="868940"/>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provide me with estimates of equipment costs so that I have enough information to select the appropriate equipment.</a:t>
            </a:r>
          </a:p>
        </p:txBody>
      </p:sp>
      <p:sp>
        <p:nvSpPr>
          <p:cNvPr id="708" name="Shape 708"/>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709" name="Shape 709"/>
          <p:cNvSpPr txBox="1">
            <a:spLocks noGrp="1"/>
          </p:cNvSpPr>
          <p:nvPr>
            <p:ph type="title"/>
          </p:nvPr>
        </p:nvSpPr>
        <p:spPr>
          <a:xfrm>
            <a:off x="1092208" y="69940"/>
            <a:ext cx="5621700" cy="738633"/>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Cost Estimates</a:t>
            </a:r>
          </a:p>
        </p:txBody>
      </p:sp>
      <p:sp>
        <p:nvSpPr>
          <p:cNvPr id="710" name="Shape 710"/>
          <p:cNvSpPr txBox="1">
            <a:spLocks noGrp="1"/>
          </p:cNvSpPr>
          <p:nvPr>
            <p:ph type="body" idx="2"/>
          </p:nvPr>
        </p:nvSpPr>
        <p:spPr>
          <a:xfrm>
            <a:off x="76200" y="3612164"/>
            <a:ext cx="8991600" cy="1681200"/>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457200" marR="0" lvl="0" indent="-317500" algn="l" rtl="0">
              <a:lnSpc>
                <a:spcPct val="100000"/>
              </a:lnSpc>
              <a:spcBef>
                <a:spcPts val="600"/>
              </a:spcBef>
              <a:spcAft>
                <a:spcPts val="0"/>
              </a:spcAft>
              <a:buClr>
                <a:schemeClr val="dk1"/>
              </a:buClr>
              <a:buSzPct val="95833"/>
              <a:buFont typeface="Arial"/>
              <a:buChar char="•"/>
            </a:pPr>
            <a:r>
              <a:rPr lang="de" sz="2000" b="0" i="0" u="none" strike="noStrike" cap="none" baseline="0">
                <a:solidFill>
                  <a:schemeClr val="dk1"/>
                </a:solidFill>
                <a:latin typeface="Arial"/>
                <a:ea typeface="Arial"/>
                <a:cs typeface="Arial"/>
                <a:sym typeface="Arial"/>
              </a:rPr>
              <a:t>Cost estimates of equipment are provided</a:t>
            </a:r>
          </a:p>
          <a:p>
            <a:pPr marL="457200" marR="0" lvl="0" indent="-317500" algn="l" rtl="0">
              <a:lnSpc>
                <a:spcPct val="100000"/>
              </a:lnSpc>
              <a:spcBef>
                <a:spcPts val="600"/>
              </a:spcBef>
              <a:spcAft>
                <a:spcPts val="0"/>
              </a:spcAft>
              <a:buClr>
                <a:schemeClr val="dk1"/>
              </a:buClr>
              <a:buSzPct val="95833"/>
              <a:buFont typeface="Arial"/>
              <a:buChar char="•"/>
            </a:pPr>
            <a:r>
              <a:rPr lang="de" sz="2000" b="0" i="0" u="none" strike="noStrike" cap="none" baseline="0">
                <a:solidFill>
                  <a:schemeClr val="dk1"/>
                </a:solidFill>
                <a:latin typeface="Arial"/>
                <a:ea typeface="Arial"/>
                <a:cs typeface="Arial"/>
                <a:sym typeface="Arial"/>
              </a:rPr>
              <a:t>Appropriate equipment is selected</a:t>
            </a:r>
          </a:p>
          <a:p>
            <a:endParaRPr/>
          </a:p>
        </p:txBody>
      </p:sp>
      <p:sp>
        <p:nvSpPr>
          <p:cNvPr id="711" name="Shape 711"/>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00000"/>
              </a:lnSpc>
              <a:spcBef>
                <a:spcPts val="60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a:t>
            </a:r>
          </a:p>
          <a:p>
            <a:pPr marL="457200" marR="0" lvl="0" indent="-317500" algn="l" rtl="0">
              <a:lnSpc>
                <a:spcPct val="100000"/>
              </a:lnSpc>
              <a:spcBef>
                <a:spcPts val="600"/>
              </a:spcBef>
              <a:spcAft>
                <a:spcPts val="0"/>
              </a:spcAft>
              <a:buClr>
                <a:schemeClr val="dk1"/>
              </a:buClr>
              <a:buSzPct val="95833"/>
              <a:buFont typeface="Arial"/>
              <a:buChar char="•"/>
            </a:pPr>
            <a:r>
              <a:rPr lang="de" sz="2000" b="0" i="0" u="none" strike="noStrike" cap="none" baseline="0">
                <a:solidFill>
                  <a:schemeClr val="dk1"/>
                </a:solidFill>
                <a:latin typeface="Arial"/>
                <a:ea typeface="Arial"/>
                <a:cs typeface="Arial"/>
                <a:sym typeface="Arial"/>
              </a:rPr>
              <a:t>Equipment costs must be kept current</a:t>
            </a:r>
          </a:p>
        </p:txBody>
      </p:sp>
      <p:sp>
        <p:nvSpPr>
          <p:cNvPr id="712" name="Shape 712"/>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713" name="Shape 713"/>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C</a:t>
            </a:r>
          </a:p>
        </p:txBody>
      </p:sp>
      <p:sp>
        <p:nvSpPr>
          <p:cNvPr id="714" name="Shape 714"/>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42</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Shape 719"/>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an estimate of how long it takes to set up the solar power so that I can plan my personal schedule around the installation.</a:t>
            </a:r>
          </a:p>
        </p:txBody>
      </p:sp>
      <p:sp>
        <p:nvSpPr>
          <p:cNvPr id="720" name="Shape 720"/>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721" name="Shape 721"/>
          <p:cNvSpPr txBox="1">
            <a:spLocks noGrp="1"/>
          </p:cNvSpPr>
          <p:nvPr>
            <p:ph type="title"/>
          </p:nvPr>
        </p:nvSpPr>
        <p:spPr>
          <a:xfrm>
            <a:off x="1092208" y="69940"/>
            <a:ext cx="5621700" cy="738633"/>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Installation Time</a:t>
            </a:r>
          </a:p>
        </p:txBody>
      </p:sp>
      <p:sp>
        <p:nvSpPr>
          <p:cNvPr id="722" name="Shape 722"/>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457200" marR="0" lvl="0" indent="-317500" algn="l" rtl="0">
              <a:lnSpc>
                <a:spcPct val="115000"/>
              </a:lnSpc>
              <a:spcBef>
                <a:spcPts val="0"/>
              </a:spcBef>
              <a:spcAft>
                <a:spcPts val="0"/>
              </a:spcAft>
              <a:buClr>
                <a:schemeClr val="dk1"/>
              </a:buClr>
              <a:buSzPct val="116666"/>
              <a:buFont typeface="Arial"/>
              <a:buChar char="•"/>
            </a:pPr>
            <a:r>
              <a:rPr lang="de" sz="2000" b="0" i="0" u="none" strike="noStrike" cap="none" baseline="0">
                <a:solidFill>
                  <a:schemeClr val="dk1"/>
                </a:solidFill>
                <a:latin typeface="Arial"/>
                <a:ea typeface="Arial"/>
                <a:cs typeface="Arial"/>
                <a:sym typeface="Arial"/>
              </a:rPr>
              <a:t>Duration given is days</a:t>
            </a:r>
          </a:p>
          <a:p>
            <a:endParaRPr/>
          </a:p>
          <a:p>
            <a:endParaRPr/>
          </a:p>
          <a:p>
            <a:endParaRPr/>
          </a:p>
          <a:p>
            <a:endParaRPr/>
          </a:p>
        </p:txBody>
      </p:sp>
      <p:sp>
        <p:nvSpPr>
          <p:cNvPr id="723" name="Shape 723"/>
          <p:cNvSpPr txBox="1">
            <a:spLocks noGrp="1"/>
          </p:cNvSpPr>
          <p:nvPr>
            <p:ph type="body" idx="3"/>
          </p:nvPr>
        </p:nvSpPr>
        <p:spPr>
          <a:xfrm>
            <a:off x="76200" y="5371066"/>
            <a:ext cx="8991600" cy="1310097"/>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pPr marL="457200" marR="0" lvl="0" indent="-317500" algn="l" rtl="0">
              <a:lnSpc>
                <a:spcPct val="115000"/>
              </a:lnSpc>
              <a:spcBef>
                <a:spcPts val="0"/>
              </a:spcBef>
              <a:spcAft>
                <a:spcPts val="0"/>
              </a:spcAft>
              <a:buClr>
                <a:schemeClr val="dk1"/>
              </a:buClr>
              <a:buSzPct val="95833"/>
              <a:buFont typeface="Arial"/>
              <a:buChar char="•"/>
            </a:pPr>
            <a:r>
              <a:rPr lang="de" sz="2000" b="0" i="0" u="none" strike="noStrike" cap="none" baseline="0">
                <a:solidFill>
                  <a:schemeClr val="dk1"/>
                </a:solidFill>
                <a:latin typeface="Arial"/>
                <a:ea typeface="Arial"/>
                <a:cs typeface="Arial"/>
                <a:sym typeface="Arial"/>
              </a:rPr>
              <a:t>Does it depend of number of people involved in installation?</a:t>
            </a:r>
          </a:p>
          <a:p>
            <a:pPr marL="457200" marR="0" lvl="0" indent="-317500" algn="l" rtl="0">
              <a:lnSpc>
                <a:spcPct val="115000"/>
              </a:lnSpc>
              <a:spcBef>
                <a:spcPts val="0"/>
              </a:spcBef>
              <a:spcAft>
                <a:spcPts val="0"/>
              </a:spcAft>
              <a:buClr>
                <a:schemeClr val="dk1"/>
              </a:buClr>
              <a:buSzPct val="95833"/>
              <a:buFont typeface="Arial"/>
              <a:buChar char="•"/>
            </a:pPr>
            <a:r>
              <a:rPr lang="de" sz="2000" b="0" i="0" u="none" strike="noStrike" cap="none" baseline="0">
                <a:solidFill>
                  <a:schemeClr val="dk1"/>
                </a:solidFill>
                <a:latin typeface="Arial"/>
                <a:ea typeface="Arial"/>
                <a:cs typeface="Arial"/>
                <a:sym typeface="Arial"/>
              </a:rPr>
              <a:t>Who will performed the installation?</a:t>
            </a:r>
          </a:p>
          <a:p>
            <a:endParaRPr/>
          </a:p>
          <a:p>
            <a:endParaRPr/>
          </a:p>
          <a:p>
            <a:endParaRPr/>
          </a:p>
          <a:p>
            <a:endParaRPr/>
          </a:p>
        </p:txBody>
      </p:sp>
      <p:sp>
        <p:nvSpPr>
          <p:cNvPr id="724" name="Shape 724"/>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725" name="Shape 725"/>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C</a:t>
            </a:r>
          </a:p>
        </p:txBody>
      </p:sp>
      <p:sp>
        <p:nvSpPr>
          <p:cNvPr id="726" name="Shape 726"/>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43</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Shape 731"/>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potential customer I want the system to create a list of further steps towards installation so that I know how to proceed.</a:t>
            </a:r>
          </a:p>
        </p:txBody>
      </p:sp>
      <p:sp>
        <p:nvSpPr>
          <p:cNvPr id="732" name="Shape 732"/>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733" name="Shape 733"/>
          <p:cNvSpPr txBox="1">
            <a:spLocks noGrp="1"/>
          </p:cNvSpPr>
          <p:nvPr>
            <p:ph type="title"/>
          </p:nvPr>
        </p:nvSpPr>
        <p:spPr>
          <a:xfrm>
            <a:off x="1092208" y="69940"/>
            <a:ext cx="5621700" cy="738633"/>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Installation Steps</a:t>
            </a:r>
          </a:p>
        </p:txBody>
      </p:sp>
      <p:sp>
        <p:nvSpPr>
          <p:cNvPr id="734" name="Shape 734"/>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a:t>
            </a:r>
          </a:p>
          <a:p>
            <a:pPr marL="457200" marR="0" lvl="0" indent="-317500" algn="l" rtl="0">
              <a:lnSpc>
                <a:spcPct val="115000"/>
              </a:lnSpc>
              <a:spcBef>
                <a:spcPts val="0"/>
              </a:spcBef>
              <a:spcAft>
                <a:spcPts val="0"/>
              </a:spcAft>
              <a:buClr>
                <a:schemeClr val="dk1"/>
              </a:buClr>
              <a:buSzPct val="116666"/>
              <a:buFont typeface="Arial"/>
              <a:buChar char="•"/>
            </a:pPr>
            <a:r>
              <a:rPr lang="de" sz="2000" b="0" i="0" u="none" strike="noStrike" cap="none" baseline="0">
                <a:solidFill>
                  <a:schemeClr val="dk1"/>
                </a:solidFill>
                <a:latin typeface="Arial"/>
                <a:ea typeface="Arial"/>
                <a:cs typeface="Arial"/>
                <a:sym typeface="Arial"/>
              </a:rPr>
              <a:t>Steps are provided accurately</a:t>
            </a:r>
          </a:p>
          <a:p>
            <a:endParaRPr/>
          </a:p>
          <a:p>
            <a:endParaRPr/>
          </a:p>
          <a:p>
            <a:endParaRPr/>
          </a:p>
        </p:txBody>
      </p:sp>
      <p:sp>
        <p:nvSpPr>
          <p:cNvPr id="735" name="Shape 735"/>
          <p:cNvSpPr txBox="1">
            <a:spLocks noGrp="1"/>
          </p:cNvSpPr>
          <p:nvPr>
            <p:ph type="body" idx="3"/>
          </p:nvPr>
        </p:nvSpPr>
        <p:spPr>
          <a:xfrm>
            <a:off x="76200" y="5371066"/>
            <a:ext cx="8991600" cy="1310097"/>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pPr marL="342900" marR="0" lvl="0" indent="-342900" algn="l" rtl="0">
              <a:lnSpc>
                <a:spcPct val="115000"/>
              </a:lnSpc>
              <a:spcBef>
                <a:spcPts val="0"/>
              </a:spcBef>
              <a:spcAft>
                <a:spcPts val="0"/>
              </a:spcAft>
              <a:buClr>
                <a:schemeClr val="dk1"/>
              </a:buClr>
              <a:buSzPct val="25000"/>
              <a:buFont typeface="Arial"/>
              <a:buChar char="•"/>
            </a:pPr>
            <a:r>
              <a:rPr lang="de" sz="2000" b="0" i="0" u="none" strike="noStrike" cap="none" baseline="0">
                <a:solidFill>
                  <a:schemeClr val="dk1"/>
                </a:solidFill>
                <a:latin typeface="Arial"/>
                <a:ea typeface="Arial"/>
                <a:cs typeface="Arial"/>
                <a:sym typeface="Arial"/>
              </a:rPr>
              <a:t>Research installation procedures from panel providers</a:t>
            </a:r>
          </a:p>
          <a:p>
            <a:endParaRPr/>
          </a:p>
          <a:p>
            <a:endParaRPr/>
          </a:p>
          <a:p>
            <a:endParaRPr/>
          </a:p>
          <a:p>
            <a:endParaRPr/>
          </a:p>
        </p:txBody>
      </p:sp>
      <p:sp>
        <p:nvSpPr>
          <p:cNvPr id="736" name="Shape 736"/>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737" name="Shape 737"/>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C</a:t>
            </a:r>
          </a:p>
        </p:txBody>
      </p:sp>
      <p:sp>
        <p:nvSpPr>
          <p:cNvPr id="738" name="Shape 738"/>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44</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an existing owner I want the system to be able to recommend panel angles for different times of the year so that I can get the most power output from my system.</a:t>
            </a:r>
          </a:p>
          <a:p>
            <a:endParaRPr/>
          </a:p>
        </p:txBody>
      </p:sp>
      <p:sp>
        <p:nvSpPr>
          <p:cNvPr id="744" name="Shape 744"/>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745" name="Shape 745"/>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Panel Ang</a:t>
            </a:r>
            <a:r>
              <a:rPr lang="de"/>
              <a:t>le</a:t>
            </a:r>
            <a:r>
              <a:rPr lang="de" sz="3600" b="1" i="0" u="none" strike="noStrike" cap="none" baseline="0">
                <a:solidFill>
                  <a:schemeClr val="dk1"/>
                </a:solidFill>
                <a:latin typeface="Arial"/>
                <a:ea typeface="Arial"/>
                <a:cs typeface="Arial"/>
                <a:sym typeface="Arial"/>
              </a:rPr>
              <a:t>s</a:t>
            </a:r>
          </a:p>
        </p:txBody>
      </p:sp>
      <p:sp>
        <p:nvSpPr>
          <p:cNvPr id="746" name="Shape 746"/>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a:t>
            </a:r>
          </a:p>
          <a:p>
            <a:pPr marL="457200" marR="0" lvl="0" indent="-317500" algn="l" rtl="0">
              <a:lnSpc>
                <a:spcPct val="115000"/>
              </a:lnSpc>
              <a:spcBef>
                <a:spcPts val="0"/>
              </a:spcBef>
              <a:spcAft>
                <a:spcPts val="0"/>
              </a:spcAft>
              <a:buClr>
                <a:schemeClr val="dk1"/>
              </a:buClr>
              <a:buSzPct val="116666"/>
              <a:buFont typeface="Arial"/>
              <a:buChar char="•"/>
            </a:pPr>
            <a:r>
              <a:rPr lang="de" sz="2000" b="0" i="0" u="none" strike="noStrike" cap="none" baseline="0">
                <a:solidFill>
                  <a:srgbClr val="000000"/>
                </a:solidFill>
                <a:latin typeface="Arial"/>
                <a:ea typeface="Arial"/>
                <a:cs typeface="Arial"/>
                <a:sym typeface="Arial"/>
              </a:rPr>
              <a:t>Recommandations for all seasons depend</a:t>
            </a:r>
            <a:r>
              <a:rPr lang="de" sz="2000">
                <a:solidFill>
                  <a:srgbClr val="000000"/>
                </a:solidFill>
              </a:rPr>
              <a:t>e</a:t>
            </a:r>
            <a:r>
              <a:rPr lang="de" sz="2000" b="0" i="0" u="none" strike="noStrike" cap="none" baseline="0">
                <a:solidFill>
                  <a:srgbClr val="000000"/>
                </a:solidFill>
                <a:latin typeface="Arial"/>
                <a:ea typeface="Arial"/>
                <a:cs typeface="Arial"/>
                <a:sym typeface="Arial"/>
              </a:rPr>
              <a:t>nt on the location of the user as part of the output page.</a:t>
            </a:r>
          </a:p>
          <a:p>
            <a:endParaRPr/>
          </a:p>
        </p:txBody>
      </p:sp>
      <p:sp>
        <p:nvSpPr>
          <p:cNvPr id="747" name="Shape 747"/>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1"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Dependant on output page</a:t>
            </a:r>
          </a:p>
          <a:p>
            <a:endParaRPr/>
          </a:p>
        </p:txBody>
      </p:sp>
      <p:sp>
        <p:nvSpPr>
          <p:cNvPr id="748" name="Shape 748"/>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Points:8</a:t>
            </a:r>
          </a:p>
        </p:txBody>
      </p:sp>
      <p:sp>
        <p:nvSpPr>
          <p:cNvPr id="749" name="Shape 749"/>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C</a:t>
            </a:r>
          </a:p>
        </p:txBody>
      </p:sp>
      <p:sp>
        <p:nvSpPr>
          <p:cNvPr id="750" name="Shape 750"/>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45</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an existing owner I want to know how many extra batteries I would need to buy if I introduced new appliances so that I can decide whether it is worth the investment.</a:t>
            </a:r>
          </a:p>
          <a:p>
            <a:endParaRPr/>
          </a:p>
        </p:txBody>
      </p:sp>
      <p:sp>
        <p:nvSpPr>
          <p:cNvPr id="756" name="Shape 756"/>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757" name="Shape 757"/>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Extra Batteries</a:t>
            </a:r>
          </a:p>
        </p:txBody>
      </p:sp>
      <p:sp>
        <p:nvSpPr>
          <p:cNvPr id="758" name="Shape 758"/>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Entry field for extra </a:t>
            </a:r>
            <a:r>
              <a:rPr lang="de" sz="2000">
                <a:solidFill>
                  <a:srgbClr val="000000"/>
                </a:solidFill>
              </a:rPr>
              <a:t>appliances</a:t>
            </a:r>
            <a:r>
              <a:rPr lang="de" sz="2000" b="0" i="0" u="none" strike="noStrike" cap="none" baseline="0">
                <a:solidFill>
                  <a:srgbClr val="000000"/>
                </a:solidFill>
                <a:latin typeface="Arial"/>
                <a:ea typeface="Arial"/>
                <a:cs typeface="Arial"/>
                <a:sym typeface="Arial"/>
              </a:rPr>
              <a:t>. Result should show amount of batteries and the expected cost for purchasing them.</a:t>
            </a:r>
          </a:p>
          <a:p>
            <a:endParaRPr/>
          </a:p>
        </p:txBody>
      </p:sp>
      <p:sp>
        <p:nvSpPr>
          <p:cNvPr id="759" name="Shape 759"/>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1"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Dependant on list of possible equipment and their energy usage.</a:t>
            </a:r>
          </a:p>
          <a:p>
            <a:endParaRPr/>
          </a:p>
        </p:txBody>
      </p:sp>
      <p:sp>
        <p:nvSpPr>
          <p:cNvPr id="760" name="Shape 760"/>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761" name="Shape 761"/>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C</a:t>
            </a:r>
          </a:p>
        </p:txBody>
      </p:sp>
      <p:sp>
        <p:nvSpPr>
          <p:cNvPr id="762" name="Shape 762"/>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47</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Shape 767"/>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salesperson I want to see a summary of benefits for various suppliers so that I can sell my products to various types of customer needs.</a:t>
            </a:r>
          </a:p>
          <a:p>
            <a:endParaRPr/>
          </a:p>
        </p:txBody>
      </p:sp>
      <p:sp>
        <p:nvSpPr>
          <p:cNvPr id="768" name="Shape 768"/>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769" name="Shape 769"/>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Supplier Benefits</a:t>
            </a:r>
          </a:p>
        </p:txBody>
      </p:sp>
      <p:sp>
        <p:nvSpPr>
          <p:cNvPr id="770" name="Shape 770"/>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List of suppliers and their products including information about cost, size and performance combined in one list. </a:t>
            </a:r>
          </a:p>
          <a:p>
            <a:endParaRPr/>
          </a:p>
        </p:txBody>
      </p:sp>
      <p:sp>
        <p:nvSpPr>
          <p:cNvPr id="771" name="Shape 771"/>
          <p:cNvSpPr txBox="1">
            <a:spLocks noGrp="1"/>
          </p:cNvSpPr>
          <p:nvPr>
            <p:ph type="body" idx="3"/>
          </p:nvPr>
        </p:nvSpPr>
        <p:spPr>
          <a:xfrm>
            <a:off x="76200" y="5371066"/>
            <a:ext cx="8991600" cy="13104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1"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endParaRPr/>
          </a:p>
        </p:txBody>
      </p:sp>
      <p:sp>
        <p:nvSpPr>
          <p:cNvPr id="772" name="Shape 772"/>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773" name="Shape 773"/>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C</a:t>
            </a:r>
          </a:p>
        </p:txBody>
      </p:sp>
      <p:sp>
        <p:nvSpPr>
          <p:cNvPr id="774" name="Shape 774"/>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48</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152400" algn="l" rtl="0">
              <a:lnSpc>
                <a:spcPct val="100000"/>
              </a:lnSpc>
              <a:spcBef>
                <a:spcPts val="600"/>
              </a:spcBef>
              <a:spcAft>
                <a:spcPts val="0"/>
              </a:spcAft>
              <a:buClr>
                <a:schemeClr val="dk1"/>
              </a:buClr>
              <a:buSzPct val="25000"/>
              <a:buFont typeface="Arial"/>
              <a:buNone/>
            </a:pPr>
            <a:r>
              <a:rPr lang="de" sz="2400" b="0" i="0" u="none" strike="noStrike" cap="none" baseline="0">
                <a:solidFill>
                  <a:schemeClr val="dk1"/>
                </a:solidFill>
                <a:latin typeface="Arial"/>
                <a:ea typeface="Arial"/>
                <a:cs typeface="Arial"/>
                <a:sym typeface="Arial"/>
              </a:rPr>
              <a:t>As a sales person I want the system to be able to change the colour scheme of graphical outputs so that it can match my company's colour scheme.</a:t>
            </a:r>
          </a:p>
        </p:txBody>
      </p:sp>
      <p:sp>
        <p:nvSpPr>
          <p:cNvPr id="780" name="Shape 780"/>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781" name="Shape 781"/>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Colour Scheme</a:t>
            </a:r>
          </a:p>
        </p:txBody>
      </p:sp>
      <p:sp>
        <p:nvSpPr>
          <p:cNvPr id="782" name="Shape 782"/>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Being able to add information about the color scheme to the user profile.</a:t>
            </a:r>
          </a:p>
          <a:p>
            <a:endParaRPr/>
          </a:p>
          <a:p>
            <a:endParaRPr/>
          </a:p>
        </p:txBody>
      </p:sp>
      <p:sp>
        <p:nvSpPr>
          <p:cNvPr id="783" name="Shape 783"/>
          <p:cNvSpPr txBox="1">
            <a:spLocks noGrp="1"/>
          </p:cNvSpPr>
          <p:nvPr>
            <p:ph type="body" idx="3"/>
          </p:nvPr>
        </p:nvSpPr>
        <p:spPr>
          <a:xfrm>
            <a:off x="76200" y="5371066"/>
            <a:ext cx="8991600" cy="1310097"/>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 Not the screen, just the output. Customized output. Part of the user profile. </a:t>
            </a:r>
          </a:p>
          <a:p>
            <a:endParaRPr/>
          </a:p>
          <a:p>
            <a:endParaRPr/>
          </a:p>
          <a:p>
            <a:endParaRPr/>
          </a:p>
        </p:txBody>
      </p:sp>
      <p:sp>
        <p:nvSpPr>
          <p:cNvPr id="784" name="Shape 784"/>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785" name="Shape 785"/>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C</a:t>
            </a:r>
          </a:p>
        </p:txBody>
      </p:sp>
      <p:sp>
        <p:nvSpPr>
          <p:cNvPr id="786" name="Shape 786"/>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49</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Shape 791"/>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400" b="0" i="0" u="none" strike="noStrike" cap="none" baseline="0">
                <a:solidFill>
                  <a:srgbClr val="000000"/>
                </a:solidFill>
                <a:latin typeface="Arial"/>
                <a:ea typeface="Arial"/>
                <a:cs typeface="Arial"/>
                <a:sym typeface="Arial"/>
              </a:rPr>
              <a:t>As a sales person I want to have a reminder-function for the calcu</a:t>
            </a:r>
            <a:r>
              <a:rPr lang="de" sz="2400">
                <a:solidFill>
                  <a:srgbClr val="000000"/>
                </a:solidFill>
              </a:rPr>
              <a:t>lat</a:t>
            </a:r>
            <a:r>
              <a:rPr lang="de" sz="2400" b="0" i="0" u="none" strike="noStrike" cap="none" baseline="0">
                <a:solidFill>
                  <a:srgbClr val="000000"/>
                </a:solidFill>
                <a:latin typeface="Arial"/>
                <a:ea typeface="Arial"/>
                <a:cs typeface="Arial"/>
                <a:sym typeface="Arial"/>
              </a:rPr>
              <a:t>ions so that I can use the calculation tool to remind me of calling old customers again.</a:t>
            </a:r>
          </a:p>
          <a:p>
            <a:endParaRPr/>
          </a:p>
        </p:txBody>
      </p:sp>
      <p:sp>
        <p:nvSpPr>
          <p:cNvPr id="792" name="Shape 792"/>
          <p:cNvSpPr txBox="1"/>
          <p:nvPr/>
        </p:nvSpPr>
        <p:spPr>
          <a:xfrm>
            <a:off x="7840125" y="135475"/>
            <a:ext cx="1253098" cy="762000"/>
          </a:xfrm>
          <a:prstGeom prst="rect">
            <a:avLst/>
          </a:prstGeom>
          <a:noFill/>
          <a:ln>
            <a:noFill/>
          </a:ln>
        </p:spPr>
        <p:txBody>
          <a:bodyPr lIns="91425" tIns="91425" rIns="91425" bIns="91425" anchor="t" anchorCtr="0">
            <a:spAutoFit/>
          </a:bodyPr>
          <a:lstStyle/>
          <a:p>
            <a:endParaRPr/>
          </a:p>
        </p:txBody>
      </p:sp>
      <p:sp>
        <p:nvSpPr>
          <p:cNvPr id="793" name="Shape 793"/>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Reminder-Function</a:t>
            </a:r>
          </a:p>
        </p:txBody>
      </p:sp>
      <p:sp>
        <p:nvSpPr>
          <p:cNvPr id="794" name="Shape 794"/>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Choose reminding-date with a calendar or enter it manually. Notif</a:t>
            </a:r>
            <a:r>
              <a:rPr lang="de" sz="2000">
                <a:solidFill>
                  <a:srgbClr val="000000"/>
                </a:solidFill>
              </a:rPr>
              <a:t>i</a:t>
            </a:r>
            <a:r>
              <a:rPr lang="de" sz="2000" b="0" i="0" u="none" strike="noStrike" cap="none" baseline="0">
                <a:solidFill>
                  <a:srgbClr val="000000"/>
                </a:solidFill>
                <a:latin typeface="Arial"/>
                <a:ea typeface="Arial"/>
                <a:cs typeface="Arial"/>
                <a:sym typeface="Arial"/>
              </a:rPr>
              <a:t>cation should be by email.</a:t>
            </a:r>
          </a:p>
          <a:p>
            <a:endParaRPr/>
          </a:p>
        </p:txBody>
      </p:sp>
      <p:sp>
        <p:nvSpPr>
          <p:cNvPr id="795" name="Shape 795"/>
          <p:cNvSpPr txBox="1">
            <a:spLocks noGrp="1"/>
          </p:cNvSpPr>
          <p:nvPr>
            <p:ph type="body" idx="3"/>
          </p:nvPr>
        </p:nvSpPr>
        <p:spPr>
          <a:xfrm>
            <a:off x="76200" y="5371066"/>
            <a:ext cx="8991600" cy="1310097"/>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endParaRPr/>
          </a:p>
          <a:p>
            <a:endParaRPr/>
          </a:p>
        </p:txBody>
      </p:sp>
      <p:sp>
        <p:nvSpPr>
          <p:cNvPr id="796" name="Shape 796"/>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Points:4</a:t>
            </a:r>
          </a:p>
        </p:txBody>
      </p:sp>
      <p:sp>
        <p:nvSpPr>
          <p:cNvPr id="797" name="Shape 797"/>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C</a:t>
            </a:r>
          </a:p>
        </p:txBody>
      </p:sp>
      <p:sp>
        <p:nvSpPr>
          <p:cNvPr id="798" name="Shape 798"/>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50</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Shape 803"/>
          <p:cNvSpPr txBox="1">
            <a:spLocks noGrp="1"/>
          </p:cNvSpPr>
          <p:nvPr>
            <p:ph type="body" idx="1"/>
          </p:nvPr>
        </p:nvSpPr>
        <p:spPr>
          <a:xfrm>
            <a:off x="76200" y="868949"/>
            <a:ext cx="8991600" cy="2664000"/>
          </a:xfrm>
          <a:prstGeom prst="rect">
            <a:avLst/>
          </a:prstGeom>
          <a:solidFill>
            <a:srgbClr val="6D9EEB"/>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400" b="0" i="0" u="none" strike="noStrike" cap="none" baseline="0">
                <a:solidFill>
                  <a:srgbClr val="000000"/>
                </a:solidFill>
                <a:latin typeface="Arial"/>
                <a:ea typeface="Arial"/>
                <a:cs typeface="Arial"/>
                <a:sym typeface="Arial"/>
              </a:rPr>
              <a:t>As a sales person I want to be able to add notes to calculations so that I can collect non-calculation data about my customers.</a:t>
            </a:r>
          </a:p>
          <a:p>
            <a:endParaRPr/>
          </a:p>
        </p:txBody>
      </p:sp>
      <p:sp>
        <p:nvSpPr>
          <p:cNvPr id="804" name="Shape 804"/>
          <p:cNvSpPr txBox="1">
            <a:spLocks noGrp="1"/>
          </p:cNvSpPr>
          <p:nvPr>
            <p:ph type="title"/>
          </p:nvPr>
        </p:nvSpPr>
        <p:spPr>
          <a:xfrm>
            <a:off x="1092208" y="54975"/>
            <a:ext cx="5621700" cy="753598"/>
          </a:xfrm>
          <a:prstGeom prst="rect">
            <a:avLst/>
          </a:prstGeom>
          <a:solidFill>
            <a:srgbClr val="1C4587"/>
          </a:solidFill>
          <a:ln w="9525" cap="flat">
            <a:solidFill>
              <a:srgbClr val="000000"/>
            </a:solidFill>
            <a:prstDash val="solid"/>
            <a:round/>
            <a:headEnd type="none" w="med" len="med"/>
            <a:tailEnd type="none" w="med" len="med"/>
          </a:ln>
        </p:spPr>
        <p:txBody>
          <a:bodyPr lIns="91425" tIns="91425" rIns="91425" bIns="91425" anchor="b" anchorCtr="0">
            <a:spAutoFit/>
          </a:bodyPr>
          <a:lstStyle/>
          <a:p>
            <a:pPr marL="0" marR="0" lvl="0" indent="228600" algn="ctr" rtl="0">
              <a:lnSpc>
                <a:spcPct val="100000"/>
              </a:lnSpc>
              <a:spcBef>
                <a:spcPts val="0"/>
              </a:spcBef>
              <a:spcAft>
                <a:spcPts val="0"/>
              </a:spcAft>
              <a:buClr>
                <a:schemeClr val="dk1"/>
              </a:buClr>
              <a:buSzPct val="25000"/>
              <a:buFont typeface="Arial"/>
              <a:buNone/>
            </a:pPr>
            <a:r>
              <a:rPr lang="de" sz="3600" b="1" i="0" u="none" strike="noStrike" cap="none" baseline="0">
                <a:solidFill>
                  <a:schemeClr val="dk1"/>
                </a:solidFill>
                <a:latin typeface="Arial"/>
                <a:ea typeface="Arial"/>
                <a:cs typeface="Arial"/>
                <a:sym typeface="Arial"/>
              </a:rPr>
              <a:t>Non-calculation Data</a:t>
            </a:r>
          </a:p>
        </p:txBody>
      </p:sp>
      <p:sp>
        <p:nvSpPr>
          <p:cNvPr id="805" name="Shape 805"/>
          <p:cNvSpPr txBox="1">
            <a:spLocks noGrp="1"/>
          </p:cNvSpPr>
          <p:nvPr>
            <p:ph type="body" idx="2"/>
          </p:nvPr>
        </p:nvSpPr>
        <p:spPr>
          <a:xfrm>
            <a:off x="76200" y="3612166"/>
            <a:ext cx="8991600" cy="1682699"/>
          </a:xfrm>
          <a:prstGeom prst="rect">
            <a:avLst/>
          </a:prstGeom>
          <a:solidFill>
            <a:srgbClr val="A4C2F4"/>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Acceptance Criteria: Ability to </a:t>
            </a:r>
            <a:r>
              <a:rPr lang="de" sz="2000">
                <a:solidFill>
                  <a:srgbClr val="000000"/>
                </a:solidFill>
              </a:rPr>
              <a:t>add</a:t>
            </a:r>
            <a:r>
              <a:rPr lang="de" sz="2000" b="0" i="0" u="none" strike="noStrike" cap="none" baseline="0">
                <a:solidFill>
                  <a:srgbClr val="000000"/>
                </a:solidFill>
                <a:latin typeface="Arial"/>
                <a:ea typeface="Arial"/>
                <a:cs typeface="Arial"/>
                <a:sym typeface="Arial"/>
              </a:rPr>
              <a:t> tags to categori</a:t>
            </a:r>
            <a:r>
              <a:rPr lang="de" sz="2000">
                <a:solidFill>
                  <a:srgbClr val="000000"/>
                </a:solidFill>
              </a:rPr>
              <a:t>se</a:t>
            </a:r>
            <a:r>
              <a:rPr lang="de" sz="2000" b="0" i="0" u="none" strike="noStrike" cap="none" baseline="0">
                <a:solidFill>
                  <a:srgbClr val="000000"/>
                </a:solidFill>
                <a:latin typeface="Arial"/>
                <a:ea typeface="Arial"/>
                <a:cs typeface="Arial"/>
                <a:sym typeface="Arial"/>
              </a:rPr>
              <a:t> customers, as well as having a entry field to enter extra information</a:t>
            </a:r>
          </a:p>
          <a:p>
            <a:endParaRPr/>
          </a:p>
          <a:p>
            <a:endParaRPr/>
          </a:p>
        </p:txBody>
      </p:sp>
      <p:sp>
        <p:nvSpPr>
          <p:cNvPr id="806" name="Shape 806"/>
          <p:cNvSpPr txBox="1">
            <a:spLocks noGrp="1"/>
          </p:cNvSpPr>
          <p:nvPr>
            <p:ph type="body" idx="3"/>
          </p:nvPr>
        </p:nvSpPr>
        <p:spPr>
          <a:xfrm>
            <a:off x="76200" y="5371066"/>
            <a:ext cx="8991600" cy="1310097"/>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spAutoFit/>
          </a:bodyPr>
          <a:lstStyle/>
          <a:p>
            <a:pPr marL="342900" marR="0" lvl="0" indent="-342900" algn="l" rtl="0">
              <a:lnSpc>
                <a:spcPct val="115000"/>
              </a:lnSpc>
              <a:spcBef>
                <a:spcPts val="0"/>
              </a:spcBef>
              <a:spcAft>
                <a:spcPts val="0"/>
              </a:spcAft>
              <a:buClr>
                <a:schemeClr val="dk1"/>
              </a:buClr>
              <a:buSzPct val="25000"/>
              <a:buFont typeface="Arial"/>
              <a:buNone/>
            </a:pPr>
            <a:r>
              <a:rPr lang="de" sz="2000" b="0" i="0" u="none" strike="noStrike" cap="none" baseline="0">
                <a:solidFill>
                  <a:srgbClr val="000000"/>
                </a:solidFill>
                <a:latin typeface="Arial"/>
                <a:ea typeface="Arial"/>
                <a:cs typeface="Arial"/>
                <a:sym typeface="Arial"/>
              </a:rPr>
              <a:t>Notes:</a:t>
            </a:r>
          </a:p>
          <a:p>
            <a:endParaRPr/>
          </a:p>
          <a:p>
            <a:endParaRPr/>
          </a:p>
        </p:txBody>
      </p:sp>
      <p:sp>
        <p:nvSpPr>
          <p:cNvPr id="807" name="Shape 807"/>
          <p:cNvSpPr txBox="1"/>
          <p:nvPr/>
        </p:nvSpPr>
        <p:spPr>
          <a:xfrm>
            <a:off x="7956375" y="84675"/>
            <a:ext cx="113684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Points:2</a:t>
            </a:r>
          </a:p>
        </p:txBody>
      </p:sp>
      <p:sp>
        <p:nvSpPr>
          <p:cNvPr id="808" name="Shape 808"/>
          <p:cNvSpPr txBox="1"/>
          <p:nvPr/>
        </p:nvSpPr>
        <p:spPr>
          <a:xfrm>
            <a:off x="6824165" y="84675"/>
            <a:ext cx="1083898"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Priority:</a:t>
            </a:r>
          </a:p>
          <a:p>
            <a:pPr marL="0" marR="0" lvl="0" indent="0" algn="ctr"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C</a:t>
            </a:r>
          </a:p>
        </p:txBody>
      </p:sp>
      <p:sp>
        <p:nvSpPr>
          <p:cNvPr id="809" name="Shape 809"/>
          <p:cNvSpPr txBox="1"/>
          <p:nvPr/>
        </p:nvSpPr>
        <p:spPr>
          <a:xfrm>
            <a:off x="76200" y="84675"/>
            <a:ext cx="897599" cy="694800"/>
          </a:xfrm>
          <a:prstGeom prst="rect">
            <a:avLst/>
          </a:prstGeom>
          <a:solidFill>
            <a:srgbClr val="D0E0E3"/>
          </a:solidFill>
          <a:ln w="9525" cap="flat">
            <a:solidFill>
              <a:srgbClr val="000000"/>
            </a:solidFill>
            <a:prstDash val="solid"/>
            <a:round/>
            <a:headEnd type="none" w="med" len="med"/>
            <a:tailEnd type="none" w="med" len="med"/>
          </a:ln>
        </p:spPr>
        <p:txBody>
          <a:bodyPr lIns="91425" tIns="91425" rIns="91425" bIns="91425" anchor="t" anchorCtr="0">
            <a:spAutoFit/>
          </a:bodyPr>
          <a:lstStyle/>
          <a:p>
            <a:pPr marL="0" marR="0" lvl="0" indent="0" algn="l" rtl="0">
              <a:lnSpc>
                <a:spcPct val="100000"/>
              </a:lnSpc>
              <a:spcBef>
                <a:spcPts val="0"/>
              </a:spcBef>
              <a:spcAft>
                <a:spcPts val="0"/>
              </a:spcAft>
              <a:buClr>
                <a:srgbClr val="000000"/>
              </a:buClr>
              <a:buSzPct val="25000"/>
              <a:buFont typeface="Arial"/>
              <a:buNone/>
            </a:pPr>
            <a:r>
              <a:rPr lang="de" sz="2000" b="0" i="0" u="none" strike="noStrike" cap="none" baseline="0">
                <a:solidFill>
                  <a:srgbClr val="000000"/>
                </a:solidFill>
                <a:latin typeface="Arial"/>
                <a:ea typeface="Arial"/>
                <a:cs typeface="Arial"/>
                <a:sym typeface="Arial"/>
              </a:rPr>
              <a:t>Story ID: 51</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Extensions</a:t>
            </a:r>
            <a:endParaRPr lang="en-AU" dirty="0"/>
          </a:p>
        </p:txBody>
      </p:sp>
      <p:sp>
        <p:nvSpPr>
          <p:cNvPr id="3" name="Content Placeholder 2"/>
          <p:cNvSpPr>
            <a:spLocks noGrp="1"/>
          </p:cNvSpPr>
          <p:nvPr>
            <p:ph idx="1"/>
          </p:nvPr>
        </p:nvSpPr>
        <p:spPr/>
        <p:txBody>
          <a:bodyPr/>
          <a:lstStyle/>
          <a:p>
            <a:r>
              <a:rPr lang="en-AU" dirty="0" smtClean="0"/>
              <a:t>Sophisticated cost-benefit analysis</a:t>
            </a:r>
          </a:p>
          <a:p>
            <a:pPr lvl="1"/>
            <a:r>
              <a:rPr lang="en-AU" dirty="0" smtClean="0"/>
              <a:t>help estimate day time electricity usage</a:t>
            </a:r>
          </a:p>
          <a:p>
            <a:pPr lvl="1"/>
            <a:r>
              <a:rPr lang="en-AU" dirty="0" smtClean="0"/>
              <a:t>compare against other savings options</a:t>
            </a:r>
          </a:p>
          <a:p>
            <a:r>
              <a:rPr lang="en-AU" dirty="0" smtClean="0"/>
              <a:t>Location awareness</a:t>
            </a:r>
          </a:p>
          <a:p>
            <a:pPr lvl="1"/>
            <a:r>
              <a:rPr lang="en-AU" dirty="0" smtClean="0"/>
              <a:t>determine optimal installation details</a:t>
            </a:r>
          </a:p>
          <a:p>
            <a:pPr lvl="1"/>
            <a:r>
              <a:rPr lang="en-AU" dirty="0" smtClean="0"/>
              <a:t>feed-in tariffs and rules</a:t>
            </a:r>
          </a:p>
          <a:p>
            <a:pPr lvl="1"/>
            <a:r>
              <a:rPr lang="en-AU" dirty="0" smtClean="0"/>
              <a:t>electricity costs</a:t>
            </a:r>
          </a:p>
          <a:p>
            <a:r>
              <a:rPr lang="en-AU" dirty="0" smtClean="0"/>
              <a:t>…</a:t>
            </a:r>
          </a:p>
        </p:txBody>
      </p:sp>
    </p:spTree>
    <p:extLst>
      <p:ext uri="{BB962C8B-B14F-4D97-AF65-F5344CB8AC3E}">
        <p14:creationId xmlns:p14="http://schemas.microsoft.com/office/powerpoint/2010/main" val="344549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762000" y="2734324"/>
            <a:ext cx="7772400" cy="923299"/>
          </a:xfrm>
          <a:prstGeom prst="rect">
            <a:avLst/>
          </a:prstGeom>
          <a:noFill/>
          <a:ln>
            <a:noFill/>
          </a:ln>
        </p:spPr>
        <p:txBody>
          <a:bodyPr lIns="91425" tIns="91425" rIns="91425" bIns="91425" anchor="b" anchorCtr="0">
            <a:spAutoFit/>
          </a:bodyPr>
          <a:lstStyle/>
          <a:p>
            <a:pPr marL="0" marR="0" lvl="0" indent="304800" algn="ctr" rtl="0">
              <a:lnSpc>
                <a:spcPct val="100000"/>
              </a:lnSpc>
              <a:spcBef>
                <a:spcPts val="0"/>
              </a:spcBef>
              <a:spcAft>
                <a:spcPts val="0"/>
              </a:spcAft>
              <a:buClr>
                <a:schemeClr val="dk1"/>
              </a:buClr>
              <a:buSzPct val="25000"/>
              <a:buFont typeface="Arial"/>
              <a:buNone/>
            </a:pPr>
            <a:r>
              <a:rPr lang="de" sz="4800" b="1" i="0" u="none" strike="noStrike" cap="none" baseline="0" dirty="0" smtClean="0">
                <a:solidFill>
                  <a:schemeClr val="dk1"/>
                </a:solidFill>
                <a:latin typeface="Arial"/>
                <a:ea typeface="Arial"/>
                <a:cs typeface="Arial"/>
                <a:sym typeface="Arial"/>
              </a:rPr>
              <a:t>User </a:t>
            </a:r>
            <a:r>
              <a:rPr lang="de" sz="4800" b="1" i="0" u="none" strike="noStrike" cap="none" baseline="0" dirty="0">
                <a:solidFill>
                  <a:schemeClr val="dk1"/>
                </a:solidFill>
                <a:latin typeface="Arial"/>
                <a:ea typeface="Arial"/>
                <a:cs typeface="Arial"/>
                <a:sym typeface="Arial"/>
              </a:rPr>
              <a:t>Stories</a:t>
            </a:r>
          </a:p>
        </p:txBody>
      </p:sp>
      <p:sp>
        <p:nvSpPr>
          <p:cNvPr id="144" name="Shape 144"/>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spAutoFit/>
          </a:bodyPr>
          <a:lstStyle/>
          <a:p>
            <a:pPr marL="0" marR="0" lvl="0" indent="190500" algn="ctr" rtl="0">
              <a:lnSpc>
                <a:spcPct val="100000"/>
              </a:lnSpc>
              <a:spcBef>
                <a:spcPts val="0"/>
              </a:spcBef>
              <a:spcAft>
                <a:spcPts val="0"/>
              </a:spcAft>
              <a:buClr>
                <a:schemeClr val="dk2"/>
              </a:buClr>
              <a:buSzPct val="25000"/>
              <a:buFont typeface="Arial"/>
              <a:buNone/>
            </a:pPr>
            <a:r>
              <a:rPr lang="de" sz="3000" b="0" i="0" u="none" strike="noStrike" cap="none" baseline="0">
                <a:solidFill>
                  <a:schemeClr val="dk2"/>
                </a:solidFill>
                <a:latin typeface="Arial"/>
                <a:ea typeface="Arial"/>
                <a:cs typeface="Arial"/>
                <a:sym typeface="Arial"/>
              </a:rPr>
              <a:t>Solar Panel Calculator</a:t>
            </a:r>
          </a:p>
          <a:p>
            <a:pPr marL="0" marR="0" lvl="0" indent="190500" algn="ctr" rtl="0">
              <a:lnSpc>
                <a:spcPct val="100000"/>
              </a:lnSpc>
              <a:spcBef>
                <a:spcPts val="0"/>
              </a:spcBef>
              <a:spcAft>
                <a:spcPts val="0"/>
              </a:spcAft>
              <a:buClr>
                <a:schemeClr val="dk2"/>
              </a:buClr>
              <a:buSzPct val="25000"/>
              <a:buFont typeface="Arial"/>
              <a:buNone/>
            </a:pPr>
            <a:r>
              <a:rPr lang="de" sz="3000" b="0" i="0" u="none" strike="noStrike" cap="none" baseline="0">
                <a:solidFill>
                  <a:schemeClr val="dk2"/>
                </a:solidFill>
                <a:latin typeface="Arial"/>
                <a:ea typeface="Arial"/>
                <a:cs typeface="Arial"/>
                <a:sym typeface="Arial"/>
              </a:rPr>
              <a:t>by Green Hat</a:t>
            </a:r>
          </a:p>
        </p:txBody>
      </p:sp>
      <p:sp>
        <p:nvSpPr>
          <p:cNvPr id="145" name="Shape 145"/>
          <p:cNvSpPr txBox="1"/>
          <p:nvPr/>
        </p:nvSpPr>
        <p:spPr>
          <a:xfrm>
            <a:off x="2764225" y="5006975"/>
            <a:ext cx="5336167" cy="411301"/>
          </a:xfrm>
          <a:prstGeom prst="rect">
            <a:avLst/>
          </a:prstGeom>
          <a:noFill/>
        </p:spPr>
        <p:txBody>
          <a:bodyPr wrap="square" lIns="91425" tIns="91425" rIns="91425" bIns="91425" anchor="t" anchorCtr="0">
            <a:spAutoFit/>
          </a:bodyPr>
          <a:lstStyle/>
          <a:p>
            <a:pPr lvl="0" rtl="0">
              <a:lnSpc>
                <a:spcPct val="115000"/>
              </a:lnSpc>
              <a:buNone/>
            </a:pPr>
            <a:r>
              <a:rPr lang="de" b="1" u="sng" dirty="0"/>
              <a:t>Student Number	Team Member </a:t>
            </a:r>
            <a:r>
              <a:rPr lang="de" b="1" u="sng" dirty="0" smtClean="0"/>
              <a:t>Name</a:t>
            </a:r>
            <a:endParaRPr lang="de" b="1" u="sng"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679004"/>
            <a:ext cx="8229600" cy="738599"/>
          </a:xfrm>
          <a:prstGeom prst="rect">
            <a:avLst/>
          </a:prstGeom>
          <a:noFill/>
          <a:ln>
            <a:noFill/>
          </a:ln>
        </p:spPr>
        <p:txBody>
          <a:bodyPr lIns="91425" tIns="91425" rIns="91425" bIns="91425" anchor="b" anchorCtr="0">
            <a:spAutoFit/>
          </a:bodyPr>
          <a:lstStyle/>
          <a:p>
            <a:pPr marL="0" marR="0" lvl="0" indent="0" algn="l" rtl="0">
              <a:lnSpc>
                <a:spcPct val="100000"/>
              </a:lnSpc>
              <a:spcBef>
                <a:spcPts val="0"/>
              </a:spcBef>
              <a:spcAft>
                <a:spcPts val="0"/>
              </a:spcAft>
              <a:buClr>
                <a:schemeClr val="dk1"/>
              </a:buClr>
              <a:buSzPct val="25000"/>
              <a:buFont typeface="Arial"/>
              <a:buNone/>
            </a:pPr>
            <a:r>
              <a:rPr lang="de"/>
              <a:t>1. Release </a:t>
            </a:r>
          </a:p>
        </p:txBody>
      </p:sp>
    </p:spTree>
  </p:cSld>
  <p:clrMapOvr>
    <a:masterClrMapping/>
  </p:clrMapOvr>
  <p:transition spd="slow">
    <p:cut/>
  </p:transition>
</p:sld>
</file>

<file path=ppt/theme/theme1.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6394</Words>
  <Application>Microsoft Office PowerPoint</Application>
  <PresentationFormat>On-screen Show (4:3)</PresentationFormat>
  <Paragraphs>850</Paragraphs>
  <Slides>68</Slides>
  <Notes>65</Notes>
  <HiddenSlides>0</HiddenSlides>
  <MMClips>0</MMClips>
  <ScaleCrop>false</ScaleCrop>
  <HeadingPairs>
    <vt:vector size="4" baseType="variant">
      <vt:variant>
        <vt:lpstr>Theme</vt:lpstr>
      </vt:variant>
      <vt:variant>
        <vt:i4>8</vt:i4>
      </vt:variant>
      <vt:variant>
        <vt:lpstr>Slide Titles</vt:lpstr>
      </vt:variant>
      <vt:variant>
        <vt:i4>68</vt:i4>
      </vt:variant>
    </vt:vector>
  </HeadingPairs>
  <TitlesOfParts>
    <vt:vector size="76" baseType="lpstr">
      <vt:lpstr/>
      <vt:lpstr/>
      <vt:lpstr/>
      <vt:lpstr/>
      <vt:lpstr/>
      <vt:lpstr/>
      <vt:lpstr/>
      <vt:lpstr/>
      <vt:lpstr>Solar Power Calculator</vt:lpstr>
      <vt:lpstr>What is it?</vt:lpstr>
      <vt:lpstr>What is the project?</vt:lpstr>
      <vt:lpstr>Motivation</vt:lpstr>
      <vt:lpstr>Minimum Requirements</vt:lpstr>
      <vt:lpstr>Minimum Requirements</vt:lpstr>
      <vt:lpstr>Extensions</vt:lpstr>
      <vt:lpstr>User Stories</vt:lpstr>
      <vt:lpstr>1. Release </vt:lpstr>
      <vt:lpstr>1. Interation</vt:lpstr>
      <vt:lpstr>Energy Usage Input</vt:lpstr>
      <vt:lpstr>Solar Power Generation </vt:lpstr>
      <vt:lpstr>Disclaimer</vt:lpstr>
      <vt:lpstr>Environment Configuration</vt:lpstr>
      <vt:lpstr>Backend</vt:lpstr>
      <vt:lpstr>Basic Entry Form</vt:lpstr>
      <vt:lpstr>2. Interation</vt:lpstr>
      <vt:lpstr>Payback Period</vt:lpstr>
      <vt:lpstr>Solar Radiation</vt:lpstr>
      <vt:lpstr>ROI Calculation</vt:lpstr>
      <vt:lpstr>Printable Report</vt:lpstr>
      <vt:lpstr>Send Report via Email</vt:lpstr>
      <vt:lpstr>Default Values</vt:lpstr>
      <vt:lpstr>Setting customization</vt:lpstr>
      <vt:lpstr>Default values given</vt:lpstr>
      <vt:lpstr>Roof Size Input</vt:lpstr>
      <vt:lpstr>Panel Angle Input</vt:lpstr>
      <vt:lpstr>Tabbed User Navigation</vt:lpstr>
      <vt:lpstr>2. Release </vt:lpstr>
      <vt:lpstr>3. Interation</vt:lpstr>
      <vt:lpstr>Edit Calculations </vt:lpstr>
      <vt:lpstr>Template generation</vt:lpstr>
      <vt:lpstr>Save for later usage</vt:lpstr>
      <vt:lpstr>Graphical output </vt:lpstr>
      <vt:lpstr>User Profile</vt:lpstr>
      <vt:lpstr>4. Interation</vt:lpstr>
      <vt:lpstr>Compare Results </vt:lpstr>
      <vt:lpstr>Localization with a smartphone</vt:lpstr>
      <vt:lpstr>Automatic localisation</vt:lpstr>
      <vt:lpstr>Equipment maintenance cost</vt:lpstr>
      <vt:lpstr>Specific final report for sales person</vt:lpstr>
      <vt:lpstr>3. &amp;  4. Release</vt:lpstr>
      <vt:lpstr>Google Maps Roof Direction</vt:lpstr>
      <vt:lpstr>Power statistic comparison with neighbourhood</vt:lpstr>
      <vt:lpstr>Up to date tariff and rates customised to location</vt:lpstr>
      <vt:lpstr>Equipment Optimisation </vt:lpstr>
      <vt:lpstr>Android detect roof position </vt:lpstr>
      <vt:lpstr>Input guidance</vt:lpstr>
      <vt:lpstr>Reverse Calc - Equipment suggestion</vt:lpstr>
      <vt:lpstr>Customised Report</vt:lpstr>
      <vt:lpstr>Customised Report 2</vt:lpstr>
      <vt:lpstr>Configuration Comparison</vt:lpstr>
      <vt:lpstr>Energy Earning Comparison</vt:lpstr>
      <vt:lpstr>Annual Power Generation</vt:lpstr>
      <vt:lpstr>Extra Panel Required</vt:lpstr>
      <vt:lpstr>Power Comparison</vt:lpstr>
      <vt:lpstr>Database Update</vt:lpstr>
      <vt:lpstr>ROI Comparison</vt:lpstr>
      <vt:lpstr>Equipment Selection</vt:lpstr>
      <vt:lpstr>Cost Estimates</vt:lpstr>
      <vt:lpstr>Installation Time</vt:lpstr>
      <vt:lpstr>Installation Steps</vt:lpstr>
      <vt:lpstr>Panel Angles</vt:lpstr>
      <vt:lpstr>Extra Batteries</vt:lpstr>
      <vt:lpstr>Supplier Benefits</vt:lpstr>
      <vt:lpstr>Colour Scheme</vt:lpstr>
      <vt:lpstr>Reminder-Function</vt:lpstr>
      <vt:lpstr>Non-calculation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INN372 - User Stories</dc:title>
  <dc:creator>Richard Thomas</dc:creator>
  <cp:lastModifiedBy>Richard Thomas</cp:lastModifiedBy>
  <cp:revision>14</cp:revision>
  <dcterms:modified xsi:type="dcterms:W3CDTF">2015-08-19T07:08:57Z</dcterms:modified>
</cp:coreProperties>
</file>