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6F2D8-7924-C701-C2D9-3ACE1CD93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191872"/>
            <a:ext cx="9440034" cy="1828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Optimizing the Swing from Peak Launch Angle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43C3A-1CD8-3B21-2A79-3BBC3812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020673"/>
            <a:ext cx="9440034" cy="104986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2"/>
                </a:solidFill>
              </a:rPr>
              <a:t>Riku Komatani, Advisor: Alan M. Nathan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2"/>
                </a:solidFill>
              </a:rPr>
              <a:t>University of Illinois</a:t>
            </a:r>
          </a:p>
        </p:txBody>
      </p:sp>
      <p:pic>
        <p:nvPicPr>
          <p:cNvPr id="7" name="図 6" descr="野球試合中の選手&#10;&#10;自動的に生成された説明">
            <a:extLst>
              <a:ext uri="{FF2B5EF4-FFF2-40B4-BE49-F238E27FC236}">
                <a16:creationId xmlns:a16="http://schemas.microsoft.com/office/drawing/2014/main" id="{048C781D-30F4-CB97-3FB7-0EE09E4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43" y="3070540"/>
            <a:ext cx="5300094" cy="35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9563C-DB7D-9CCF-47CF-32E49879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2977"/>
            <a:ext cx="10353762" cy="7830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Peak Launch Angle </a:t>
            </a:r>
          </a:p>
        </p:txBody>
      </p:sp>
      <p:pic>
        <p:nvPicPr>
          <p:cNvPr id="6" name="コンテンツ プレースホルダー 5" descr="グラフ, 散布図&#10;&#10;自動的に生成された説明">
            <a:extLst>
              <a:ext uri="{FF2B5EF4-FFF2-40B4-BE49-F238E27FC236}">
                <a16:creationId xmlns:a16="http://schemas.microsoft.com/office/drawing/2014/main" id="{D4E2642C-F60A-10C1-4F82-63E2FC79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10" y="1669985"/>
            <a:ext cx="6994413" cy="4662942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5FB054-DF03-384C-C6CC-A4867C2D4681}"/>
              </a:ext>
            </a:extLst>
          </p:cNvPr>
          <p:cNvSpPr txBox="1"/>
          <p:nvPr/>
        </p:nvSpPr>
        <p:spPr>
          <a:xfrm>
            <a:off x="387292" y="889233"/>
            <a:ext cx="1141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Launch Angle that Maximizes Exit Velocity of a Batter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ADA2AC-5A3A-9A15-CA2A-584893638E3A}"/>
              </a:ext>
            </a:extLst>
          </p:cNvPr>
          <p:cNvSpPr txBox="1"/>
          <p:nvPr/>
        </p:nvSpPr>
        <p:spPr>
          <a:xfrm>
            <a:off x="394284" y="1770076"/>
            <a:ext cx="457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</a:rPr>
              <a:t>Using </a:t>
            </a:r>
            <a:r>
              <a:rPr lang="en-US" sz="2200" dirty="0" err="1">
                <a:latin typeface="+mj-lt"/>
              </a:rPr>
              <a:t>Statcast</a:t>
            </a:r>
            <a:r>
              <a:rPr lang="en-US" sz="2200" dirty="0">
                <a:latin typeface="+mj-lt"/>
              </a:rPr>
              <a:t> data from 2017 ~ 2023 season (excluding 2020)</a:t>
            </a:r>
          </a:p>
          <a:p>
            <a:endParaRPr lang="en-US" sz="2200" dirty="0">
              <a:latin typeface="+mj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b="1" u="sng" dirty="0"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Obtaining the Peak Launch Angle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Divide all BIP data into 5-degree launch angle bins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chemeClr val="tx2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elect the top 15% by exit velocity for each bin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Fit</a:t>
            </a:r>
            <a:r>
              <a:rPr lang="en-US" sz="2200" dirty="0">
                <a:solidFill>
                  <a:schemeClr val="tx2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a quadratic regression on EV vs LA on the selected data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Find LA that corresponds to the peak of that fit</a:t>
            </a:r>
            <a:endParaRPr lang="en-US" sz="2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1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630C9-127F-078D-E538-B60E37F3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632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Exploring the Differences between Low and High Peak Launch Angle Batters</a:t>
            </a:r>
          </a:p>
        </p:txBody>
      </p:sp>
      <p:pic>
        <p:nvPicPr>
          <p:cNvPr id="10" name="コンテンツ プレースホルダー 9" descr="グラフ, 散布図&#10;&#10;自動的に生成された説明">
            <a:extLst>
              <a:ext uri="{FF2B5EF4-FFF2-40B4-BE49-F238E27FC236}">
                <a16:creationId xmlns:a16="http://schemas.microsoft.com/office/drawing/2014/main" id="{40894A06-3953-7C7F-15AC-49B4D780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388" y="2906826"/>
            <a:ext cx="5731718" cy="3821145"/>
          </a:xfr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4EB6B211-A2B6-6F7F-AD4B-AC3C0993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4" y="2906826"/>
            <a:ext cx="5731718" cy="382114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62034C-B45F-8773-419B-06E8E28D2C65}"/>
              </a:ext>
            </a:extLst>
          </p:cNvPr>
          <p:cNvSpPr txBox="1"/>
          <p:nvPr/>
        </p:nvSpPr>
        <p:spPr>
          <a:xfrm>
            <a:off x="120186" y="1553243"/>
            <a:ext cx="58664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200" b="1" u="sng" dirty="0" err="1"/>
              <a:t>Yuli</a:t>
            </a:r>
            <a:r>
              <a:rPr lang="en-US" sz="2200" b="1" u="sng" dirty="0"/>
              <a:t> Gurriel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Lowest peak launch angle batter ~ –2˚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Balls hit at peak LA with high EV -&gt; Single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045998-0D0C-AA3C-B636-0CE49FF07463}"/>
              </a:ext>
            </a:extLst>
          </p:cNvPr>
          <p:cNvSpPr txBox="1"/>
          <p:nvPr/>
        </p:nvSpPr>
        <p:spPr>
          <a:xfrm>
            <a:off x="6205388" y="1553243"/>
            <a:ext cx="55929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200" b="1" u="sng" dirty="0"/>
              <a:t>Joey Gallo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Highest peak launch angle batter ~ 33˚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Balls hit at peak LA with high EV -&gt; HR</a:t>
            </a:r>
          </a:p>
        </p:txBody>
      </p:sp>
    </p:spTree>
    <p:extLst>
      <p:ext uri="{BB962C8B-B14F-4D97-AF65-F5344CB8AC3E}">
        <p14:creationId xmlns:p14="http://schemas.microsoft.com/office/powerpoint/2010/main" val="426937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57E8C-85E0-033E-A73F-DE95905A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7" y="204188"/>
            <a:ext cx="10796630" cy="12864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Comparing the Swings of </a:t>
            </a:r>
            <a:r>
              <a:rPr lang="en-US" dirty="0" err="1">
                <a:solidFill>
                  <a:schemeClr val="tx1"/>
                </a:solidFill>
              </a:rPr>
              <a:t>Yuli</a:t>
            </a:r>
            <a:r>
              <a:rPr lang="en-US" dirty="0">
                <a:solidFill>
                  <a:schemeClr val="tx1"/>
                </a:solidFill>
              </a:rPr>
              <a:t> Gurriel and Joey Gallo</a:t>
            </a:r>
          </a:p>
        </p:txBody>
      </p:sp>
      <p:pic>
        <p:nvPicPr>
          <p:cNvPr id="12" name="コンテンツ プレースホルダー 11" descr="手に持った野球選手&#10;&#10;低い精度で自動的に生成された説明">
            <a:extLst>
              <a:ext uri="{FF2B5EF4-FFF2-40B4-BE49-F238E27FC236}">
                <a16:creationId xmlns:a16="http://schemas.microsoft.com/office/drawing/2014/main" id="{3FE93354-F1E8-96A1-8C9C-60FCC4C4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0" y="3429000"/>
            <a:ext cx="5764782" cy="3242690"/>
          </a:xfrm>
        </p:spPr>
      </p:pic>
      <p:pic>
        <p:nvPicPr>
          <p:cNvPr id="14" name="図 13" descr="バットを振る野球選手&#10;&#10;自動的に生成された説明">
            <a:extLst>
              <a:ext uri="{FF2B5EF4-FFF2-40B4-BE49-F238E27FC236}">
                <a16:creationId xmlns:a16="http://schemas.microsoft.com/office/drawing/2014/main" id="{5653849B-9EA4-B097-BAAF-0599973A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78" y="3429000"/>
            <a:ext cx="5764782" cy="32426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D3DFFB-3C68-A50A-BF26-C2224179C21E}"/>
              </a:ext>
            </a:extLst>
          </p:cNvPr>
          <p:cNvSpPr txBox="1"/>
          <p:nvPr/>
        </p:nvSpPr>
        <p:spPr>
          <a:xfrm>
            <a:off x="1277433" y="1521195"/>
            <a:ext cx="36425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u="sng" dirty="0" err="1"/>
              <a:t>Yuli</a:t>
            </a:r>
            <a:r>
              <a:rPr lang="en-US" sz="2800" b="1" u="sng" dirty="0"/>
              <a:t> Gurriel</a:t>
            </a:r>
          </a:p>
          <a:p>
            <a:pPr marL="457200" indent="-457200" 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Leveled swing</a:t>
            </a:r>
          </a:p>
          <a:p>
            <a:pPr marL="457200" indent="-457200" algn="ctr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Low attack angle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FE9054-6D08-A608-C3FA-EEBDC6EB95FC}"/>
              </a:ext>
            </a:extLst>
          </p:cNvPr>
          <p:cNvSpPr txBox="1"/>
          <p:nvPr/>
        </p:nvSpPr>
        <p:spPr>
          <a:xfrm>
            <a:off x="6627491" y="1521195"/>
            <a:ext cx="49315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b="1" u="sng" dirty="0"/>
              <a:t>Joey Gallo</a:t>
            </a:r>
          </a:p>
          <a:p>
            <a:pPr marL="457200" indent="-457200" algn="ctr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Non-leveled uppercut swing</a:t>
            </a:r>
          </a:p>
          <a:p>
            <a:pPr marL="457200" indent="-457200" algn="ctr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High attack angle</a:t>
            </a:r>
          </a:p>
        </p:txBody>
      </p:sp>
    </p:spTree>
    <p:extLst>
      <p:ext uri="{BB962C8B-B14F-4D97-AF65-F5344CB8AC3E}">
        <p14:creationId xmlns:p14="http://schemas.microsoft.com/office/powerpoint/2010/main" val="121524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8CC2C-C7ED-1CF1-9C9B-92AE8692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082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Correlation between Peak Launch Angle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Attack Angle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F4336F42-DB71-A051-DA1A-0B492DC5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711" y="1842636"/>
            <a:ext cx="6605749" cy="440383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0E73E5-1DF0-5EA3-EFA7-4271644DE455}"/>
              </a:ext>
            </a:extLst>
          </p:cNvPr>
          <p:cNvSpPr txBox="1"/>
          <p:nvPr/>
        </p:nvSpPr>
        <p:spPr>
          <a:xfrm>
            <a:off x="198540" y="2120949"/>
            <a:ext cx="48935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Using AA from bat-tracking data, provided by the MLB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Each point representing a batter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The relationship is approximately linear as predicted by the Simple Ball-Bat Collision Model</a:t>
            </a:r>
          </a:p>
        </p:txBody>
      </p:sp>
    </p:spTree>
    <p:extLst>
      <p:ext uri="{BB962C8B-B14F-4D97-AF65-F5344CB8AC3E}">
        <p14:creationId xmlns:p14="http://schemas.microsoft.com/office/powerpoint/2010/main" val="28312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3420B-1B06-B281-B713-6B456CDE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0584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Observation 1: Home Run Percentage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E69038DA-933B-1716-FCA9-B7218B8FB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117" y="1493532"/>
            <a:ext cx="7002329" cy="466821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8AB05D-B57F-B01E-F7F6-1F7F797A1ABA}"/>
              </a:ext>
            </a:extLst>
          </p:cNvPr>
          <p:cNvSpPr txBox="1"/>
          <p:nvPr/>
        </p:nvSpPr>
        <p:spPr>
          <a:xfrm>
            <a:off x="167780" y="1157681"/>
            <a:ext cx="492433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Three EV Groups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Fast: EV ≥ 110 mph</a:t>
            </a:r>
          </a:p>
          <a:p>
            <a:r>
              <a:rPr lang="en-US" sz="2400" dirty="0">
                <a:solidFill>
                  <a:schemeClr val="tx2"/>
                </a:solidFill>
              </a:rPr>
              <a:t>Medium: 105 mph ≤ EV &lt; 110 mph</a:t>
            </a:r>
          </a:p>
          <a:p>
            <a:r>
              <a:rPr lang="en-US" sz="2400" dirty="0">
                <a:solidFill>
                  <a:schemeClr val="tx2"/>
                </a:solidFill>
              </a:rPr>
              <a:t>Slow: EV &lt; 105 mph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Each point representing a batter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Each group fitted with GAM</a:t>
            </a:r>
          </a:p>
          <a:p>
            <a:pPr>
              <a:spcBef>
                <a:spcPts val="1200"/>
              </a:spcBef>
            </a:pPr>
            <a:r>
              <a:rPr lang="en-US" sz="2400" b="1" u="sng" dirty="0"/>
              <a:t>Note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HR% for BIP increases with higher EV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All three fits have a positive slope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Higher peak LA -&gt; Higher HR% for BIP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B25D3-AF16-7FEE-21AF-82BD0936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094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Observation 2: </a:t>
            </a:r>
            <a:r>
              <a:rPr lang="en-US" dirty="0" err="1">
                <a:solidFill>
                  <a:schemeClr val="tx1"/>
                </a:solidFill>
              </a:rPr>
              <a:t>wOBA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C0A4947E-A4BB-FBC1-A233-920DFE62F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10689"/>
            <a:ext cx="5949326" cy="3966217"/>
          </a:xfr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A378C4D9-63CF-B524-652C-A6FA8973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5" y="2810688"/>
            <a:ext cx="5949326" cy="39662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9FD66-73FB-531C-BE38-8039790A7CC9}"/>
              </a:ext>
            </a:extLst>
          </p:cNvPr>
          <p:cNvSpPr txBox="1"/>
          <p:nvPr/>
        </p:nvSpPr>
        <p:spPr>
          <a:xfrm>
            <a:off x="293615" y="1241571"/>
            <a:ext cx="57410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u="sng" dirty="0" err="1"/>
              <a:t>wOBA</a:t>
            </a:r>
            <a:r>
              <a:rPr lang="en-US" sz="2400" b="1" u="sng" dirty="0"/>
              <a:t> for BIP</a:t>
            </a:r>
          </a:p>
          <a:p>
            <a:pPr marL="342900" indent="-34290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wOBA</a:t>
            </a:r>
            <a:r>
              <a:rPr lang="en-US" sz="2400" dirty="0">
                <a:solidFill>
                  <a:schemeClr val="tx2"/>
                </a:solidFill>
              </a:rPr>
              <a:t> increases with higher EV </a:t>
            </a:r>
            <a:endParaRPr lang="en-US" sz="2400" b="1" u="sng" dirty="0"/>
          </a:p>
          <a:p>
            <a:pPr marL="342900" indent="-34290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wOBA</a:t>
            </a:r>
            <a:r>
              <a:rPr lang="en-US" sz="2400" dirty="0">
                <a:solidFill>
                  <a:schemeClr val="tx2"/>
                </a:solidFill>
              </a:rPr>
              <a:t> increases with higher peak LA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EBD66E-69EC-FC61-23BA-7735C0D12C2D}"/>
              </a:ext>
            </a:extLst>
          </p:cNvPr>
          <p:cNvSpPr txBox="1"/>
          <p:nvPr/>
        </p:nvSpPr>
        <p:spPr>
          <a:xfrm>
            <a:off x="5897798" y="1241571"/>
            <a:ext cx="634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u="sng" dirty="0" err="1"/>
              <a:t>wOBA</a:t>
            </a:r>
            <a:r>
              <a:rPr lang="en-US" sz="2400" b="1" u="sng" dirty="0"/>
              <a:t> for All Events</a:t>
            </a:r>
          </a:p>
          <a:p>
            <a:pPr marL="342900" indent="-34290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wOBA</a:t>
            </a:r>
            <a:r>
              <a:rPr lang="en-US" sz="2400" dirty="0">
                <a:solidFill>
                  <a:schemeClr val="tx2"/>
                </a:solidFill>
              </a:rPr>
              <a:t> increases with higher EV </a:t>
            </a:r>
          </a:p>
          <a:p>
            <a:pPr marL="342900" indent="-342900" algn="ctr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wOBA</a:t>
            </a:r>
            <a:r>
              <a:rPr lang="en-US" sz="2400" dirty="0">
                <a:solidFill>
                  <a:schemeClr val="tx2"/>
                </a:solidFill>
              </a:rPr>
              <a:t> doesn’t vary with respect to peak LA</a:t>
            </a:r>
          </a:p>
        </p:txBody>
      </p:sp>
    </p:spTree>
    <p:extLst>
      <p:ext uri="{BB962C8B-B14F-4D97-AF65-F5344CB8AC3E}">
        <p14:creationId xmlns:p14="http://schemas.microsoft.com/office/powerpoint/2010/main" val="31599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2809C-96FC-BCA4-BD42-A7CCD785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397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Observation 3: Whiff Rate &amp; Strikeout Percentage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17C3DBD2-5F32-3C6A-4DFF-94BB10848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908" y="2826581"/>
            <a:ext cx="5891170" cy="3927447"/>
          </a:xfr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11505F9A-07DF-20F5-B48C-4152C1F3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2" y="2826580"/>
            <a:ext cx="5891171" cy="3927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75CD4-F015-BE6F-FA84-18B2344DACC0}"/>
              </a:ext>
            </a:extLst>
          </p:cNvPr>
          <p:cNvSpPr txBox="1"/>
          <p:nvPr/>
        </p:nvSpPr>
        <p:spPr>
          <a:xfrm>
            <a:off x="134922" y="1015068"/>
            <a:ext cx="119221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Both whiff rate and strikeout % increases with respect to peak LA</a:t>
            </a:r>
          </a:p>
          <a:p>
            <a:pPr algn="ctr">
              <a:spcBef>
                <a:spcPts val="600"/>
              </a:spcBef>
            </a:pPr>
            <a:r>
              <a:rPr lang="en-US" sz="2400" b="1" u="sng" dirty="0"/>
              <a:t>Why?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Low peak LA -&gt; leveled swing -&gt; longer duration of time to make contact</a:t>
            </a:r>
          </a:p>
          <a:p>
            <a:pPr marL="342900" indent="-342900" algn="ctr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High peak LA -&gt; uppercut swing -&gt; shorter duration of time to make contact</a:t>
            </a:r>
          </a:p>
        </p:txBody>
      </p:sp>
    </p:spTree>
    <p:extLst>
      <p:ext uri="{BB962C8B-B14F-4D97-AF65-F5344CB8AC3E}">
        <p14:creationId xmlns:p14="http://schemas.microsoft.com/office/powerpoint/2010/main" val="1395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59D5C-6D73-A15E-41F1-DF21D25C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1821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C132E-2358-F2CA-CCD0-FE83CB95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5003"/>
            <a:ext cx="10353762" cy="40587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Peak LA varies among batters, ranging from –2˚ to 33˚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Peak LA is strongly correlated to AA as predicted by the Simple Ball-Bat Collision Model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Batters with higher peak LA have higher HR % and Whiff Rate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err="1"/>
              <a:t>wOBA</a:t>
            </a:r>
            <a:r>
              <a:rPr lang="en-US" sz="3200" dirty="0"/>
              <a:t> for all events is independent of the peak LA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optimal AA for a batter depends on their desired batting style</a:t>
            </a:r>
          </a:p>
        </p:txBody>
      </p:sp>
    </p:spTree>
    <p:extLst>
      <p:ext uri="{BB962C8B-B14F-4D97-AF65-F5344CB8AC3E}">
        <p14:creationId xmlns:p14="http://schemas.microsoft.com/office/powerpoint/2010/main" val="89350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565</TotalTime>
  <Words>417</Words>
  <Application>Microsoft Office PowerPoint</Application>
  <PresentationFormat>ワイド画面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Calisto MT</vt:lpstr>
      <vt:lpstr>Wingdings</vt:lpstr>
      <vt:lpstr>Wingdings 2</vt:lpstr>
      <vt:lpstr>石版</vt:lpstr>
      <vt:lpstr>Optimizing the Swing from Peak Launch Angle</vt:lpstr>
      <vt:lpstr>Peak Launch Angle </vt:lpstr>
      <vt:lpstr>Exploring the Differences between Low and High Peak Launch Angle Batters</vt:lpstr>
      <vt:lpstr>Comparing the Swings of Yuli Gurriel and Joey Gallo</vt:lpstr>
      <vt:lpstr>Correlation between Peak Launch Angle and  Attack Angle</vt:lpstr>
      <vt:lpstr>Observation 1: Home Run Percentage</vt:lpstr>
      <vt:lpstr>Observation 2: wOBA</vt:lpstr>
      <vt:lpstr>Observation 3: Whiff Rate &amp; Strikeout Percentage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Komatani, Riku Une</dc:creator>
  <cp:lastModifiedBy>Komatani, Riku Une</cp:lastModifiedBy>
  <cp:revision>16</cp:revision>
  <dcterms:created xsi:type="dcterms:W3CDTF">2023-07-16T00:28:07Z</dcterms:created>
  <dcterms:modified xsi:type="dcterms:W3CDTF">2023-07-30T23:24:23Z</dcterms:modified>
</cp:coreProperties>
</file>