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Fira Sans Extra Condensed Medium"/>
      <p:regular r:id="rId24"/>
      <p:bold r:id="rId25"/>
      <p:italic r:id="rId26"/>
      <p:boldItalic r:id="rId27"/>
    </p:embeddedFont>
    <p:embeddedFont>
      <p:font typeface="Roboto Condensed"/>
      <p:regular r:id="rId28"/>
      <p:bold r:id="rId29"/>
      <p:italic r:id="rId30"/>
      <p:boldItalic r:id="rId31"/>
    </p:embeddedFont>
    <p:embeddedFont>
      <p:font typeface="Squada One"/>
      <p:regular r:id="rId32"/>
    </p:embeddedFont>
    <p:embeddedFont>
      <p:font typeface="Roboto Condensed Light"/>
      <p:regular r:id="rId33"/>
      <p:bold r:id="rId34"/>
      <p:italic r:id="rId35"/>
      <p:boldItalic r:id="rId36"/>
    </p:embeddedFont>
    <p:embeddedFont>
      <p:font typeface="Exo 2"/>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7DE689-A99A-44F8-A561-BD841C64569E}">
  <a:tblStyle styleId="{177DE689-A99A-44F8-A561-BD841C6456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2-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FiraSansExtraCondensedMedium-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RobotoCondensed-regular.fntdata"/><Relationship Id="rId27" Type="http://schemas.openxmlformats.org/officeDocument/2006/relationships/font" Target="fonts/FiraSansExtraCondensed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Condense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4.xml"/><Relationship Id="rId33" Type="http://schemas.openxmlformats.org/officeDocument/2006/relationships/font" Target="fonts/RobotoCondensedLight-regular.fntdata"/><Relationship Id="rId10" Type="http://schemas.openxmlformats.org/officeDocument/2006/relationships/slide" Target="slides/slide3.xml"/><Relationship Id="rId32" Type="http://schemas.openxmlformats.org/officeDocument/2006/relationships/font" Target="fonts/SquadaOne-regular.fntdata"/><Relationship Id="rId13" Type="http://schemas.openxmlformats.org/officeDocument/2006/relationships/slide" Target="slides/slide6.xml"/><Relationship Id="rId35" Type="http://schemas.openxmlformats.org/officeDocument/2006/relationships/font" Target="fonts/RobotoCondensedLight-italic.fntdata"/><Relationship Id="rId12" Type="http://schemas.openxmlformats.org/officeDocument/2006/relationships/slide" Target="slides/slide5.xml"/><Relationship Id="rId34" Type="http://schemas.openxmlformats.org/officeDocument/2006/relationships/font" Target="fonts/RobotoCondensedLight-bold.fntdata"/><Relationship Id="rId15" Type="http://schemas.openxmlformats.org/officeDocument/2006/relationships/slide" Target="slides/slide8.xml"/><Relationship Id="rId37" Type="http://schemas.openxmlformats.org/officeDocument/2006/relationships/font" Target="fonts/Exo2-regular.fntdata"/><Relationship Id="rId14" Type="http://schemas.openxmlformats.org/officeDocument/2006/relationships/slide" Target="slides/slide7.xml"/><Relationship Id="rId36" Type="http://schemas.openxmlformats.org/officeDocument/2006/relationships/font" Target="fonts/RobotoCondensedLight-boldItalic.fntdata"/><Relationship Id="rId17" Type="http://schemas.openxmlformats.org/officeDocument/2006/relationships/slide" Target="slides/slide10.xml"/><Relationship Id="rId39" Type="http://schemas.openxmlformats.org/officeDocument/2006/relationships/font" Target="fonts/Exo2-italic.fntdata"/><Relationship Id="rId16" Type="http://schemas.openxmlformats.org/officeDocument/2006/relationships/slide" Target="slides/slide9.xml"/><Relationship Id="rId38" Type="http://schemas.openxmlformats.org/officeDocument/2006/relationships/font" Target="fonts/Exo2-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0e39e500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0e39e500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84c537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84c537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b1196fe3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b1196fe3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b1196fe34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b1196fe34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1196fe3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1196fe3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a1f30e2e71_1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a1f30e2e71_1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a82fccb4ee_3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a82fccb4ee_3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a1f30e2e71_1_2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a1f30e2e71_1_2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6f44c802d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6f44c802d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ja">
                <a:solidFill>
                  <a:schemeClr val="dk1"/>
                </a:solidFill>
              </a:rPr>
              <a:t>To begin with, I’d like to introduce the background of our solution. To offer a high-quality 5G network service, autonomous failure detection in the network is quite important.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ja">
                <a:solidFill>
                  <a:schemeClr val="dk1"/>
                </a:solidFill>
              </a:rPr>
              <a:t>In this challenge, we worked on detecting failures in a BGP network such as BGP injection and BGP hijacking due to router failures, route setting errors, and so on. </a:t>
            </a:r>
            <a:br>
              <a:rPr lang="ja">
                <a:solidFill>
                  <a:schemeClr val="dk1"/>
                </a:solidFill>
              </a:rPr>
            </a:br>
            <a:r>
              <a:rPr lang="ja">
                <a:solidFill>
                  <a:schemeClr val="dk1"/>
                </a:solidFill>
              </a:rPr>
              <a:t>However, the BGP network is not a centralized mechanism and it does not have a mechanism to authenticate each router configuration. Therefore, the conventional rule-based approach is NOT applicable.</a:t>
            </a:r>
            <a:endParaRPr b="1" sz="14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4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b="1" lang="ja" sz="1400">
                <a:solidFill>
                  <a:schemeClr val="dk1"/>
                </a:solidFill>
                <a:latin typeface="Roboto Condensed"/>
                <a:ea typeface="Roboto Condensed"/>
                <a:cs typeface="Roboto Condensed"/>
                <a:sym typeface="Roboto Condensed"/>
              </a:rPr>
              <a:t>BGPインジェクションやBGPハイジャック等の設定ミスによる障害：BGPに各ルータ設定を認証する仕組みがないためルールベースでは発見することが難しい</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a0e39e500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a0e39e500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ja">
                <a:solidFill>
                  <a:schemeClr val="dk1"/>
                </a:solidFill>
              </a:rPr>
              <a:t>Here, I will introduce our problem description. The objective is to detect the BGP network failures from the network status information obtained from the border gateway routers.</a:t>
            </a:r>
            <a:endParaRPr>
              <a:solidFill>
                <a:schemeClr val="dk1"/>
              </a:solidFill>
            </a:endParaRPr>
          </a:p>
          <a:p>
            <a:pPr indent="-298450" lvl="0" marL="457200" rtl="0" algn="l">
              <a:spcBef>
                <a:spcPts val="0"/>
              </a:spcBef>
              <a:spcAft>
                <a:spcPts val="0"/>
              </a:spcAft>
              <a:buClr>
                <a:schemeClr val="dk1"/>
              </a:buClr>
              <a:buSzPts val="1100"/>
              <a:buChar char="●"/>
            </a:pPr>
            <a:r>
              <a:rPr lang="ja">
                <a:solidFill>
                  <a:schemeClr val="dk1"/>
                </a:solidFill>
              </a:rPr>
              <a:t>The dataset has a time-series structure. We predicted failures at each time using the time series data, then compared the prediction results with the labeled training data. </a:t>
            </a:r>
            <a:endParaRPr>
              <a:solidFill>
                <a:schemeClr val="dk1"/>
              </a:solidFill>
            </a:endParaRPr>
          </a:p>
          <a:p>
            <a:pPr indent="-298450" lvl="0" marL="457200" rtl="0" algn="l">
              <a:spcBef>
                <a:spcPts val="0"/>
              </a:spcBef>
              <a:spcAft>
                <a:spcPts val="0"/>
              </a:spcAft>
              <a:buClr>
                <a:schemeClr val="dk1"/>
              </a:buClr>
              <a:buSzPts val="1100"/>
              <a:buChar char="●"/>
            </a:pPr>
            <a:r>
              <a:rPr lang="ja">
                <a:solidFill>
                  <a:schemeClr val="dk1"/>
                </a:solidFill>
              </a:rPr>
              <a:t>Finally, we evaluated the effectiveness of the prediction using the F1 score, which is an index considering False-negative and False-Positive.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a64e040c0e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a64e040c0e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ja">
                <a:solidFill>
                  <a:schemeClr val="dk1"/>
                </a:solidFill>
              </a:rPr>
              <a:t>Regarding failure detection in an NFV environment, KDDI, the host of this theme, has previously proposed a machine learning-based method.</a:t>
            </a:r>
            <a:br>
              <a:rPr lang="ja">
                <a:solidFill>
                  <a:schemeClr val="dk1"/>
                </a:solidFill>
              </a:rPr>
            </a:br>
            <a:r>
              <a:rPr lang="ja">
                <a:solidFill>
                  <a:schemeClr val="dk1"/>
                </a:solidFill>
              </a:rPr>
              <a:t>This contains three failure scenarios: Node-down, Interface-down, and CPU overload.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ja">
                <a:solidFill>
                  <a:schemeClr val="dk1"/>
                </a:solidFill>
              </a:rPr>
              <a:t>To apply ML models, preprocess for the dataset is conducted by Bag-of-Words using labeled training data, which is a method that converts texts to a vector of word weights.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ja">
                <a:solidFill>
                  <a:schemeClr val="dk1"/>
                </a:solidFill>
              </a:rPr>
              <a:t>The preprocessed data is put into three ML-based fault classifiers: MLP, RF, and SVM, respectively.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ja">
                <a:solidFill>
                  <a:schemeClr val="dk1"/>
                </a:solidFill>
              </a:rPr>
              <a:t>In this work, the failure scenarios do not include failures peculiar to the BGP network like injection and hijack.</a:t>
            </a:r>
            <a:br>
              <a:rPr lang="ja">
                <a:solidFill>
                  <a:schemeClr val="dk1"/>
                </a:solidFill>
              </a:rPr>
            </a:br>
            <a:r>
              <a:rPr lang="ja">
                <a:solidFill>
                  <a:schemeClr val="dk1"/>
                </a:solidFill>
              </a:rPr>
              <a:t>Moreover, only labeled data (normal/abnormal) are used as the training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ja">
                <a:solidFill>
                  <a:schemeClr val="dk1"/>
                </a:solidFill>
              </a:rPr>
              <a:t>Therefore, only applying this method is insufficient to detect failures in the BGP network. </a:t>
            </a:r>
            <a:br>
              <a:rPr lang="ja">
                <a:solidFill>
                  <a:schemeClr val="dk1"/>
                </a:solidFill>
              </a:rPr>
            </a:br>
            <a:r>
              <a:rPr lang="ja">
                <a:solidFill>
                  <a:schemeClr val="dk1"/>
                </a:solidFill>
              </a:rPr>
              <a:t>To be more specific, overfitting to one domain should occur, and an additional dataset is required to apply the model to other networks.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a1c1dc8fb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a1c1dc8fb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a82fccb4ee_3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a82fccb4ee_3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関連研究に対して</a:t>
            </a:r>
            <a:endParaRPr/>
          </a:p>
          <a:p>
            <a:pPr indent="0" lvl="0" marL="457200" rtl="0" algn="l">
              <a:spcBef>
                <a:spcPts val="0"/>
              </a:spcBef>
              <a:spcAft>
                <a:spcPts val="0"/>
              </a:spcAft>
              <a:buNone/>
            </a:pPr>
            <a:r>
              <a:rPr lang="ja"/>
              <a:t>BGP Path embedding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関連研究との差分</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rgbClr val="434343"/>
                </a:solidFill>
              </a:rPr>
              <a:t>Pre-traingとFine-tuningパラダイムは，様々な分野で大きな成果を出しています．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以上の問題に対して，我々はPre-traingとFine-tuningアプローチを用いました．</a:t>
            </a:r>
            <a:endParaRPr>
              <a:solidFill>
                <a:schemeClr val="dk1"/>
              </a:solidFill>
            </a:endParaRPr>
          </a:p>
          <a:p>
            <a:pPr indent="0" lvl="0" marL="0" rtl="0" algn="l">
              <a:spcBef>
                <a:spcPts val="0"/>
              </a:spcBef>
              <a:spcAft>
                <a:spcPts val="0"/>
              </a:spcAft>
              <a:buNone/>
            </a:pPr>
            <a:r>
              <a:rPr lang="ja">
                <a:solidFill>
                  <a:schemeClr val="dk1"/>
                </a:solidFill>
              </a:rPr>
              <a:t>この２段階の学習によって，実際の運用で，ラベルデータを用いずに精度向上が可能となります．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ja">
                <a:solidFill>
                  <a:schemeClr val="dk1"/>
                </a:solidFill>
              </a:rPr>
              <a:t>実際のインターネットコアネットワークの運用では，大量のBGP経路データが毎日生成されていますが，特定のラベルをアノテーションしたデータは僅かです．</a:t>
            </a:r>
            <a:endParaRPr>
              <a:solidFill>
                <a:schemeClr val="dk1"/>
              </a:solidFill>
            </a:endParaRPr>
          </a:p>
          <a:p>
            <a:pPr indent="0" lvl="0" marL="0" rtl="0" algn="l">
              <a:spcBef>
                <a:spcPts val="0"/>
              </a:spcBef>
              <a:spcAft>
                <a:spcPts val="0"/>
              </a:spcAft>
              <a:buNone/>
            </a:pPr>
            <a:r>
              <a:rPr lang="ja">
                <a:solidFill>
                  <a:schemeClr val="dk1"/>
                </a:solidFill>
              </a:rPr>
              <a:t>そのため，BGPネットワークのコンテキストを理解するための学習には教師なし学習を用いた</a:t>
            </a:r>
            <a:r>
              <a:rPr lang="ja">
                <a:solidFill>
                  <a:srgbClr val="434343"/>
                </a:solidFill>
              </a:rPr>
              <a:t>Pre-traingを行い，豊富なデータを使って汎用的なPath Embedding modelを作ります．</a:t>
            </a:r>
            <a:endParaRPr>
              <a:solidFill>
                <a:srgbClr val="434343"/>
              </a:solidFill>
            </a:endParaRPr>
          </a:p>
          <a:p>
            <a:pPr indent="0" lvl="0" marL="0" rtl="0" algn="l">
              <a:spcBef>
                <a:spcPts val="0"/>
              </a:spcBef>
              <a:spcAft>
                <a:spcPts val="0"/>
              </a:spcAft>
              <a:buNone/>
            </a:pPr>
            <a:r>
              <a:rPr lang="ja">
                <a:solidFill>
                  <a:srgbClr val="434343"/>
                </a:solidFill>
              </a:rPr>
              <a:t>次に，この汎用モデルを付けた既存の判別機を，限られたラベルを用いてFinetuningを行います．</a:t>
            </a:r>
            <a:endParaRPr>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a64e040c0e_2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a64e040c0e_2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・実際のデータでもできる</a:t>
            </a:r>
            <a:endParaRPr/>
          </a:p>
          <a:p>
            <a:pPr indent="0" lvl="0" marL="0" rtl="0" algn="l">
              <a:spcBef>
                <a:spcPts val="0"/>
              </a:spcBef>
              <a:spcAft>
                <a:spcPts val="0"/>
              </a:spcAft>
              <a:buNone/>
            </a:pPr>
            <a:r>
              <a:rPr lang="ja"/>
              <a:t>ラベル付がコストがかかるが，これはいらない</a:t>
            </a:r>
            <a:endParaRPr/>
          </a:p>
          <a:p>
            <a:pPr indent="0" lvl="0" marL="0" rtl="0" algn="l">
              <a:spcBef>
                <a:spcPts val="0"/>
              </a:spcBef>
              <a:spcAft>
                <a:spcPts val="0"/>
              </a:spcAft>
              <a:buNone/>
            </a:pPr>
            <a:r>
              <a:rPr lang="ja"/>
              <a:t>この枠組みであれば実際のデータで精度を上げることができる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・ベクトルを，実際のタスクにチューニングすることで高い精度が得られるっていう，最近の言語モデルっぽい使い方ができる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・この前に全体像を話したほうが良い</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a841c791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a841c791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その他の工夫</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a1c1dc8fb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a1c1dc8fb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6" name="Google Shape;56;p14"/>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5"/>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60" name="Google Shape;60;p15"/>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61" name="Google Shape;61;p15"/>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62" name="Google Shape;62;p15"/>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5"/>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4" name="Google Shape;64;p15"/>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5"/>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15"/>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5"/>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5"/>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69" name="Google Shape;69;p15"/>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70" name="Google Shape;70;p15"/>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71" name="Google Shape;71;p15"/>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72" name="Google Shape;72;p15"/>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3" name="Google Shape;73;p15"/>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74" name="Google Shape;74;p15"/>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5" name="Google Shape;75;p15"/>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76" name="Google Shape;76;p15"/>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7" name="Google Shape;77;p15"/>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78" name="Google Shape;7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6"/>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81" name="Google Shape;81;p16"/>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6"/>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83" name="Google Shape;8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7"/>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86" name="Google Shape;86;p17"/>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87" name="Google Shape;8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0" name="Google Shape;9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93" name="Google Shape;93;p19"/>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4" name="Google Shape;94;p19"/>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95" name="Google Shape;9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98" name="Google Shape;98;p20"/>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99" name="Google Shape;99;p20"/>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0" name="Google Shape;1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3" name="Google Shape;103;p21"/>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21"/>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5" name="Google Shape;105;p21"/>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21"/>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7" name="Google Shape;107;p21"/>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8" name="Google Shape;108;p21"/>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9" name="Google Shape;10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12" name="Google Shape;112;p22"/>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13" name="Google Shape;113;p22"/>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4" name="Google Shape;114;p22"/>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15" name="Google Shape;115;p22"/>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6" name="Google Shape;116;p22"/>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17" name="Google Shape;117;p22"/>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8" name="Google Shape;11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21" name="Google Shape;121;p23"/>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22" name="Google Shape;122;p23"/>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3" name="Google Shape;12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26" name="Google Shape;126;p24"/>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27" name="Google Shape;127;p24"/>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28" name="Google Shape;128;p24"/>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29" name="Google Shape;129;p24"/>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30" name="Google Shape;130;p24"/>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31" name="Google Shape;131;p24"/>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32" name="Google Shape;132;p24"/>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33" name="Google Shape;133;p24"/>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34" name="Google Shape;134;p24"/>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35" name="Google Shape;135;p24"/>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36" name="Google Shape;136;p24"/>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37" name="Google Shape;137;p24"/>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38" name="Google Shape;13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5"/>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41" name="Google Shape;141;p25"/>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2" name="Google Shape;142;p25"/>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43" name="Google Shape;143;p25"/>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4" name="Google Shape;144;p25"/>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45" name="Google Shape;14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2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48" name="Google Shape;14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27"/>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51" name="Google Shape;151;p27"/>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27"/>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53" name="Google Shape;15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56" name="Google Shape;156;p28"/>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57" name="Google Shape;157;p28"/>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58" name="Google Shape;158;p28"/>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59" name="Google Shape;159;p28"/>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60" name="Google Shape;160;p28"/>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61" name="Google Shape;161;p28"/>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62" name="Google Shape;162;p28"/>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63" name="Google Shape;163;p28"/>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64" name="Google Shape;16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65" name="Shape 165"/>
        <p:cNvGrpSpPr/>
        <p:nvPr/>
      </p:nvGrpSpPr>
      <p:grpSpPr>
        <a:xfrm>
          <a:off x="0" y="0"/>
          <a:ext cx="0" cy="0"/>
          <a:chOff x="0" y="0"/>
          <a:chExt cx="0" cy="0"/>
        </a:xfrm>
      </p:grpSpPr>
      <p:sp>
        <p:nvSpPr>
          <p:cNvPr id="166" name="Google Shape;166;p29"/>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
        <p:nvSpPr>
          <p:cNvPr id="167" name="Google Shape;16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30"/>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70" name="Google Shape;170;p30"/>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71" name="Google Shape;171;p30"/>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72" name="Google Shape;17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1"/>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75" name="Google Shape;17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3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78" name="Google Shape;17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3"/>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81" name="Google Shape;181;p33"/>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82" name="Google Shape;182;p33"/>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83" name="Google Shape;18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84" name="Shape 184"/>
        <p:cNvGrpSpPr/>
        <p:nvPr/>
      </p:nvGrpSpPr>
      <p:grpSpPr>
        <a:xfrm>
          <a:off x="0" y="0"/>
          <a:ext cx="0" cy="0"/>
          <a:chOff x="0" y="0"/>
          <a:chExt cx="0" cy="0"/>
        </a:xfrm>
      </p:grpSpPr>
      <p:sp>
        <p:nvSpPr>
          <p:cNvPr id="185" name="Google Shape;185;p3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6" name="Google Shape;18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5"/>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89" name="Google Shape;189;p35"/>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0" name="Google Shape;190;p35"/>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ja" sz="1000">
                <a:solidFill>
                  <a:schemeClr val="dk1"/>
                </a:solidFill>
                <a:latin typeface="Roboto Condensed Light"/>
                <a:ea typeface="Roboto Condensed Light"/>
                <a:cs typeface="Roboto Condensed Light"/>
                <a:sym typeface="Roboto Condensed Light"/>
              </a:rPr>
              <a:t>CREDITS: This presentation template was created by </a:t>
            </a:r>
            <a:r>
              <a:rPr b="1" lang="ja" sz="10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ja" sz="1000">
                <a:solidFill>
                  <a:schemeClr val="dk1"/>
                </a:solidFill>
                <a:latin typeface="Roboto Condensed Light"/>
                <a:ea typeface="Roboto Condensed Light"/>
                <a:cs typeface="Roboto Condensed Light"/>
                <a:sym typeface="Roboto Condensed Light"/>
              </a:rPr>
              <a:t>, including icons by </a:t>
            </a:r>
            <a:r>
              <a:rPr b="1" lang="ja" sz="10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ja" sz="1000">
                <a:solidFill>
                  <a:schemeClr val="dk1"/>
                </a:solidFill>
                <a:latin typeface="Roboto Condensed Light"/>
                <a:ea typeface="Roboto Condensed Light"/>
                <a:cs typeface="Roboto Condensed Light"/>
                <a:sym typeface="Roboto Condensed Light"/>
              </a:rPr>
              <a:t>, and infographics &amp; images by </a:t>
            </a:r>
            <a:r>
              <a:rPr b="1" lang="ja" sz="1000">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ja"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ja"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
        <p:nvSpPr>
          <p:cNvPr id="191" name="Google Shape;19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36"/>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94" name="Google Shape;194;p3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5" name="Google Shape;19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96" name="Shape 196"/>
        <p:cNvGrpSpPr/>
        <p:nvPr/>
      </p:nvGrpSpPr>
      <p:grpSpPr>
        <a:xfrm>
          <a:off x="0" y="0"/>
          <a:ext cx="0" cy="0"/>
          <a:chOff x="0" y="0"/>
          <a:chExt cx="0" cy="0"/>
        </a:xfrm>
      </p:grpSpPr>
      <p:sp>
        <p:nvSpPr>
          <p:cNvPr id="197" name="Google Shape;19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indent="-304800" lvl="1" marL="914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indent="-304800" lvl="2" marL="1371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indent="-304800" lvl="3" marL="1828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indent="-304800" lvl="4" marL="22860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indent="-304800" lvl="5" marL="27432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indent="-304800" lvl="6" marL="3200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indent="-304800" lvl="7" marL="3657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indent="-304800" lvl="8" marL="411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Roboto Condensed Light"/>
                <a:ea typeface="Roboto Condensed Light"/>
                <a:cs typeface="Roboto Condensed Light"/>
                <a:sym typeface="Roboto Condensed Light"/>
              </a:defRPr>
            </a:lvl1pPr>
            <a:lvl2pPr lvl="1" rtl="0" algn="r">
              <a:buNone/>
              <a:defRPr sz="1300">
                <a:solidFill>
                  <a:schemeClr val="dk1"/>
                </a:solidFill>
                <a:latin typeface="Roboto Condensed Light"/>
                <a:ea typeface="Roboto Condensed Light"/>
                <a:cs typeface="Roboto Condensed Light"/>
                <a:sym typeface="Roboto Condensed Light"/>
              </a:defRPr>
            </a:lvl2pPr>
            <a:lvl3pPr lvl="2" rtl="0" algn="r">
              <a:buNone/>
              <a:defRPr sz="1300">
                <a:solidFill>
                  <a:schemeClr val="dk1"/>
                </a:solidFill>
                <a:latin typeface="Roboto Condensed Light"/>
                <a:ea typeface="Roboto Condensed Light"/>
                <a:cs typeface="Roboto Condensed Light"/>
                <a:sym typeface="Roboto Condensed Light"/>
              </a:defRPr>
            </a:lvl3pPr>
            <a:lvl4pPr lvl="3" rtl="0" algn="r">
              <a:buNone/>
              <a:defRPr sz="1300">
                <a:solidFill>
                  <a:schemeClr val="dk1"/>
                </a:solidFill>
                <a:latin typeface="Roboto Condensed Light"/>
                <a:ea typeface="Roboto Condensed Light"/>
                <a:cs typeface="Roboto Condensed Light"/>
                <a:sym typeface="Roboto Condensed Light"/>
              </a:defRPr>
            </a:lvl4pPr>
            <a:lvl5pPr lvl="4" rtl="0" algn="r">
              <a:buNone/>
              <a:defRPr sz="1300">
                <a:solidFill>
                  <a:schemeClr val="dk1"/>
                </a:solidFill>
                <a:latin typeface="Roboto Condensed Light"/>
                <a:ea typeface="Roboto Condensed Light"/>
                <a:cs typeface="Roboto Condensed Light"/>
                <a:sym typeface="Roboto Condensed Light"/>
              </a:defRPr>
            </a:lvl5pPr>
            <a:lvl6pPr lvl="5" rtl="0" algn="r">
              <a:buNone/>
              <a:defRPr sz="1300">
                <a:solidFill>
                  <a:schemeClr val="dk1"/>
                </a:solidFill>
                <a:latin typeface="Roboto Condensed Light"/>
                <a:ea typeface="Roboto Condensed Light"/>
                <a:cs typeface="Roboto Condensed Light"/>
                <a:sym typeface="Roboto Condensed Light"/>
              </a:defRPr>
            </a:lvl6pPr>
            <a:lvl7pPr lvl="6" rtl="0" algn="r">
              <a:buNone/>
              <a:defRPr sz="1300">
                <a:solidFill>
                  <a:schemeClr val="dk1"/>
                </a:solidFill>
                <a:latin typeface="Roboto Condensed Light"/>
                <a:ea typeface="Roboto Condensed Light"/>
                <a:cs typeface="Roboto Condensed Light"/>
                <a:sym typeface="Roboto Condensed Light"/>
              </a:defRPr>
            </a:lvl7pPr>
            <a:lvl8pPr lvl="7" rtl="0" algn="r">
              <a:buNone/>
              <a:defRPr sz="1300">
                <a:solidFill>
                  <a:schemeClr val="dk1"/>
                </a:solidFill>
                <a:latin typeface="Roboto Condensed Light"/>
                <a:ea typeface="Roboto Condensed Light"/>
                <a:cs typeface="Roboto Condensed Light"/>
                <a:sym typeface="Roboto Condensed Light"/>
              </a:defRPr>
            </a:lvl8pPr>
            <a:lvl9pPr lvl="8" rtl="0" algn="r">
              <a:buNone/>
              <a:defRPr sz="1300">
                <a:solidFill>
                  <a:schemeClr val="dk1"/>
                </a:solidFill>
                <a:latin typeface="Roboto Condensed Light"/>
                <a:ea typeface="Roboto Condensed Light"/>
                <a:cs typeface="Roboto Condensed Light"/>
                <a:sym typeface="Roboto Condensed Light"/>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hyperlink" Target="mailto:kondo@mlab.t.u-tokyo.ac.jp" TargetMode="External"/><Relationship Id="rId4" Type="http://schemas.openxmlformats.org/officeDocument/2006/relationships/hyperlink" Target="mailto:t_ubukata@mlab.t.u-tokyo.ac.jp" TargetMode="External"/><Relationship Id="rId5" Type="http://schemas.openxmlformats.org/officeDocument/2006/relationships/hyperlink" Target="mailto:matsuura@mlab.t.u-tokyo.ac.jp" TargetMode="External"/><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ja" sz="1800"/>
              <a:t>team mlab 2020/12/</a:t>
            </a:r>
            <a:r>
              <a:rPr lang="ja" sz="1800"/>
              <a:t>15</a:t>
            </a:r>
            <a:endParaRPr sz="1800"/>
          </a:p>
        </p:txBody>
      </p:sp>
      <p:sp>
        <p:nvSpPr>
          <p:cNvPr id="203" name="Google Shape;203;p38"/>
          <p:cNvSpPr txBox="1"/>
          <p:nvPr>
            <p:ph type="ctrTitle"/>
          </p:nvPr>
        </p:nvSpPr>
        <p:spPr>
          <a:xfrm>
            <a:off x="784025" y="1393700"/>
            <a:ext cx="72387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ja" sz="3100">
                <a:solidFill>
                  <a:srgbClr val="434343"/>
                </a:solidFill>
              </a:rPr>
              <a:t>Pre-training and fine-tuning approach for detecting route information failures in IP core networks</a:t>
            </a:r>
            <a:endParaRPr sz="2700">
              <a:solidFill>
                <a:srgbClr val="434343"/>
              </a:solidFill>
            </a:endParaRPr>
          </a:p>
        </p:txBody>
      </p:sp>
      <p:cxnSp>
        <p:nvCxnSpPr>
          <p:cNvPr id="204" name="Google Shape;204;p38"/>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7"/>
          <p:cNvSpPr txBox="1"/>
          <p:nvPr>
            <p:ph idx="1" type="subTitle"/>
          </p:nvPr>
        </p:nvSpPr>
        <p:spPr>
          <a:xfrm>
            <a:off x="311700" y="807825"/>
            <a:ext cx="4260300" cy="44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1400">
                <a:latin typeface="Roboto Condensed"/>
                <a:ea typeface="Roboto Condensed"/>
                <a:cs typeface="Roboto Condensed"/>
                <a:sym typeface="Roboto Condensed"/>
              </a:rPr>
              <a:t>Failure Prediction Baseline : </a:t>
            </a:r>
            <a:endParaRPr b="1" sz="1400">
              <a:latin typeface="Roboto Condensed"/>
              <a:ea typeface="Roboto Condensed"/>
              <a:cs typeface="Roboto Condensed"/>
              <a:sym typeface="Roboto Condensed"/>
            </a:endParaRPr>
          </a:p>
          <a:p>
            <a:pPr indent="-317500" lvl="0" marL="457200" rtl="0" algn="l">
              <a:spcBef>
                <a:spcPts val="0"/>
              </a:spcBef>
              <a:spcAft>
                <a:spcPts val="0"/>
              </a:spcAft>
              <a:buSzPts val="1400"/>
              <a:buChar char="-"/>
            </a:pPr>
            <a:r>
              <a:rPr b="1" lang="ja" sz="1400">
                <a:latin typeface="Roboto Condensed"/>
                <a:ea typeface="Roboto Condensed"/>
                <a:cs typeface="Roboto Condensed"/>
                <a:sym typeface="Roboto Condensed"/>
              </a:rPr>
              <a:t>Failure detection by tree-based classifiers</a:t>
            </a:r>
            <a:br>
              <a:rPr lang="ja" sz="1400"/>
            </a:br>
            <a:r>
              <a:rPr lang="ja" sz="1400"/>
              <a:t>AdaBoost, Bagging, ExtraTrees, GradientBoosting, Random Forest</a:t>
            </a:r>
            <a:endParaRPr sz="1400"/>
          </a:p>
          <a:p>
            <a:pPr indent="-317500" lvl="1" marL="914400" rtl="0" algn="l">
              <a:spcBef>
                <a:spcPts val="0"/>
              </a:spcBef>
              <a:spcAft>
                <a:spcPts val="0"/>
              </a:spcAft>
              <a:buSzPts val="1400"/>
              <a:buChar char="-"/>
            </a:pPr>
            <a:r>
              <a:rPr lang="ja" sz="1400"/>
              <a:t>Regression analysis for the failure indicating column of each failure types</a:t>
            </a:r>
            <a:endParaRPr sz="1400"/>
          </a:p>
          <a:p>
            <a:pPr indent="-317500" lvl="1" marL="914400" rtl="0" algn="l">
              <a:spcBef>
                <a:spcPts val="0"/>
              </a:spcBef>
              <a:spcAft>
                <a:spcPts val="0"/>
              </a:spcAft>
              <a:buSzPts val="1400"/>
              <a:buChar char="-"/>
            </a:pPr>
            <a:r>
              <a:rPr lang="ja" sz="1400"/>
              <a:t>Less failure examples problem</a:t>
            </a:r>
            <a:br>
              <a:rPr lang="ja" sz="1400"/>
            </a:br>
            <a:r>
              <a:rPr lang="ja" sz="1400"/>
              <a:t> : oversampling by SMOTE</a:t>
            </a:r>
            <a:endParaRPr sz="1400"/>
          </a:p>
          <a:p>
            <a:pPr indent="-317500" lvl="0" marL="457200" rtl="0" algn="l">
              <a:spcBef>
                <a:spcPts val="0"/>
              </a:spcBef>
              <a:spcAft>
                <a:spcPts val="0"/>
              </a:spcAft>
              <a:buSzPts val="1400"/>
              <a:buChar char="-"/>
            </a:pPr>
            <a:r>
              <a:rPr b="1" lang="ja" sz="1400">
                <a:latin typeface="Roboto Condensed"/>
                <a:ea typeface="Roboto Condensed"/>
                <a:cs typeface="Roboto Condensed"/>
                <a:sym typeface="Roboto Condensed"/>
              </a:rPr>
              <a:t>One Class SVM</a:t>
            </a:r>
            <a:r>
              <a:rPr lang="ja" sz="1400"/>
              <a:t>：Unsupervised Learning</a:t>
            </a:r>
            <a:endParaRPr sz="1400"/>
          </a:p>
          <a:p>
            <a:pPr indent="-317500" lvl="1" marL="914400" rtl="0" algn="l">
              <a:spcBef>
                <a:spcPts val="0"/>
              </a:spcBef>
              <a:spcAft>
                <a:spcPts val="0"/>
              </a:spcAft>
              <a:buSzPts val="1400"/>
              <a:buChar char="-"/>
            </a:pPr>
            <a:r>
              <a:rPr lang="ja" sz="1400"/>
              <a:t>Learn normal state to detect anomaly status as outlier</a:t>
            </a:r>
            <a:endParaRPr sz="1400"/>
          </a:p>
          <a:p>
            <a:pPr indent="-317500" lvl="1" marL="914400" rtl="0" algn="l">
              <a:spcBef>
                <a:spcPts val="0"/>
              </a:spcBef>
              <a:spcAft>
                <a:spcPts val="0"/>
              </a:spcAft>
              <a:buSzPts val="1400"/>
              <a:buChar char="-"/>
            </a:pPr>
            <a:r>
              <a:rPr lang="ja" sz="1400"/>
              <a:t>Useful for unknown datasets</a:t>
            </a:r>
            <a:endParaRPr sz="1400"/>
          </a:p>
          <a:p>
            <a:pPr indent="-317500" lvl="1" marL="914400" rtl="0" algn="l">
              <a:spcBef>
                <a:spcPts val="0"/>
              </a:spcBef>
              <a:spcAft>
                <a:spcPts val="0"/>
              </a:spcAft>
              <a:buSzPts val="1400"/>
              <a:buChar char="-"/>
            </a:pPr>
            <a:r>
              <a:rPr lang="ja" sz="1400"/>
              <a:t>Support Vector Machine : Supervised Learning</a:t>
            </a:r>
            <a:endParaRPr sz="1400"/>
          </a:p>
        </p:txBody>
      </p:sp>
      <p:sp>
        <p:nvSpPr>
          <p:cNvPr id="765" name="Google Shape;765;p47"/>
          <p:cNvSpPr txBox="1"/>
          <p:nvPr>
            <p:ph type="ctrTitle"/>
          </p:nvPr>
        </p:nvSpPr>
        <p:spPr>
          <a:xfrm>
            <a:off x="110625" y="205425"/>
            <a:ext cx="7707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For the Evaluation</a:t>
            </a:r>
            <a:endParaRPr/>
          </a:p>
        </p:txBody>
      </p:sp>
      <p:pic>
        <p:nvPicPr>
          <p:cNvPr id="766" name="Google Shape;766;p47"/>
          <p:cNvPicPr preferRelativeResize="0"/>
          <p:nvPr/>
        </p:nvPicPr>
        <p:blipFill>
          <a:blip r:embed="rId3">
            <a:alphaModFix/>
          </a:blip>
          <a:stretch>
            <a:fillRect/>
          </a:stretch>
        </p:blipFill>
        <p:spPr>
          <a:xfrm>
            <a:off x="5386124" y="1804948"/>
            <a:ext cx="2785125" cy="1525750"/>
          </a:xfrm>
          <a:prstGeom prst="rect">
            <a:avLst/>
          </a:prstGeom>
          <a:noFill/>
          <a:ln>
            <a:noFill/>
          </a:ln>
        </p:spPr>
      </p:pic>
      <p:pic>
        <p:nvPicPr>
          <p:cNvPr id="767" name="Google Shape;767;p47"/>
          <p:cNvPicPr preferRelativeResize="0"/>
          <p:nvPr/>
        </p:nvPicPr>
        <p:blipFill>
          <a:blip r:embed="rId4">
            <a:alphaModFix/>
          </a:blip>
          <a:stretch>
            <a:fillRect/>
          </a:stretch>
        </p:blipFill>
        <p:spPr>
          <a:xfrm>
            <a:off x="5169728" y="3330700"/>
            <a:ext cx="3217909" cy="1080692"/>
          </a:xfrm>
          <a:prstGeom prst="rect">
            <a:avLst/>
          </a:prstGeom>
          <a:noFill/>
          <a:ln>
            <a:noFill/>
          </a:ln>
        </p:spPr>
      </p:pic>
      <p:sp>
        <p:nvSpPr>
          <p:cNvPr id="768" name="Google Shape;768;p47"/>
          <p:cNvSpPr txBox="1"/>
          <p:nvPr/>
        </p:nvSpPr>
        <p:spPr>
          <a:xfrm>
            <a:off x="4947013" y="4416125"/>
            <a:ext cx="36633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rgbClr val="666666"/>
                </a:solidFill>
                <a:latin typeface="Roboto Condensed"/>
                <a:ea typeface="Roboto Condensed"/>
                <a:cs typeface="Roboto Condensed"/>
                <a:sym typeface="Roboto Condensed"/>
              </a:rPr>
              <a:t>Support Vector Machine and One Class SVM</a:t>
            </a:r>
            <a:endParaRPr b="1">
              <a:solidFill>
                <a:srgbClr val="666666"/>
              </a:solidFill>
              <a:latin typeface="Roboto Condensed"/>
              <a:ea typeface="Roboto Condensed"/>
              <a:cs typeface="Roboto Condensed"/>
              <a:sym typeface="Roboto Condensed"/>
            </a:endParaRPr>
          </a:p>
          <a:p>
            <a:pPr indent="0" lvl="0" marL="0" rtl="0" algn="ctr">
              <a:spcBef>
                <a:spcPts val="0"/>
              </a:spcBef>
              <a:spcAft>
                <a:spcPts val="0"/>
              </a:spcAft>
              <a:buNone/>
            </a:pPr>
            <a:r>
              <a:rPr lang="ja" sz="1000">
                <a:solidFill>
                  <a:srgbClr val="666666"/>
                </a:solidFill>
                <a:latin typeface="Roboto Condensed Light"/>
                <a:ea typeface="Roboto Condensed Light"/>
                <a:cs typeface="Roboto Condensed Light"/>
                <a:sym typeface="Roboto Condensed Light"/>
              </a:rPr>
              <a:t>https://www.smartbowwow.com/2018/12/anomaly-detection-using-one-class.html</a:t>
            </a:r>
            <a:endParaRPr sz="1000">
              <a:solidFill>
                <a:srgbClr val="666666"/>
              </a:solidFill>
              <a:latin typeface="Roboto Condensed Light"/>
              <a:ea typeface="Roboto Condensed Light"/>
              <a:cs typeface="Roboto Condensed Light"/>
              <a:sym typeface="Roboto Condensed Light"/>
            </a:endParaRPr>
          </a:p>
        </p:txBody>
      </p:sp>
      <p:sp>
        <p:nvSpPr>
          <p:cNvPr id="769" name="Google Shape;769;p47"/>
          <p:cNvSpPr txBox="1"/>
          <p:nvPr/>
        </p:nvSpPr>
        <p:spPr>
          <a:xfrm>
            <a:off x="4947013" y="1088650"/>
            <a:ext cx="36633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rgbClr val="666666"/>
                </a:solidFill>
                <a:latin typeface="Roboto Condensed"/>
                <a:ea typeface="Roboto Condensed"/>
                <a:cs typeface="Roboto Condensed"/>
                <a:sym typeface="Roboto Condensed"/>
              </a:rPr>
              <a:t>Example Image of Random Forest</a:t>
            </a:r>
            <a:endParaRPr b="1">
              <a:solidFill>
                <a:srgbClr val="666666"/>
              </a:solidFill>
              <a:latin typeface="Roboto Condensed"/>
              <a:ea typeface="Roboto Condensed"/>
              <a:cs typeface="Roboto Condensed"/>
              <a:sym typeface="Roboto Condensed"/>
            </a:endParaRPr>
          </a:p>
          <a:p>
            <a:pPr indent="0" lvl="0" marL="0" rtl="0" algn="ctr">
              <a:spcBef>
                <a:spcPts val="0"/>
              </a:spcBef>
              <a:spcAft>
                <a:spcPts val="0"/>
              </a:spcAft>
              <a:buNone/>
            </a:pPr>
            <a:r>
              <a:rPr lang="ja" sz="1000">
                <a:solidFill>
                  <a:srgbClr val="666666"/>
                </a:solidFill>
                <a:latin typeface="Roboto Condensed Light"/>
                <a:ea typeface="Roboto Condensed Light"/>
                <a:cs typeface="Roboto Condensed Light"/>
                <a:sym typeface="Roboto Condensed Light"/>
              </a:rPr>
              <a:t>http://kazoo04.hatenablog.com/entry/2013/12/04/175402</a:t>
            </a:r>
            <a:endParaRPr sz="1000">
              <a:solidFill>
                <a:srgbClr val="666666"/>
              </a:solidFill>
              <a:latin typeface="Roboto Condensed Light"/>
              <a:ea typeface="Roboto Condensed Light"/>
              <a:cs typeface="Roboto Condensed Light"/>
              <a:sym typeface="Roboto Condense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8"/>
          <p:cNvSpPr txBox="1"/>
          <p:nvPr>
            <p:ph type="ctrTitle"/>
          </p:nvPr>
        </p:nvSpPr>
        <p:spPr>
          <a:xfrm>
            <a:off x="110625" y="205425"/>
            <a:ext cx="7707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Evaluation</a:t>
            </a:r>
            <a:r>
              <a:rPr lang="ja"/>
              <a:t> ―  Tap Loss &amp; Tap Delay</a:t>
            </a:r>
            <a:endParaRPr/>
          </a:p>
        </p:txBody>
      </p:sp>
      <p:cxnSp>
        <p:nvCxnSpPr>
          <p:cNvPr id="775" name="Google Shape;775;p48"/>
          <p:cNvCxnSpPr/>
          <p:nvPr/>
        </p:nvCxnSpPr>
        <p:spPr>
          <a:xfrm flipH="1" rot="10800000">
            <a:off x="183400" y="2918625"/>
            <a:ext cx="8883600" cy="9000"/>
          </a:xfrm>
          <a:prstGeom prst="straightConnector1">
            <a:avLst/>
          </a:prstGeom>
          <a:noFill/>
          <a:ln cap="flat" cmpd="sng" w="28575">
            <a:solidFill>
              <a:schemeClr val="dk2"/>
            </a:solidFill>
            <a:prstDash val="dash"/>
            <a:round/>
            <a:headEnd len="med" w="med" type="none"/>
            <a:tailEnd len="med" w="med" type="none"/>
          </a:ln>
        </p:spPr>
      </p:cxnSp>
      <p:sp>
        <p:nvSpPr>
          <p:cNvPr id="776" name="Google Shape;776;p48"/>
          <p:cNvSpPr txBox="1"/>
          <p:nvPr/>
        </p:nvSpPr>
        <p:spPr>
          <a:xfrm>
            <a:off x="183400" y="840963"/>
            <a:ext cx="15930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400">
                <a:solidFill>
                  <a:schemeClr val="dk1"/>
                </a:solidFill>
                <a:latin typeface="Exo 2"/>
                <a:ea typeface="Exo 2"/>
                <a:cs typeface="Exo 2"/>
                <a:sym typeface="Exo 2"/>
              </a:rPr>
              <a:t>Tap Loss</a:t>
            </a:r>
            <a:endParaRPr/>
          </a:p>
        </p:txBody>
      </p:sp>
      <p:sp>
        <p:nvSpPr>
          <p:cNvPr id="777" name="Google Shape;777;p48"/>
          <p:cNvSpPr txBox="1"/>
          <p:nvPr/>
        </p:nvSpPr>
        <p:spPr>
          <a:xfrm>
            <a:off x="110625" y="3079938"/>
            <a:ext cx="15930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400">
                <a:solidFill>
                  <a:schemeClr val="dk1"/>
                </a:solidFill>
                <a:latin typeface="Exo 2"/>
                <a:ea typeface="Exo 2"/>
                <a:cs typeface="Exo 2"/>
                <a:sym typeface="Exo 2"/>
              </a:rPr>
              <a:t>Tap Delay</a:t>
            </a:r>
            <a:endParaRPr/>
          </a:p>
        </p:txBody>
      </p:sp>
      <p:sp>
        <p:nvSpPr>
          <p:cNvPr id="778" name="Google Shape;7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779" name="Google Shape;779;p48"/>
          <p:cNvSpPr/>
          <p:nvPr/>
        </p:nvSpPr>
        <p:spPr>
          <a:xfrm>
            <a:off x="945175" y="1412688"/>
            <a:ext cx="7634400" cy="1353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80" name="Google Shape;780;p48"/>
          <p:cNvGraphicFramePr/>
          <p:nvPr/>
        </p:nvGraphicFramePr>
        <p:xfrm>
          <a:off x="945175" y="1412688"/>
          <a:ext cx="3000000" cy="3000000"/>
        </p:xfrm>
        <a:graphic>
          <a:graphicData uri="http://schemas.openxmlformats.org/drawingml/2006/table">
            <a:tbl>
              <a:tblPr>
                <a:noFill/>
                <a:tableStyleId>{177DE689-A99A-44F8-A561-BD841C64569E}</a:tableStyleId>
              </a:tblPr>
              <a:tblGrid>
                <a:gridCol w="1220650"/>
                <a:gridCol w="1033075"/>
                <a:gridCol w="1076125"/>
                <a:gridCol w="1076125"/>
                <a:gridCol w="1076125"/>
                <a:gridCol w="1076125"/>
                <a:gridCol w="1076125"/>
              </a:tblGrid>
              <a:tr h="6932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Method</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AdaBoost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Bagging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ExtraTrees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Gradient Boosting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Random Forest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OneClass SVM</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4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f1 score(%)</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62.90</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63.25</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500">
                          <a:solidFill>
                            <a:schemeClr val="lt1"/>
                          </a:solidFill>
                          <a:latin typeface="Roboto Condensed"/>
                          <a:ea typeface="Roboto Condensed"/>
                          <a:cs typeface="Roboto Condensed"/>
                          <a:sym typeface="Roboto Condensed"/>
                        </a:rPr>
                        <a:t>63.27</a:t>
                      </a:r>
                      <a:endParaRPr b="1" sz="15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63.25</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63.25</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18.61</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81" name="Google Shape;781;p48"/>
          <p:cNvSpPr/>
          <p:nvPr/>
        </p:nvSpPr>
        <p:spPr>
          <a:xfrm>
            <a:off x="945175" y="3698688"/>
            <a:ext cx="7634400" cy="1353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82" name="Google Shape;782;p48"/>
          <p:cNvGraphicFramePr/>
          <p:nvPr/>
        </p:nvGraphicFramePr>
        <p:xfrm>
          <a:off x="945175" y="3698688"/>
          <a:ext cx="3000000" cy="3000000"/>
        </p:xfrm>
        <a:graphic>
          <a:graphicData uri="http://schemas.openxmlformats.org/drawingml/2006/table">
            <a:tbl>
              <a:tblPr>
                <a:noFill/>
                <a:tableStyleId>{177DE689-A99A-44F8-A561-BD841C64569E}</a:tableStyleId>
              </a:tblPr>
              <a:tblGrid>
                <a:gridCol w="1220650"/>
                <a:gridCol w="1033075"/>
                <a:gridCol w="1076125"/>
                <a:gridCol w="1076125"/>
                <a:gridCol w="1076125"/>
                <a:gridCol w="1076125"/>
                <a:gridCol w="1076125"/>
              </a:tblGrid>
              <a:tr h="6932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Method</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AdaBoost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Bagging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ExtraTrees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Gradient Boosting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Random Forest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OneClass SVM</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4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f1 score(%)</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53.26</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54.83</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54.84</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500">
                          <a:solidFill>
                            <a:schemeClr val="lt1"/>
                          </a:solidFill>
                          <a:latin typeface="Roboto Condensed"/>
                          <a:ea typeface="Roboto Condensed"/>
                          <a:cs typeface="Roboto Condensed"/>
                          <a:sym typeface="Roboto Condensed"/>
                        </a:rPr>
                        <a:t>54.86</a:t>
                      </a:r>
                      <a:endParaRPr b="1" sz="15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54.84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17.38</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83" name="Google Shape;783;p48"/>
          <p:cNvSpPr/>
          <p:nvPr/>
        </p:nvSpPr>
        <p:spPr>
          <a:xfrm>
            <a:off x="4275025" y="1412700"/>
            <a:ext cx="1076100" cy="135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5351125" y="3698700"/>
            <a:ext cx="1076100" cy="135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9"/>
          <p:cNvSpPr txBox="1"/>
          <p:nvPr>
            <p:ph type="ctrTitle"/>
          </p:nvPr>
        </p:nvSpPr>
        <p:spPr>
          <a:xfrm>
            <a:off x="110625" y="205425"/>
            <a:ext cx="7707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Evaluation</a:t>
            </a:r>
            <a:r>
              <a:rPr lang="ja"/>
              <a:t> ―  </a:t>
            </a:r>
            <a:r>
              <a:rPr lang="ja"/>
              <a:t>Node Down &amp; Interface Down</a:t>
            </a:r>
            <a:endParaRPr/>
          </a:p>
        </p:txBody>
      </p:sp>
      <p:cxnSp>
        <p:nvCxnSpPr>
          <p:cNvPr id="790" name="Google Shape;790;p49"/>
          <p:cNvCxnSpPr/>
          <p:nvPr/>
        </p:nvCxnSpPr>
        <p:spPr>
          <a:xfrm flipH="1" rot="10800000">
            <a:off x="183400" y="2918625"/>
            <a:ext cx="8883600" cy="9000"/>
          </a:xfrm>
          <a:prstGeom prst="straightConnector1">
            <a:avLst/>
          </a:prstGeom>
          <a:noFill/>
          <a:ln cap="flat" cmpd="sng" w="28575">
            <a:solidFill>
              <a:schemeClr val="dk2"/>
            </a:solidFill>
            <a:prstDash val="dash"/>
            <a:round/>
            <a:headEnd len="med" w="med" type="none"/>
            <a:tailEnd len="med" w="med" type="none"/>
          </a:ln>
        </p:spPr>
      </p:cxnSp>
      <p:sp>
        <p:nvSpPr>
          <p:cNvPr id="791" name="Google Shape;791;p49"/>
          <p:cNvSpPr txBox="1"/>
          <p:nvPr/>
        </p:nvSpPr>
        <p:spPr>
          <a:xfrm>
            <a:off x="183400" y="840975"/>
            <a:ext cx="19824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400">
                <a:solidFill>
                  <a:schemeClr val="dk1"/>
                </a:solidFill>
                <a:latin typeface="Exo 2"/>
                <a:ea typeface="Exo 2"/>
                <a:cs typeface="Exo 2"/>
                <a:sym typeface="Exo 2"/>
              </a:rPr>
              <a:t>Node Down</a:t>
            </a:r>
            <a:endParaRPr/>
          </a:p>
        </p:txBody>
      </p:sp>
      <p:sp>
        <p:nvSpPr>
          <p:cNvPr id="792" name="Google Shape;792;p49"/>
          <p:cNvSpPr txBox="1"/>
          <p:nvPr/>
        </p:nvSpPr>
        <p:spPr>
          <a:xfrm>
            <a:off x="110625" y="3079950"/>
            <a:ext cx="29454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400">
                <a:solidFill>
                  <a:schemeClr val="dk1"/>
                </a:solidFill>
                <a:latin typeface="Exo 2"/>
                <a:ea typeface="Exo 2"/>
                <a:cs typeface="Exo 2"/>
                <a:sym typeface="Exo 2"/>
              </a:rPr>
              <a:t>Interface Down</a:t>
            </a:r>
            <a:endParaRPr/>
          </a:p>
        </p:txBody>
      </p:sp>
      <p:sp>
        <p:nvSpPr>
          <p:cNvPr id="793" name="Google Shape;79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794" name="Google Shape;794;p49"/>
          <p:cNvSpPr/>
          <p:nvPr/>
        </p:nvSpPr>
        <p:spPr>
          <a:xfrm>
            <a:off x="945175" y="1412688"/>
            <a:ext cx="7634400" cy="1353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95" name="Google Shape;795;p49"/>
          <p:cNvGraphicFramePr/>
          <p:nvPr/>
        </p:nvGraphicFramePr>
        <p:xfrm>
          <a:off x="945175" y="1412688"/>
          <a:ext cx="3000000" cy="3000000"/>
        </p:xfrm>
        <a:graphic>
          <a:graphicData uri="http://schemas.openxmlformats.org/drawingml/2006/table">
            <a:tbl>
              <a:tblPr>
                <a:noFill/>
                <a:tableStyleId>{177DE689-A99A-44F8-A561-BD841C64569E}</a:tableStyleId>
              </a:tblPr>
              <a:tblGrid>
                <a:gridCol w="1220650"/>
                <a:gridCol w="1033075"/>
                <a:gridCol w="1076125"/>
                <a:gridCol w="1076125"/>
                <a:gridCol w="1076125"/>
                <a:gridCol w="1076125"/>
                <a:gridCol w="1076125"/>
              </a:tblGrid>
              <a:tr h="6932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Method</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AdaBoost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Bagging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ExtraTrees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Gradient Boosting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Random Forest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OneClass SVM</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4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f1 score(%)</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500">
                          <a:solidFill>
                            <a:schemeClr val="lt1"/>
                          </a:solidFill>
                          <a:latin typeface="Roboto Condensed"/>
                          <a:ea typeface="Roboto Condensed"/>
                          <a:cs typeface="Roboto Condensed"/>
                          <a:sym typeface="Roboto Condensed"/>
                        </a:rPr>
                        <a:t>76.31</a:t>
                      </a:r>
                      <a:endParaRPr b="1" sz="15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71.60</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73.62</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70.09</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73.07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22.93</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96" name="Google Shape;796;p49"/>
          <p:cNvSpPr/>
          <p:nvPr/>
        </p:nvSpPr>
        <p:spPr>
          <a:xfrm>
            <a:off x="945175" y="3698688"/>
            <a:ext cx="7634400" cy="1353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97" name="Google Shape;797;p49"/>
          <p:cNvGraphicFramePr/>
          <p:nvPr/>
        </p:nvGraphicFramePr>
        <p:xfrm>
          <a:off x="945175" y="3698688"/>
          <a:ext cx="3000000" cy="3000000"/>
        </p:xfrm>
        <a:graphic>
          <a:graphicData uri="http://schemas.openxmlformats.org/drawingml/2006/table">
            <a:tbl>
              <a:tblPr>
                <a:noFill/>
                <a:tableStyleId>{177DE689-A99A-44F8-A561-BD841C64569E}</a:tableStyleId>
              </a:tblPr>
              <a:tblGrid>
                <a:gridCol w="1220650"/>
                <a:gridCol w="1033075"/>
                <a:gridCol w="1076125"/>
                <a:gridCol w="1076125"/>
                <a:gridCol w="1076125"/>
                <a:gridCol w="1076125"/>
                <a:gridCol w="1076125"/>
              </a:tblGrid>
              <a:tr h="6932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Method</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AdaBoost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Bagging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ExtraTrees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Gradient Boosting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Random Forest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OneClass SVM</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4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f1 score(%)</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60.92</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65.11</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65.11</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500">
                          <a:solidFill>
                            <a:schemeClr val="lt1"/>
                          </a:solidFill>
                          <a:latin typeface="Roboto Condensed"/>
                          <a:ea typeface="Roboto Condensed"/>
                          <a:cs typeface="Roboto Condensed"/>
                          <a:sym typeface="Roboto Condensed"/>
                        </a:rPr>
                        <a:t>65.12</a:t>
                      </a:r>
                      <a:endParaRPr b="1" sz="15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65.11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10.22</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98" name="Google Shape;798;p49"/>
          <p:cNvSpPr/>
          <p:nvPr/>
        </p:nvSpPr>
        <p:spPr>
          <a:xfrm>
            <a:off x="2165825" y="1412700"/>
            <a:ext cx="1076100" cy="135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9"/>
          <p:cNvSpPr/>
          <p:nvPr/>
        </p:nvSpPr>
        <p:spPr>
          <a:xfrm>
            <a:off x="5366225" y="3698700"/>
            <a:ext cx="1076100" cy="135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0"/>
          <p:cNvSpPr txBox="1"/>
          <p:nvPr>
            <p:ph type="ctrTitle"/>
          </p:nvPr>
        </p:nvSpPr>
        <p:spPr>
          <a:xfrm>
            <a:off x="110625" y="205425"/>
            <a:ext cx="7707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Evaluation ―  </a:t>
            </a:r>
            <a:r>
              <a:rPr lang="ja"/>
              <a:t>BGP injection &amp; BGP hijack</a:t>
            </a:r>
            <a:endParaRPr/>
          </a:p>
        </p:txBody>
      </p:sp>
      <p:cxnSp>
        <p:nvCxnSpPr>
          <p:cNvPr id="805" name="Google Shape;805;p50"/>
          <p:cNvCxnSpPr/>
          <p:nvPr/>
        </p:nvCxnSpPr>
        <p:spPr>
          <a:xfrm flipH="1" rot="10800000">
            <a:off x="183400" y="2918625"/>
            <a:ext cx="8883600" cy="9000"/>
          </a:xfrm>
          <a:prstGeom prst="straightConnector1">
            <a:avLst/>
          </a:prstGeom>
          <a:noFill/>
          <a:ln cap="flat" cmpd="sng" w="28575">
            <a:solidFill>
              <a:schemeClr val="dk2"/>
            </a:solidFill>
            <a:prstDash val="dash"/>
            <a:round/>
            <a:headEnd len="med" w="med" type="none"/>
            <a:tailEnd len="med" w="med" type="none"/>
          </a:ln>
        </p:spPr>
      </p:cxnSp>
      <p:sp>
        <p:nvSpPr>
          <p:cNvPr id="806" name="Google Shape;806;p50"/>
          <p:cNvSpPr txBox="1"/>
          <p:nvPr/>
        </p:nvSpPr>
        <p:spPr>
          <a:xfrm>
            <a:off x="183400" y="840975"/>
            <a:ext cx="24126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400">
                <a:solidFill>
                  <a:schemeClr val="dk1"/>
                </a:solidFill>
                <a:latin typeface="Exo 2"/>
                <a:ea typeface="Exo 2"/>
                <a:cs typeface="Exo 2"/>
                <a:sym typeface="Exo 2"/>
              </a:rPr>
              <a:t>BGP injection</a:t>
            </a:r>
            <a:endParaRPr/>
          </a:p>
        </p:txBody>
      </p:sp>
      <p:sp>
        <p:nvSpPr>
          <p:cNvPr id="807" name="Google Shape;807;p50"/>
          <p:cNvSpPr txBox="1"/>
          <p:nvPr/>
        </p:nvSpPr>
        <p:spPr>
          <a:xfrm>
            <a:off x="110625" y="3079950"/>
            <a:ext cx="26004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b="1" lang="ja" sz="2400">
                <a:solidFill>
                  <a:schemeClr val="dk1"/>
                </a:solidFill>
                <a:latin typeface="Exo 2"/>
                <a:ea typeface="Exo 2"/>
                <a:cs typeface="Exo 2"/>
                <a:sym typeface="Exo 2"/>
              </a:rPr>
              <a:t>BGP hijack</a:t>
            </a:r>
            <a:endParaRPr b="1" sz="2400">
              <a:solidFill>
                <a:schemeClr val="dk1"/>
              </a:solidFill>
              <a:latin typeface="Exo 2"/>
              <a:ea typeface="Exo 2"/>
              <a:cs typeface="Exo 2"/>
              <a:sym typeface="Exo 2"/>
            </a:endParaRPr>
          </a:p>
          <a:p>
            <a:pPr indent="0" lvl="0" marL="0" rtl="0" algn="l">
              <a:spcBef>
                <a:spcPts val="0"/>
              </a:spcBef>
              <a:spcAft>
                <a:spcPts val="0"/>
              </a:spcAft>
              <a:buClr>
                <a:schemeClr val="accent6"/>
              </a:buClr>
              <a:buSzPts val="1100"/>
              <a:buFont typeface="Arial"/>
              <a:buNone/>
            </a:pPr>
            <a:r>
              <a:t/>
            </a:r>
            <a:endParaRPr b="1" sz="2400">
              <a:solidFill>
                <a:schemeClr val="dk1"/>
              </a:solidFill>
              <a:latin typeface="Exo 2"/>
              <a:ea typeface="Exo 2"/>
              <a:cs typeface="Exo 2"/>
              <a:sym typeface="Exo 2"/>
            </a:endParaRPr>
          </a:p>
          <a:p>
            <a:pPr indent="0" lvl="0" marL="0" rtl="0" algn="l">
              <a:spcBef>
                <a:spcPts val="0"/>
              </a:spcBef>
              <a:spcAft>
                <a:spcPts val="0"/>
              </a:spcAft>
              <a:buNone/>
            </a:pPr>
            <a:r>
              <a:t/>
            </a:r>
            <a:endParaRPr b="1" sz="2400">
              <a:solidFill>
                <a:schemeClr val="dk1"/>
              </a:solidFill>
              <a:latin typeface="Exo 2"/>
              <a:ea typeface="Exo 2"/>
              <a:cs typeface="Exo 2"/>
              <a:sym typeface="Exo 2"/>
            </a:endParaRPr>
          </a:p>
        </p:txBody>
      </p:sp>
      <p:sp>
        <p:nvSpPr>
          <p:cNvPr id="808" name="Google Shape;808;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809" name="Google Shape;809;p50"/>
          <p:cNvSpPr/>
          <p:nvPr/>
        </p:nvSpPr>
        <p:spPr>
          <a:xfrm>
            <a:off x="945175" y="1412688"/>
            <a:ext cx="7634400" cy="1353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10" name="Google Shape;810;p50"/>
          <p:cNvGraphicFramePr/>
          <p:nvPr/>
        </p:nvGraphicFramePr>
        <p:xfrm>
          <a:off x="945175" y="1412688"/>
          <a:ext cx="3000000" cy="3000000"/>
        </p:xfrm>
        <a:graphic>
          <a:graphicData uri="http://schemas.openxmlformats.org/drawingml/2006/table">
            <a:tbl>
              <a:tblPr>
                <a:noFill/>
                <a:tableStyleId>{177DE689-A99A-44F8-A561-BD841C64569E}</a:tableStyleId>
              </a:tblPr>
              <a:tblGrid>
                <a:gridCol w="1220650"/>
                <a:gridCol w="1033075"/>
                <a:gridCol w="1076125"/>
                <a:gridCol w="1076125"/>
                <a:gridCol w="1076125"/>
                <a:gridCol w="1076125"/>
                <a:gridCol w="1076125"/>
              </a:tblGrid>
              <a:tr h="6932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Method</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AdaBoost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Bagging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ExtraTrees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Gradient Boosting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Random Forest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OneClass SVM</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4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f1 score(%)</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500">
                          <a:solidFill>
                            <a:schemeClr val="lt1"/>
                          </a:solidFill>
                          <a:latin typeface="Roboto Condensed"/>
                          <a:ea typeface="Roboto Condensed"/>
                          <a:cs typeface="Roboto Condensed"/>
                          <a:sym typeface="Roboto Condensed"/>
                        </a:rPr>
                        <a:t>74.34</a:t>
                      </a:r>
                      <a:endParaRPr b="1" sz="15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64.22</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61.81</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63.63</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63</a:t>
                      </a:r>
                      <a:r>
                        <a:rPr b="1" lang="ja" sz="1200">
                          <a:solidFill>
                            <a:schemeClr val="lt1"/>
                          </a:solidFill>
                          <a:latin typeface="Roboto Condensed"/>
                          <a:ea typeface="Roboto Condensed"/>
                          <a:cs typeface="Roboto Condensed"/>
                          <a:sym typeface="Roboto Condensed"/>
                        </a:rPr>
                        <a:t>.70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1.16</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11" name="Google Shape;811;p50"/>
          <p:cNvSpPr/>
          <p:nvPr/>
        </p:nvSpPr>
        <p:spPr>
          <a:xfrm>
            <a:off x="945175" y="3698688"/>
            <a:ext cx="7634400" cy="1353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12" name="Google Shape;812;p50"/>
          <p:cNvGraphicFramePr/>
          <p:nvPr/>
        </p:nvGraphicFramePr>
        <p:xfrm>
          <a:off x="945175" y="3698688"/>
          <a:ext cx="3000000" cy="3000000"/>
        </p:xfrm>
        <a:graphic>
          <a:graphicData uri="http://schemas.openxmlformats.org/drawingml/2006/table">
            <a:tbl>
              <a:tblPr>
                <a:noFill/>
                <a:tableStyleId>{177DE689-A99A-44F8-A561-BD841C64569E}</a:tableStyleId>
              </a:tblPr>
              <a:tblGrid>
                <a:gridCol w="1220650"/>
                <a:gridCol w="1033075"/>
                <a:gridCol w="1076125"/>
                <a:gridCol w="1076125"/>
                <a:gridCol w="1076125"/>
                <a:gridCol w="1076125"/>
                <a:gridCol w="1076125"/>
              </a:tblGrid>
              <a:tr h="6932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Method</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AdaBoost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Bagging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ExtraTrees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Gradient Boosting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Random Forest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OneClass SVM</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0400">
                <a:tc>
                  <a:txBody>
                    <a:bodyPr/>
                    <a:lstStyle/>
                    <a:p>
                      <a:pPr indent="0" lvl="0" marL="0" rtl="0" algn="ctr">
                        <a:spcBef>
                          <a:spcPts val="0"/>
                        </a:spcBef>
                        <a:spcAft>
                          <a:spcPts val="0"/>
                        </a:spcAft>
                        <a:buNone/>
                      </a:pPr>
                      <a:r>
                        <a:rPr b="1" lang="ja" sz="1200">
                          <a:solidFill>
                            <a:schemeClr val="lt1"/>
                          </a:solidFill>
                          <a:latin typeface="Exo 2"/>
                          <a:ea typeface="Exo 2"/>
                          <a:cs typeface="Exo 2"/>
                          <a:sym typeface="Exo 2"/>
                        </a:rPr>
                        <a:t>f1 score(%)</a:t>
                      </a:r>
                      <a:endParaRPr b="1" sz="12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500">
                          <a:solidFill>
                            <a:schemeClr val="lt1"/>
                          </a:solidFill>
                          <a:latin typeface="Roboto Condensed"/>
                          <a:ea typeface="Roboto Condensed"/>
                          <a:cs typeface="Roboto Condensed"/>
                          <a:sym typeface="Roboto Condensed"/>
                        </a:rPr>
                        <a:t>64.04</a:t>
                      </a:r>
                      <a:endParaRPr b="1" sz="15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54.96</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54.56</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56.47</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56.31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200">
                          <a:solidFill>
                            <a:schemeClr val="lt1"/>
                          </a:solidFill>
                          <a:latin typeface="Roboto Condensed"/>
                          <a:ea typeface="Roboto Condensed"/>
                          <a:cs typeface="Roboto Condensed"/>
                          <a:sym typeface="Roboto Condensed"/>
                        </a:rPr>
                        <a:t>2.07</a:t>
                      </a:r>
                      <a:endParaRPr b="1" sz="1200">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13" name="Google Shape;813;p50"/>
          <p:cNvSpPr/>
          <p:nvPr/>
        </p:nvSpPr>
        <p:spPr>
          <a:xfrm>
            <a:off x="2165825" y="1412688"/>
            <a:ext cx="1076100" cy="135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2165825" y="3698688"/>
            <a:ext cx="1076100" cy="135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1"/>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Summary</a:t>
            </a:r>
            <a:endParaRPr/>
          </a:p>
        </p:txBody>
      </p:sp>
      <p:sp>
        <p:nvSpPr>
          <p:cNvPr id="820" name="Google Shape;820;p51"/>
          <p:cNvSpPr txBox="1"/>
          <p:nvPr>
            <p:ph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03</a:t>
            </a:r>
            <a:endParaRPr/>
          </a:p>
        </p:txBody>
      </p:sp>
      <p:cxnSp>
        <p:nvCxnSpPr>
          <p:cNvPr id="821" name="Google Shape;821;p51"/>
          <p:cNvCxnSpPr/>
          <p:nvPr/>
        </p:nvCxnSpPr>
        <p:spPr>
          <a:xfrm>
            <a:off x="2162075" y="-35700"/>
            <a:ext cx="0" cy="2382600"/>
          </a:xfrm>
          <a:prstGeom prst="straightConnector1">
            <a:avLst/>
          </a:prstGeom>
          <a:noFill/>
          <a:ln cap="flat" cmpd="sng" w="9525">
            <a:solidFill>
              <a:schemeClr val="dk2"/>
            </a:solidFill>
            <a:prstDash val="solid"/>
            <a:round/>
            <a:headEnd len="med" w="med" type="none"/>
            <a:tailEnd len="med" w="med" type="none"/>
          </a:ln>
        </p:spPr>
      </p:cxnSp>
      <p:sp>
        <p:nvSpPr>
          <p:cNvPr id="822" name="Google Shape;822;p51"/>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2"/>
          <p:cNvSpPr/>
          <p:nvPr/>
        </p:nvSpPr>
        <p:spPr>
          <a:xfrm>
            <a:off x="5025900" y="1657350"/>
            <a:ext cx="4005600" cy="254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Summary</a:t>
            </a:r>
            <a:endParaRPr/>
          </a:p>
        </p:txBody>
      </p:sp>
      <p:graphicFrame>
        <p:nvGraphicFramePr>
          <p:cNvPr id="829" name="Google Shape;829;p52"/>
          <p:cNvGraphicFramePr/>
          <p:nvPr/>
        </p:nvGraphicFramePr>
        <p:xfrm>
          <a:off x="5025900" y="1657313"/>
          <a:ext cx="3000000" cy="3000000"/>
        </p:xfrm>
        <a:graphic>
          <a:graphicData uri="http://schemas.openxmlformats.org/drawingml/2006/table">
            <a:tbl>
              <a:tblPr>
                <a:noFill/>
                <a:tableStyleId>{177DE689-A99A-44F8-A561-BD841C64569E}</a:tableStyleId>
              </a:tblPr>
              <a:tblGrid>
                <a:gridCol w="1335150"/>
                <a:gridCol w="1335150"/>
                <a:gridCol w="1335150"/>
              </a:tblGrid>
              <a:tr h="230425">
                <a:tc>
                  <a:txBody>
                    <a:bodyPr/>
                    <a:lstStyle/>
                    <a:p>
                      <a:pPr indent="0" lvl="0" marL="0" rtl="0" algn="ctr">
                        <a:spcBef>
                          <a:spcPts val="0"/>
                        </a:spcBef>
                        <a:spcAft>
                          <a:spcPts val="0"/>
                        </a:spcAft>
                        <a:buNone/>
                      </a:pPr>
                      <a:r>
                        <a:rPr b="1" lang="ja" sz="1200">
                          <a:solidFill>
                            <a:srgbClr val="FFFFFF"/>
                          </a:solidFill>
                          <a:latin typeface="Exo 2"/>
                          <a:ea typeface="Exo 2"/>
                          <a:cs typeface="Exo 2"/>
                          <a:sym typeface="Exo 2"/>
                        </a:rPr>
                        <a:t>Anomaly type</a:t>
                      </a:r>
                      <a:endParaRPr b="1"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ja" sz="1200">
                          <a:solidFill>
                            <a:srgbClr val="FFFFFF"/>
                          </a:solidFill>
                          <a:latin typeface="Exo 2"/>
                          <a:ea typeface="Exo 2"/>
                          <a:cs typeface="Exo 2"/>
                          <a:sym typeface="Exo 2"/>
                        </a:rPr>
                        <a:t>Anomaly name</a:t>
                      </a:r>
                      <a:endParaRPr b="1"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b="1" lang="ja" sz="1200">
                          <a:solidFill>
                            <a:srgbClr val="FFFFFF"/>
                          </a:solidFill>
                          <a:latin typeface="Exo 2"/>
                          <a:ea typeface="Exo 2"/>
                          <a:cs typeface="Exo 2"/>
                          <a:sym typeface="Exo 2"/>
                        </a:rPr>
                        <a:t>f1 score</a:t>
                      </a:r>
                      <a:endParaRPr b="1" sz="1200">
                        <a:solidFill>
                          <a:srgbClr val="FFFFFF"/>
                        </a:solidFill>
                        <a:latin typeface="Exo 2"/>
                        <a:ea typeface="Exo 2"/>
                        <a:cs typeface="Exo 2"/>
                        <a:sym typeface="Exo 2"/>
                      </a:endParaRPr>
                    </a:p>
                  </a:txBody>
                  <a:tcPr marT="91425" marB="91425" marR="91425" marL="91425"/>
                </a:tc>
              </a:tr>
              <a:tr h="230425">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Hardware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Tap Loss</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63.27</a:t>
                      </a:r>
                      <a:endParaRPr sz="1200">
                        <a:solidFill>
                          <a:srgbClr val="FFFFFF"/>
                        </a:solidFill>
                        <a:latin typeface="Exo 2"/>
                        <a:ea typeface="Exo 2"/>
                        <a:cs typeface="Exo 2"/>
                        <a:sym typeface="Exo 2"/>
                      </a:endParaRPr>
                    </a:p>
                  </a:txBody>
                  <a:tcPr marT="91425" marB="91425" marR="91425" marL="91425"/>
                </a:tc>
              </a:tr>
              <a:tr h="230425">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Hardware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Tap Delay</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54.86</a:t>
                      </a:r>
                      <a:endParaRPr sz="1200">
                        <a:solidFill>
                          <a:srgbClr val="FFFFFF"/>
                        </a:solidFill>
                        <a:latin typeface="Exo 2"/>
                        <a:ea typeface="Exo 2"/>
                        <a:cs typeface="Exo 2"/>
                        <a:sym typeface="Exo 2"/>
                      </a:endParaRPr>
                    </a:p>
                  </a:txBody>
                  <a:tcPr marT="91425" marB="91425" marR="91425" marL="91425"/>
                </a:tc>
              </a:tr>
              <a:tr h="230425">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Software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Node Down</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76.31</a:t>
                      </a:r>
                      <a:endParaRPr sz="1200">
                        <a:solidFill>
                          <a:srgbClr val="FFFFFF"/>
                        </a:solidFill>
                        <a:latin typeface="Exo 2"/>
                        <a:ea typeface="Exo 2"/>
                        <a:cs typeface="Exo 2"/>
                        <a:sym typeface="Exo 2"/>
                      </a:endParaRPr>
                    </a:p>
                  </a:txBody>
                  <a:tcPr marT="91425" marB="91425" marR="91425" marL="91425"/>
                </a:tc>
              </a:tr>
              <a:tr h="230425">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Software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Interface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65.11</a:t>
                      </a:r>
                      <a:endParaRPr sz="1200">
                        <a:solidFill>
                          <a:srgbClr val="FFFFFF"/>
                        </a:solidFill>
                        <a:latin typeface="Exo 2"/>
                        <a:ea typeface="Exo 2"/>
                        <a:cs typeface="Exo 2"/>
                        <a:sym typeface="Exo 2"/>
                      </a:endParaRPr>
                    </a:p>
                  </a:txBody>
                  <a:tcPr marT="91425" marB="91425" marR="91425" marL="91425"/>
                </a:tc>
              </a:tr>
              <a:tr h="230425">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Software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BGP Injection</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74.34</a:t>
                      </a:r>
                      <a:endParaRPr sz="1200">
                        <a:solidFill>
                          <a:srgbClr val="FFFFFF"/>
                        </a:solidFill>
                        <a:latin typeface="Exo 2"/>
                        <a:ea typeface="Exo 2"/>
                        <a:cs typeface="Exo 2"/>
                        <a:sym typeface="Exo 2"/>
                      </a:endParaRPr>
                    </a:p>
                  </a:txBody>
                  <a:tcPr marT="91425" marB="91425" marR="91425" marL="91425"/>
                </a:tc>
              </a:tr>
              <a:tr h="230425">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Software</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BGP Hijack</a:t>
                      </a:r>
                      <a:endParaRPr sz="1200">
                        <a:solidFill>
                          <a:srgbClr val="FFFFFF"/>
                        </a:solidFill>
                        <a:latin typeface="Exo 2"/>
                        <a:ea typeface="Exo 2"/>
                        <a:cs typeface="Exo 2"/>
                        <a:sym typeface="Exo 2"/>
                      </a:endParaRPr>
                    </a:p>
                  </a:txBody>
                  <a:tcPr marT="91425" marB="91425" marR="91425" marL="91425"/>
                </a:tc>
                <a:tc>
                  <a:txBody>
                    <a:bodyPr/>
                    <a:lstStyle/>
                    <a:p>
                      <a:pPr indent="0" lvl="0" marL="0" rtl="0" algn="ctr">
                        <a:spcBef>
                          <a:spcPts val="0"/>
                        </a:spcBef>
                        <a:spcAft>
                          <a:spcPts val="0"/>
                        </a:spcAft>
                        <a:buNone/>
                      </a:pPr>
                      <a:r>
                        <a:rPr lang="ja" sz="1200">
                          <a:solidFill>
                            <a:srgbClr val="FFFFFF"/>
                          </a:solidFill>
                          <a:latin typeface="Exo 2"/>
                          <a:ea typeface="Exo 2"/>
                          <a:cs typeface="Exo 2"/>
                          <a:sym typeface="Exo 2"/>
                        </a:rPr>
                        <a:t>64.04</a:t>
                      </a:r>
                      <a:endParaRPr sz="1200">
                        <a:solidFill>
                          <a:srgbClr val="FFFFFF"/>
                        </a:solidFill>
                        <a:latin typeface="Exo 2"/>
                        <a:ea typeface="Exo 2"/>
                        <a:cs typeface="Exo 2"/>
                        <a:sym typeface="Exo 2"/>
                      </a:endParaRPr>
                    </a:p>
                  </a:txBody>
                  <a:tcPr marT="91425" marB="91425" marR="91425" marL="91425"/>
                </a:tc>
              </a:tr>
            </a:tbl>
          </a:graphicData>
        </a:graphic>
      </p:graphicFrame>
      <p:sp>
        <p:nvSpPr>
          <p:cNvPr id="830" name="Google Shape;830;p52"/>
          <p:cNvSpPr/>
          <p:nvPr/>
        </p:nvSpPr>
        <p:spPr>
          <a:xfrm rot="5400000">
            <a:off x="2271576" y="1250258"/>
            <a:ext cx="321000" cy="9063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2"/>
          <p:cNvSpPr/>
          <p:nvPr/>
        </p:nvSpPr>
        <p:spPr>
          <a:xfrm>
            <a:off x="136825" y="2068623"/>
            <a:ext cx="4590300" cy="537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Pre-training</a:t>
            </a:r>
            <a:r>
              <a:rPr b="1" lang="ja">
                <a:solidFill>
                  <a:srgbClr val="FF0000"/>
                </a:solidFill>
              </a:rPr>
              <a:t>： BGP path embedding</a:t>
            </a:r>
            <a:endParaRPr b="1">
              <a:solidFill>
                <a:srgbClr val="FF0000"/>
              </a:solidFill>
            </a:endParaRPr>
          </a:p>
          <a:p>
            <a:pPr indent="0" lvl="0" marL="0" rtl="0" algn="ctr">
              <a:spcBef>
                <a:spcPts val="0"/>
              </a:spcBef>
              <a:spcAft>
                <a:spcPts val="0"/>
              </a:spcAft>
              <a:buNone/>
            </a:pPr>
            <a:r>
              <a:rPr b="1" lang="ja">
                <a:solidFill>
                  <a:srgbClr val="FF0000"/>
                </a:solidFill>
              </a:rPr>
              <a:t>(unsupervised training)</a:t>
            </a:r>
            <a:endParaRPr b="1">
              <a:solidFill>
                <a:srgbClr val="FF0000"/>
              </a:solidFill>
            </a:endParaRPr>
          </a:p>
        </p:txBody>
      </p:sp>
      <p:sp>
        <p:nvSpPr>
          <p:cNvPr id="832" name="Google Shape;832;p52"/>
          <p:cNvSpPr/>
          <p:nvPr/>
        </p:nvSpPr>
        <p:spPr>
          <a:xfrm>
            <a:off x="913001" y="1209300"/>
            <a:ext cx="3038100" cy="33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BGP path data from routers</a:t>
            </a:r>
            <a:endParaRPr b="1"/>
          </a:p>
        </p:txBody>
      </p:sp>
      <p:sp>
        <p:nvSpPr>
          <p:cNvPr id="833" name="Google Shape;833;p52"/>
          <p:cNvSpPr/>
          <p:nvPr/>
        </p:nvSpPr>
        <p:spPr>
          <a:xfrm>
            <a:off x="758075" y="4269225"/>
            <a:ext cx="3348000" cy="33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6"/>
                </a:solidFill>
              </a:rPr>
              <a:t>Evaluation with labeled data</a:t>
            </a:r>
            <a:endParaRPr b="1"/>
          </a:p>
        </p:txBody>
      </p:sp>
      <p:sp>
        <p:nvSpPr>
          <p:cNvPr id="834" name="Google Shape;834;p52"/>
          <p:cNvSpPr/>
          <p:nvPr/>
        </p:nvSpPr>
        <p:spPr>
          <a:xfrm rot="5400000">
            <a:off x="2271583" y="3364930"/>
            <a:ext cx="321000" cy="10302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2"/>
          <p:cNvSpPr/>
          <p:nvPr/>
        </p:nvSpPr>
        <p:spPr>
          <a:xfrm>
            <a:off x="136925" y="3174896"/>
            <a:ext cx="4590300" cy="537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Fine-tuning: </a:t>
            </a:r>
            <a:r>
              <a:rPr b="1" lang="ja">
                <a:solidFill>
                  <a:srgbClr val="FF0000"/>
                </a:solidFill>
              </a:rPr>
              <a:t>existing methods with labeled data</a:t>
            </a:r>
            <a:endParaRPr b="1">
              <a:solidFill>
                <a:srgbClr val="FF0000"/>
              </a:solidFill>
            </a:endParaRPr>
          </a:p>
          <a:p>
            <a:pPr indent="0" lvl="0" marL="0" rtl="0" algn="ctr">
              <a:spcBef>
                <a:spcPts val="0"/>
              </a:spcBef>
              <a:spcAft>
                <a:spcPts val="0"/>
              </a:spcAft>
              <a:buNone/>
            </a:pPr>
            <a:r>
              <a:rPr b="1" lang="ja">
                <a:solidFill>
                  <a:srgbClr val="FF0000"/>
                </a:solidFill>
              </a:rPr>
              <a:t>(supervised learning)</a:t>
            </a:r>
            <a:endParaRPr b="1">
              <a:solidFill>
                <a:srgbClr val="FF0000"/>
              </a:solidFill>
            </a:endParaRPr>
          </a:p>
        </p:txBody>
      </p:sp>
      <p:sp>
        <p:nvSpPr>
          <p:cNvPr id="836" name="Google Shape;836;p52"/>
          <p:cNvSpPr/>
          <p:nvPr/>
        </p:nvSpPr>
        <p:spPr>
          <a:xfrm rot="5400000">
            <a:off x="2271487" y="2317087"/>
            <a:ext cx="321000" cy="9063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3"/>
          <p:cNvSpPr/>
          <p:nvPr/>
        </p:nvSpPr>
        <p:spPr>
          <a:xfrm>
            <a:off x="6300321" y="2529325"/>
            <a:ext cx="2645700" cy="217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3"/>
          <p:cNvSpPr txBox="1"/>
          <p:nvPr>
            <p:ph type="ctrTitle"/>
          </p:nvPr>
        </p:nvSpPr>
        <p:spPr>
          <a:xfrm>
            <a:off x="1964851" y="11903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Thanks</a:t>
            </a:r>
            <a:endParaRPr/>
          </a:p>
        </p:txBody>
      </p:sp>
      <p:cxnSp>
        <p:nvCxnSpPr>
          <p:cNvPr id="844" name="Google Shape;844;p53"/>
          <p:cNvCxnSpPr/>
          <p:nvPr/>
        </p:nvCxnSpPr>
        <p:spPr>
          <a:xfrm rot="10800000">
            <a:off x="6170175" y="4362325"/>
            <a:ext cx="0" cy="937800"/>
          </a:xfrm>
          <a:prstGeom prst="straightConnector1">
            <a:avLst/>
          </a:prstGeom>
          <a:noFill/>
          <a:ln cap="flat" cmpd="sng" w="9525">
            <a:solidFill>
              <a:schemeClr val="dk1"/>
            </a:solidFill>
            <a:prstDash val="solid"/>
            <a:round/>
            <a:headEnd len="med" w="med" type="none"/>
            <a:tailEnd len="med" w="med" type="none"/>
          </a:ln>
        </p:spPr>
      </p:cxnSp>
      <p:sp>
        <p:nvSpPr>
          <p:cNvPr id="845" name="Google Shape;845;p53"/>
          <p:cNvSpPr txBox="1"/>
          <p:nvPr>
            <p:ph idx="4294967295" type="body"/>
          </p:nvPr>
        </p:nvSpPr>
        <p:spPr>
          <a:xfrm>
            <a:off x="311700" y="1893075"/>
            <a:ext cx="8520600" cy="177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Condensed"/>
              <a:buChar char="●"/>
            </a:pPr>
            <a:r>
              <a:rPr lang="ja" sz="1400">
                <a:solidFill>
                  <a:schemeClr val="dk2"/>
                </a:solidFill>
                <a:latin typeface="Roboto Condensed"/>
                <a:ea typeface="Roboto Condensed"/>
                <a:cs typeface="Roboto Condensed"/>
                <a:sym typeface="Roboto Condensed"/>
              </a:rPr>
              <a:t>member</a:t>
            </a:r>
            <a:endParaRPr sz="1400">
              <a:solidFill>
                <a:schemeClr val="dk2"/>
              </a:solidFill>
              <a:latin typeface="Roboto Condensed"/>
              <a:ea typeface="Roboto Condensed"/>
              <a:cs typeface="Roboto Condensed"/>
              <a:sym typeface="Roboto Condensed"/>
            </a:endParaRPr>
          </a:p>
          <a:p>
            <a:pPr indent="-317500" lvl="1" marL="914400" rtl="0" algn="l">
              <a:spcBef>
                <a:spcPts val="0"/>
              </a:spcBef>
              <a:spcAft>
                <a:spcPts val="0"/>
              </a:spcAft>
              <a:buClr>
                <a:schemeClr val="dk2"/>
              </a:buClr>
              <a:buSzPts val="1400"/>
              <a:buFont typeface="Roboto Condensed"/>
              <a:buChar char="○"/>
            </a:pPr>
            <a:r>
              <a:rPr lang="ja" sz="1400">
                <a:solidFill>
                  <a:schemeClr val="dk2"/>
                </a:solidFill>
                <a:latin typeface="Roboto Condensed"/>
                <a:ea typeface="Roboto Condensed"/>
                <a:cs typeface="Roboto Condensed"/>
                <a:sym typeface="Roboto Condensed"/>
              </a:rPr>
              <a:t>Ryoma Kondo	</a:t>
            </a:r>
            <a:r>
              <a:rPr lang="ja" sz="1400" u="sng">
                <a:solidFill>
                  <a:schemeClr val="hlink"/>
                </a:solidFill>
                <a:latin typeface="Roboto Condensed"/>
                <a:ea typeface="Roboto Condensed"/>
                <a:cs typeface="Roboto Condensed"/>
                <a:sym typeface="Roboto Condensed"/>
                <a:hlinkClick r:id="rId3"/>
              </a:rPr>
              <a:t>kondo@mlab.t.u-tokyo.ac.jp</a:t>
            </a:r>
            <a:endParaRPr sz="1400">
              <a:solidFill>
                <a:schemeClr val="dk2"/>
              </a:solidFill>
              <a:latin typeface="Roboto Condensed"/>
              <a:ea typeface="Roboto Condensed"/>
              <a:cs typeface="Roboto Condensed"/>
              <a:sym typeface="Roboto Condensed"/>
            </a:endParaRPr>
          </a:p>
          <a:p>
            <a:pPr indent="-317500" lvl="1" marL="914400" rtl="0" algn="l">
              <a:spcBef>
                <a:spcPts val="0"/>
              </a:spcBef>
              <a:spcAft>
                <a:spcPts val="0"/>
              </a:spcAft>
              <a:buClr>
                <a:schemeClr val="dk2"/>
              </a:buClr>
              <a:buSzPts val="1400"/>
              <a:buFont typeface="Roboto Condensed"/>
              <a:buChar char="○"/>
            </a:pPr>
            <a:r>
              <a:rPr lang="ja" sz="1400">
                <a:solidFill>
                  <a:schemeClr val="dk2"/>
                </a:solidFill>
                <a:latin typeface="Roboto Condensed"/>
                <a:ea typeface="Roboto Condensed"/>
                <a:cs typeface="Roboto Condensed"/>
                <a:sym typeface="Roboto Condensed"/>
              </a:rPr>
              <a:t>Takashi Ubukata	</a:t>
            </a:r>
            <a:r>
              <a:rPr lang="ja" sz="1400" u="sng">
                <a:solidFill>
                  <a:schemeClr val="hlink"/>
                </a:solidFill>
                <a:latin typeface="Roboto Condensed"/>
                <a:ea typeface="Roboto Condensed"/>
                <a:cs typeface="Roboto Condensed"/>
                <a:sym typeface="Roboto Condensed"/>
                <a:hlinkClick r:id="rId4"/>
              </a:rPr>
              <a:t>t_ubukata@mlab.t.u-tokyo.ac.jp</a:t>
            </a:r>
            <a:endParaRPr sz="1400">
              <a:solidFill>
                <a:schemeClr val="dk2"/>
              </a:solidFill>
              <a:latin typeface="Roboto Condensed"/>
              <a:ea typeface="Roboto Condensed"/>
              <a:cs typeface="Roboto Condensed"/>
              <a:sym typeface="Roboto Condensed"/>
            </a:endParaRPr>
          </a:p>
          <a:p>
            <a:pPr indent="-317500" lvl="1" marL="914400" rtl="0" algn="l">
              <a:spcBef>
                <a:spcPts val="0"/>
              </a:spcBef>
              <a:spcAft>
                <a:spcPts val="0"/>
              </a:spcAft>
              <a:buClr>
                <a:schemeClr val="dk2"/>
              </a:buClr>
              <a:buSzPts val="1400"/>
              <a:buFont typeface="Roboto Condensed"/>
              <a:buChar char="○"/>
            </a:pPr>
            <a:r>
              <a:rPr lang="ja" sz="1400">
                <a:solidFill>
                  <a:schemeClr val="dk2"/>
                </a:solidFill>
                <a:latin typeface="Roboto Condensed"/>
                <a:ea typeface="Roboto Condensed"/>
                <a:cs typeface="Roboto Condensed"/>
                <a:sym typeface="Roboto Condensed"/>
              </a:rPr>
              <a:t>Kentaro Matsuura	</a:t>
            </a:r>
            <a:r>
              <a:rPr lang="ja" sz="1400" u="sng">
                <a:solidFill>
                  <a:schemeClr val="hlink"/>
                </a:solidFill>
                <a:latin typeface="Roboto Condensed"/>
                <a:ea typeface="Roboto Condensed"/>
                <a:cs typeface="Roboto Condensed"/>
                <a:sym typeface="Roboto Condensed"/>
                <a:hlinkClick r:id="rId5"/>
              </a:rPr>
              <a:t>matsuura@mlab.t.u-tokyo.ac.jp</a:t>
            </a:r>
            <a:endParaRPr sz="1400" u="sng">
              <a:solidFill>
                <a:schemeClr val="dk2"/>
              </a:solidFill>
              <a:latin typeface="Roboto Condensed"/>
              <a:ea typeface="Roboto Condensed"/>
              <a:cs typeface="Roboto Condensed"/>
              <a:sym typeface="Roboto Condensed"/>
            </a:endParaRPr>
          </a:p>
        </p:txBody>
      </p:sp>
      <p:pic>
        <p:nvPicPr>
          <p:cNvPr id="846" name="Google Shape;846;p53"/>
          <p:cNvPicPr preferRelativeResize="0"/>
          <p:nvPr/>
        </p:nvPicPr>
        <p:blipFill>
          <a:blip r:embed="rId6">
            <a:alphaModFix/>
          </a:blip>
          <a:stretch>
            <a:fillRect/>
          </a:stretch>
        </p:blipFill>
        <p:spPr>
          <a:xfrm>
            <a:off x="6265325" y="2529302"/>
            <a:ext cx="2715700" cy="21747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p:nvPr/>
        </p:nvSpPr>
        <p:spPr>
          <a:xfrm>
            <a:off x="0" y="4116175"/>
            <a:ext cx="9157800" cy="86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39"/>
          <p:cNvSpPr/>
          <p:nvPr/>
        </p:nvSpPr>
        <p:spPr>
          <a:xfrm>
            <a:off x="1029549" y="1771200"/>
            <a:ext cx="1337580" cy="1032048"/>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9"/>
          <p:cNvSpPr/>
          <p:nvPr/>
        </p:nvSpPr>
        <p:spPr>
          <a:xfrm>
            <a:off x="2804783" y="971318"/>
            <a:ext cx="2377800" cy="29925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9"/>
          <p:cNvSpPr txBox="1"/>
          <p:nvPr>
            <p:ph idx="1" type="subTitle"/>
          </p:nvPr>
        </p:nvSpPr>
        <p:spPr>
          <a:xfrm>
            <a:off x="1640475" y="4161750"/>
            <a:ext cx="85137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1900">
                <a:solidFill>
                  <a:schemeClr val="lt1"/>
                </a:solidFill>
                <a:latin typeface="Roboto Condensed"/>
                <a:ea typeface="Roboto Condensed"/>
                <a:cs typeface="Roboto Condensed"/>
                <a:sym typeface="Roboto Condensed"/>
              </a:rPr>
              <a:t>Conventional rule-based approach is NOT </a:t>
            </a:r>
            <a:r>
              <a:rPr b="1" lang="ja" sz="1900">
                <a:solidFill>
                  <a:schemeClr val="lt1"/>
                </a:solidFill>
                <a:latin typeface="Roboto Condensed"/>
                <a:ea typeface="Roboto Condensed"/>
                <a:cs typeface="Roboto Condensed"/>
                <a:sym typeface="Roboto Condensed"/>
              </a:rPr>
              <a:t>applicable</a:t>
            </a:r>
            <a:r>
              <a:rPr b="1" lang="ja" sz="1900">
                <a:solidFill>
                  <a:schemeClr val="lt1"/>
                </a:solidFill>
                <a:latin typeface="Roboto Condensed"/>
                <a:ea typeface="Roboto Condensed"/>
                <a:cs typeface="Roboto Condensed"/>
                <a:sym typeface="Roboto Condensed"/>
              </a:rPr>
              <a:t> because</a:t>
            </a:r>
            <a:br>
              <a:rPr b="1" lang="ja" sz="1900">
                <a:solidFill>
                  <a:schemeClr val="lt1"/>
                </a:solidFill>
                <a:latin typeface="Roboto Condensed"/>
                <a:ea typeface="Roboto Condensed"/>
                <a:cs typeface="Roboto Condensed"/>
                <a:sym typeface="Roboto Condensed"/>
              </a:rPr>
            </a:br>
            <a:r>
              <a:rPr b="1" lang="ja" sz="1900">
                <a:solidFill>
                  <a:srgbClr val="E6B8AF"/>
                </a:solidFill>
                <a:latin typeface="Roboto Condensed"/>
                <a:ea typeface="Roboto Condensed"/>
                <a:cs typeface="Roboto Condensed"/>
                <a:sym typeface="Roboto Condensed"/>
              </a:rPr>
              <a:t>BGP does not have a mechanism to authenticate each router configuration</a:t>
            </a:r>
            <a:endParaRPr b="1" sz="1900">
              <a:solidFill>
                <a:srgbClr val="E6B8AF"/>
              </a:solidFill>
              <a:latin typeface="Roboto Condensed"/>
              <a:ea typeface="Roboto Condensed"/>
              <a:cs typeface="Roboto Condensed"/>
              <a:sym typeface="Roboto Condensed"/>
            </a:endParaRPr>
          </a:p>
          <a:p>
            <a:pPr indent="0" lvl="0" marL="0" rtl="0" algn="r">
              <a:spcBef>
                <a:spcPts val="0"/>
              </a:spcBef>
              <a:spcAft>
                <a:spcPts val="0"/>
              </a:spcAft>
              <a:buNone/>
            </a:pPr>
            <a:r>
              <a:t/>
            </a:r>
            <a:endParaRPr sz="2200">
              <a:solidFill>
                <a:schemeClr val="lt1"/>
              </a:solidFill>
            </a:endParaRPr>
          </a:p>
        </p:txBody>
      </p:sp>
      <p:sp>
        <p:nvSpPr>
          <p:cNvPr id="213" name="Google Shape;213;p39"/>
          <p:cNvSpPr txBox="1"/>
          <p:nvPr>
            <p:ph idx="2" type="ctrTitle"/>
          </p:nvPr>
        </p:nvSpPr>
        <p:spPr>
          <a:xfrm>
            <a:off x="110625" y="205425"/>
            <a:ext cx="8889900" cy="60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Background</a:t>
            </a:r>
            <a:r>
              <a:rPr lang="ja"/>
              <a:t> ―  </a:t>
            </a:r>
            <a:r>
              <a:rPr lang="ja"/>
              <a:t>Difficulty of failure detection in BGP network</a:t>
            </a:r>
            <a:endParaRPr/>
          </a:p>
          <a:p>
            <a:pPr indent="0" lvl="0" marL="0" rtl="0" algn="l">
              <a:spcBef>
                <a:spcPts val="0"/>
              </a:spcBef>
              <a:spcAft>
                <a:spcPts val="0"/>
              </a:spcAft>
              <a:buNone/>
            </a:pPr>
            <a:r>
              <a:t/>
            </a:r>
            <a:endParaRPr/>
          </a:p>
        </p:txBody>
      </p:sp>
      <p:grpSp>
        <p:nvGrpSpPr>
          <p:cNvPr id="214" name="Google Shape;214;p39"/>
          <p:cNvGrpSpPr/>
          <p:nvPr/>
        </p:nvGrpSpPr>
        <p:grpSpPr>
          <a:xfrm>
            <a:off x="4391057" y="1124428"/>
            <a:ext cx="474895" cy="463832"/>
            <a:chOff x="-2571737" y="2403625"/>
            <a:chExt cx="292225" cy="291425"/>
          </a:xfrm>
        </p:grpSpPr>
        <p:sp>
          <p:nvSpPr>
            <p:cNvPr id="215" name="Google Shape;215;p39"/>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9"/>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9"/>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9"/>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9"/>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9"/>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9"/>
          <p:cNvSpPr txBox="1"/>
          <p:nvPr/>
        </p:nvSpPr>
        <p:spPr>
          <a:xfrm>
            <a:off x="4178452" y="1549305"/>
            <a:ext cx="9696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dk1"/>
                </a:solidFill>
                <a:latin typeface="Exo 2"/>
                <a:ea typeface="Exo 2"/>
                <a:cs typeface="Exo 2"/>
                <a:sym typeface="Exo 2"/>
              </a:rPr>
              <a:t>IntGW-01</a:t>
            </a:r>
            <a:endParaRPr sz="400"/>
          </a:p>
        </p:txBody>
      </p:sp>
      <p:grpSp>
        <p:nvGrpSpPr>
          <p:cNvPr id="223" name="Google Shape;223;p39"/>
          <p:cNvGrpSpPr/>
          <p:nvPr/>
        </p:nvGrpSpPr>
        <p:grpSpPr>
          <a:xfrm>
            <a:off x="4391057" y="2141053"/>
            <a:ext cx="474895" cy="463832"/>
            <a:chOff x="-2571737" y="2403625"/>
            <a:chExt cx="292225" cy="291425"/>
          </a:xfrm>
        </p:grpSpPr>
        <p:sp>
          <p:nvSpPr>
            <p:cNvPr id="224" name="Google Shape;224;p39"/>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9"/>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9"/>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9"/>
          <p:cNvSpPr txBox="1"/>
          <p:nvPr/>
        </p:nvSpPr>
        <p:spPr>
          <a:xfrm>
            <a:off x="4178450" y="2565925"/>
            <a:ext cx="10077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dk1"/>
                </a:solidFill>
                <a:latin typeface="Exo 2"/>
                <a:ea typeface="Exo 2"/>
                <a:cs typeface="Exo 2"/>
                <a:sym typeface="Exo 2"/>
              </a:rPr>
              <a:t>IntGW-02</a:t>
            </a:r>
            <a:endParaRPr sz="400"/>
          </a:p>
        </p:txBody>
      </p:sp>
      <p:grpSp>
        <p:nvGrpSpPr>
          <p:cNvPr id="232" name="Google Shape;232;p39"/>
          <p:cNvGrpSpPr/>
          <p:nvPr/>
        </p:nvGrpSpPr>
        <p:grpSpPr>
          <a:xfrm>
            <a:off x="4391057" y="3225453"/>
            <a:ext cx="474895" cy="463832"/>
            <a:chOff x="-2571737" y="2403625"/>
            <a:chExt cx="292225" cy="291425"/>
          </a:xfrm>
        </p:grpSpPr>
        <p:sp>
          <p:nvSpPr>
            <p:cNvPr id="233" name="Google Shape;233;p39"/>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9"/>
          <p:cNvSpPr txBox="1"/>
          <p:nvPr/>
        </p:nvSpPr>
        <p:spPr>
          <a:xfrm>
            <a:off x="4178450" y="3650320"/>
            <a:ext cx="8997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chemeClr val="dk1"/>
                </a:solidFill>
                <a:latin typeface="Exo 2"/>
                <a:ea typeface="Exo 2"/>
                <a:cs typeface="Exo 2"/>
                <a:sym typeface="Exo 2"/>
              </a:rPr>
              <a:t>RR-01</a:t>
            </a:r>
            <a:endParaRPr sz="400"/>
          </a:p>
        </p:txBody>
      </p:sp>
      <p:sp>
        <p:nvSpPr>
          <p:cNvPr id="241" name="Google Shape;241;p39"/>
          <p:cNvSpPr txBox="1"/>
          <p:nvPr/>
        </p:nvSpPr>
        <p:spPr>
          <a:xfrm>
            <a:off x="6125351" y="1272300"/>
            <a:ext cx="2108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rgbClr val="434343"/>
                </a:solidFill>
                <a:latin typeface="Exo 2"/>
                <a:ea typeface="Exo 2"/>
                <a:cs typeface="Exo 2"/>
                <a:sym typeface="Exo 2"/>
              </a:rPr>
              <a:t>Other ISPs’ networks</a:t>
            </a:r>
            <a:endParaRPr sz="400">
              <a:solidFill>
                <a:srgbClr val="434343"/>
              </a:solidFill>
            </a:endParaRPr>
          </a:p>
        </p:txBody>
      </p:sp>
      <p:cxnSp>
        <p:nvCxnSpPr>
          <p:cNvPr id="242" name="Google Shape;242;p39"/>
          <p:cNvCxnSpPr/>
          <p:nvPr/>
        </p:nvCxnSpPr>
        <p:spPr>
          <a:xfrm>
            <a:off x="4883705" y="1356733"/>
            <a:ext cx="1461600" cy="463800"/>
          </a:xfrm>
          <a:prstGeom prst="straightConnector1">
            <a:avLst/>
          </a:prstGeom>
          <a:noFill/>
          <a:ln cap="flat" cmpd="sng" w="19050">
            <a:solidFill>
              <a:srgbClr val="435D74"/>
            </a:solidFill>
            <a:prstDash val="solid"/>
            <a:round/>
            <a:headEnd len="med" w="med" type="none"/>
            <a:tailEnd len="med" w="med" type="none"/>
          </a:ln>
        </p:spPr>
      </p:cxnSp>
      <p:cxnSp>
        <p:nvCxnSpPr>
          <p:cNvPr id="243" name="Google Shape;243;p39"/>
          <p:cNvCxnSpPr/>
          <p:nvPr/>
        </p:nvCxnSpPr>
        <p:spPr>
          <a:xfrm>
            <a:off x="4890732" y="1356733"/>
            <a:ext cx="1215600" cy="576300"/>
          </a:xfrm>
          <a:prstGeom prst="straightConnector1">
            <a:avLst/>
          </a:prstGeom>
          <a:noFill/>
          <a:ln cap="flat" cmpd="sng" w="19050">
            <a:solidFill>
              <a:srgbClr val="435D74"/>
            </a:solidFill>
            <a:prstDash val="solid"/>
            <a:round/>
            <a:headEnd len="med" w="med" type="none"/>
            <a:tailEnd len="med" w="med" type="none"/>
          </a:ln>
        </p:spPr>
      </p:cxnSp>
      <p:cxnSp>
        <p:nvCxnSpPr>
          <p:cNvPr id="244" name="Google Shape;244;p39"/>
          <p:cNvCxnSpPr/>
          <p:nvPr/>
        </p:nvCxnSpPr>
        <p:spPr>
          <a:xfrm flipH="1" rot="10800000">
            <a:off x="4883705" y="2256141"/>
            <a:ext cx="1286100" cy="126600"/>
          </a:xfrm>
          <a:prstGeom prst="straightConnector1">
            <a:avLst/>
          </a:prstGeom>
          <a:noFill/>
          <a:ln cap="flat" cmpd="sng" w="19050">
            <a:solidFill>
              <a:srgbClr val="435D74"/>
            </a:solidFill>
            <a:prstDash val="solid"/>
            <a:round/>
            <a:headEnd len="med" w="med" type="none"/>
            <a:tailEnd len="med" w="med" type="none"/>
          </a:ln>
        </p:spPr>
      </p:cxnSp>
      <p:cxnSp>
        <p:nvCxnSpPr>
          <p:cNvPr id="245" name="Google Shape;245;p39"/>
          <p:cNvCxnSpPr/>
          <p:nvPr/>
        </p:nvCxnSpPr>
        <p:spPr>
          <a:xfrm>
            <a:off x="4883705" y="2375714"/>
            <a:ext cx="1595100" cy="140100"/>
          </a:xfrm>
          <a:prstGeom prst="straightConnector1">
            <a:avLst/>
          </a:prstGeom>
          <a:noFill/>
          <a:ln cap="flat" cmpd="sng" w="19050">
            <a:solidFill>
              <a:srgbClr val="435D74"/>
            </a:solidFill>
            <a:prstDash val="solid"/>
            <a:round/>
            <a:headEnd len="med" w="med" type="none"/>
            <a:tailEnd len="med" w="med" type="none"/>
          </a:ln>
        </p:spPr>
      </p:cxnSp>
      <p:cxnSp>
        <p:nvCxnSpPr>
          <p:cNvPr id="246" name="Google Shape;246;p39"/>
          <p:cNvCxnSpPr/>
          <p:nvPr/>
        </p:nvCxnSpPr>
        <p:spPr>
          <a:xfrm>
            <a:off x="4904807" y="1356733"/>
            <a:ext cx="1749900" cy="450000"/>
          </a:xfrm>
          <a:prstGeom prst="straightConnector1">
            <a:avLst/>
          </a:prstGeom>
          <a:noFill/>
          <a:ln cap="flat" cmpd="sng" w="19050">
            <a:solidFill>
              <a:srgbClr val="435D74"/>
            </a:solidFill>
            <a:prstDash val="solid"/>
            <a:round/>
            <a:headEnd len="med" w="med" type="none"/>
            <a:tailEnd len="med" w="med" type="none"/>
          </a:ln>
        </p:spPr>
      </p:cxnSp>
      <p:cxnSp>
        <p:nvCxnSpPr>
          <p:cNvPr id="247" name="Google Shape;247;p39"/>
          <p:cNvCxnSpPr/>
          <p:nvPr/>
        </p:nvCxnSpPr>
        <p:spPr>
          <a:xfrm>
            <a:off x="4904807" y="2382741"/>
            <a:ext cx="1616400" cy="363300"/>
          </a:xfrm>
          <a:prstGeom prst="straightConnector1">
            <a:avLst/>
          </a:prstGeom>
          <a:noFill/>
          <a:ln cap="flat" cmpd="sng" w="19050">
            <a:solidFill>
              <a:srgbClr val="435D74"/>
            </a:solidFill>
            <a:prstDash val="solid"/>
            <a:round/>
            <a:headEnd len="med" w="med" type="none"/>
            <a:tailEnd len="med" w="med" type="none"/>
          </a:ln>
        </p:spPr>
      </p:cxnSp>
      <p:grpSp>
        <p:nvGrpSpPr>
          <p:cNvPr id="248" name="Google Shape;248;p39"/>
          <p:cNvGrpSpPr/>
          <p:nvPr/>
        </p:nvGrpSpPr>
        <p:grpSpPr>
          <a:xfrm>
            <a:off x="3035557" y="1395528"/>
            <a:ext cx="474895" cy="463832"/>
            <a:chOff x="-2571737" y="2403625"/>
            <a:chExt cx="292225" cy="291425"/>
          </a:xfrm>
        </p:grpSpPr>
        <p:sp>
          <p:nvSpPr>
            <p:cNvPr id="249" name="Google Shape;249;p39"/>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9"/>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39"/>
          <p:cNvSpPr txBox="1"/>
          <p:nvPr/>
        </p:nvSpPr>
        <p:spPr>
          <a:xfrm>
            <a:off x="2822950" y="1820395"/>
            <a:ext cx="8997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chemeClr val="dk1"/>
                </a:solidFill>
                <a:latin typeface="Exo 2"/>
                <a:ea typeface="Exo 2"/>
                <a:cs typeface="Exo 2"/>
                <a:sym typeface="Exo 2"/>
              </a:rPr>
              <a:t>TR-01</a:t>
            </a:r>
            <a:endParaRPr sz="400"/>
          </a:p>
        </p:txBody>
      </p:sp>
      <p:grpSp>
        <p:nvGrpSpPr>
          <p:cNvPr id="257" name="Google Shape;257;p39"/>
          <p:cNvGrpSpPr/>
          <p:nvPr/>
        </p:nvGrpSpPr>
        <p:grpSpPr>
          <a:xfrm>
            <a:off x="3035557" y="2615478"/>
            <a:ext cx="474895" cy="463832"/>
            <a:chOff x="-2571737" y="2403625"/>
            <a:chExt cx="292225" cy="291425"/>
          </a:xfrm>
        </p:grpSpPr>
        <p:sp>
          <p:nvSpPr>
            <p:cNvPr id="258" name="Google Shape;258;p39"/>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9"/>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9"/>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9"/>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9"/>
          <p:cNvSpPr txBox="1"/>
          <p:nvPr/>
        </p:nvSpPr>
        <p:spPr>
          <a:xfrm>
            <a:off x="2822950" y="3040345"/>
            <a:ext cx="8997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chemeClr val="dk1"/>
                </a:solidFill>
                <a:latin typeface="Exo 2"/>
                <a:ea typeface="Exo 2"/>
                <a:cs typeface="Exo 2"/>
                <a:sym typeface="Exo 2"/>
              </a:rPr>
              <a:t>TR-02</a:t>
            </a:r>
            <a:endParaRPr sz="400"/>
          </a:p>
        </p:txBody>
      </p:sp>
      <p:cxnSp>
        <p:nvCxnSpPr>
          <p:cNvPr id="266" name="Google Shape;266;p39"/>
          <p:cNvCxnSpPr/>
          <p:nvPr/>
        </p:nvCxnSpPr>
        <p:spPr>
          <a:xfrm flipH="1" rot="10800000">
            <a:off x="3527427" y="1377771"/>
            <a:ext cx="864300" cy="295200"/>
          </a:xfrm>
          <a:prstGeom prst="straightConnector1">
            <a:avLst/>
          </a:prstGeom>
          <a:noFill/>
          <a:ln cap="flat" cmpd="sng" w="19050">
            <a:solidFill>
              <a:srgbClr val="869FB2"/>
            </a:solidFill>
            <a:prstDash val="solid"/>
            <a:round/>
            <a:headEnd len="med" w="med" type="none"/>
            <a:tailEnd len="med" w="med" type="none"/>
          </a:ln>
        </p:spPr>
      </p:cxnSp>
      <p:cxnSp>
        <p:nvCxnSpPr>
          <p:cNvPr id="267" name="Google Shape;267;p39"/>
          <p:cNvCxnSpPr/>
          <p:nvPr/>
        </p:nvCxnSpPr>
        <p:spPr>
          <a:xfrm>
            <a:off x="3541480" y="1679998"/>
            <a:ext cx="822300" cy="716700"/>
          </a:xfrm>
          <a:prstGeom prst="straightConnector1">
            <a:avLst/>
          </a:prstGeom>
          <a:noFill/>
          <a:ln cap="flat" cmpd="sng" w="19050">
            <a:solidFill>
              <a:srgbClr val="869FB2"/>
            </a:solidFill>
            <a:prstDash val="solid"/>
            <a:round/>
            <a:headEnd len="med" w="med" type="none"/>
            <a:tailEnd len="med" w="med" type="none"/>
          </a:ln>
        </p:spPr>
      </p:cxnSp>
      <p:cxnSp>
        <p:nvCxnSpPr>
          <p:cNvPr id="268" name="Google Shape;268;p39"/>
          <p:cNvCxnSpPr/>
          <p:nvPr/>
        </p:nvCxnSpPr>
        <p:spPr>
          <a:xfrm>
            <a:off x="3541480" y="1679998"/>
            <a:ext cx="773100" cy="1820100"/>
          </a:xfrm>
          <a:prstGeom prst="straightConnector1">
            <a:avLst/>
          </a:prstGeom>
          <a:noFill/>
          <a:ln cap="flat" cmpd="sng" w="19050">
            <a:solidFill>
              <a:srgbClr val="869FB2"/>
            </a:solidFill>
            <a:prstDash val="solid"/>
            <a:round/>
            <a:headEnd len="med" w="med" type="none"/>
            <a:tailEnd len="med" w="med" type="none"/>
          </a:ln>
        </p:spPr>
      </p:cxnSp>
      <p:cxnSp>
        <p:nvCxnSpPr>
          <p:cNvPr id="269" name="Google Shape;269;p39"/>
          <p:cNvCxnSpPr/>
          <p:nvPr/>
        </p:nvCxnSpPr>
        <p:spPr>
          <a:xfrm flipH="1" rot="10800000">
            <a:off x="3557290" y="1377911"/>
            <a:ext cx="848700" cy="1461600"/>
          </a:xfrm>
          <a:prstGeom prst="straightConnector1">
            <a:avLst/>
          </a:prstGeom>
          <a:noFill/>
          <a:ln cap="flat" cmpd="sng" w="19050">
            <a:solidFill>
              <a:srgbClr val="869FB2"/>
            </a:solidFill>
            <a:prstDash val="solid"/>
            <a:round/>
            <a:headEnd len="med" w="med" type="none"/>
            <a:tailEnd len="med" w="med" type="none"/>
          </a:ln>
        </p:spPr>
      </p:cxnSp>
      <p:cxnSp>
        <p:nvCxnSpPr>
          <p:cNvPr id="270" name="Google Shape;270;p39"/>
          <p:cNvCxnSpPr/>
          <p:nvPr/>
        </p:nvCxnSpPr>
        <p:spPr>
          <a:xfrm flipH="1" rot="10800000">
            <a:off x="3578392" y="2397058"/>
            <a:ext cx="792300" cy="428400"/>
          </a:xfrm>
          <a:prstGeom prst="straightConnector1">
            <a:avLst/>
          </a:prstGeom>
          <a:noFill/>
          <a:ln cap="flat" cmpd="sng" w="19050">
            <a:solidFill>
              <a:srgbClr val="869FB2"/>
            </a:solidFill>
            <a:prstDash val="solid"/>
            <a:round/>
            <a:headEnd len="med" w="med" type="none"/>
            <a:tailEnd len="med" w="med" type="none"/>
          </a:ln>
        </p:spPr>
      </p:cxnSp>
      <p:cxnSp>
        <p:nvCxnSpPr>
          <p:cNvPr id="271" name="Google Shape;271;p39"/>
          <p:cNvCxnSpPr/>
          <p:nvPr/>
        </p:nvCxnSpPr>
        <p:spPr>
          <a:xfrm>
            <a:off x="3585419" y="2832484"/>
            <a:ext cx="743100" cy="695700"/>
          </a:xfrm>
          <a:prstGeom prst="straightConnector1">
            <a:avLst/>
          </a:prstGeom>
          <a:noFill/>
          <a:ln cap="flat" cmpd="sng" w="19050">
            <a:solidFill>
              <a:srgbClr val="869FB2"/>
            </a:solidFill>
            <a:prstDash val="solid"/>
            <a:round/>
            <a:headEnd len="med" w="med" type="none"/>
            <a:tailEnd len="med" w="med" type="none"/>
          </a:ln>
        </p:spPr>
      </p:cxnSp>
      <p:cxnSp>
        <p:nvCxnSpPr>
          <p:cNvPr id="272" name="Google Shape;272;p39"/>
          <p:cNvCxnSpPr>
            <a:stCxn id="256" idx="2"/>
          </p:cNvCxnSpPr>
          <p:nvPr/>
        </p:nvCxnSpPr>
        <p:spPr>
          <a:xfrm>
            <a:off x="3272800" y="2133895"/>
            <a:ext cx="3300" cy="326100"/>
          </a:xfrm>
          <a:prstGeom prst="straightConnector1">
            <a:avLst/>
          </a:prstGeom>
          <a:noFill/>
          <a:ln cap="flat" cmpd="sng" w="19050">
            <a:solidFill>
              <a:srgbClr val="869FB2"/>
            </a:solidFill>
            <a:prstDash val="solid"/>
            <a:round/>
            <a:headEnd len="med" w="med" type="none"/>
            <a:tailEnd len="med" w="med" type="none"/>
          </a:ln>
        </p:spPr>
      </p:cxnSp>
      <p:sp>
        <p:nvSpPr>
          <p:cNvPr id="273" name="Google Shape;273;p39"/>
          <p:cNvSpPr txBox="1"/>
          <p:nvPr/>
        </p:nvSpPr>
        <p:spPr>
          <a:xfrm>
            <a:off x="1103385" y="2018017"/>
            <a:ext cx="11415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chemeClr val="dk1"/>
                </a:solidFill>
                <a:latin typeface="Exo 2"/>
                <a:ea typeface="Exo 2"/>
                <a:cs typeface="Exo 2"/>
                <a:sym typeface="Exo 2"/>
              </a:rPr>
              <a:t>5G  core network</a:t>
            </a:r>
            <a:endParaRPr sz="400"/>
          </a:p>
        </p:txBody>
      </p:sp>
      <p:cxnSp>
        <p:nvCxnSpPr>
          <p:cNvPr id="274" name="Google Shape;274;p39"/>
          <p:cNvCxnSpPr>
            <a:stCxn id="210" idx="0"/>
          </p:cNvCxnSpPr>
          <p:nvPr/>
        </p:nvCxnSpPr>
        <p:spPr>
          <a:xfrm flipH="1" rot="10800000">
            <a:off x="2366015" y="1699524"/>
            <a:ext cx="669900" cy="587700"/>
          </a:xfrm>
          <a:prstGeom prst="straightConnector1">
            <a:avLst/>
          </a:prstGeom>
          <a:noFill/>
          <a:ln cap="flat" cmpd="sng" w="19050">
            <a:solidFill>
              <a:srgbClr val="869FB2"/>
            </a:solidFill>
            <a:prstDash val="solid"/>
            <a:round/>
            <a:headEnd len="med" w="med" type="none"/>
            <a:tailEnd len="med" w="med" type="none"/>
          </a:ln>
        </p:spPr>
      </p:cxnSp>
      <p:cxnSp>
        <p:nvCxnSpPr>
          <p:cNvPr id="275" name="Google Shape;275;p39"/>
          <p:cNvCxnSpPr>
            <a:stCxn id="210" idx="0"/>
          </p:cNvCxnSpPr>
          <p:nvPr/>
        </p:nvCxnSpPr>
        <p:spPr>
          <a:xfrm>
            <a:off x="2366015" y="2287224"/>
            <a:ext cx="656400" cy="600000"/>
          </a:xfrm>
          <a:prstGeom prst="straightConnector1">
            <a:avLst/>
          </a:prstGeom>
          <a:noFill/>
          <a:ln cap="flat" cmpd="sng" w="19050">
            <a:solidFill>
              <a:srgbClr val="869FB2"/>
            </a:solidFill>
            <a:prstDash val="solid"/>
            <a:round/>
            <a:headEnd len="med" w="med" type="none"/>
            <a:tailEnd len="med" w="med" type="none"/>
          </a:ln>
        </p:spPr>
      </p:cxnSp>
      <p:grpSp>
        <p:nvGrpSpPr>
          <p:cNvPr id="276" name="Google Shape;276;p39"/>
          <p:cNvGrpSpPr/>
          <p:nvPr/>
        </p:nvGrpSpPr>
        <p:grpSpPr>
          <a:xfrm>
            <a:off x="5900824" y="1677226"/>
            <a:ext cx="2176324" cy="1325997"/>
            <a:chOff x="4714886" y="3271938"/>
            <a:chExt cx="1202721" cy="709241"/>
          </a:xfrm>
        </p:grpSpPr>
        <p:grpSp>
          <p:nvGrpSpPr>
            <p:cNvPr id="277" name="Google Shape;277;p39"/>
            <p:cNvGrpSpPr/>
            <p:nvPr/>
          </p:nvGrpSpPr>
          <p:grpSpPr>
            <a:xfrm>
              <a:off x="4714886" y="3271938"/>
              <a:ext cx="1202721" cy="709241"/>
              <a:chOff x="2514225" y="4239175"/>
              <a:chExt cx="2084800" cy="1229400"/>
            </a:xfrm>
          </p:grpSpPr>
          <p:sp>
            <p:nvSpPr>
              <p:cNvPr id="278" name="Google Shape;278;p39"/>
              <p:cNvSpPr/>
              <p:nvPr/>
            </p:nvSpPr>
            <p:spPr>
              <a:xfrm>
                <a:off x="4176650" y="5109975"/>
                <a:ext cx="242800" cy="213275"/>
              </a:xfrm>
              <a:custGeom>
                <a:rect b="b" l="l" r="r" t="t"/>
                <a:pathLst>
                  <a:path extrusionOk="0" h="8531" w="9712">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3480600" y="4568475"/>
                <a:ext cx="46475" cy="82950"/>
              </a:xfrm>
              <a:custGeom>
                <a:rect b="b" l="l" r="r" t="t"/>
                <a:pathLst>
                  <a:path extrusionOk="0" h="3318" w="1859">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3371275" y="4481975"/>
                <a:ext cx="64300" cy="35375"/>
              </a:xfrm>
              <a:custGeom>
                <a:rect b="b" l="l" r="r" t="t"/>
                <a:pathLst>
                  <a:path extrusionOk="0" h="1415" w="2572">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3579900" y="4298275"/>
                <a:ext cx="63600" cy="52600"/>
              </a:xfrm>
              <a:custGeom>
                <a:rect b="b" l="l" r="r" t="t"/>
                <a:pathLst>
                  <a:path extrusionOk="0" h="2104" w="2544">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3633325" y="4321125"/>
                <a:ext cx="13275" cy="5900"/>
              </a:xfrm>
              <a:custGeom>
                <a:rect b="b" l="l" r="r" t="t"/>
                <a:pathLst>
                  <a:path extrusionOk="0" h="236" w="531">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a:off x="3637950" y="4327275"/>
                <a:ext cx="24050" cy="13375"/>
              </a:xfrm>
              <a:custGeom>
                <a:rect b="b" l="l" r="r" t="t"/>
                <a:pathLst>
                  <a:path extrusionOk="0" h="535" w="962">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3618525" y="4291175"/>
                <a:ext cx="58250" cy="19875"/>
              </a:xfrm>
              <a:custGeom>
                <a:rect b="b" l="l" r="r" t="t"/>
                <a:pathLst>
                  <a:path extrusionOk="0" h="795" w="233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a:off x="3579300" y="4317650"/>
                <a:ext cx="9900" cy="9125"/>
              </a:xfrm>
              <a:custGeom>
                <a:rect b="b" l="l" r="r" t="t"/>
                <a:pathLst>
                  <a:path extrusionOk="0" h="365" w="396">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3832625" y="4430150"/>
                <a:ext cx="950" cy="25"/>
              </a:xfrm>
              <a:custGeom>
                <a:rect b="b" l="l" r="r" t="t"/>
                <a:pathLst>
                  <a:path extrusionOk="0" h="1" w="38">
                    <a:moveTo>
                      <a:pt x="37" y="1"/>
                    </a:moveTo>
                    <a:lnTo>
                      <a:pt x="37" y="1"/>
                    </a:lnTo>
                    <a:cubicBezTo>
                      <a:pt x="0" y="1"/>
                      <a:pt x="12" y="1"/>
                      <a:pt x="3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3821225" y="4347250"/>
                <a:ext cx="106600" cy="86250"/>
              </a:xfrm>
              <a:custGeom>
                <a:rect b="b" l="l" r="r" t="t"/>
                <a:pathLst>
                  <a:path extrusionOk="0" h="3450" w="4264">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4097525" y="4309975"/>
                <a:ext cx="36675" cy="21750"/>
              </a:xfrm>
              <a:custGeom>
                <a:rect b="b" l="l" r="r" t="t"/>
                <a:pathLst>
                  <a:path extrusionOk="0" h="870" w="1467">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4065175" y="4298200"/>
                <a:ext cx="37300" cy="21250"/>
              </a:xfrm>
              <a:custGeom>
                <a:rect b="b" l="l" r="r" t="t"/>
                <a:pathLst>
                  <a:path extrusionOk="0" h="850" w="1492">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4055325" y="4299550"/>
                <a:ext cx="14800" cy="6200"/>
              </a:xfrm>
              <a:custGeom>
                <a:rect b="b" l="l" r="r" t="t"/>
                <a:pathLst>
                  <a:path extrusionOk="0" h="248" w="592">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4058100" y="4279675"/>
                <a:ext cx="31125" cy="20875"/>
              </a:xfrm>
              <a:custGeom>
                <a:rect b="b" l="l" r="r" t="t"/>
                <a:pathLst>
                  <a:path extrusionOk="0" h="835" w="1245">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4376000" y="4367675"/>
                <a:ext cx="29575" cy="11400"/>
              </a:xfrm>
              <a:custGeom>
                <a:rect b="b" l="l" r="r" t="t"/>
                <a:pathLst>
                  <a:path extrusionOk="0" h="456" w="1183">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4339650" y="4390975"/>
                <a:ext cx="24350" cy="9650"/>
              </a:xfrm>
              <a:custGeom>
                <a:rect b="b" l="l" r="r" t="t"/>
                <a:pathLst>
                  <a:path extrusionOk="0" h="386" w="974">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4340900" y="4385450"/>
                <a:ext cx="7700" cy="5025"/>
              </a:xfrm>
              <a:custGeom>
                <a:rect b="b" l="l" r="r" t="t"/>
                <a:pathLst>
                  <a:path extrusionOk="0" h="201" w="308">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4313800" y="4365375"/>
                <a:ext cx="3675" cy="5850"/>
              </a:xfrm>
              <a:custGeom>
                <a:rect b="b" l="l" r="r" t="t"/>
                <a:pathLst>
                  <a:path extrusionOk="0" h="234" w="147">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4313225" y="4386350"/>
                <a:ext cx="4850" cy="4525"/>
              </a:xfrm>
              <a:custGeom>
                <a:rect b="b" l="l" r="r" t="t"/>
                <a:pathLst>
                  <a:path extrusionOk="0" h="181" w="194">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4391175" y="4350500"/>
                <a:ext cx="5650" cy="1850"/>
              </a:xfrm>
              <a:custGeom>
                <a:rect b="b" l="l" r="r" t="t"/>
                <a:pathLst>
                  <a:path extrusionOk="0" h="74" w="226">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4322400" y="4358825"/>
                <a:ext cx="49925" cy="21475"/>
              </a:xfrm>
              <a:custGeom>
                <a:rect b="b" l="l" r="r" t="t"/>
                <a:pathLst>
                  <a:path extrusionOk="0" h="859" w="1997">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4506900" y="4442125"/>
                <a:ext cx="10075" cy="5200"/>
              </a:xfrm>
              <a:custGeom>
                <a:rect b="b" l="l" r="r" t="t"/>
                <a:pathLst>
                  <a:path extrusionOk="0" h="208" w="403">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4571600" y="4422125"/>
                <a:ext cx="24275" cy="9350"/>
              </a:xfrm>
              <a:custGeom>
                <a:rect b="b" l="l" r="r" t="t"/>
                <a:pathLst>
                  <a:path extrusionOk="0" h="374" w="971">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a:off x="4482575" y="4565050"/>
                <a:ext cx="6725" cy="4675"/>
              </a:xfrm>
              <a:custGeom>
                <a:rect b="b" l="l" r="r" t="t"/>
                <a:pathLst>
                  <a:path extrusionOk="0" h="187" w="269">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a:off x="4481475" y="4569700"/>
                <a:ext cx="1125" cy="725"/>
              </a:xfrm>
              <a:custGeom>
                <a:rect b="b" l="l" r="r" t="t"/>
                <a:pathLst>
                  <a:path extrusionOk="0" h="29" w="45">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4323625" y="4604825"/>
                <a:ext cx="4950" cy="4025"/>
              </a:xfrm>
              <a:custGeom>
                <a:rect b="b" l="l" r="r" t="t"/>
                <a:pathLst>
                  <a:path extrusionOk="0" h="161" w="198">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p:nvPr/>
            </p:nvSpPr>
            <p:spPr>
              <a:xfrm>
                <a:off x="4431425" y="4647300"/>
                <a:ext cx="5875" cy="5800"/>
              </a:xfrm>
              <a:custGeom>
                <a:rect b="b" l="l" r="r" t="t"/>
                <a:pathLst>
                  <a:path extrusionOk="0" h="232" w="235">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4426775" y="4657375"/>
                <a:ext cx="2125" cy="1725"/>
              </a:xfrm>
              <a:custGeom>
                <a:rect b="b" l="l" r="r" t="t"/>
                <a:pathLst>
                  <a:path extrusionOk="0" h="69" w="85">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p:nvPr/>
            </p:nvSpPr>
            <p:spPr>
              <a:xfrm>
                <a:off x="4410500" y="4679350"/>
                <a:ext cx="3325" cy="1600"/>
              </a:xfrm>
              <a:custGeom>
                <a:rect b="b" l="l" r="r" t="t"/>
                <a:pathLst>
                  <a:path extrusionOk="0" h="64" w="133">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4396050" y="4687050"/>
                <a:ext cx="7575" cy="4475"/>
              </a:xfrm>
              <a:custGeom>
                <a:rect b="b" l="l" r="r" t="t"/>
                <a:pathLst>
                  <a:path extrusionOk="0" h="179" w="303">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a:off x="4387475" y="4693175"/>
                <a:ext cx="5875" cy="3650"/>
              </a:xfrm>
              <a:custGeom>
                <a:rect b="b" l="l" r="r" t="t"/>
                <a:pathLst>
                  <a:path extrusionOk="0" h="146" w="235">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a:off x="4380175" y="4696600"/>
                <a:ext cx="6125" cy="5850"/>
              </a:xfrm>
              <a:custGeom>
                <a:rect b="b" l="l" r="r" t="t"/>
                <a:pathLst>
                  <a:path extrusionOk="0" h="234" w="245">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4379400" y="4707025"/>
                <a:ext cx="1525" cy="1050"/>
              </a:xfrm>
              <a:custGeom>
                <a:rect b="b" l="l" r="r" t="t"/>
                <a:pathLst>
                  <a:path extrusionOk="0" h="42" w="61">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a:off x="4372775" y="4702050"/>
                <a:ext cx="5000" cy="5250"/>
              </a:xfrm>
              <a:custGeom>
                <a:rect b="b" l="l" r="r" t="t"/>
                <a:pathLst>
                  <a:path extrusionOk="0" h="210" w="20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4328850" y="4753275"/>
                <a:ext cx="2200" cy="3425"/>
              </a:xfrm>
              <a:custGeom>
                <a:rect b="b" l="l" r="r" t="t"/>
                <a:pathLst>
                  <a:path extrusionOk="0" h="137" w="88">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p:nvPr/>
            </p:nvSpPr>
            <p:spPr>
              <a:xfrm>
                <a:off x="4338100" y="4693500"/>
                <a:ext cx="37000" cy="33700"/>
              </a:xfrm>
              <a:custGeom>
                <a:rect b="b" l="l" r="r" t="t"/>
                <a:pathLst>
                  <a:path extrusionOk="0" h="1348" w="148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4284800" y="4727150"/>
                <a:ext cx="67175" cy="64150"/>
              </a:xfrm>
              <a:custGeom>
                <a:rect b="b" l="l" r="r" t="t"/>
                <a:pathLst>
                  <a:path extrusionOk="0" h="2566" w="2687">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4307925" y="4783125"/>
                <a:ext cx="1850" cy="2350"/>
              </a:xfrm>
              <a:custGeom>
                <a:rect b="b" l="l" r="r" t="t"/>
                <a:pathLst>
                  <a:path extrusionOk="0" h="94" w="74">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4292825" y="4784450"/>
                <a:ext cx="15100" cy="12025"/>
              </a:xfrm>
              <a:custGeom>
                <a:rect b="b" l="l" r="r" t="t"/>
                <a:pathLst>
                  <a:path extrusionOk="0" h="481" w="604">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4277425" y="4788400"/>
                <a:ext cx="13575" cy="22150"/>
              </a:xfrm>
              <a:custGeom>
                <a:rect b="b" l="l" r="r" t="t"/>
                <a:pathLst>
                  <a:path extrusionOk="0" h="886" w="543">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4265425" y="4842925"/>
                <a:ext cx="4325" cy="4175"/>
              </a:xfrm>
              <a:custGeom>
                <a:rect b="b" l="l" r="r" t="t"/>
                <a:pathLst>
                  <a:path extrusionOk="0" h="167" w="173">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4275250" y="4830000"/>
                <a:ext cx="2500" cy="1375"/>
              </a:xfrm>
              <a:custGeom>
                <a:rect b="b" l="l" r="r" t="t"/>
                <a:pathLst>
                  <a:path extrusionOk="0" h="55" w="10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4243525" y="4858950"/>
                <a:ext cx="2200" cy="1875"/>
              </a:xfrm>
              <a:custGeom>
                <a:rect b="b" l="l" r="r" t="t"/>
                <a:pathLst>
                  <a:path extrusionOk="0" h="75" w="88">
                    <a:moveTo>
                      <a:pt x="62" y="0"/>
                    </a:moveTo>
                    <a:cubicBezTo>
                      <a:pt x="25" y="0"/>
                      <a:pt x="1" y="74"/>
                      <a:pt x="38" y="74"/>
                    </a:cubicBezTo>
                    <a:cubicBezTo>
                      <a:pt x="75" y="74"/>
                      <a:pt x="87"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p:nvPr/>
            </p:nvSpPr>
            <p:spPr>
              <a:xfrm>
                <a:off x="4219200" y="4854550"/>
                <a:ext cx="11425" cy="23025"/>
              </a:xfrm>
              <a:custGeom>
                <a:rect b="b" l="l" r="r" t="t"/>
                <a:pathLst>
                  <a:path extrusionOk="0" h="921" w="457">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4151425" y="4892200"/>
                <a:ext cx="15750" cy="12950"/>
              </a:xfrm>
              <a:custGeom>
                <a:rect b="b" l="l" r="r" t="t"/>
                <a:pathLst>
                  <a:path extrusionOk="0" h="518" w="63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4218575" y="4903425"/>
                <a:ext cx="21600" cy="37650"/>
              </a:xfrm>
              <a:custGeom>
                <a:rect b="b" l="l" r="r" t="t"/>
                <a:pathLst>
                  <a:path extrusionOk="0" h="1506" w="864">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4237675" y="4936625"/>
                <a:ext cx="7125" cy="9350"/>
              </a:xfrm>
              <a:custGeom>
                <a:rect b="b" l="l" r="r" t="t"/>
                <a:pathLst>
                  <a:path extrusionOk="0" h="374" w="285">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4245075" y="4945400"/>
                <a:ext cx="10200" cy="17675"/>
              </a:xfrm>
              <a:custGeom>
                <a:rect b="b" l="l" r="r" t="t"/>
                <a:pathLst>
                  <a:path extrusionOk="0" h="707" w="408">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4221525" y="4939250"/>
                <a:ext cx="7250" cy="8425"/>
              </a:xfrm>
              <a:custGeom>
                <a:rect b="b" l="l" r="r" t="t"/>
                <a:pathLst>
                  <a:path extrusionOk="0" h="337" w="29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4229950" y="4949500"/>
                <a:ext cx="8375" cy="11650"/>
              </a:xfrm>
              <a:custGeom>
                <a:rect b="b" l="l" r="r" t="t"/>
                <a:pathLst>
                  <a:path extrusionOk="0" h="466" w="335">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4233050" y="4957200"/>
                <a:ext cx="6800" cy="13300"/>
              </a:xfrm>
              <a:custGeom>
                <a:rect b="b" l="l" r="r" t="t"/>
                <a:pathLst>
                  <a:path extrusionOk="0" h="532" w="272">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4238925" y="4956250"/>
                <a:ext cx="4950" cy="10525"/>
              </a:xfrm>
              <a:custGeom>
                <a:rect b="b" l="l" r="r" t="t"/>
                <a:pathLst>
                  <a:path extrusionOk="0" h="421" w="198">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4242300" y="4963525"/>
                <a:ext cx="4950" cy="3250"/>
              </a:xfrm>
              <a:custGeom>
                <a:rect b="b" l="l" r="r" t="t"/>
                <a:pathLst>
                  <a:path extrusionOk="0" h="130" w="198">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4242600" y="4966750"/>
                <a:ext cx="16350" cy="27400"/>
              </a:xfrm>
              <a:custGeom>
                <a:rect b="b" l="l" r="r" t="t"/>
                <a:pathLst>
                  <a:path extrusionOk="0" h="1096" w="654">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4230350" y="4973525"/>
                <a:ext cx="14750" cy="12125"/>
              </a:xfrm>
              <a:custGeom>
                <a:rect b="b" l="l" r="r" t="t"/>
                <a:pathLst>
                  <a:path extrusionOk="0" h="485" w="59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4202275" y="4957775"/>
                <a:ext cx="14100" cy="17375"/>
              </a:xfrm>
              <a:custGeom>
                <a:rect b="b" l="l" r="r" t="t"/>
                <a:pathLst>
                  <a:path extrusionOk="0" h="695" w="564">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4243625" y="4936550"/>
                <a:ext cx="3025" cy="2225"/>
              </a:xfrm>
              <a:custGeom>
                <a:rect b="b" l="l" r="r" t="t"/>
                <a:pathLst>
                  <a:path extrusionOk="0" h="89" w="121">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4072275" y="4994675"/>
                <a:ext cx="65325" cy="79450"/>
              </a:xfrm>
              <a:custGeom>
                <a:rect b="b" l="l" r="r" t="t"/>
                <a:pathLst>
                  <a:path extrusionOk="0" h="3178" w="2613">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4083450" y="5024025"/>
                <a:ext cx="4825" cy="5450"/>
              </a:xfrm>
              <a:custGeom>
                <a:rect b="b" l="l" r="r" t="t"/>
                <a:pathLst>
                  <a:path extrusionOk="0" h="218" w="193">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4091750" y="5040975"/>
                <a:ext cx="5150" cy="5450"/>
              </a:xfrm>
              <a:custGeom>
                <a:rect b="b" l="l" r="r" t="t"/>
                <a:pathLst>
                  <a:path extrusionOk="0" h="218" w="206">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4130800" y="5045000"/>
                <a:ext cx="9250" cy="9800"/>
              </a:xfrm>
              <a:custGeom>
                <a:rect b="b" l="l" r="r" t="t"/>
                <a:pathLst>
                  <a:path extrusionOk="0" h="392" w="37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4145600" y="5052000"/>
                <a:ext cx="4625" cy="4475"/>
              </a:xfrm>
              <a:custGeom>
                <a:rect b="b" l="l" r="r" t="t"/>
                <a:pathLst>
                  <a:path extrusionOk="0" h="179" w="185">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4132950" y="5075775"/>
                <a:ext cx="55150" cy="18975"/>
              </a:xfrm>
              <a:custGeom>
                <a:rect b="b" l="l" r="r" t="t"/>
                <a:pathLst>
                  <a:path extrusionOk="0" h="759" w="2206">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4176375" y="5082375"/>
                <a:ext cx="7125" cy="2450"/>
              </a:xfrm>
              <a:custGeom>
                <a:rect b="b" l="l" r="r" t="t"/>
                <a:pathLst>
                  <a:path extrusionOk="0" h="98" w="285">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4186850" y="5090275"/>
                <a:ext cx="7125" cy="5675"/>
              </a:xfrm>
              <a:custGeom>
                <a:rect b="b" l="l" r="r" t="t"/>
                <a:pathLst>
                  <a:path extrusionOk="0" h="227" w="285">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4193950" y="5092400"/>
                <a:ext cx="6175" cy="3475"/>
              </a:xfrm>
              <a:custGeom>
                <a:rect b="b" l="l" r="r" t="t"/>
                <a:pathLst>
                  <a:path extrusionOk="0" h="139" w="247">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4199800" y="5092175"/>
                <a:ext cx="7725" cy="5525"/>
              </a:xfrm>
              <a:custGeom>
                <a:rect b="b" l="l" r="r" t="t"/>
                <a:pathLst>
                  <a:path extrusionOk="0" h="221" w="309">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a:off x="4204500" y="5091150"/>
                <a:ext cx="11325" cy="5600"/>
              </a:xfrm>
              <a:custGeom>
                <a:rect b="b" l="l" r="r" t="t"/>
                <a:pathLst>
                  <a:path extrusionOk="0" h="224" w="453">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4217350" y="5092075"/>
                <a:ext cx="14700" cy="3875"/>
              </a:xfrm>
              <a:custGeom>
                <a:rect b="b" l="l" r="r" t="t"/>
                <a:pathLst>
                  <a:path extrusionOk="0" h="155" w="588">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
              <p:cNvSpPr/>
              <p:nvPr/>
            </p:nvSpPr>
            <p:spPr>
              <a:xfrm>
                <a:off x="4211800" y="5100450"/>
                <a:ext cx="13575" cy="5600"/>
              </a:xfrm>
              <a:custGeom>
                <a:rect b="b" l="l" r="r" t="t"/>
                <a:pathLst>
                  <a:path extrusionOk="0" h="224" w="543">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
              <p:cNvSpPr/>
              <p:nvPr/>
            </p:nvSpPr>
            <p:spPr>
              <a:xfrm>
                <a:off x="4255600" y="5056000"/>
                <a:ext cx="5825" cy="4450"/>
              </a:xfrm>
              <a:custGeom>
                <a:rect b="b" l="l" r="r" t="t"/>
                <a:pathLst>
                  <a:path extrusionOk="0" h="178" w="233">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4266775" y="5054100"/>
                <a:ext cx="17700" cy="6950"/>
              </a:xfrm>
              <a:custGeom>
                <a:rect b="b" l="l" r="r" t="t"/>
                <a:pathLst>
                  <a:path extrusionOk="0" h="278" w="708">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9"/>
              <p:cNvSpPr/>
              <p:nvPr/>
            </p:nvSpPr>
            <p:spPr>
              <a:xfrm>
                <a:off x="4212125" y="5023400"/>
                <a:ext cx="38425" cy="49100"/>
              </a:xfrm>
              <a:custGeom>
                <a:rect b="b" l="l" r="r" t="t"/>
                <a:pathLst>
                  <a:path extrusionOk="0" h="1964" w="1537">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4263550" y="5019150"/>
                <a:ext cx="8625" cy="20825"/>
              </a:xfrm>
              <a:custGeom>
                <a:rect b="b" l="l" r="r" t="t"/>
                <a:pathLst>
                  <a:path extrusionOk="0" h="833" w="345">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4268175" y="5016400"/>
                <a:ext cx="3725" cy="3375"/>
              </a:xfrm>
              <a:custGeom>
                <a:rect b="b" l="l" r="r" t="t"/>
                <a:pathLst>
                  <a:path extrusionOk="0" h="135" w="149">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4281425" y="5035025"/>
                <a:ext cx="5775" cy="1925"/>
              </a:xfrm>
              <a:custGeom>
                <a:rect b="b" l="l" r="r" t="t"/>
                <a:pathLst>
                  <a:path extrusionOk="0" h="77" w="231">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4282650" y="5037000"/>
                <a:ext cx="21900" cy="13250"/>
              </a:xfrm>
              <a:custGeom>
                <a:rect b="b" l="l" r="r" t="t"/>
                <a:pathLst>
                  <a:path extrusionOk="0" h="530" w="876">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4389225" y="5064700"/>
                <a:ext cx="23125" cy="14200"/>
              </a:xfrm>
              <a:custGeom>
                <a:rect b="b" l="l" r="r" t="t"/>
                <a:pathLst>
                  <a:path extrusionOk="0" h="568" w="925">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a:off x="4425275" y="5071150"/>
                <a:ext cx="8650" cy="11750"/>
              </a:xfrm>
              <a:custGeom>
                <a:rect b="b" l="l" r="r" t="t"/>
                <a:pathLst>
                  <a:path extrusionOk="0" h="470" w="346">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p:nvPr/>
            </p:nvSpPr>
            <p:spPr>
              <a:xfrm>
                <a:off x="4456375" y="5100400"/>
                <a:ext cx="6500" cy="5025"/>
              </a:xfrm>
              <a:custGeom>
                <a:rect b="b" l="l" r="r" t="t"/>
                <a:pathLst>
                  <a:path extrusionOk="0" h="201" w="26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4447800" y="5088300"/>
                <a:ext cx="11000" cy="6325"/>
              </a:xfrm>
              <a:custGeom>
                <a:rect b="b" l="l" r="r" t="t"/>
                <a:pathLst>
                  <a:path extrusionOk="0" h="253" w="44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4437850" y="5081100"/>
                <a:ext cx="4725" cy="5325"/>
              </a:xfrm>
              <a:custGeom>
                <a:rect b="b" l="l" r="r" t="t"/>
                <a:pathLst>
                  <a:path extrusionOk="0" h="213" w="189">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4481650" y="5179000"/>
                <a:ext cx="19125" cy="15125"/>
              </a:xfrm>
              <a:custGeom>
                <a:rect b="b" l="l" r="r" t="t"/>
                <a:pathLst>
                  <a:path extrusionOk="0" h="605" w="765">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
              <p:cNvSpPr/>
              <p:nvPr/>
            </p:nvSpPr>
            <p:spPr>
              <a:xfrm>
                <a:off x="4533575" y="5285350"/>
                <a:ext cx="13100" cy="18725"/>
              </a:xfrm>
              <a:custGeom>
                <a:rect b="b" l="l" r="r" t="t"/>
                <a:pathLst>
                  <a:path extrusionOk="0" h="749" w="524">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p:nvPr/>
            </p:nvSpPr>
            <p:spPr>
              <a:xfrm>
                <a:off x="4539550" y="5303200"/>
                <a:ext cx="28675" cy="39475"/>
              </a:xfrm>
              <a:custGeom>
                <a:rect b="b" l="l" r="r" t="t"/>
                <a:pathLst>
                  <a:path extrusionOk="0" h="1579" w="1147">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a:off x="4496425" y="5334750"/>
                <a:ext cx="46050" cy="51025"/>
              </a:xfrm>
              <a:custGeom>
                <a:rect b="b" l="l" r="r" t="t"/>
                <a:pathLst>
                  <a:path extrusionOk="0" h="2041" w="1842">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a:off x="4503825" y="5386300"/>
                <a:ext cx="2475" cy="3100"/>
              </a:xfrm>
              <a:custGeom>
                <a:rect b="b" l="l" r="r" t="t"/>
                <a:pathLst>
                  <a:path extrusionOk="0" h="124" w="99">
                    <a:moveTo>
                      <a:pt x="13" y="1"/>
                    </a:moveTo>
                    <a:lnTo>
                      <a:pt x="0" y="124"/>
                    </a:lnTo>
                    <a:lnTo>
                      <a:pt x="99" y="124"/>
                    </a:lnTo>
                    <a:cubicBezTo>
                      <a:pt x="62" y="87"/>
                      <a:pt x="25" y="50"/>
                      <a:pt x="1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a:off x="4365525" y="5336500"/>
                <a:ext cx="23125" cy="23050"/>
              </a:xfrm>
              <a:custGeom>
                <a:rect b="b" l="l" r="r" t="t"/>
                <a:pathLst>
                  <a:path extrusionOk="0" h="922" w="925">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4384375" y="5328275"/>
                <a:ext cx="3850" cy="5850"/>
              </a:xfrm>
              <a:custGeom>
                <a:rect b="b" l="l" r="r" t="t"/>
                <a:pathLst>
                  <a:path extrusionOk="0" h="234" w="154">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4359650" y="5328050"/>
                <a:ext cx="2775" cy="3125"/>
              </a:xfrm>
              <a:custGeom>
                <a:rect b="b" l="l" r="r" t="t"/>
                <a:pathLst>
                  <a:path extrusionOk="0" h="125" w="111">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3987250" y="4966150"/>
                <a:ext cx="12350" cy="25575"/>
              </a:xfrm>
              <a:custGeom>
                <a:rect b="b" l="l" r="r" t="t"/>
                <a:pathLst>
                  <a:path extrusionOk="0" h="1023" w="494">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3767300" y="5117100"/>
                <a:ext cx="43150" cy="97475"/>
              </a:xfrm>
              <a:custGeom>
                <a:rect b="b" l="l" r="r" t="t"/>
                <a:pathLst>
                  <a:path extrusionOk="0" h="3899" w="1726">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3862800" y="4434725"/>
                <a:ext cx="13200" cy="9650"/>
              </a:xfrm>
              <a:custGeom>
                <a:rect b="b" l="l" r="r" t="t"/>
                <a:pathLst>
                  <a:path extrusionOk="0" h="386" w="528">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3801200" y="4447075"/>
                <a:ext cx="13275" cy="9500"/>
              </a:xfrm>
              <a:custGeom>
                <a:rect b="b" l="l" r="r" t="t"/>
                <a:pathLst>
                  <a:path extrusionOk="0" h="380" w="531">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3931500" y="4395725"/>
                <a:ext cx="10500" cy="5875"/>
              </a:xfrm>
              <a:custGeom>
                <a:rect b="b" l="l" r="r" t="t"/>
                <a:pathLst>
                  <a:path extrusionOk="0" h="235" w="42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p:nvPr/>
            </p:nvSpPr>
            <p:spPr>
              <a:xfrm>
                <a:off x="4169200" y="4381825"/>
                <a:ext cx="12450" cy="6250"/>
              </a:xfrm>
              <a:custGeom>
                <a:rect b="b" l="l" r="r" t="t"/>
                <a:pathLst>
                  <a:path extrusionOk="0" h="250" w="498">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3889150" y="4281450"/>
                <a:ext cx="16800" cy="7275"/>
              </a:xfrm>
              <a:custGeom>
                <a:rect b="b" l="l" r="r" t="t"/>
                <a:pathLst>
                  <a:path extrusionOk="0" h="291" w="672">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3867725" y="4286200"/>
                <a:ext cx="19400" cy="7850"/>
              </a:xfrm>
              <a:custGeom>
                <a:rect b="b" l="l" r="r" t="t"/>
                <a:pathLst>
                  <a:path extrusionOk="0" h="314" w="776">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3856025" y="4292475"/>
                <a:ext cx="11425" cy="5875"/>
              </a:xfrm>
              <a:custGeom>
                <a:rect b="b" l="l" r="r" t="t"/>
                <a:pathLst>
                  <a:path extrusionOk="0" h="235" w="457">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3847550" y="4294350"/>
                <a:ext cx="8200" cy="5475"/>
              </a:xfrm>
              <a:custGeom>
                <a:rect b="b" l="l" r="r" t="t"/>
                <a:pathLst>
                  <a:path extrusionOk="0" h="219" w="328">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3827650" y="4292850"/>
                <a:ext cx="7150" cy="4150"/>
              </a:xfrm>
              <a:custGeom>
                <a:rect b="b" l="l" r="r" t="t"/>
                <a:pathLst>
                  <a:path extrusionOk="0" h="166" w="286">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3794725" y="4285250"/>
                <a:ext cx="28050" cy="12225"/>
              </a:xfrm>
              <a:custGeom>
                <a:rect b="b" l="l" r="r" t="t"/>
                <a:pathLst>
                  <a:path extrusionOk="0" h="489" w="1122">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3780875" y="4285675"/>
                <a:ext cx="23650" cy="7475"/>
              </a:xfrm>
              <a:custGeom>
                <a:rect b="b" l="l" r="r" t="t"/>
                <a:pathLst>
                  <a:path extrusionOk="0" h="299" w="946">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a:off x="3844625" y="4287550"/>
                <a:ext cx="9300" cy="2200"/>
              </a:xfrm>
              <a:custGeom>
                <a:rect b="b" l="l" r="r" t="t"/>
                <a:pathLst>
                  <a:path extrusionOk="0" h="88" w="372">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3834125" y="4285375"/>
                <a:ext cx="15450" cy="3125"/>
              </a:xfrm>
              <a:custGeom>
                <a:rect b="b" l="l" r="r" t="t"/>
                <a:pathLst>
                  <a:path extrusionOk="0" h="125" w="618">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3838150" y="4282400"/>
                <a:ext cx="22525" cy="5475"/>
              </a:xfrm>
              <a:custGeom>
                <a:rect b="b" l="l" r="r" t="t"/>
                <a:pathLst>
                  <a:path extrusionOk="0" h="219" w="901">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3861275" y="4286000"/>
                <a:ext cx="6175" cy="1875"/>
              </a:xfrm>
              <a:custGeom>
                <a:rect b="b" l="l" r="r" t="t"/>
                <a:pathLst>
                  <a:path extrusionOk="0" h="75" w="247">
                    <a:moveTo>
                      <a:pt x="62" y="0"/>
                    </a:moveTo>
                    <a:cubicBezTo>
                      <a:pt x="0" y="0"/>
                      <a:pt x="49" y="62"/>
                      <a:pt x="136" y="74"/>
                    </a:cubicBezTo>
                    <a:cubicBezTo>
                      <a:pt x="246" y="74"/>
                      <a:pt x="123"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3861700" y="4282975"/>
                <a:ext cx="2675" cy="2150"/>
              </a:xfrm>
              <a:custGeom>
                <a:rect b="b" l="l" r="r" t="t"/>
                <a:pathLst>
                  <a:path extrusionOk="0" h="86" w="107">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3847550" y="4276025"/>
                <a:ext cx="17750" cy="5375"/>
              </a:xfrm>
              <a:custGeom>
                <a:rect b="b" l="l" r="r" t="t"/>
                <a:pathLst>
                  <a:path extrusionOk="0" h="215" w="71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3884750" y="4272750"/>
                <a:ext cx="13200" cy="1675"/>
              </a:xfrm>
              <a:custGeom>
                <a:rect b="b" l="l" r="r" t="t"/>
                <a:pathLst>
                  <a:path extrusionOk="0" h="67" w="528">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9"/>
              <p:cNvSpPr/>
              <p:nvPr/>
            </p:nvSpPr>
            <p:spPr>
              <a:xfrm>
                <a:off x="3861875" y="4270250"/>
                <a:ext cx="7725" cy="1500"/>
              </a:xfrm>
              <a:custGeom>
                <a:rect b="b" l="l" r="r" t="t"/>
                <a:pathLst>
                  <a:path extrusionOk="0" h="60" w="309">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3871725" y="4282375"/>
                <a:ext cx="11750" cy="2725"/>
              </a:xfrm>
              <a:custGeom>
                <a:rect b="b" l="l" r="r" t="t"/>
                <a:pathLst>
                  <a:path extrusionOk="0" h="109" w="47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3865875" y="4299225"/>
                <a:ext cx="6700" cy="1925"/>
              </a:xfrm>
              <a:custGeom>
                <a:rect b="b" l="l" r="r" t="t"/>
                <a:pathLst>
                  <a:path extrusionOk="0" h="77" w="268">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3985450" y="4285300"/>
                <a:ext cx="9175" cy="2900"/>
              </a:xfrm>
              <a:custGeom>
                <a:rect b="b" l="l" r="r" t="t"/>
                <a:pathLst>
                  <a:path extrusionOk="0" h="116" w="367">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4050100" y="4281175"/>
                <a:ext cx="6800" cy="2125"/>
              </a:xfrm>
              <a:custGeom>
                <a:rect b="b" l="l" r="r" t="t"/>
                <a:pathLst>
                  <a:path extrusionOk="0" h="85" w="272">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3983250" y="4402150"/>
                <a:ext cx="6500" cy="4000"/>
              </a:xfrm>
              <a:custGeom>
                <a:rect b="b" l="l" r="r" t="t"/>
                <a:pathLst>
                  <a:path extrusionOk="0" h="160" w="26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4560200" y="5158325"/>
                <a:ext cx="9550" cy="5750"/>
              </a:xfrm>
              <a:custGeom>
                <a:rect b="b" l="l" r="r" t="t"/>
                <a:pathLst>
                  <a:path extrusionOk="0" h="230" w="382">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4569425" y="5149350"/>
                <a:ext cx="8975" cy="5525"/>
              </a:xfrm>
              <a:custGeom>
                <a:rect b="b" l="l" r="r" t="t"/>
                <a:pathLst>
                  <a:path extrusionOk="0" h="221" w="359">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3567400" y="4713200"/>
                <a:ext cx="6175" cy="13600"/>
              </a:xfrm>
              <a:custGeom>
                <a:rect b="b" l="l" r="r" t="t"/>
                <a:pathLst>
                  <a:path extrusionOk="0" h="544" w="247">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3564925" y="4728475"/>
                <a:ext cx="9900" cy="18300"/>
              </a:xfrm>
              <a:custGeom>
                <a:rect b="b" l="l" r="r" t="t"/>
                <a:pathLst>
                  <a:path extrusionOk="0" h="732" w="396">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3589200" y="4752375"/>
                <a:ext cx="19800" cy="11100"/>
              </a:xfrm>
              <a:custGeom>
                <a:rect b="b" l="l" r="r" t="t"/>
                <a:pathLst>
                  <a:path extrusionOk="0" h="444" w="792">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3703550" y="4771950"/>
                <a:ext cx="14550" cy="8150"/>
              </a:xfrm>
              <a:custGeom>
                <a:rect b="b" l="l" r="r" t="t"/>
                <a:pathLst>
                  <a:path extrusionOk="0" h="326" w="582">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3651775" y="4772975"/>
                <a:ext cx="18175" cy="5050"/>
              </a:xfrm>
              <a:custGeom>
                <a:rect b="b" l="l" r="r" t="t"/>
                <a:pathLst>
                  <a:path extrusionOk="0" h="202" w="727">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3643475" y="4567350"/>
                <a:ext cx="9050" cy="6625"/>
              </a:xfrm>
              <a:custGeom>
                <a:rect b="b" l="l" r="r" t="t"/>
                <a:pathLst>
                  <a:path extrusionOk="0" h="265" w="362">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3642875" y="4563250"/>
                <a:ext cx="7725" cy="3000"/>
              </a:xfrm>
              <a:custGeom>
                <a:rect b="b" l="l" r="r" t="t"/>
                <a:pathLst>
                  <a:path extrusionOk="0" h="120" w="309">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3622475" y="4574650"/>
                <a:ext cx="4400" cy="10550"/>
              </a:xfrm>
              <a:custGeom>
                <a:rect b="b" l="l" r="r" t="t"/>
                <a:pathLst>
                  <a:path extrusionOk="0" h="422" w="176">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3630775" y="4549300"/>
                <a:ext cx="4100" cy="3575"/>
              </a:xfrm>
              <a:custGeom>
                <a:rect b="b" l="l" r="r" t="t"/>
                <a:pathLst>
                  <a:path extrusionOk="0" h="143" w="164">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3581950" y="4594225"/>
                <a:ext cx="7950" cy="11175"/>
              </a:xfrm>
              <a:custGeom>
                <a:rect b="b" l="l" r="r" t="t"/>
                <a:pathLst>
                  <a:path extrusionOk="0" h="447" w="318">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3574800" y="4598325"/>
                <a:ext cx="7400" cy="7000"/>
              </a:xfrm>
              <a:custGeom>
                <a:rect b="b" l="l" r="r" t="t"/>
                <a:pathLst>
                  <a:path extrusionOk="0" h="280" w="296">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3530700" y="4738200"/>
                <a:ext cx="6725" cy="4825"/>
              </a:xfrm>
              <a:custGeom>
                <a:rect b="b" l="l" r="r" t="t"/>
                <a:pathLst>
                  <a:path extrusionOk="0" h="193" w="269">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3473450" y="4569550"/>
                <a:ext cx="6500" cy="6725"/>
              </a:xfrm>
              <a:custGeom>
                <a:rect b="b" l="l" r="r" t="t"/>
                <a:pathLst>
                  <a:path extrusionOk="0" h="269" w="26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3475300" y="4578875"/>
                <a:ext cx="4950" cy="3800"/>
              </a:xfrm>
              <a:custGeom>
                <a:rect b="b" l="l" r="r" t="t"/>
                <a:pathLst>
                  <a:path extrusionOk="0" h="152" w="198">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3480225" y="4582325"/>
                <a:ext cx="2500" cy="1250"/>
              </a:xfrm>
              <a:custGeom>
                <a:rect b="b" l="l" r="r" t="t"/>
                <a:pathLst>
                  <a:path extrusionOk="0" h="50" w="100">
                    <a:moveTo>
                      <a:pt x="74" y="1"/>
                    </a:moveTo>
                    <a:cubicBezTo>
                      <a:pt x="37" y="1"/>
                      <a:pt x="0" y="38"/>
                      <a:pt x="37" y="50"/>
                    </a:cubicBezTo>
                    <a:cubicBezTo>
                      <a:pt x="62" y="50"/>
                      <a:pt x="99" y="1"/>
                      <a:pt x="7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3479500" y="4586625"/>
                <a:ext cx="1900" cy="2525"/>
              </a:xfrm>
              <a:custGeom>
                <a:rect b="b" l="l" r="r" t="t"/>
                <a:pathLst>
                  <a:path extrusionOk="0" h="101" w="76">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3480225" y="4589725"/>
                <a:ext cx="2500" cy="1250"/>
              </a:xfrm>
              <a:custGeom>
                <a:rect b="b" l="l" r="r" t="t"/>
                <a:pathLst>
                  <a:path extrusionOk="0" h="50" w="100">
                    <a:moveTo>
                      <a:pt x="62" y="0"/>
                    </a:moveTo>
                    <a:cubicBezTo>
                      <a:pt x="25" y="0"/>
                      <a:pt x="0" y="50"/>
                      <a:pt x="37" y="50"/>
                    </a:cubicBezTo>
                    <a:cubicBezTo>
                      <a:pt x="74" y="50"/>
                      <a:pt x="99"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3489150" y="4610325"/>
                <a:ext cx="900" cy="2525"/>
              </a:xfrm>
              <a:custGeom>
                <a:rect b="b" l="l" r="r" t="t"/>
                <a:pathLst>
                  <a:path extrusionOk="0" h="101" w="36">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3506725" y="4548250"/>
                <a:ext cx="2775" cy="4300"/>
              </a:xfrm>
              <a:custGeom>
                <a:rect b="b" l="l" r="r" t="t"/>
                <a:pathLst>
                  <a:path extrusionOk="0" h="172" w="111">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3163250" y="5426750"/>
                <a:ext cx="6800" cy="5475"/>
              </a:xfrm>
              <a:custGeom>
                <a:rect b="b" l="l" r="r" t="t"/>
                <a:pathLst>
                  <a:path extrusionOk="0" h="219" w="272">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3158250" y="5430650"/>
                <a:ext cx="7200" cy="3775"/>
              </a:xfrm>
              <a:custGeom>
                <a:rect b="b" l="l" r="r" t="t"/>
                <a:pathLst>
                  <a:path extrusionOk="0" h="151" w="288">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3150225" y="5426475"/>
                <a:ext cx="11175" cy="8325"/>
              </a:xfrm>
              <a:custGeom>
                <a:rect b="b" l="l" r="r" t="t"/>
                <a:pathLst>
                  <a:path extrusionOk="0" h="333" w="447">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3075475" y="5438350"/>
                <a:ext cx="15425" cy="6125"/>
              </a:xfrm>
              <a:custGeom>
                <a:rect b="b" l="l" r="r" t="t"/>
                <a:pathLst>
                  <a:path extrusionOk="0" h="245" w="617">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3074300" y="5446250"/>
                <a:ext cx="10750" cy="6625"/>
              </a:xfrm>
              <a:custGeom>
                <a:rect b="b" l="l" r="r" t="t"/>
                <a:pathLst>
                  <a:path extrusionOk="0" h="265" w="43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3072375" y="5434050"/>
                <a:ext cx="11125" cy="5225"/>
              </a:xfrm>
              <a:custGeom>
                <a:rect b="b" l="l" r="r" t="t"/>
                <a:pathLst>
                  <a:path extrusionOk="0" h="209" w="445">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3070550" y="5441125"/>
                <a:ext cx="7175" cy="3950"/>
              </a:xfrm>
              <a:custGeom>
                <a:rect b="b" l="l" r="r" t="t"/>
                <a:pathLst>
                  <a:path extrusionOk="0" h="158" w="287">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3066250" y="5430475"/>
                <a:ext cx="3400" cy="3250"/>
              </a:xfrm>
              <a:custGeom>
                <a:rect b="b" l="l" r="r" t="t"/>
                <a:pathLst>
                  <a:path extrusionOk="0" h="130" w="136">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3066600" y="5418325"/>
                <a:ext cx="8275" cy="9350"/>
              </a:xfrm>
              <a:custGeom>
                <a:rect b="b" l="l" r="r" t="t"/>
                <a:pathLst>
                  <a:path extrusionOk="0" h="374" w="331">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3065300" y="5403200"/>
                <a:ext cx="5875" cy="10225"/>
              </a:xfrm>
              <a:custGeom>
                <a:rect b="b" l="l" r="r" t="t"/>
                <a:pathLst>
                  <a:path extrusionOk="0" h="409" w="235">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3064550" y="5414875"/>
                <a:ext cx="3250" cy="6125"/>
              </a:xfrm>
              <a:custGeom>
                <a:rect b="b" l="l" r="r" t="t"/>
                <a:pathLst>
                  <a:path extrusionOk="0" h="245" w="13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3063950" y="5395175"/>
                <a:ext cx="6300" cy="8900"/>
              </a:xfrm>
              <a:custGeom>
                <a:rect b="b" l="l" r="r" t="t"/>
                <a:pathLst>
                  <a:path extrusionOk="0" h="356" w="252">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3070075" y="5366825"/>
                <a:ext cx="5725" cy="6200"/>
              </a:xfrm>
              <a:custGeom>
                <a:rect b="b" l="l" r="r" t="t"/>
                <a:pathLst>
                  <a:path extrusionOk="0" h="248" w="229">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3071175" y="5343350"/>
                <a:ext cx="6175" cy="13150"/>
              </a:xfrm>
              <a:custGeom>
                <a:rect b="b" l="l" r="r" t="t"/>
                <a:pathLst>
                  <a:path extrusionOk="0" h="526" w="247">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3095800" y="4947650"/>
                <a:ext cx="5575" cy="4000"/>
              </a:xfrm>
              <a:custGeom>
                <a:rect b="b" l="l" r="r" t="t"/>
                <a:pathLst>
                  <a:path extrusionOk="0" h="160" w="223">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3146625" y="4957200"/>
                <a:ext cx="6500" cy="6275"/>
              </a:xfrm>
              <a:custGeom>
                <a:rect b="b" l="l" r="r" t="t"/>
                <a:pathLst>
                  <a:path extrusionOk="0" h="251" w="26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3212850" y="5031000"/>
                <a:ext cx="16050" cy="16925"/>
              </a:xfrm>
              <a:custGeom>
                <a:rect b="b" l="l" r="r" t="t"/>
                <a:pathLst>
                  <a:path extrusionOk="0" h="677" w="642">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3113350" y="4902375"/>
                <a:ext cx="13575" cy="3725"/>
              </a:xfrm>
              <a:custGeom>
                <a:rect b="b" l="l" r="r" t="t"/>
                <a:pathLst>
                  <a:path extrusionOk="0" h="149" w="543">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3046350" y="4902225"/>
                <a:ext cx="13750" cy="5250"/>
              </a:xfrm>
              <a:custGeom>
                <a:rect b="b" l="l" r="r" t="t"/>
                <a:pathLst>
                  <a:path extrusionOk="0" h="210" w="55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3010175" y="4868800"/>
                <a:ext cx="62225" cy="23750"/>
              </a:xfrm>
              <a:custGeom>
                <a:rect b="b" l="l" r="r" t="t"/>
                <a:pathLst>
                  <a:path extrusionOk="0" h="950" w="2489">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3048050" y="4853725"/>
                <a:ext cx="4025" cy="5250"/>
              </a:xfrm>
              <a:custGeom>
                <a:rect b="b" l="l" r="r" t="t"/>
                <a:pathLst>
                  <a:path extrusionOk="0" h="210" w="161">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a:off x="3076900" y="4882600"/>
                <a:ext cx="2600" cy="2050"/>
              </a:xfrm>
              <a:custGeom>
                <a:rect b="b" l="l" r="r" t="t"/>
                <a:pathLst>
                  <a:path extrusionOk="0" h="82" w="104">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3149100" y="4679950"/>
                <a:ext cx="7825" cy="10125"/>
              </a:xfrm>
              <a:custGeom>
                <a:rect b="b" l="l" r="r" t="t"/>
                <a:pathLst>
                  <a:path extrusionOk="0" h="405" w="313">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3154325" y="4685125"/>
                <a:ext cx="5875" cy="4725"/>
              </a:xfrm>
              <a:custGeom>
                <a:rect b="b" l="l" r="r" t="t"/>
                <a:pathLst>
                  <a:path extrusionOk="0" h="189" w="235">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3131950" y="4678425"/>
                <a:ext cx="14075" cy="8825"/>
              </a:xfrm>
              <a:custGeom>
                <a:rect b="b" l="l" r="r" t="t"/>
                <a:pathLst>
                  <a:path extrusionOk="0" h="353" w="563">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3131850" y="4652950"/>
                <a:ext cx="17250" cy="6950"/>
              </a:xfrm>
              <a:custGeom>
                <a:rect b="b" l="l" r="r" t="t"/>
                <a:pathLst>
                  <a:path extrusionOk="0" h="278" w="69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3161725" y="4636800"/>
                <a:ext cx="38475" cy="42175"/>
              </a:xfrm>
              <a:custGeom>
                <a:rect b="b" l="l" r="r" t="t"/>
                <a:pathLst>
                  <a:path extrusionOk="0" h="1687" w="1539">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p:nvPr/>
            </p:nvSpPr>
            <p:spPr>
              <a:xfrm>
                <a:off x="3194025" y="4668200"/>
                <a:ext cx="8900" cy="13200"/>
              </a:xfrm>
              <a:custGeom>
                <a:rect b="b" l="l" r="r" t="t"/>
                <a:pathLst>
                  <a:path extrusionOk="0" h="528" w="356">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3125050" y="4534025"/>
                <a:ext cx="5275" cy="5900"/>
              </a:xfrm>
              <a:custGeom>
                <a:rect b="b" l="l" r="r" t="t"/>
                <a:pathLst>
                  <a:path extrusionOk="0" h="236" w="211">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3108175" y="4548425"/>
                <a:ext cx="4050" cy="2450"/>
              </a:xfrm>
              <a:custGeom>
                <a:rect b="b" l="l" r="r" t="t"/>
                <a:pathLst>
                  <a:path extrusionOk="0" h="98" w="162">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3026175" y="4621675"/>
                <a:ext cx="7975" cy="4075"/>
              </a:xfrm>
              <a:custGeom>
                <a:rect b="b" l="l" r="r" t="t"/>
                <a:pathLst>
                  <a:path extrusionOk="0" h="163" w="319">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3038500" y="4589675"/>
                <a:ext cx="7425" cy="5650"/>
              </a:xfrm>
              <a:custGeom>
                <a:rect b="b" l="l" r="r" t="t"/>
                <a:pathLst>
                  <a:path extrusionOk="0" h="226" w="297">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3036100" y="4528675"/>
                <a:ext cx="6750" cy="7800"/>
              </a:xfrm>
              <a:custGeom>
                <a:rect b="b" l="l" r="r" t="t"/>
                <a:pathLst>
                  <a:path extrusionOk="0" h="312" w="27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3015100" y="4521975"/>
                <a:ext cx="11425" cy="8325"/>
              </a:xfrm>
              <a:custGeom>
                <a:rect b="b" l="l" r="r" t="t"/>
                <a:pathLst>
                  <a:path extrusionOk="0" h="333" w="457">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3046275" y="4516250"/>
                <a:ext cx="7300" cy="4525"/>
              </a:xfrm>
              <a:custGeom>
                <a:rect b="b" l="l" r="r" t="t"/>
                <a:pathLst>
                  <a:path extrusionOk="0" h="181" w="292">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2996000" y="4489475"/>
                <a:ext cx="40075" cy="31475"/>
              </a:xfrm>
              <a:custGeom>
                <a:rect b="b" l="l" r="r" t="t"/>
                <a:pathLst>
                  <a:path extrusionOk="0" h="1259" w="1603">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3011225" y="4486150"/>
                <a:ext cx="7900" cy="5425"/>
              </a:xfrm>
              <a:custGeom>
                <a:rect b="b" l="l" r="r" t="t"/>
                <a:pathLst>
                  <a:path extrusionOk="0" h="217" w="316">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3008625" y="4488750"/>
                <a:ext cx="3600" cy="4000"/>
              </a:xfrm>
              <a:custGeom>
                <a:rect b="b" l="l" r="r" t="t"/>
                <a:pathLst>
                  <a:path extrusionOk="0" h="160" w="144">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2997225" y="4461925"/>
                <a:ext cx="4025" cy="6225"/>
              </a:xfrm>
              <a:custGeom>
                <a:rect b="b" l="l" r="r" t="t"/>
                <a:pathLst>
                  <a:path extrusionOk="0" h="249" w="161">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2979350" y="4390425"/>
                <a:ext cx="171425" cy="144375"/>
              </a:xfrm>
              <a:custGeom>
                <a:rect b="b" l="l" r="r" t="t"/>
                <a:pathLst>
                  <a:path extrusionOk="0" h="5775" w="6857">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3090475" y="4524650"/>
                <a:ext cx="6475" cy="2725"/>
              </a:xfrm>
              <a:custGeom>
                <a:rect b="b" l="l" r="r" t="t"/>
                <a:pathLst>
                  <a:path extrusionOk="0" h="109" w="259">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3069925" y="4463150"/>
                <a:ext cx="8600" cy="3750"/>
              </a:xfrm>
              <a:custGeom>
                <a:rect b="b" l="l" r="r" t="t"/>
                <a:pathLst>
                  <a:path extrusionOk="0" h="150" w="344">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3054550" y="4460875"/>
                <a:ext cx="14775" cy="12775"/>
              </a:xfrm>
              <a:custGeom>
                <a:rect b="b" l="l" r="r" t="t"/>
                <a:pathLst>
                  <a:path extrusionOk="0" h="511" w="591">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3041975" y="4448550"/>
                <a:ext cx="7650" cy="5650"/>
              </a:xfrm>
              <a:custGeom>
                <a:rect b="b" l="l" r="r" t="t"/>
                <a:pathLst>
                  <a:path extrusionOk="0" h="226" w="306">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3053600" y="4447700"/>
                <a:ext cx="6600" cy="3125"/>
              </a:xfrm>
              <a:custGeom>
                <a:rect b="b" l="l" r="r" t="t"/>
                <a:pathLst>
                  <a:path extrusionOk="0" h="125" w="264">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3046250" y="4444500"/>
                <a:ext cx="5675" cy="1450"/>
              </a:xfrm>
              <a:custGeom>
                <a:rect b="b" l="l" r="r" t="t"/>
                <a:pathLst>
                  <a:path extrusionOk="0" h="58" w="227">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3033275" y="4391625"/>
                <a:ext cx="29275" cy="13925"/>
              </a:xfrm>
              <a:custGeom>
                <a:rect b="b" l="l" r="r" t="t"/>
                <a:pathLst>
                  <a:path extrusionOk="0" h="557" w="1171">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2750500" y="4644475"/>
                <a:ext cx="32200" cy="23225"/>
              </a:xfrm>
              <a:custGeom>
                <a:rect b="b" l="l" r="r" t="t"/>
                <a:pathLst>
                  <a:path extrusionOk="0" h="929" w="1288">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2723575" y="4613150"/>
                <a:ext cx="13600" cy="18925"/>
              </a:xfrm>
              <a:custGeom>
                <a:rect b="b" l="l" r="r" t="t"/>
                <a:pathLst>
                  <a:path extrusionOk="0" h="757" w="544">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2718275" y="4593500"/>
                <a:ext cx="11075" cy="14650"/>
              </a:xfrm>
              <a:custGeom>
                <a:rect b="b" l="l" r="r" t="t"/>
                <a:pathLst>
                  <a:path extrusionOk="0" h="586" w="443">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2724000" y="4591650"/>
                <a:ext cx="4350" cy="3650"/>
              </a:xfrm>
              <a:custGeom>
                <a:rect b="b" l="l" r="r" t="t"/>
                <a:pathLst>
                  <a:path extrusionOk="0" h="146" w="174">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2717850" y="4584975"/>
                <a:ext cx="7100" cy="6525"/>
              </a:xfrm>
              <a:custGeom>
                <a:rect b="b" l="l" r="r" t="t"/>
                <a:pathLst>
                  <a:path extrusionOk="0" h="261" w="284">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2714750" y="4586650"/>
                <a:ext cx="3725" cy="7550"/>
              </a:xfrm>
              <a:custGeom>
                <a:rect b="b" l="l" r="r" t="t"/>
                <a:pathLst>
                  <a:path extrusionOk="0" h="302" w="149">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2707375" y="4581400"/>
                <a:ext cx="6175" cy="10575"/>
              </a:xfrm>
              <a:custGeom>
                <a:rect b="b" l="l" r="r" t="t"/>
                <a:pathLst>
                  <a:path extrusionOk="0" h="423" w="247">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2701825" y="4573400"/>
                <a:ext cx="10500" cy="7575"/>
              </a:xfrm>
              <a:custGeom>
                <a:rect b="b" l="l" r="r" t="t"/>
                <a:pathLst>
                  <a:path extrusionOk="0" h="303" w="42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2711375" y="4574050"/>
                <a:ext cx="7100" cy="9975"/>
              </a:xfrm>
              <a:custGeom>
                <a:rect b="b" l="l" r="r" t="t"/>
                <a:pathLst>
                  <a:path extrusionOk="0" h="399" w="284">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2707050" y="4574975"/>
                <a:ext cx="4525" cy="1525"/>
              </a:xfrm>
              <a:custGeom>
                <a:rect b="b" l="l" r="r" t="t"/>
                <a:pathLst>
                  <a:path extrusionOk="0" h="61" w="181">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2593700" y="4577575"/>
                <a:ext cx="15125" cy="8775"/>
              </a:xfrm>
              <a:custGeom>
                <a:rect b="b" l="l" r="r" t="t"/>
                <a:pathLst>
                  <a:path extrusionOk="0" h="351" w="605">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2600550" y="4569850"/>
                <a:ext cx="8875" cy="6800"/>
              </a:xfrm>
              <a:custGeom>
                <a:rect b="b" l="l" r="r" t="t"/>
                <a:pathLst>
                  <a:path extrusionOk="0" h="272" w="355">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2529625" y="4606350"/>
                <a:ext cx="13675" cy="4800"/>
              </a:xfrm>
              <a:custGeom>
                <a:rect b="b" l="l" r="r" t="t"/>
                <a:pathLst>
                  <a:path extrusionOk="0" h="192" w="547">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2516375" y="4615600"/>
                <a:ext cx="8350" cy="6250"/>
              </a:xfrm>
              <a:custGeom>
                <a:rect b="b" l="l" r="r" t="t"/>
                <a:pathLst>
                  <a:path extrusionOk="0" h="250" w="334">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2923000" y="4442075"/>
                <a:ext cx="24625" cy="16550"/>
              </a:xfrm>
              <a:custGeom>
                <a:rect b="b" l="l" r="r" t="t"/>
                <a:pathLst>
                  <a:path extrusionOk="0" h="662" w="985">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2916250" y="4451325"/>
                <a:ext cx="4075" cy="3525"/>
              </a:xfrm>
              <a:custGeom>
                <a:rect b="b" l="l" r="r" t="t"/>
                <a:pathLst>
                  <a:path extrusionOk="0" h="141" w="163">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2907275" y="4455250"/>
                <a:ext cx="2650" cy="2350"/>
              </a:xfrm>
              <a:custGeom>
                <a:rect b="b" l="l" r="r" t="t"/>
                <a:pathLst>
                  <a:path extrusionOk="0" h="94" w="106">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2805700" y="4397475"/>
                <a:ext cx="109925" cy="60625"/>
              </a:xfrm>
              <a:custGeom>
                <a:rect b="b" l="l" r="r" t="t"/>
                <a:pathLst>
                  <a:path extrusionOk="0" h="2425" w="4397">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2877100" y="4391225"/>
                <a:ext cx="16950" cy="11550"/>
              </a:xfrm>
              <a:custGeom>
                <a:rect b="b" l="l" r="r" t="t"/>
                <a:pathLst>
                  <a:path extrusionOk="0" h="462" w="678">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2904200" y="4386125"/>
                <a:ext cx="37925" cy="37600"/>
              </a:xfrm>
              <a:custGeom>
                <a:rect b="b" l="l" r="r" t="t"/>
                <a:pathLst>
                  <a:path extrusionOk="0" h="1504" w="1517">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2944550" y="4386050"/>
                <a:ext cx="31750" cy="29675"/>
              </a:xfrm>
              <a:custGeom>
                <a:rect b="b" l="l" r="r" t="t"/>
                <a:pathLst>
                  <a:path extrusionOk="0" h="1187" w="127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2764650" y="4380875"/>
                <a:ext cx="65025" cy="45475"/>
              </a:xfrm>
              <a:custGeom>
                <a:rect b="b" l="l" r="r" t="t"/>
                <a:pathLst>
                  <a:path extrusionOk="0" h="1819" w="2601">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2890950" y="4368250"/>
                <a:ext cx="7725" cy="6175"/>
              </a:xfrm>
              <a:custGeom>
                <a:rect b="b" l="l" r="r" t="t"/>
                <a:pathLst>
                  <a:path extrusionOk="0" h="247" w="309">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2816400" y="4345900"/>
                <a:ext cx="71800" cy="36400"/>
              </a:xfrm>
              <a:custGeom>
                <a:rect b="b" l="l" r="r" t="t"/>
                <a:pathLst>
                  <a:path extrusionOk="0" h="1456" w="2872">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2804400" y="4359600"/>
                <a:ext cx="12150" cy="7950"/>
              </a:xfrm>
              <a:custGeom>
                <a:rect b="b" l="l" r="r" t="t"/>
                <a:pathLst>
                  <a:path extrusionOk="0" h="318" w="486">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2783525" y="4338000"/>
                <a:ext cx="44300" cy="23900"/>
              </a:xfrm>
              <a:custGeom>
                <a:rect b="b" l="l" r="r" t="t"/>
                <a:pathLst>
                  <a:path extrusionOk="0" h="956" w="1772">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2831200" y="4348125"/>
                <a:ext cx="9875" cy="1975"/>
              </a:xfrm>
              <a:custGeom>
                <a:rect b="b" l="l" r="r" t="t"/>
                <a:pathLst>
                  <a:path extrusionOk="0" h="79" w="395">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2841050" y="4328500"/>
                <a:ext cx="23450" cy="12675"/>
              </a:xfrm>
              <a:custGeom>
                <a:rect b="b" l="l" r="r" t="t"/>
                <a:pathLst>
                  <a:path extrusionOk="0" h="507" w="938">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2828625" y="4330650"/>
                <a:ext cx="9625" cy="5325"/>
              </a:xfrm>
              <a:custGeom>
                <a:rect b="b" l="l" r="r" t="t"/>
                <a:pathLst>
                  <a:path extrusionOk="0" h="213" w="385">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841675" y="4318950"/>
                <a:ext cx="24650" cy="8150"/>
              </a:xfrm>
              <a:custGeom>
                <a:rect b="b" l="l" r="r" t="t"/>
                <a:pathLst>
                  <a:path extrusionOk="0" h="326" w="986">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2904200" y="4349150"/>
                <a:ext cx="33175" cy="25100"/>
              </a:xfrm>
              <a:custGeom>
                <a:rect b="b" l="l" r="r" t="t"/>
                <a:pathLst>
                  <a:path extrusionOk="0" h="1004" w="1327">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2900225" y="4360550"/>
                <a:ext cx="10475" cy="3425"/>
              </a:xfrm>
              <a:custGeom>
                <a:rect b="b" l="l" r="r" t="t"/>
                <a:pathLst>
                  <a:path extrusionOk="0" h="137" w="419">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2897125" y="4359275"/>
                <a:ext cx="9000" cy="2225"/>
              </a:xfrm>
              <a:custGeom>
                <a:rect b="b" l="l" r="r" t="t"/>
                <a:pathLst>
                  <a:path extrusionOk="0" h="89" w="36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2892575" y="4355650"/>
                <a:ext cx="11650" cy="4025"/>
              </a:xfrm>
              <a:custGeom>
                <a:rect b="b" l="l" r="r" t="t"/>
                <a:pathLst>
                  <a:path extrusionOk="0" h="161" w="466">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2892800" y="4350375"/>
                <a:ext cx="11125" cy="5325"/>
              </a:xfrm>
              <a:custGeom>
                <a:rect b="b" l="l" r="r" t="t"/>
                <a:pathLst>
                  <a:path extrusionOk="0" h="213" w="445">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2882725" y="4334175"/>
                <a:ext cx="13500" cy="10075"/>
              </a:xfrm>
              <a:custGeom>
                <a:rect b="b" l="l" r="r" t="t"/>
                <a:pathLst>
                  <a:path extrusionOk="0" h="403" w="54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2904425" y="4332100"/>
                <a:ext cx="10625" cy="2625"/>
              </a:xfrm>
              <a:custGeom>
                <a:rect b="b" l="l" r="r" t="t"/>
                <a:pathLst>
                  <a:path extrusionOk="0" h="105" w="425">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2886025" y="4309800"/>
                <a:ext cx="40375" cy="23475"/>
              </a:xfrm>
              <a:custGeom>
                <a:rect b="b" l="l" r="r" t="t"/>
                <a:pathLst>
                  <a:path extrusionOk="0" h="939" w="1615">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2917750" y="4297575"/>
                <a:ext cx="11725" cy="5700"/>
              </a:xfrm>
              <a:custGeom>
                <a:rect b="b" l="l" r="r" t="t"/>
                <a:pathLst>
                  <a:path extrusionOk="0" h="228" w="469">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2927600" y="4318950"/>
                <a:ext cx="24675" cy="14300"/>
              </a:xfrm>
              <a:custGeom>
                <a:rect b="b" l="l" r="r" t="t"/>
                <a:pathLst>
                  <a:path extrusionOk="0" h="572" w="987">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2942100" y="4333250"/>
                <a:ext cx="20350" cy="5450"/>
              </a:xfrm>
              <a:custGeom>
                <a:rect b="b" l="l" r="r" t="t"/>
                <a:pathLst>
                  <a:path extrusionOk="0" h="218" w="814">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2940025" y="4365650"/>
                <a:ext cx="19950" cy="13950"/>
              </a:xfrm>
              <a:custGeom>
                <a:rect b="b" l="l" r="r" t="t"/>
                <a:pathLst>
                  <a:path extrusionOk="0" h="558" w="798">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2949300" y="4361050"/>
                <a:ext cx="4975" cy="2400"/>
              </a:xfrm>
              <a:custGeom>
                <a:rect b="b" l="l" r="r" t="t"/>
                <a:pathLst>
                  <a:path extrusionOk="0" h="96" w="199">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2971525" y="4335750"/>
                <a:ext cx="11875" cy="7950"/>
              </a:xfrm>
              <a:custGeom>
                <a:rect b="b" l="l" r="r" t="t"/>
                <a:pathLst>
                  <a:path extrusionOk="0" h="318" w="475">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2976600" y="4348375"/>
                <a:ext cx="4100" cy="3975"/>
              </a:xfrm>
              <a:custGeom>
                <a:rect b="b" l="l" r="r" t="t"/>
                <a:pathLst>
                  <a:path extrusionOk="0" h="159" w="164">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2936225" y="4344775"/>
                <a:ext cx="106300" cy="36600"/>
              </a:xfrm>
              <a:custGeom>
                <a:rect b="b" l="l" r="r" t="t"/>
                <a:pathLst>
                  <a:path extrusionOk="0" h="1464" w="4252">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2940000" y="4277325"/>
                <a:ext cx="69575" cy="51025"/>
              </a:xfrm>
              <a:custGeom>
                <a:rect b="b" l="l" r="r" t="t"/>
                <a:pathLst>
                  <a:path extrusionOk="0" h="2041" w="2783">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2967975" y="4247825"/>
                <a:ext cx="183600" cy="109350"/>
              </a:xfrm>
              <a:custGeom>
                <a:rect b="b" l="l" r="r" t="t"/>
                <a:pathLst>
                  <a:path extrusionOk="0" h="4374" w="7344">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3052675" y="4310100"/>
                <a:ext cx="19325" cy="4775"/>
              </a:xfrm>
              <a:custGeom>
                <a:rect b="b" l="l" r="r" t="t"/>
                <a:pathLst>
                  <a:path extrusionOk="0" h="191" w="773">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3010000" y="4314025"/>
                <a:ext cx="6650" cy="1975"/>
              </a:xfrm>
              <a:custGeom>
                <a:rect b="b" l="l" r="r" t="t"/>
                <a:pathLst>
                  <a:path extrusionOk="0" h="79" w="266">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3040450" y="4358350"/>
                <a:ext cx="6275" cy="2450"/>
              </a:xfrm>
              <a:custGeom>
                <a:rect b="b" l="l" r="r" t="t"/>
                <a:pathLst>
                  <a:path extrusionOk="0" h="98" w="251">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2634700" y="4552700"/>
                <a:ext cx="4900" cy="4450"/>
              </a:xfrm>
              <a:custGeom>
                <a:rect b="b" l="l" r="r" t="t"/>
                <a:pathLst>
                  <a:path extrusionOk="0" h="178" w="196">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2642075" y="4549800"/>
                <a:ext cx="2175" cy="1550"/>
              </a:xfrm>
              <a:custGeom>
                <a:rect b="b" l="l" r="r" t="t"/>
                <a:pathLst>
                  <a:path extrusionOk="0" h="62" w="87">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2521625" y="4551775"/>
                <a:ext cx="6075" cy="5175"/>
              </a:xfrm>
              <a:custGeom>
                <a:rect b="b" l="l" r="r" t="t"/>
                <a:pathLst>
                  <a:path extrusionOk="0" h="207" w="243">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3835800" y="4290900"/>
                <a:ext cx="3000" cy="2050"/>
              </a:xfrm>
              <a:custGeom>
                <a:rect b="b" l="l" r="r" t="t"/>
                <a:pathLst>
                  <a:path extrusionOk="0" h="82" w="12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4279075" y="5047225"/>
                <a:ext cx="2075" cy="875"/>
              </a:xfrm>
              <a:custGeom>
                <a:rect b="b" l="l" r="r" t="t"/>
                <a:pathLst>
                  <a:path extrusionOk="0" h="35" w="83">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4263550" y="5044100"/>
                <a:ext cx="2500" cy="2150"/>
              </a:xfrm>
              <a:custGeom>
                <a:rect b="b" l="l" r="r" t="t"/>
                <a:pathLst>
                  <a:path extrusionOk="0" h="86" w="10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4317725" y="5293925"/>
                <a:ext cx="7375" cy="3825"/>
              </a:xfrm>
              <a:custGeom>
                <a:rect b="b" l="l" r="r" t="t"/>
                <a:pathLst>
                  <a:path extrusionOk="0" h="153" w="295">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3612075" y="4460050"/>
                <a:ext cx="625" cy="25"/>
              </a:xfrm>
              <a:custGeom>
                <a:rect b="b" l="l" r="r" t="t"/>
                <a:pathLst>
                  <a:path extrusionOk="0" h="1" w="25">
                    <a:moveTo>
                      <a:pt x="25" y="0"/>
                    </a:moveTo>
                    <a:cubicBezTo>
                      <a:pt x="0" y="0"/>
                      <a:pt x="12" y="0"/>
                      <a:pt x="2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020575" y="4688050"/>
                <a:ext cx="8150" cy="2825"/>
              </a:xfrm>
              <a:custGeom>
                <a:rect b="b" l="l" r="r" t="t"/>
                <a:pathLst>
                  <a:path extrusionOk="0" h="113" w="326">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081625" y="5437625"/>
                <a:ext cx="46550" cy="30950"/>
              </a:xfrm>
              <a:custGeom>
                <a:rect b="b" l="l" r="r" t="t"/>
                <a:pathLst>
                  <a:path extrusionOk="0" h="1238" w="1862">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2514225" y="4416925"/>
                <a:ext cx="794450" cy="1036075"/>
              </a:xfrm>
              <a:custGeom>
                <a:rect b="b" l="l" r="r" t="t"/>
                <a:pathLst>
                  <a:path extrusionOk="0" h="41443" w="31778">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3071475" y="4890625"/>
                <a:ext cx="37600" cy="17125"/>
              </a:xfrm>
              <a:custGeom>
                <a:rect b="b" l="l" r="r" t="t"/>
                <a:pathLst>
                  <a:path extrusionOk="0" h="685" w="1504">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4240150" y="5092650"/>
                <a:ext cx="23000" cy="13675"/>
              </a:xfrm>
              <a:custGeom>
                <a:rect b="b" l="l" r="r" t="t"/>
                <a:pathLst>
                  <a:path extrusionOk="0" h="547" w="92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4289750" y="5044975"/>
                <a:ext cx="113975" cy="64475"/>
              </a:xfrm>
              <a:custGeom>
                <a:rect b="b" l="l" r="r" t="t"/>
                <a:pathLst>
                  <a:path extrusionOk="0" h="2579" w="4559">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4153575" y="4985025"/>
                <a:ext cx="61950" cy="77900"/>
              </a:xfrm>
              <a:custGeom>
                <a:rect b="b" l="l" r="r" t="t"/>
                <a:pathLst>
                  <a:path extrusionOk="0" h="3116" w="2478">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3414925" y="4335800"/>
                <a:ext cx="1184100" cy="947650"/>
              </a:xfrm>
              <a:custGeom>
                <a:rect b="b" l="l" r="r" t="t"/>
                <a:pathLst>
                  <a:path extrusionOk="0" h="37906" w="47364">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4347950" y="4613175"/>
                <a:ext cx="20075" cy="75225"/>
              </a:xfrm>
              <a:custGeom>
                <a:rect b="b" l="l" r="r" t="t"/>
                <a:pathLst>
                  <a:path extrusionOk="0" h="3009" w="803">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3453050" y="4602275"/>
                <a:ext cx="31500" cy="35425"/>
              </a:xfrm>
              <a:custGeom>
                <a:rect b="b" l="l" r="r" t="t"/>
                <a:pathLst>
                  <a:path extrusionOk="0" h="1417" w="126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3080400" y="4239175"/>
                <a:ext cx="365975" cy="316825"/>
              </a:xfrm>
              <a:custGeom>
                <a:rect b="b" l="l" r="r" t="t"/>
                <a:pathLst>
                  <a:path extrusionOk="0" h="12673" w="14639">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3187275" y="4436700"/>
                <a:ext cx="20050" cy="12100"/>
              </a:xfrm>
              <a:custGeom>
                <a:rect b="b" l="l" r="r" t="t"/>
                <a:pathLst>
                  <a:path extrusionOk="0" h="484" w="802">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a:off x="3195300" y="4424625"/>
                <a:ext cx="3400" cy="2175"/>
              </a:xfrm>
              <a:custGeom>
                <a:rect b="b" l="l" r="r" t="t"/>
                <a:pathLst>
                  <a:path extrusionOk="0" h="87" w="136">
                    <a:moveTo>
                      <a:pt x="49" y="0"/>
                    </a:moveTo>
                    <a:cubicBezTo>
                      <a:pt x="0" y="0"/>
                      <a:pt x="0" y="74"/>
                      <a:pt x="49" y="86"/>
                    </a:cubicBezTo>
                    <a:cubicBezTo>
                      <a:pt x="136" y="86"/>
                      <a:pt x="111" y="0"/>
                      <a:pt x="4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3198450" y="4261625"/>
                <a:ext cx="13525" cy="6050"/>
              </a:xfrm>
              <a:custGeom>
                <a:rect b="b" l="l" r="r" t="t"/>
                <a:pathLst>
                  <a:path extrusionOk="0" h="242" w="541">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3227625" y="4251800"/>
                <a:ext cx="5575" cy="1875"/>
              </a:xfrm>
              <a:custGeom>
                <a:rect b="b" l="l" r="r" t="t"/>
                <a:pathLst>
                  <a:path extrusionOk="0" h="75" w="223">
                    <a:moveTo>
                      <a:pt x="87" y="1"/>
                    </a:moveTo>
                    <a:cubicBezTo>
                      <a:pt x="1" y="1"/>
                      <a:pt x="50" y="75"/>
                      <a:pt x="136" y="75"/>
                    </a:cubicBezTo>
                    <a:cubicBezTo>
                      <a:pt x="223" y="75"/>
                      <a:pt x="173" y="1"/>
                      <a:pt x="8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3238100" y="4249250"/>
                <a:ext cx="9575" cy="3525"/>
              </a:xfrm>
              <a:custGeom>
                <a:rect b="b" l="l" r="r" t="t"/>
                <a:pathLst>
                  <a:path extrusionOk="0" h="141" w="383">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3274775" y="4244375"/>
                <a:ext cx="12325" cy="4850"/>
              </a:xfrm>
              <a:custGeom>
                <a:rect b="b" l="l" r="r" t="t"/>
                <a:pathLst>
                  <a:path extrusionOk="0" h="194" w="493">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3392625" y="4265275"/>
                <a:ext cx="6525" cy="4025"/>
              </a:xfrm>
              <a:custGeom>
                <a:rect b="b" l="l" r="r" t="t"/>
                <a:pathLst>
                  <a:path extrusionOk="0" h="161" w="261">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3402600" y="4270600"/>
                <a:ext cx="6175" cy="1875"/>
              </a:xfrm>
              <a:custGeom>
                <a:rect b="b" l="l" r="r" t="t"/>
                <a:pathLst>
                  <a:path extrusionOk="0" h="75" w="247">
                    <a:moveTo>
                      <a:pt x="74" y="0"/>
                    </a:moveTo>
                    <a:cubicBezTo>
                      <a:pt x="0" y="0"/>
                      <a:pt x="87" y="74"/>
                      <a:pt x="173" y="74"/>
                    </a:cubicBezTo>
                    <a:cubicBezTo>
                      <a:pt x="247" y="74"/>
                      <a:pt x="148" y="13"/>
                      <a:pt x="7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3402325" y="4350675"/>
                <a:ext cx="4600" cy="9900"/>
              </a:xfrm>
              <a:custGeom>
                <a:rect b="b" l="l" r="r" t="t"/>
                <a:pathLst>
                  <a:path extrusionOk="0" h="396" w="184">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3403825" y="4369475"/>
                <a:ext cx="7350" cy="4825"/>
              </a:xfrm>
              <a:custGeom>
                <a:rect b="b" l="l" r="r" t="t"/>
                <a:pathLst>
                  <a:path extrusionOk="0" h="193" w="294">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3370875" y="4401475"/>
                <a:ext cx="16050" cy="11450"/>
              </a:xfrm>
              <a:custGeom>
                <a:rect b="b" l="l" r="r" t="t"/>
                <a:pathLst>
                  <a:path extrusionOk="0" h="458" w="642">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3367475" y="4396275"/>
                <a:ext cx="10825" cy="2175"/>
              </a:xfrm>
              <a:custGeom>
                <a:rect b="b" l="l" r="r" t="t"/>
                <a:pathLst>
                  <a:path extrusionOk="0" h="87" w="433">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3350550" y="4426950"/>
                <a:ext cx="15950" cy="6275"/>
              </a:xfrm>
              <a:custGeom>
                <a:rect b="b" l="l" r="r" t="t"/>
                <a:pathLst>
                  <a:path extrusionOk="0" h="251" w="638">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3210700" y="4440625"/>
                <a:ext cx="3400" cy="5300"/>
              </a:xfrm>
              <a:custGeom>
                <a:rect b="b" l="l" r="r" t="t"/>
                <a:pathLst>
                  <a:path extrusionOk="0" h="212" w="136">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3199600" y="4422725"/>
                <a:ext cx="4650" cy="3200"/>
              </a:xfrm>
              <a:custGeom>
                <a:rect b="b" l="l" r="r" t="t"/>
                <a:pathLst>
                  <a:path extrusionOk="0" h="128" w="186">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409350" y="4333100"/>
                <a:ext cx="3050" cy="1800"/>
              </a:xfrm>
              <a:custGeom>
                <a:rect b="b" l="l" r="r" t="t"/>
                <a:pathLst>
                  <a:path extrusionOk="0" h="72" w="122">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3399750" y="4317175"/>
                <a:ext cx="3675" cy="1925"/>
              </a:xfrm>
              <a:custGeom>
                <a:rect b="b" l="l" r="r" t="t"/>
                <a:pathLst>
                  <a:path extrusionOk="0" h="77" w="147">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3409250" y="4312325"/>
                <a:ext cx="3100" cy="2025"/>
              </a:xfrm>
              <a:custGeom>
                <a:rect b="b" l="l" r="r" t="t"/>
                <a:pathLst>
                  <a:path extrusionOk="0" h="81" w="124">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3083875" y="4339550"/>
                <a:ext cx="5525" cy="725"/>
              </a:xfrm>
              <a:custGeom>
                <a:rect b="b" l="l" r="r" t="t"/>
                <a:pathLst>
                  <a:path extrusionOk="0" h="29" w="221">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3091575" y="4339250"/>
                <a:ext cx="5175" cy="600"/>
              </a:xfrm>
              <a:custGeom>
                <a:rect b="b" l="l" r="r" t="t"/>
                <a:pathLst>
                  <a:path extrusionOk="0" h="24" w="207">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9"/>
            <p:cNvSpPr/>
            <p:nvPr/>
          </p:nvSpPr>
          <p:spPr>
            <a:xfrm>
              <a:off x="4862183" y="3305557"/>
              <a:ext cx="1007599" cy="635138"/>
            </a:xfrm>
            <a:custGeom>
              <a:rect b="b" l="l" r="r" t="t"/>
              <a:pathLst>
                <a:path extrusionOk="0" h="44038" w="69863">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9"/>
            <p:cNvGrpSpPr/>
            <p:nvPr/>
          </p:nvGrpSpPr>
          <p:grpSpPr>
            <a:xfrm>
              <a:off x="4851510" y="3282978"/>
              <a:ext cx="1028757" cy="669305"/>
              <a:chOff x="2732000" y="1526850"/>
              <a:chExt cx="1783250" cy="1160175"/>
            </a:xfrm>
          </p:grpSpPr>
          <p:sp>
            <p:nvSpPr>
              <p:cNvPr id="554" name="Google Shape;554;p39"/>
              <p:cNvSpPr/>
              <p:nvPr/>
            </p:nvSpPr>
            <p:spPr>
              <a:xfrm>
                <a:off x="3766400" y="1850425"/>
                <a:ext cx="68700" cy="62425"/>
              </a:xfrm>
              <a:custGeom>
                <a:rect b="b" l="l" r="r" t="t"/>
                <a:pathLst>
                  <a:path extrusionOk="0" h="2497" w="2748">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3469450" y="2168575"/>
                <a:ext cx="68700" cy="62550"/>
              </a:xfrm>
              <a:custGeom>
                <a:rect b="b" l="l" r="r" t="t"/>
                <a:pathLst>
                  <a:path extrusionOk="0" h="2502" w="2748">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4059625" y="2013625"/>
                <a:ext cx="73050" cy="62500"/>
              </a:xfrm>
              <a:custGeom>
                <a:rect b="b" l="l" r="r" t="t"/>
                <a:pathLst>
                  <a:path extrusionOk="0" h="2500" w="2922">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4163450" y="1701900"/>
                <a:ext cx="73025" cy="62575"/>
              </a:xfrm>
              <a:custGeom>
                <a:rect b="b" l="l" r="r" t="t"/>
                <a:pathLst>
                  <a:path extrusionOk="0" h="2503" w="2921">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3076400" y="2487150"/>
                <a:ext cx="68700" cy="62400"/>
              </a:xfrm>
              <a:custGeom>
                <a:rect b="b" l="l" r="r" t="t"/>
                <a:pathLst>
                  <a:path extrusionOk="0" h="2496" w="2748">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3138925" y="2281300"/>
                <a:ext cx="73025" cy="62575"/>
              </a:xfrm>
              <a:custGeom>
                <a:rect b="b" l="l" r="r" t="t"/>
                <a:pathLst>
                  <a:path extrusionOk="0" h="2503" w="2921">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3187900" y="2440550"/>
                <a:ext cx="62550" cy="62575"/>
              </a:xfrm>
              <a:custGeom>
                <a:rect b="b" l="l" r="r" t="t"/>
                <a:pathLst>
                  <a:path extrusionOk="0" h="2503" w="2502">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3536275" y="1737400"/>
                <a:ext cx="68725" cy="62425"/>
              </a:xfrm>
              <a:custGeom>
                <a:rect b="b" l="l" r="r" t="t"/>
                <a:pathLst>
                  <a:path extrusionOk="0" h="2497" w="2749">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4294050" y="2299775"/>
                <a:ext cx="73025" cy="62375"/>
              </a:xfrm>
              <a:custGeom>
                <a:rect b="b" l="l" r="r" t="t"/>
                <a:pathLst>
                  <a:path extrusionOk="0" h="2495" w="2921">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a:off x="3983250" y="1642450"/>
                <a:ext cx="72925" cy="62550"/>
              </a:xfrm>
              <a:custGeom>
                <a:rect b="b" l="l" r="r" t="t"/>
                <a:pathLst>
                  <a:path extrusionOk="0" h="2502" w="2917">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p:nvPr/>
            </p:nvSpPr>
            <p:spPr>
              <a:xfrm>
                <a:off x="2742800" y="1650150"/>
                <a:ext cx="68700" cy="62550"/>
              </a:xfrm>
              <a:custGeom>
                <a:rect b="b" l="l" r="r" t="t"/>
                <a:pathLst>
                  <a:path extrusionOk="0" h="2502" w="2748">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a:off x="3338825" y="1526850"/>
                <a:ext cx="68425" cy="62400"/>
              </a:xfrm>
              <a:custGeom>
                <a:rect b="b" l="l" r="r" t="t"/>
                <a:pathLst>
                  <a:path extrusionOk="0" h="2496" w="2737">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2812725" y="2006775"/>
                <a:ext cx="68400" cy="62400"/>
              </a:xfrm>
              <a:custGeom>
                <a:rect b="b" l="l" r="r" t="t"/>
                <a:pathLst>
                  <a:path extrusionOk="0" h="2496" w="2736">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3025250" y="1857425"/>
                <a:ext cx="72725" cy="62575"/>
              </a:xfrm>
              <a:custGeom>
                <a:rect b="b" l="l" r="r" t="t"/>
                <a:pathLst>
                  <a:path extrusionOk="0" h="2503" w="2909">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2844125" y="1700725"/>
                <a:ext cx="68725" cy="62425"/>
              </a:xfrm>
              <a:custGeom>
                <a:rect b="b" l="l" r="r" t="t"/>
                <a:pathLst>
                  <a:path extrusionOk="0" h="2497" w="2749">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3873900" y="1758625"/>
                <a:ext cx="68700" cy="62425"/>
              </a:xfrm>
              <a:custGeom>
                <a:rect b="b" l="l" r="r" t="t"/>
                <a:pathLst>
                  <a:path extrusionOk="0" h="2497" w="2748">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4437900" y="1719900"/>
                <a:ext cx="70875" cy="62425"/>
              </a:xfrm>
              <a:custGeom>
                <a:rect b="b" l="l" r="r" t="t"/>
                <a:pathLst>
                  <a:path extrusionOk="0" h="2497" w="2835">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3885600" y="2022800"/>
                <a:ext cx="68725" cy="62400"/>
              </a:xfrm>
              <a:custGeom>
                <a:rect b="b" l="l" r="r" t="t"/>
                <a:pathLst>
                  <a:path extrusionOk="0" h="2496" w="2749">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3596350" y="2418150"/>
                <a:ext cx="68725" cy="62400"/>
              </a:xfrm>
              <a:custGeom>
                <a:rect b="b" l="l" r="r" t="t"/>
                <a:pathLst>
                  <a:path extrusionOk="0" h="2496" w="2749">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3004925" y="1537175"/>
                <a:ext cx="68725" cy="62625"/>
              </a:xfrm>
              <a:custGeom>
                <a:rect b="b" l="l" r="r" t="t"/>
                <a:pathLst>
                  <a:path extrusionOk="0" h="2505" w="2749">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2835825" y="1863000"/>
                <a:ext cx="37600" cy="37300"/>
              </a:xfrm>
              <a:custGeom>
                <a:rect b="b" l="l" r="r" t="t"/>
                <a:pathLst>
                  <a:path extrusionOk="0" h="1492" w="1504">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4013750" y="1801075"/>
                <a:ext cx="37600" cy="37600"/>
              </a:xfrm>
              <a:custGeom>
                <a:rect b="b" l="l" r="r" t="t"/>
                <a:pathLst>
                  <a:path extrusionOk="0" h="1504" w="1504">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3645325" y="2219575"/>
                <a:ext cx="41000" cy="37550"/>
              </a:xfrm>
              <a:custGeom>
                <a:rect b="b" l="l" r="r" t="t"/>
                <a:pathLst>
                  <a:path extrusionOk="0" h="1502" w="164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3072075" y="2347850"/>
                <a:ext cx="37300" cy="37600"/>
              </a:xfrm>
              <a:custGeom>
                <a:rect b="b" l="l" r="r" t="t"/>
                <a:pathLst>
                  <a:path extrusionOk="0" h="1504" w="1492">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2732000" y="1809100"/>
                <a:ext cx="37625" cy="37600"/>
              </a:xfrm>
              <a:custGeom>
                <a:rect b="b" l="l" r="r" t="t"/>
                <a:pathLst>
                  <a:path extrusionOk="0" h="1504" w="1505">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3434950" y="1987125"/>
                <a:ext cx="37600" cy="37625"/>
              </a:xfrm>
              <a:custGeom>
                <a:rect b="b" l="l" r="r" t="t"/>
                <a:pathLst>
                  <a:path extrusionOk="0" h="1505" w="1504">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4287575" y="1789375"/>
                <a:ext cx="37600" cy="37600"/>
              </a:xfrm>
              <a:custGeom>
                <a:rect b="b" l="l" r="r" t="t"/>
                <a:pathLst>
                  <a:path extrusionOk="0" h="1504" w="1504">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4039300" y="1562675"/>
                <a:ext cx="37300" cy="37600"/>
              </a:xfrm>
              <a:custGeom>
                <a:rect b="b" l="l" r="r" t="t"/>
                <a:pathLst>
                  <a:path extrusionOk="0" h="1504" w="1492">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3754075" y="2428650"/>
                <a:ext cx="42525" cy="37400"/>
              </a:xfrm>
              <a:custGeom>
                <a:rect b="b" l="l" r="r" t="t"/>
                <a:pathLst>
                  <a:path extrusionOk="0" h="1496" w="1701">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4471475" y="2611600"/>
                <a:ext cx="43775" cy="37525"/>
              </a:xfrm>
              <a:custGeom>
                <a:rect b="b" l="l" r="r" t="t"/>
                <a:pathLst>
                  <a:path extrusionOk="0" h="1501" w="1751">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3045900" y="2649725"/>
                <a:ext cx="37300" cy="37300"/>
              </a:xfrm>
              <a:custGeom>
                <a:rect b="b" l="l" r="r" t="t"/>
                <a:pathLst>
                  <a:path extrusionOk="0" h="1492" w="1492">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3583225" y="2266300"/>
                <a:ext cx="44875" cy="37525"/>
              </a:xfrm>
              <a:custGeom>
                <a:rect b="b" l="l" r="r" t="t"/>
                <a:pathLst>
                  <a:path extrusionOk="0" h="1501" w="1795">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4225050" y="2447725"/>
                <a:ext cx="43775" cy="37525"/>
              </a:xfrm>
              <a:custGeom>
                <a:rect b="b" l="l" r="r" t="t"/>
                <a:pathLst>
                  <a:path extrusionOk="0" h="1501" w="1751">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4184700" y="1906425"/>
                <a:ext cx="43775" cy="37525"/>
              </a:xfrm>
              <a:custGeom>
                <a:rect b="b" l="l" r="r" t="t"/>
                <a:pathLst>
                  <a:path extrusionOk="0" h="1501" w="1751">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3575400" y="1583100"/>
                <a:ext cx="42225" cy="37400"/>
              </a:xfrm>
              <a:custGeom>
                <a:rect b="b" l="l" r="r" t="t"/>
                <a:pathLst>
                  <a:path extrusionOk="0" h="1496" w="1689">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3231025" y="1595925"/>
                <a:ext cx="37300" cy="37300"/>
              </a:xfrm>
              <a:custGeom>
                <a:rect b="b" l="l" r="r" t="t"/>
                <a:pathLst>
                  <a:path extrusionOk="0" h="1492" w="1492">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0" name="Google Shape;590;p39"/>
          <p:cNvSpPr txBox="1"/>
          <p:nvPr/>
        </p:nvSpPr>
        <p:spPr>
          <a:xfrm>
            <a:off x="3307248" y="655313"/>
            <a:ext cx="17709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rgbClr val="434343"/>
                </a:solidFill>
                <a:latin typeface="Exo 2"/>
                <a:ea typeface="Exo 2"/>
                <a:cs typeface="Exo 2"/>
                <a:sym typeface="Exo 2"/>
              </a:rPr>
              <a:t>Target network</a:t>
            </a:r>
            <a:endParaRPr sz="400">
              <a:solidFill>
                <a:srgbClr val="434343"/>
              </a:solidFill>
            </a:endParaRPr>
          </a:p>
        </p:txBody>
      </p:sp>
      <p:sp>
        <p:nvSpPr>
          <p:cNvPr id="591" name="Google Shape;591;p39"/>
          <p:cNvSpPr/>
          <p:nvPr/>
        </p:nvSpPr>
        <p:spPr>
          <a:xfrm>
            <a:off x="2258600" y="3534975"/>
            <a:ext cx="1510800" cy="505200"/>
          </a:xfrm>
          <a:prstGeom prst="wedgeRoundRectCallout">
            <a:avLst>
              <a:gd fmla="val 12205" name="adj1"/>
              <a:gd fmla="val -81042"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Failure:</a:t>
            </a:r>
            <a:endParaRPr b="1"/>
          </a:p>
          <a:p>
            <a:pPr indent="0" lvl="0" marL="0" rtl="0" algn="ctr">
              <a:spcBef>
                <a:spcPts val="0"/>
              </a:spcBef>
              <a:spcAft>
                <a:spcPts val="0"/>
              </a:spcAft>
              <a:buNone/>
            </a:pPr>
            <a:r>
              <a:rPr b="1" lang="ja"/>
              <a:t>Router failure</a:t>
            </a:r>
            <a:endParaRPr b="1"/>
          </a:p>
        </p:txBody>
      </p:sp>
      <p:sp>
        <p:nvSpPr>
          <p:cNvPr id="592" name="Google Shape;592;p39"/>
          <p:cNvSpPr/>
          <p:nvPr/>
        </p:nvSpPr>
        <p:spPr>
          <a:xfrm>
            <a:off x="5275850" y="757125"/>
            <a:ext cx="1510800" cy="505200"/>
          </a:xfrm>
          <a:prstGeom prst="wedgeRoundRectCallout">
            <a:avLst>
              <a:gd fmla="val -33350" name="adj1"/>
              <a:gd fmla="val 89504"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Failure: </a:t>
            </a:r>
            <a:br>
              <a:rPr b="1" lang="ja"/>
            </a:br>
            <a:r>
              <a:rPr b="1" lang="ja"/>
              <a:t>BGP injection</a:t>
            </a:r>
            <a:endParaRPr b="1"/>
          </a:p>
        </p:txBody>
      </p:sp>
      <p:sp>
        <p:nvSpPr>
          <p:cNvPr id="593" name="Google Shape;593;p39"/>
          <p:cNvSpPr/>
          <p:nvPr/>
        </p:nvSpPr>
        <p:spPr>
          <a:xfrm>
            <a:off x="5275850" y="3040350"/>
            <a:ext cx="1510800" cy="505200"/>
          </a:xfrm>
          <a:prstGeom prst="wedgeRoundRectCallout">
            <a:avLst>
              <a:gd fmla="val -32372" name="adj1"/>
              <a:gd fmla="val -124649"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Failure:</a:t>
            </a:r>
            <a:endParaRPr b="1"/>
          </a:p>
          <a:p>
            <a:pPr indent="0" lvl="0" marL="0" rtl="0" algn="ctr">
              <a:spcBef>
                <a:spcPts val="0"/>
              </a:spcBef>
              <a:spcAft>
                <a:spcPts val="0"/>
              </a:spcAft>
              <a:buNone/>
            </a:pPr>
            <a:r>
              <a:rPr b="1" lang="ja"/>
              <a:t>BGP hijack</a:t>
            </a:r>
            <a:endParaRPr b="1"/>
          </a:p>
        </p:txBody>
      </p:sp>
      <p:sp>
        <p:nvSpPr>
          <p:cNvPr id="594" name="Google Shape;594;p39"/>
          <p:cNvSpPr/>
          <p:nvPr/>
        </p:nvSpPr>
        <p:spPr>
          <a:xfrm>
            <a:off x="251700" y="4247425"/>
            <a:ext cx="1292700" cy="6024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txBox="1"/>
          <p:nvPr/>
        </p:nvSpPr>
        <p:spPr>
          <a:xfrm>
            <a:off x="332075" y="4316425"/>
            <a:ext cx="12927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2000">
                <a:solidFill>
                  <a:schemeClr val="lt1"/>
                </a:solidFill>
                <a:latin typeface="Roboto Condensed"/>
                <a:ea typeface="Roboto Condensed"/>
                <a:cs typeface="Roboto Condensed"/>
                <a:sym typeface="Roboto Condensed"/>
              </a:rPr>
              <a:t>Difficulty</a:t>
            </a:r>
            <a:endParaRPr b="1" sz="2300">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0"/>
          <p:cNvSpPr/>
          <p:nvPr/>
        </p:nvSpPr>
        <p:spPr>
          <a:xfrm>
            <a:off x="7400250" y="1919275"/>
            <a:ext cx="1593000" cy="3055800"/>
          </a:xfrm>
          <a:prstGeom prst="snip2DiagRect">
            <a:avLst>
              <a:gd fmla="val 18257" name="adj1"/>
              <a:gd fmla="val 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a:t>
            </a:r>
            <a:endParaRPr/>
          </a:p>
        </p:txBody>
      </p:sp>
      <p:sp>
        <p:nvSpPr>
          <p:cNvPr id="601" name="Google Shape;601;p40"/>
          <p:cNvSpPr/>
          <p:nvPr/>
        </p:nvSpPr>
        <p:spPr>
          <a:xfrm>
            <a:off x="215950" y="1911475"/>
            <a:ext cx="3982800" cy="2983800"/>
          </a:xfrm>
          <a:prstGeom prst="snip2DiagRect">
            <a:avLst>
              <a:gd fmla="val 18257" name="adj1"/>
              <a:gd fmla="val 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txBox="1"/>
          <p:nvPr>
            <p:ph type="ctrTitle"/>
          </p:nvPr>
        </p:nvSpPr>
        <p:spPr>
          <a:xfrm>
            <a:off x="110625" y="205425"/>
            <a:ext cx="8721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ja"/>
              <a:t>Problem Description</a:t>
            </a:r>
            <a:r>
              <a:rPr lang="ja"/>
              <a:t> ―  Failure Detection in BGP Network</a:t>
            </a:r>
            <a:endParaRPr/>
          </a:p>
          <a:p>
            <a:pPr indent="0" lvl="0" marL="0" rtl="0" algn="l">
              <a:spcBef>
                <a:spcPts val="0"/>
              </a:spcBef>
              <a:spcAft>
                <a:spcPts val="0"/>
              </a:spcAft>
              <a:buNone/>
            </a:pPr>
            <a:r>
              <a:t/>
            </a:r>
            <a:endParaRPr/>
          </a:p>
        </p:txBody>
      </p:sp>
      <p:graphicFrame>
        <p:nvGraphicFramePr>
          <p:cNvPr id="603" name="Google Shape;603;p40"/>
          <p:cNvGraphicFramePr/>
          <p:nvPr/>
        </p:nvGraphicFramePr>
        <p:xfrm>
          <a:off x="215975" y="1911475"/>
          <a:ext cx="3000000" cy="3000000"/>
        </p:xfrm>
        <a:graphic>
          <a:graphicData uri="http://schemas.openxmlformats.org/drawingml/2006/table">
            <a:tbl>
              <a:tblPr>
                <a:noFill/>
                <a:tableStyleId>{177DE689-A99A-44F8-A561-BD841C64569E}</a:tableStyleId>
              </a:tblPr>
              <a:tblGrid>
                <a:gridCol w="796550"/>
                <a:gridCol w="796550"/>
                <a:gridCol w="796550"/>
                <a:gridCol w="796550"/>
                <a:gridCol w="796550"/>
              </a:tblGrid>
              <a:tr h="553700">
                <a:tc>
                  <a:txBody>
                    <a:bodyPr/>
                    <a:lstStyle/>
                    <a:p>
                      <a:pPr indent="0" lvl="0" marL="0" rtl="0" algn="ctr">
                        <a:spcBef>
                          <a:spcPts val="0"/>
                        </a:spcBef>
                        <a:spcAft>
                          <a:spcPts val="0"/>
                        </a:spcAft>
                        <a:buNone/>
                      </a:pPr>
                      <a:r>
                        <a:rPr b="1" lang="ja" sz="1000">
                          <a:latin typeface="Exo 2"/>
                          <a:ea typeface="Exo 2"/>
                          <a:cs typeface="Exo 2"/>
                          <a:sym typeface="Exo 2"/>
                        </a:rPr>
                        <a:t>TIME</a:t>
                      </a:r>
                      <a:endParaRPr b="1" sz="1000">
                        <a:latin typeface="Exo 2"/>
                        <a:ea typeface="Exo 2"/>
                        <a:cs typeface="Exo 2"/>
                        <a:sym typeface="Exo 2"/>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000">
                          <a:latin typeface="Exo 2"/>
                          <a:ea typeface="Exo 2"/>
                          <a:cs typeface="Exo 2"/>
                          <a:sym typeface="Exo 2"/>
                        </a:rPr>
                        <a:t>feature1</a:t>
                      </a:r>
                      <a:endParaRPr b="1" sz="1000">
                        <a:latin typeface="Exo 2"/>
                        <a:ea typeface="Exo 2"/>
                        <a:cs typeface="Exo 2"/>
                        <a:sym typeface="Exo 2"/>
                      </a:endParaRPr>
                    </a:p>
                    <a:p>
                      <a:pPr indent="0" lvl="0" marL="0" rtl="0" algn="ctr">
                        <a:spcBef>
                          <a:spcPts val="0"/>
                        </a:spcBef>
                        <a:spcAft>
                          <a:spcPts val="0"/>
                        </a:spcAft>
                        <a:buNone/>
                      </a:pPr>
                      <a:r>
                        <a:rPr b="1" lang="ja" sz="600">
                          <a:latin typeface="Exo 2"/>
                          <a:ea typeface="Exo 2"/>
                          <a:cs typeface="Exo 2"/>
                          <a:sym typeface="Exo 2"/>
                        </a:rPr>
                        <a:t>（Rx packet）</a:t>
                      </a:r>
                      <a:endParaRPr b="1" sz="600">
                        <a:latin typeface="Exo 2"/>
                        <a:ea typeface="Exo 2"/>
                        <a:cs typeface="Exo 2"/>
                        <a:sym typeface="Exo 2"/>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000">
                          <a:latin typeface="Exo 2"/>
                          <a:ea typeface="Exo 2"/>
                          <a:cs typeface="Exo 2"/>
                          <a:sym typeface="Exo 2"/>
                        </a:rPr>
                        <a:t>feature2</a:t>
                      </a:r>
                      <a:endParaRPr b="1" sz="1000">
                        <a:latin typeface="Exo 2"/>
                        <a:ea typeface="Exo 2"/>
                        <a:cs typeface="Exo 2"/>
                        <a:sym typeface="Exo 2"/>
                      </a:endParaRPr>
                    </a:p>
                    <a:p>
                      <a:pPr indent="0" lvl="0" marL="0" rtl="0" algn="ctr">
                        <a:spcBef>
                          <a:spcPts val="0"/>
                        </a:spcBef>
                        <a:spcAft>
                          <a:spcPts val="0"/>
                        </a:spcAft>
                        <a:buClr>
                          <a:schemeClr val="accent6"/>
                        </a:buClr>
                        <a:buSzPts val="1100"/>
                        <a:buFont typeface="Arial"/>
                        <a:buNone/>
                      </a:pPr>
                      <a:r>
                        <a:rPr b="1" lang="ja" sz="600">
                          <a:latin typeface="Exo 2"/>
                          <a:ea typeface="Exo 2"/>
                          <a:cs typeface="Exo 2"/>
                          <a:sym typeface="Exo 2"/>
                        </a:rPr>
                        <a:t>（Tx @scket</a:t>
                      </a:r>
                      <a:r>
                        <a:rPr b="1" lang="ja" sz="600">
                          <a:latin typeface="Exo 2"/>
                          <a:ea typeface="Exo 2"/>
                          <a:cs typeface="Exo 2"/>
                          <a:sym typeface="Exo 2"/>
                        </a:rPr>
                        <a:t>）</a:t>
                      </a:r>
                      <a:endParaRPr b="1" sz="1000">
                        <a:latin typeface="Exo 2"/>
                        <a:ea typeface="Exo 2"/>
                        <a:cs typeface="Exo 2"/>
                        <a:sym typeface="Exo 2"/>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000">
                          <a:latin typeface="Exo 2"/>
                          <a:ea typeface="Exo 2"/>
                          <a:cs typeface="Exo 2"/>
                          <a:sym typeface="Exo 2"/>
                        </a:rPr>
                        <a:t>feature3</a:t>
                      </a:r>
                      <a:endParaRPr b="1" sz="1000">
                        <a:latin typeface="Exo 2"/>
                        <a:ea typeface="Exo 2"/>
                        <a:cs typeface="Exo 2"/>
                        <a:sym typeface="Exo 2"/>
                      </a:endParaRPr>
                    </a:p>
                    <a:p>
                      <a:pPr indent="0" lvl="0" marL="0" rtl="0" algn="ctr">
                        <a:spcBef>
                          <a:spcPts val="0"/>
                        </a:spcBef>
                        <a:spcAft>
                          <a:spcPts val="0"/>
                        </a:spcAft>
                        <a:buClr>
                          <a:schemeClr val="accent6"/>
                        </a:buClr>
                        <a:buSzPts val="1100"/>
                        <a:buFont typeface="Arial"/>
                        <a:buNone/>
                      </a:pPr>
                      <a:r>
                        <a:rPr b="1" lang="ja" sz="600">
                          <a:latin typeface="Exo 2"/>
                          <a:ea typeface="Exo 2"/>
                          <a:cs typeface="Exo 2"/>
                          <a:sym typeface="Exo 2"/>
                        </a:rPr>
                        <a:t>（CPU usage</a:t>
                      </a:r>
                      <a:r>
                        <a:rPr b="1" lang="ja" sz="600">
                          <a:latin typeface="Exo 2"/>
                          <a:ea typeface="Exo 2"/>
                          <a:cs typeface="Exo 2"/>
                          <a:sym typeface="Exo 2"/>
                        </a:rPr>
                        <a:t>）</a:t>
                      </a:r>
                      <a:endParaRPr b="1" sz="1000">
                        <a:latin typeface="Exo 2"/>
                        <a:ea typeface="Exo 2"/>
                        <a:cs typeface="Exo 2"/>
                        <a:sym typeface="Exo 2"/>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5">
                  <a:txBody>
                    <a:bodyPr/>
                    <a:lstStyle/>
                    <a:p>
                      <a:pPr indent="0" lvl="0" marL="0" rtl="0" algn="ctr">
                        <a:spcBef>
                          <a:spcPts val="0"/>
                        </a:spcBef>
                        <a:spcAft>
                          <a:spcPts val="0"/>
                        </a:spcAft>
                        <a:buNone/>
                      </a:pPr>
                      <a:r>
                        <a:t/>
                      </a:r>
                      <a:endParaRPr b="1" sz="1000">
                        <a:solidFill>
                          <a:schemeClr val="lt1"/>
                        </a:solidFill>
                        <a:latin typeface="Exo 2"/>
                        <a:ea typeface="Exo 2"/>
                        <a:cs typeface="Exo 2"/>
                        <a:sym typeface="Exo 2"/>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67600">
                <a:tc>
                  <a:txBody>
                    <a:bodyPr/>
                    <a:lstStyle/>
                    <a:p>
                      <a:pPr indent="0" lvl="0" marL="0" rtl="0" algn="ctr">
                        <a:spcBef>
                          <a:spcPts val="0"/>
                        </a:spcBef>
                        <a:spcAft>
                          <a:spcPts val="0"/>
                        </a:spcAft>
                        <a:buNone/>
                      </a:pPr>
                      <a:r>
                        <a:rPr b="1" lang="ja" sz="800">
                          <a:latin typeface="Exo 2"/>
                          <a:ea typeface="Exo 2"/>
                          <a:cs typeface="Exo 2"/>
                          <a:sym typeface="Exo 2"/>
                        </a:rPr>
                        <a:t>2020/07/07 10:21</a:t>
                      </a:r>
                      <a:endParaRPr b="1" sz="800">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0.87</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32</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23</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667600">
                <a:tc>
                  <a:txBody>
                    <a:bodyPr/>
                    <a:lstStyle/>
                    <a:p>
                      <a:pPr indent="0" lvl="0" marL="0" rtl="0" algn="ctr">
                        <a:spcBef>
                          <a:spcPts val="0"/>
                        </a:spcBef>
                        <a:spcAft>
                          <a:spcPts val="0"/>
                        </a:spcAft>
                        <a:buNone/>
                      </a:pPr>
                      <a:r>
                        <a:rPr b="1" lang="ja" sz="800">
                          <a:latin typeface="Exo 2"/>
                          <a:ea typeface="Exo 2"/>
                          <a:cs typeface="Exo 2"/>
                          <a:sym typeface="Exo 2"/>
                        </a:rPr>
                        <a:t>2020/07/07 10:22</a:t>
                      </a:r>
                      <a:endParaRPr b="1" sz="800">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67</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23</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45</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95500">
                <a:tc>
                  <a:txBody>
                    <a:bodyPr/>
                    <a:lstStyle/>
                    <a:p>
                      <a:pPr indent="0" lvl="0" marL="0" rtl="0" algn="ctr">
                        <a:spcBef>
                          <a:spcPts val="0"/>
                        </a:spcBef>
                        <a:spcAft>
                          <a:spcPts val="0"/>
                        </a:spcAft>
                        <a:buNone/>
                      </a:pPr>
                      <a:r>
                        <a:rPr b="1" lang="ja" sz="800">
                          <a:latin typeface="Exo 2"/>
                          <a:ea typeface="Exo 2"/>
                          <a:cs typeface="Exo 2"/>
                          <a:sym typeface="Exo 2"/>
                        </a:rPr>
                        <a:t>2020/07/07 10:23</a:t>
                      </a:r>
                      <a:endParaRPr b="1" sz="800">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67</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49</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latin typeface="Roboto Condensed Light"/>
                          <a:ea typeface="Roboto Condensed Light"/>
                          <a:cs typeface="Roboto Condensed Light"/>
                          <a:sym typeface="Roboto Condensed Light"/>
                        </a:rPr>
                        <a:t>0.</a:t>
                      </a:r>
                      <a:r>
                        <a:rPr lang="ja">
                          <a:latin typeface="Roboto Condensed Light"/>
                          <a:ea typeface="Roboto Condensed Light"/>
                          <a:cs typeface="Roboto Condensed Light"/>
                          <a:sym typeface="Roboto Condensed Light"/>
                        </a:rPr>
                        <a:t>78</a:t>
                      </a:r>
                      <a:endParaRPr>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499300">
                <a:tc gridSpan="4">
                  <a:txBody>
                    <a:bodyPr/>
                    <a:lstStyle/>
                    <a:p>
                      <a:pPr indent="0" lvl="0" marL="0" rtl="0" algn="ctr">
                        <a:spcBef>
                          <a:spcPts val="0"/>
                        </a:spcBef>
                        <a:spcAft>
                          <a:spcPts val="0"/>
                        </a:spcAft>
                        <a:buNone/>
                      </a:pPr>
                      <a:r>
                        <a:t/>
                      </a:r>
                      <a:endParaRPr b="1" sz="8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c vMerge="1"/>
              </a:tr>
            </a:tbl>
          </a:graphicData>
        </a:graphic>
      </p:graphicFrame>
      <p:sp>
        <p:nvSpPr>
          <p:cNvPr id="604" name="Google Shape;604;p40"/>
          <p:cNvSpPr/>
          <p:nvPr/>
        </p:nvSpPr>
        <p:spPr>
          <a:xfrm>
            <a:off x="4885650" y="1919275"/>
            <a:ext cx="1593000" cy="3055800"/>
          </a:xfrm>
          <a:prstGeom prst="snip2DiagRect">
            <a:avLst>
              <a:gd fmla="val 1825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txBox="1"/>
          <p:nvPr/>
        </p:nvSpPr>
        <p:spPr>
          <a:xfrm>
            <a:off x="3536475" y="3094625"/>
            <a:ext cx="585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
        <p:nvSpPr>
          <p:cNvPr id="606" name="Google Shape;606;p40"/>
          <p:cNvSpPr txBox="1"/>
          <p:nvPr/>
        </p:nvSpPr>
        <p:spPr>
          <a:xfrm rot="5400000">
            <a:off x="1914850" y="4526275"/>
            <a:ext cx="585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graphicFrame>
        <p:nvGraphicFramePr>
          <p:cNvPr id="607" name="Google Shape;607;p40"/>
          <p:cNvGraphicFramePr/>
          <p:nvPr/>
        </p:nvGraphicFramePr>
        <p:xfrm>
          <a:off x="4885650" y="1911525"/>
          <a:ext cx="3000000" cy="3000000"/>
        </p:xfrm>
        <a:graphic>
          <a:graphicData uri="http://schemas.openxmlformats.org/drawingml/2006/table">
            <a:tbl>
              <a:tblPr>
                <a:noFill/>
                <a:tableStyleId>{177DE689-A99A-44F8-A561-BD841C64569E}</a:tableStyleId>
              </a:tblPr>
              <a:tblGrid>
                <a:gridCol w="796550"/>
                <a:gridCol w="796550"/>
              </a:tblGrid>
              <a:tr h="553700">
                <a:tc>
                  <a:txBody>
                    <a:bodyPr/>
                    <a:lstStyle/>
                    <a:p>
                      <a:pPr indent="0" lvl="0" marL="0" rtl="0" algn="ctr">
                        <a:spcBef>
                          <a:spcPts val="0"/>
                        </a:spcBef>
                        <a:spcAft>
                          <a:spcPts val="0"/>
                        </a:spcAft>
                        <a:buNone/>
                      </a:pPr>
                      <a:r>
                        <a:rPr b="1" lang="ja" sz="1000">
                          <a:solidFill>
                            <a:schemeClr val="lt1"/>
                          </a:solidFill>
                          <a:latin typeface="Exo 2"/>
                          <a:ea typeface="Exo 2"/>
                          <a:cs typeface="Exo 2"/>
                          <a:sym typeface="Exo 2"/>
                        </a:rPr>
                        <a:t>TIME</a:t>
                      </a:r>
                      <a:endParaRPr b="1" sz="1000">
                        <a:solidFill>
                          <a:schemeClr val="lt1"/>
                        </a:solidFill>
                        <a:latin typeface="Exo 2"/>
                        <a:ea typeface="Exo 2"/>
                        <a:cs typeface="Exo 2"/>
                        <a:sym typeface="Exo 2"/>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000">
                          <a:solidFill>
                            <a:schemeClr val="lt1"/>
                          </a:solidFill>
                          <a:latin typeface="Exo 2"/>
                          <a:ea typeface="Exo 2"/>
                          <a:cs typeface="Exo 2"/>
                          <a:sym typeface="Exo 2"/>
                        </a:rPr>
                        <a:t>predicted</a:t>
                      </a:r>
                      <a:endParaRPr b="1" sz="1000">
                        <a:solidFill>
                          <a:schemeClr val="lt1"/>
                        </a:solidFill>
                        <a:latin typeface="Exo 2"/>
                        <a:ea typeface="Exo 2"/>
                        <a:cs typeface="Exo 2"/>
                        <a:sym typeface="Exo 2"/>
                      </a:endParaRPr>
                    </a:p>
                    <a:p>
                      <a:pPr indent="0" lvl="0" marL="0" rtl="0" algn="ctr">
                        <a:spcBef>
                          <a:spcPts val="0"/>
                        </a:spcBef>
                        <a:spcAft>
                          <a:spcPts val="0"/>
                        </a:spcAft>
                        <a:buNone/>
                      </a:pPr>
                      <a:r>
                        <a:rPr b="1" lang="ja" sz="1000">
                          <a:solidFill>
                            <a:schemeClr val="lt1"/>
                          </a:solidFill>
                          <a:latin typeface="Exo 2"/>
                          <a:ea typeface="Exo 2"/>
                          <a:cs typeface="Exo 2"/>
                          <a:sym typeface="Exo 2"/>
                        </a:rPr>
                        <a:t>isFailure</a:t>
                      </a:r>
                      <a:endParaRPr b="1" sz="1000">
                        <a:solidFill>
                          <a:schemeClr val="lt1"/>
                        </a:solidFill>
                        <a:latin typeface="Exo 2"/>
                        <a:ea typeface="Exo 2"/>
                        <a:cs typeface="Exo 2"/>
                        <a:sym typeface="Exo 2"/>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667600">
                <a:tc>
                  <a:txBody>
                    <a:bodyPr/>
                    <a:lstStyle/>
                    <a:p>
                      <a:pPr indent="0" lvl="0" marL="0" rtl="0" algn="ctr">
                        <a:spcBef>
                          <a:spcPts val="0"/>
                        </a:spcBef>
                        <a:spcAft>
                          <a:spcPts val="0"/>
                        </a:spcAft>
                        <a:buNone/>
                      </a:pPr>
                      <a:r>
                        <a:rPr b="1" lang="ja" sz="800">
                          <a:solidFill>
                            <a:schemeClr val="lt1"/>
                          </a:solidFill>
                          <a:latin typeface="Exo 2"/>
                          <a:ea typeface="Exo 2"/>
                          <a:cs typeface="Exo 2"/>
                          <a:sym typeface="Exo 2"/>
                        </a:rPr>
                        <a:t>2020/07/07 10:21</a:t>
                      </a:r>
                      <a:endParaRPr b="1" sz="8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ja">
                          <a:solidFill>
                            <a:schemeClr val="lt1"/>
                          </a:solidFill>
                          <a:latin typeface="Roboto Condensed Light"/>
                          <a:ea typeface="Roboto Condensed Light"/>
                          <a:cs typeface="Roboto Condensed Light"/>
                          <a:sym typeface="Roboto Condensed Light"/>
                        </a:rPr>
                        <a:t>false</a:t>
                      </a:r>
                      <a:endParaRPr>
                        <a:solidFill>
                          <a:schemeClr val="lt1"/>
                        </a:solidFill>
                        <a:latin typeface="Roboto Condensed Light"/>
                        <a:ea typeface="Roboto Condensed Light"/>
                        <a:cs typeface="Roboto Condensed Light"/>
                        <a:sym typeface="Roboto Condensed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600">
                <a:tc>
                  <a:txBody>
                    <a:bodyPr/>
                    <a:lstStyle/>
                    <a:p>
                      <a:pPr indent="0" lvl="0" marL="0" rtl="0" algn="ctr">
                        <a:spcBef>
                          <a:spcPts val="0"/>
                        </a:spcBef>
                        <a:spcAft>
                          <a:spcPts val="0"/>
                        </a:spcAft>
                        <a:buNone/>
                      </a:pPr>
                      <a:r>
                        <a:rPr b="1" lang="ja" sz="800">
                          <a:solidFill>
                            <a:schemeClr val="lt1"/>
                          </a:solidFill>
                          <a:latin typeface="Exo 2"/>
                          <a:ea typeface="Exo 2"/>
                          <a:cs typeface="Exo 2"/>
                          <a:sym typeface="Exo 2"/>
                        </a:rPr>
                        <a:t>2020/07/07 10:22</a:t>
                      </a:r>
                      <a:endParaRPr b="1" sz="8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a:solidFill>
                            <a:srgbClr val="E69138"/>
                          </a:solidFill>
                          <a:latin typeface="Roboto Condensed"/>
                          <a:ea typeface="Roboto Condensed"/>
                          <a:cs typeface="Roboto Condensed"/>
                          <a:sym typeface="Roboto Condensed"/>
                        </a:rPr>
                        <a:t>true</a:t>
                      </a:r>
                      <a:endParaRPr b="1">
                        <a:solidFill>
                          <a:srgbClr val="E69138"/>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00">
                <a:tc>
                  <a:txBody>
                    <a:bodyPr/>
                    <a:lstStyle/>
                    <a:p>
                      <a:pPr indent="0" lvl="0" marL="0" rtl="0" algn="ctr">
                        <a:spcBef>
                          <a:spcPts val="0"/>
                        </a:spcBef>
                        <a:spcAft>
                          <a:spcPts val="0"/>
                        </a:spcAft>
                        <a:buNone/>
                      </a:pPr>
                      <a:r>
                        <a:rPr b="1" lang="ja" sz="800">
                          <a:solidFill>
                            <a:schemeClr val="lt1"/>
                          </a:solidFill>
                          <a:latin typeface="Exo 2"/>
                          <a:ea typeface="Exo 2"/>
                          <a:cs typeface="Exo 2"/>
                          <a:sym typeface="Exo 2"/>
                        </a:rPr>
                        <a:t>2020/07/07 10:23</a:t>
                      </a:r>
                      <a:endParaRPr b="1" sz="800">
                        <a:solidFill>
                          <a:schemeClr val="lt1"/>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a:solidFill>
                            <a:srgbClr val="E69138"/>
                          </a:solidFill>
                          <a:latin typeface="Roboto Condensed"/>
                          <a:ea typeface="Roboto Condensed"/>
                          <a:cs typeface="Roboto Condensed"/>
                          <a:sym typeface="Roboto Condensed"/>
                        </a:rPr>
                        <a:t>true</a:t>
                      </a:r>
                      <a:endParaRPr b="1">
                        <a:solidFill>
                          <a:srgbClr val="E69138"/>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9300">
                <a:tc gridSpan="2">
                  <a:txBody>
                    <a:bodyPr/>
                    <a:lstStyle/>
                    <a:p>
                      <a:pPr indent="0" lvl="0" marL="0" rtl="0" algn="ctr">
                        <a:spcBef>
                          <a:spcPts val="0"/>
                        </a:spcBef>
                        <a:spcAft>
                          <a:spcPts val="0"/>
                        </a:spcAft>
                        <a:buNone/>
                      </a:pPr>
                      <a:r>
                        <a:t/>
                      </a:r>
                      <a:endParaRPr b="1" sz="800">
                        <a:solidFill>
                          <a:srgbClr val="E69138"/>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cxnSp>
        <p:nvCxnSpPr>
          <p:cNvPr id="608" name="Google Shape;608;p40"/>
          <p:cNvCxnSpPr/>
          <p:nvPr/>
        </p:nvCxnSpPr>
        <p:spPr>
          <a:xfrm>
            <a:off x="3402175" y="2758700"/>
            <a:ext cx="1496400" cy="0"/>
          </a:xfrm>
          <a:prstGeom prst="straightConnector1">
            <a:avLst/>
          </a:prstGeom>
          <a:noFill/>
          <a:ln cap="flat" cmpd="sng" w="19050">
            <a:solidFill>
              <a:srgbClr val="000000"/>
            </a:solidFill>
            <a:prstDash val="solid"/>
            <a:round/>
            <a:headEnd len="med" w="med" type="none"/>
            <a:tailEnd len="med" w="med" type="triangle"/>
          </a:ln>
        </p:spPr>
      </p:cxnSp>
      <p:cxnSp>
        <p:nvCxnSpPr>
          <p:cNvPr id="609" name="Google Shape;609;p40"/>
          <p:cNvCxnSpPr/>
          <p:nvPr/>
        </p:nvCxnSpPr>
        <p:spPr>
          <a:xfrm>
            <a:off x="3402175" y="3444500"/>
            <a:ext cx="1496400" cy="0"/>
          </a:xfrm>
          <a:prstGeom prst="straightConnector1">
            <a:avLst/>
          </a:prstGeom>
          <a:noFill/>
          <a:ln cap="flat" cmpd="sng" w="19050">
            <a:solidFill>
              <a:srgbClr val="000000"/>
            </a:solidFill>
            <a:prstDash val="solid"/>
            <a:round/>
            <a:headEnd len="med" w="med" type="none"/>
            <a:tailEnd len="med" w="med" type="triangle"/>
          </a:ln>
        </p:spPr>
      </p:cxnSp>
      <p:cxnSp>
        <p:nvCxnSpPr>
          <p:cNvPr id="610" name="Google Shape;610;p40"/>
          <p:cNvCxnSpPr/>
          <p:nvPr/>
        </p:nvCxnSpPr>
        <p:spPr>
          <a:xfrm>
            <a:off x="3402175" y="4130300"/>
            <a:ext cx="1496400" cy="0"/>
          </a:xfrm>
          <a:prstGeom prst="straightConnector1">
            <a:avLst/>
          </a:prstGeom>
          <a:noFill/>
          <a:ln cap="flat" cmpd="sng" w="19050">
            <a:solidFill>
              <a:srgbClr val="000000"/>
            </a:solidFill>
            <a:prstDash val="solid"/>
            <a:round/>
            <a:headEnd len="med" w="med" type="none"/>
            <a:tailEnd len="med" w="med" type="triangle"/>
          </a:ln>
        </p:spPr>
      </p:cxnSp>
      <p:sp>
        <p:nvSpPr>
          <p:cNvPr id="611" name="Google Shape;611;p40"/>
          <p:cNvSpPr txBox="1"/>
          <p:nvPr/>
        </p:nvSpPr>
        <p:spPr>
          <a:xfrm>
            <a:off x="4207788" y="2443500"/>
            <a:ext cx="6858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predict</a:t>
            </a:r>
            <a:endParaRPr b="1">
              <a:latin typeface="Roboto Condensed"/>
              <a:ea typeface="Roboto Condensed"/>
              <a:cs typeface="Roboto Condensed"/>
              <a:sym typeface="Roboto Condensed"/>
            </a:endParaRPr>
          </a:p>
        </p:txBody>
      </p:sp>
      <p:sp>
        <p:nvSpPr>
          <p:cNvPr id="612" name="Google Shape;612;p40"/>
          <p:cNvSpPr txBox="1"/>
          <p:nvPr/>
        </p:nvSpPr>
        <p:spPr>
          <a:xfrm>
            <a:off x="4207775" y="3122675"/>
            <a:ext cx="6858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predict</a:t>
            </a:r>
            <a:endParaRPr b="1">
              <a:latin typeface="Roboto Condensed"/>
              <a:ea typeface="Roboto Condensed"/>
              <a:cs typeface="Roboto Condensed"/>
              <a:sym typeface="Roboto Condensed"/>
            </a:endParaRPr>
          </a:p>
        </p:txBody>
      </p:sp>
      <p:sp>
        <p:nvSpPr>
          <p:cNvPr id="613" name="Google Shape;613;p40"/>
          <p:cNvSpPr txBox="1"/>
          <p:nvPr/>
        </p:nvSpPr>
        <p:spPr>
          <a:xfrm>
            <a:off x="4207788" y="3801850"/>
            <a:ext cx="6858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predict</a:t>
            </a:r>
            <a:endParaRPr b="1">
              <a:latin typeface="Roboto Condensed"/>
              <a:ea typeface="Roboto Condensed"/>
              <a:cs typeface="Roboto Condensed"/>
              <a:sym typeface="Roboto Condensed"/>
            </a:endParaRPr>
          </a:p>
        </p:txBody>
      </p:sp>
      <p:sp>
        <p:nvSpPr>
          <p:cNvPr id="614" name="Google Shape;614;p40"/>
          <p:cNvSpPr txBox="1"/>
          <p:nvPr/>
        </p:nvSpPr>
        <p:spPr>
          <a:xfrm rot="5400000">
            <a:off x="5572450" y="4526275"/>
            <a:ext cx="585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FFFFFF"/>
                </a:solidFill>
                <a:latin typeface="Roboto Condensed Light"/>
                <a:ea typeface="Roboto Condensed Light"/>
                <a:cs typeface="Roboto Condensed Light"/>
                <a:sym typeface="Roboto Condensed Light"/>
              </a:rPr>
              <a:t>・・・</a:t>
            </a:r>
            <a:endParaRPr>
              <a:solidFill>
                <a:srgbClr val="FFFFFF"/>
              </a:solidFill>
              <a:latin typeface="Roboto Condensed Light"/>
              <a:ea typeface="Roboto Condensed Light"/>
              <a:cs typeface="Roboto Condensed Light"/>
              <a:sym typeface="Roboto Condensed Light"/>
            </a:endParaRPr>
          </a:p>
        </p:txBody>
      </p:sp>
      <p:graphicFrame>
        <p:nvGraphicFramePr>
          <p:cNvPr id="615" name="Google Shape;615;p40"/>
          <p:cNvGraphicFramePr/>
          <p:nvPr/>
        </p:nvGraphicFramePr>
        <p:xfrm>
          <a:off x="7400250" y="1911525"/>
          <a:ext cx="3000000" cy="3000000"/>
        </p:xfrm>
        <a:graphic>
          <a:graphicData uri="http://schemas.openxmlformats.org/drawingml/2006/table">
            <a:tbl>
              <a:tblPr>
                <a:noFill/>
                <a:tableStyleId>{177DE689-A99A-44F8-A561-BD841C64569E}</a:tableStyleId>
              </a:tblPr>
              <a:tblGrid>
                <a:gridCol w="796550"/>
                <a:gridCol w="796550"/>
              </a:tblGrid>
              <a:tr h="553700">
                <a:tc>
                  <a:txBody>
                    <a:bodyPr/>
                    <a:lstStyle/>
                    <a:p>
                      <a:pPr indent="0" lvl="0" marL="0" rtl="0" algn="ctr">
                        <a:spcBef>
                          <a:spcPts val="0"/>
                        </a:spcBef>
                        <a:spcAft>
                          <a:spcPts val="0"/>
                        </a:spcAft>
                        <a:buNone/>
                      </a:pPr>
                      <a:r>
                        <a:rPr b="1" lang="ja" sz="1000">
                          <a:latin typeface="Exo 2"/>
                          <a:ea typeface="Exo 2"/>
                          <a:cs typeface="Exo 2"/>
                          <a:sym typeface="Exo 2"/>
                        </a:rPr>
                        <a:t>TIME</a:t>
                      </a:r>
                      <a:endParaRPr b="1" sz="1000">
                        <a:latin typeface="Exo 2"/>
                        <a:ea typeface="Exo 2"/>
                        <a:cs typeface="Exo 2"/>
                        <a:sym typeface="Exo 2"/>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sz="1000">
                          <a:latin typeface="Exo 2"/>
                          <a:ea typeface="Exo 2"/>
                          <a:cs typeface="Exo 2"/>
                          <a:sym typeface="Exo 2"/>
                        </a:rPr>
                        <a:t>truth</a:t>
                      </a:r>
                      <a:endParaRPr b="1" sz="1000">
                        <a:latin typeface="Exo 2"/>
                        <a:ea typeface="Exo 2"/>
                        <a:cs typeface="Exo 2"/>
                        <a:sym typeface="Exo 2"/>
                      </a:endParaRPr>
                    </a:p>
                    <a:p>
                      <a:pPr indent="0" lvl="0" marL="0" rtl="0" algn="ctr">
                        <a:spcBef>
                          <a:spcPts val="0"/>
                        </a:spcBef>
                        <a:spcAft>
                          <a:spcPts val="0"/>
                        </a:spcAft>
                        <a:buNone/>
                      </a:pPr>
                      <a:r>
                        <a:rPr b="1" lang="ja" sz="1000">
                          <a:latin typeface="Exo 2"/>
                          <a:ea typeface="Exo 2"/>
                          <a:cs typeface="Exo 2"/>
                          <a:sym typeface="Exo 2"/>
                        </a:rPr>
                        <a:t>isFailure</a:t>
                      </a:r>
                      <a:endParaRPr b="1" sz="1000">
                        <a:latin typeface="Exo 2"/>
                        <a:ea typeface="Exo 2"/>
                        <a:cs typeface="Exo 2"/>
                        <a:sym typeface="Exo 2"/>
                      </a:endParaRPr>
                    </a:p>
                  </a:txBody>
                  <a:tcPr marT="91425" marB="91425" marR="91425" marL="91425" anchor="b">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667600">
                <a:tc>
                  <a:txBody>
                    <a:bodyPr/>
                    <a:lstStyle/>
                    <a:p>
                      <a:pPr indent="0" lvl="0" marL="0" rtl="0" algn="ctr">
                        <a:spcBef>
                          <a:spcPts val="0"/>
                        </a:spcBef>
                        <a:spcAft>
                          <a:spcPts val="0"/>
                        </a:spcAft>
                        <a:buNone/>
                      </a:pPr>
                      <a:r>
                        <a:rPr b="1" lang="ja" sz="800">
                          <a:latin typeface="Exo 2"/>
                          <a:ea typeface="Exo 2"/>
                          <a:cs typeface="Exo 2"/>
                          <a:sym typeface="Exo 2"/>
                        </a:rPr>
                        <a:t>2020/07/07 10:21</a:t>
                      </a:r>
                      <a:endParaRPr b="1" sz="800">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a:solidFill>
                            <a:srgbClr val="FF9900"/>
                          </a:solidFill>
                          <a:latin typeface="Roboto Condensed"/>
                          <a:ea typeface="Roboto Condensed"/>
                          <a:cs typeface="Roboto Condensed"/>
                          <a:sym typeface="Roboto Condensed"/>
                        </a:rPr>
                        <a:t>false</a:t>
                      </a:r>
                      <a:endParaRPr b="1">
                        <a:solidFill>
                          <a:srgbClr val="FF9900"/>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600">
                <a:tc>
                  <a:txBody>
                    <a:bodyPr/>
                    <a:lstStyle/>
                    <a:p>
                      <a:pPr indent="0" lvl="0" marL="0" rtl="0" algn="ctr">
                        <a:spcBef>
                          <a:spcPts val="0"/>
                        </a:spcBef>
                        <a:spcAft>
                          <a:spcPts val="0"/>
                        </a:spcAft>
                        <a:buNone/>
                      </a:pPr>
                      <a:r>
                        <a:rPr b="1" lang="ja" sz="800">
                          <a:latin typeface="Exo 2"/>
                          <a:ea typeface="Exo 2"/>
                          <a:cs typeface="Exo 2"/>
                          <a:sym typeface="Exo 2"/>
                        </a:rPr>
                        <a:t>2020/07/07 10:22</a:t>
                      </a:r>
                      <a:endParaRPr b="1" sz="800">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a:solidFill>
                            <a:srgbClr val="E69138"/>
                          </a:solidFill>
                          <a:latin typeface="Roboto Condensed"/>
                          <a:ea typeface="Roboto Condensed"/>
                          <a:cs typeface="Roboto Condensed"/>
                          <a:sym typeface="Roboto Condensed"/>
                        </a:rPr>
                        <a:t>true</a:t>
                      </a:r>
                      <a:endParaRPr b="1">
                        <a:solidFill>
                          <a:srgbClr val="E69138"/>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00">
                <a:tc>
                  <a:txBody>
                    <a:bodyPr/>
                    <a:lstStyle/>
                    <a:p>
                      <a:pPr indent="0" lvl="0" marL="0" rtl="0" algn="ctr">
                        <a:spcBef>
                          <a:spcPts val="0"/>
                        </a:spcBef>
                        <a:spcAft>
                          <a:spcPts val="0"/>
                        </a:spcAft>
                        <a:buNone/>
                      </a:pPr>
                      <a:r>
                        <a:rPr b="1" lang="ja" sz="800">
                          <a:latin typeface="Exo 2"/>
                          <a:ea typeface="Exo 2"/>
                          <a:cs typeface="Exo 2"/>
                          <a:sym typeface="Exo 2"/>
                        </a:rPr>
                        <a:t>2020/07/07 10:23</a:t>
                      </a:r>
                      <a:endParaRPr b="1" sz="800">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ja">
                          <a:solidFill>
                            <a:srgbClr val="6D9EEB"/>
                          </a:solidFill>
                          <a:latin typeface="Roboto Condensed"/>
                          <a:ea typeface="Roboto Condensed"/>
                          <a:cs typeface="Roboto Condensed"/>
                          <a:sym typeface="Roboto Condensed"/>
                        </a:rPr>
                        <a:t>false</a:t>
                      </a:r>
                      <a:endParaRPr b="1">
                        <a:solidFill>
                          <a:srgbClr val="6D9EEB"/>
                        </a:solidFill>
                        <a:latin typeface="Roboto Condensed"/>
                        <a:ea typeface="Roboto Condensed"/>
                        <a:cs typeface="Roboto Condensed"/>
                        <a:sym typeface="Roboto Condense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9300">
                <a:tc gridSpan="2">
                  <a:txBody>
                    <a:bodyPr/>
                    <a:lstStyle/>
                    <a:p>
                      <a:pPr indent="0" lvl="0" marL="0" rtl="0" algn="ctr">
                        <a:spcBef>
                          <a:spcPts val="0"/>
                        </a:spcBef>
                        <a:spcAft>
                          <a:spcPts val="0"/>
                        </a:spcAft>
                        <a:buNone/>
                      </a:pPr>
                      <a:r>
                        <a:t/>
                      </a:r>
                      <a:endParaRPr b="1" sz="800">
                        <a:solidFill>
                          <a:srgbClr val="E69138"/>
                        </a:solidFill>
                        <a:latin typeface="Exo 2"/>
                        <a:ea typeface="Exo 2"/>
                        <a:cs typeface="Exo 2"/>
                        <a:sym typeface="Exo 2"/>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
        <p:nvSpPr>
          <p:cNvPr id="616" name="Google Shape;616;p40"/>
          <p:cNvSpPr txBox="1"/>
          <p:nvPr/>
        </p:nvSpPr>
        <p:spPr>
          <a:xfrm rot="5400000">
            <a:off x="7934650" y="4526275"/>
            <a:ext cx="585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cxnSp>
        <p:nvCxnSpPr>
          <p:cNvPr id="617" name="Google Shape;617;p40"/>
          <p:cNvCxnSpPr/>
          <p:nvPr/>
        </p:nvCxnSpPr>
        <p:spPr>
          <a:xfrm>
            <a:off x="6478750" y="2758700"/>
            <a:ext cx="910200" cy="0"/>
          </a:xfrm>
          <a:prstGeom prst="straightConnector1">
            <a:avLst/>
          </a:prstGeom>
          <a:noFill/>
          <a:ln cap="flat" cmpd="sng" w="19050">
            <a:solidFill>
              <a:srgbClr val="000000"/>
            </a:solidFill>
            <a:prstDash val="solid"/>
            <a:round/>
            <a:headEnd len="med" w="med" type="triangle"/>
            <a:tailEnd len="med" w="med" type="triangle"/>
          </a:ln>
        </p:spPr>
      </p:cxnSp>
      <p:cxnSp>
        <p:nvCxnSpPr>
          <p:cNvPr id="618" name="Google Shape;618;p40"/>
          <p:cNvCxnSpPr/>
          <p:nvPr/>
        </p:nvCxnSpPr>
        <p:spPr>
          <a:xfrm>
            <a:off x="6478750" y="3444500"/>
            <a:ext cx="910200" cy="0"/>
          </a:xfrm>
          <a:prstGeom prst="straightConnector1">
            <a:avLst/>
          </a:prstGeom>
          <a:noFill/>
          <a:ln cap="flat" cmpd="sng" w="19050">
            <a:solidFill>
              <a:srgbClr val="000000"/>
            </a:solidFill>
            <a:prstDash val="solid"/>
            <a:round/>
            <a:headEnd len="med" w="med" type="triangle"/>
            <a:tailEnd len="med" w="med" type="triangle"/>
          </a:ln>
        </p:spPr>
      </p:cxnSp>
      <p:cxnSp>
        <p:nvCxnSpPr>
          <p:cNvPr id="619" name="Google Shape;619;p40"/>
          <p:cNvCxnSpPr/>
          <p:nvPr/>
        </p:nvCxnSpPr>
        <p:spPr>
          <a:xfrm>
            <a:off x="6478750" y="4130300"/>
            <a:ext cx="910200" cy="0"/>
          </a:xfrm>
          <a:prstGeom prst="straightConnector1">
            <a:avLst/>
          </a:prstGeom>
          <a:noFill/>
          <a:ln cap="flat" cmpd="sng" w="19050">
            <a:solidFill>
              <a:srgbClr val="000000"/>
            </a:solidFill>
            <a:prstDash val="solid"/>
            <a:round/>
            <a:headEnd len="med" w="med" type="triangle"/>
            <a:tailEnd len="med" w="med" type="triangle"/>
          </a:ln>
        </p:spPr>
      </p:cxnSp>
      <p:sp>
        <p:nvSpPr>
          <p:cNvPr id="620" name="Google Shape;620;p40"/>
          <p:cNvSpPr txBox="1"/>
          <p:nvPr/>
        </p:nvSpPr>
        <p:spPr>
          <a:xfrm>
            <a:off x="6534953" y="2463625"/>
            <a:ext cx="8091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compare</a:t>
            </a:r>
            <a:endParaRPr b="1">
              <a:latin typeface="Roboto Condensed"/>
              <a:ea typeface="Roboto Condensed"/>
              <a:cs typeface="Roboto Condensed"/>
              <a:sym typeface="Roboto Condensed"/>
            </a:endParaRPr>
          </a:p>
        </p:txBody>
      </p:sp>
      <p:sp>
        <p:nvSpPr>
          <p:cNvPr id="621" name="Google Shape;621;p40"/>
          <p:cNvSpPr txBox="1"/>
          <p:nvPr/>
        </p:nvSpPr>
        <p:spPr>
          <a:xfrm>
            <a:off x="6534953" y="3149425"/>
            <a:ext cx="8091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compare</a:t>
            </a:r>
            <a:endParaRPr b="1">
              <a:latin typeface="Roboto Condensed"/>
              <a:ea typeface="Roboto Condensed"/>
              <a:cs typeface="Roboto Condensed"/>
              <a:sym typeface="Roboto Condensed"/>
            </a:endParaRPr>
          </a:p>
        </p:txBody>
      </p:sp>
      <p:sp>
        <p:nvSpPr>
          <p:cNvPr id="622" name="Google Shape;622;p40"/>
          <p:cNvSpPr txBox="1"/>
          <p:nvPr/>
        </p:nvSpPr>
        <p:spPr>
          <a:xfrm>
            <a:off x="6534953" y="3835225"/>
            <a:ext cx="8091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compare</a:t>
            </a:r>
            <a:endParaRPr b="1">
              <a:latin typeface="Roboto Condensed"/>
              <a:ea typeface="Roboto Condensed"/>
              <a:cs typeface="Roboto Condensed"/>
              <a:sym typeface="Roboto Condensed"/>
            </a:endParaRPr>
          </a:p>
        </p:txBody>
      </p:sp>
      <p:sp>
        <p:nvSpPr>
          <p:cNvPr id="623" name="Google Shape;623;p40"/>
          <p:cNvSpPr txBox="1"/>
          <p:nvPr/>
        </p:nvSpPr>
        <p:spPr>
          <a:xfrm>
            <a:off x="1012525" y="1588325"/>
            <a:ext cx="23898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200">
                <a:latin typeface="Exo 2"/>
                <a:ea typeface="Exo 2"/>
                <a:cs typeface="Exo 2"/>
                <a:sym typeface="Exo 2"/>
              </a:rPr>
              <a:t>Time series input data</a:t>
            </a:r>
            <a:endParaRPr b="1" sz="1200">
              <a:latin typeface="Exo 2"/>
              <a:ea typeface="Exo 2"/>
              <a:cs typeface="Exo 2"/>
              <a:sym typeface="Exo 2"/>
            </a:endParaRPr>
          </a:p>
        </p:txBody>
      </p:sp>
      <p:sp>
        <p:nvSpPr>
          <p:cNvPr id="624" name="Google Shape;624;p40"/>
          <p:cNvSpPr txBox="1"/>
          <p:nvPr/>
        </p:nvSpPr>
        <p:spPr>
          <a:xfrm>
            <a:off x="4652800" y="1559350"/>
            <a:ext cx="22545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200">
                <a:latin typeface="Exo 2"/>
                <a:ea typeface="Exo 2"/>
                <a:cs typeface="Exo 2"/>
                <a:sym typeface="Exo 2"/>
              </a:rPr>
              <a:t>Time series prediction result</a:t>
            </a:r>
            <a:endParaRPr b="1" sz="1200">
              <a:latin typeface="Exo 2"/>
              <a:ea typeface="Exo 2"/>
              <a:cs typeface="Exo 2"/>
              <a:sym typeface="Exo 2"/>
            </a:endParaRPr>
          </a:p>
        </p:txBody>
      </p:sp>
      <p:sp>
        <p:nvSpPr>
          <p:cNvPr id="625" name="Google Shape;625;p40"/>
          <p:cNvSpPr txBox="1"/>
          <p:nvPr/>
        </p:nvSpPr>
        <p:spPr>
          <a:xfrm>
            <a:off x="7280400" y="1403225"/>
            <a:ext cx="19851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200">
                <a:latin typeface="Exo 2"/>
                <a:ea typeface="Exo 2"/>
                <a:cs typeface="Exo 2"/>
                <a:sym typeface="Exo 2"/>
              </a:rPr>
              <a:t>Time series labeled training data</a:t>
            </a:r>
            <a:endParaRPr b="1" sz="1200">
              <a:latin typeface="Exo 2"/>
              <a:ea typeface="Exo 2"/>
              <a:cs typeface="Exo 2"/>
              <a:sym typeface="Exo 2"/>
            </a:endParaRPr>
          </a:p>
        </p:txBody>
      </p:sp>
      <p:sp>
        <p:nvSpPr>
          <p:cNvPr id="626" name="Google Shape;626;p40"/>
          <p:cNvSpPr txBox="1"/>
          <p:nvPr>
            <p:ph idx="4294967295" type="body"/>
          </p:nvPr>
        </p:nvSpPr>
        <p:spPr>
          <a:xfrm>
            <a:off x="63550" y="784825"/>
            <a:ext cx="8864400" cy="87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Condensed"/>
              <a:buChar char="●"/>
            </a:pPr>
            <a:r>
              <a:rPr b="1" lang="ja" sz="1800">
                <a:latin typeface="Roboto Condensed"/>
                <a:ea typeface="Roboto Condensed"/>
                <a:cs typeface="Roboto Condensed"/>
                <a:sym typeface="Roboto Condensed"/>
              </a:rPr>
              <a:t>Objective: </a:t>
            </a:r>
            <a:r>
              <a:rPr b="1" lang="ja" sz="1800">
                <a:latin typeface="Roboto Condensed"/>
                <a:ea typeface="Roboto Condensed"/>
                <a:cs typeface="Roboto Condensed"/>
                <a:sym typeface="Roboto Condensed"/>
              </a:rPr>
              <a:t>Detect the failures in the BGP network from the network status information </a:t>
            </a:r>
            <a:endParaRPr b="1" sz="18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a:buChar char="●"/>
            </a:pPr>
            <a:r>
              <a:rPr b="1" lang="ja" sz="1800">
                <a:latin typeface="Roboto Condensed"/>
                <a:ea typeface="Roboto Condensed"/>
                <a:cs typeface="Roboto Condensed"/>
                <a:sym typeface="Roboto Condensed"/>
              </a:rPr>
              <a:t>Input</a:t>
            </a:r>
            <a:r>
              <a:rPr b="1" lang="ja" sz="1800">
                <a:latin typeface="Roboto Condensed"/>
                <a:ea typeface="Roboto Condensed"/>
                <a:cs typeface="Roboto Condensed"/>
                <a:sym typeface="Roboto Condensed"/>
              </a:rPr>
              <a:t>: </a:t>
            </a:r>
            <a:r>
              <a:rPr b="1" lang="ja" sz="1800">
                <a:latin typeface="Roboto Condensed"/>
                <a:ea typeface="Roboto Condensed"/>
                <a:cs typeface="Roboto Condensed"/>
                <a:sym typeface="Roboto Condensed"/>
              </a:rPr>
              <a:t>Time series data </a:t>
            </a:r>
            <a:r>
              <a:rPr b="1" lang="ja" sz="1800">
                <a:latin typeface="Roboto Condensed"/>
                <a:ea typeface="Roboto Condensed"/>
                <a:cs typeface="Roboto Condensed"/>
                <a:sym typeface="Roboto Condensed"/>
              </a:rPr>
              <a:t>obtained from the border gateway routers</a:t>
            </a:r>
            <a:endParaRPr b="1" sz="1800">
              <a:latin typeface="Roboto Condensed"/>
              <a:ea typeface="Roboto Condensed"/>
              <a:cs typeface="Roboto Condensed"/>
              <a:sym typeface="Roboto Condensed"/>
            </a:endParaRPr>
          </a:p>
        </p:txBody>
      </p:sp>
      <p:sp>
        <p:nvSpPr>
          <p:cNvPr id="627" name="Google Shape;627;p40"/>
          <p:cNvSpPr/>
          <p:nvPr/>
        </p:nvSpPr>
        <p:spPr>
          <a:xfrm>
            <a:off x="1012525" y="2538175"/>
            <a:ext cx="2389800" cy="4701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1012525" y="3223975"/>
            <a:ext cx="2389800" cy="4701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1012525" y="3889225"/>
            <a:ext cx="2389800" cy="4146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1"/>
          <p:cNvSpPr/>
          <p:nvPr/>
        </p:nvSpPr>
        <p:spPr>
          <a:xfrm>
            <a:off x="13950" y="3866175"/>
            <a:ext cx="9144000" cy="1146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5" name="Google Shape;635;p41"/>
          <p:cNvSpPr txBox="1"/>
          <p:nvPr>
            <p:ph type="ctrTitle"/>
          </p:nvPr>
        </p:nvSpPr>
        <p:spPr>
          <a:xfrm>
            <a:off x="110625" y="205425"/>
            <a:ext cx="88578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Related Work - </a:t>
            </a:r>
            <a:r>
              <a:rPr lang="ja" sz="1700">
                <a:solidFill>
                  <a:schemeClr val="accent6"/>
                </a:solidFill>
                <a:latin typeface="Roboto Condensed"/>
                <a:ea typeface="Roboto Condensed"/>
                <a:cs typeface="Roboto Condensed"/>
                <a:sym typeface="Roboto Condensed"/>
              </a:rPr>
              <a:t>Fault classification using machine learning in an NFV environment [Kawasaki+20]</a:t>
            </a:r>
            <a:endParaRPr/>
          </a:p>
          <a:p>
            <a:pPr indent="0" lvl="0" marL="0" rtl="0" algn="l">
              <a:spcBef>
                <a:spcPts val="0"/>
              </a:spcBef>
              <a:spcAft>
                <a:spcPts val="0"/>
              </a:spcAft>
              <a:buNone/>
            </a:pPr>
            <a:r>
              <a:t/>
            </a:r>
            <a:endParaRPr/>
          </a:p>
        </p:txBody>
      </p:sp>
      <p:sp>
        <p:nvSpPr>
          <p:cNvPr id="636" name="Google Shape;636;p41"/>
          <p:cNvSpPr txBox="1"/>
          <p:nvPr/>
        </p:nvSpPr>
        <p:spPr>
          <a:xfrm>
            <a:off x="1624775" y="3857975"/>
            <a:ext cx="7476900" cy="6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800">
                <a:solidFill>
                  <a:schemeClr val="lt1"/>
                </a:solidFill>
                <a:latin typeface="Roboto Condensed"/>
                <a:ea typeface="Roboto Condensed"/>
                <a:cs typeface="Roboto Condensed"/>
                <a:sym typeface="Roboto Condensed"/>
              </a:rPr>
              <a:t>In the case of failure detection in the BGP network,</a:t>
            </a:r>
            <a:endParaRPr b="1" sz="1800">
              <a:solidFill>
                <a:schemeClr val="lt1"/>
              </a:solidFill>
              <a:latin typeface="Roboto Condensed"/>
              <a:ea typeface="Roboto Condensed"/>
              <a:cs typeface="Roboto Condensed"/>
              <a:sym typeface="Roboto Condensed"/>
            </a:endParaRPr>
          </a:p>
          <a:p>
            <a:pPr indent="-349250" lvl="0" marL="457200" rtl="0" algn="l">
              <a:lnSpc>
                <a:spcPct val="115000"/>
              </a:lnSpc>
              <a:spcBef>
                <a:spcPts val="0"/>
              </a:spcBef>
              <a:spcAft>
                <a:spcPts val="0"/>
              </a:spcAft>
              <a:buClr>
                <a:schemeClr val="lt1"/>
              </a:buClr>
              <a:buSzPts val="1900"/>
              <a:buFont typeface="Roboto Condensed"/>
              <a:buChar char="●"/>
            </a:pPr>
            <a:r>
              <a:rPr b="1" lang="ja" sz="1900">
                <a:solidFill>
                  <a:schemeClr val="lt1"/>
                </a:solidFill>
                <a:latin typeface="Roboto Condensed"/>
                <a:ea typeface="Roboto Condensed"/>
                <a:cs typeface="Roboto Condensed"/>
                <a:sym typeface="Roboto Condensed"/>
              </a:rPr>
              <a:t>Overfitting to one domain caused by lack of context should occur</a:t>
            </a:r>
            <a:endParaRPr b="1" sz="1900">
              <a:solidFill>
                <a:schemeClr val="lt1"/>
              </a:solidFill>
              <a:latin typeface="Roboto Condensed"/>
              <a:ea typeface="Roboto Condensed"/>
              <a:cs typeface="Roboto Condensed"/>
              <a:sym typeface="Roboto Condensed"/>
            </a:endParaRPr>
          </a:p>
          <a:p>
            <a:pPr indent="-349250" lvl="0" marL="457200" rtl="0" algn="l">
              <a:lnSpc>
                <a:spcPct val="115000"/>
              </a:lnSpc>
              <a:spcBef>
                <a:spcPts val="0"/>
              </a:spcBef>
              <a:spcAft>
                <a:spcPts val="0"/>
              </a:spcAft>
              <a:buClr>
                <a:schemeClr val="lt1"/>
              </a:buClr>
              <a:buSzPts val="1900"/>
              <a:buFont typeface="Roboto Condensed"/>
              <a:buChar char="●"/>
            </a:pPr>
            <a:r>
              <a:rPr b="1" lang="ja" sz="1900">
                <a:solidFill>
                  <a:schemeClr val="lt1"/>
                </a:solidFill>
                <a:latin typeface="Roboto Condensed"/>
                <a:ea typeface="Roboto Condensed"/>
                <a:cs typeface="Roboto Condensed"/>
                <a:sym typeface="Roboto Condensed"/>
              </a:rPr>
              <a:t>Additional dataset is required to apply the model to other networks </a:t>
            </a:r>
            <a:endParaRPr b="1" sz="2200">
              <a:solidFill>
                <a:schemeClr val="lt1"/>
              </a:solidFill>
              <a:latin typeface="Roboto Condensed"/>
              <a:ea typeface="Roboto Condensed"/>
              <a:cs typeface="Roboto Condensed"/>
              <a:sym typeface="Roboto Condensed"/>
            </a:endParaRPr>
          </a:p>
        </p:txBody>
      </p:sp>
      <p:sp>
        <p:nvSpPr>
          <p:cNvPr id="637" name="Google Shape;637;p41"/>
          <p:cNvSpPr txBox="1"/>
          <p:nvPr/>
        </p:nvSpPr>
        <p:spPr>
          <a:xfrm>
            <a:off x="286600" y="1046000"/>
            <a:ext cx="8605200" cy="26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latin typeface="Roboto Condensed"/>
                <a:ea typeface="Roboto Condensed"/>
                <a:cs typeface="Roboto Condensed"/>
                <a:sym typeface="Roboto Condensed"/>
              </a:rPr>
              <a:t>Failure Scenario: </a:t>
            </a:r>
            <a:endParaRPr b="1" sz="1800">
              <a:latin typeface="Roboto Condensed"/>
              <a:ea typeface="Roboto Condensed"/>
              <a:cs typeface="Roboto Condensed"/>
              <a:sym typeface="Roboto Condensed"/>
            </a:endParaRPr>
          </a:p>
          <a:p>
            <a:pPr indent="0" lvl="0" marL="0" rtl="0" algn="l">
              <a:spcBef>
                <a:spcPts val="0"/>
              </a:spcBef>
              <a:spcAft>
                <a:spcPts val="0"/>
              </a:spcAft>
              <a:buNone/>
            </a:pPr>
            <a:r>
              <a:rPr lang="ja" sz="1800">
                <a:latin typeface="Roboto Condensed"/>
                <a:ea typeface="Roboto Condensed"/>
                <a:cs typeface="Roboto Condensed"/>
                <a:sym typeface="Roboto Condensed"/>
              </a:rPr>
              <a:t>Node-down, Interface-down, and CPU overload</a:t>
            </a:r>
            <a:endParaRPr b="1" sz="1800">
              <a:latin typeface="Roboto Condensed"/>
              <a:ea typeface="Roboto Condensed"/>
              <a:cs typeface="Roboto Condensed"/>
              <a:sym typeface="Roboto Condensed"/>
            </a:endParaRPr>
          </a:p>
          <a:p>
            <a:pPr indent="0" lvl="0" marL="0" rtl="0" algn="l">
              <a:spcBef>
                <a:spcPts val="1000"/>
              </a:spcBef>
              <a:spcAft>
                <a:spcPts val="0"/>
              </a:spcAft>
              <a:buNone/>
            </a:pPr>
            <a:r>
              <a:rPr b="1" lang="ja" sz="1800">
                <a:latin typeface="Roboto Condensed"/>
                <a:ea typeface="Roboto Condensed"/>
                <a:cs typeface="Roboto Condensed"/>
                <a:sym typeface="Roboto Condensed"/>
              </a:rPr>
              <a:t>Preprocessor: </a:t>
            </a:r>
            <a:br>
              <a:rPr b="1" lang="ja" sz="1800">
                <a:latin typeface="Roboto Condensed"/>
                <a:ea typeface="Roboto Condensed"/>
                <a:cs typeface="Roboto Condensed"/>
                <a:sym typeface="Roboto Condensed"/>
              </a:rPr>
            </a:br>
            <a:r>
              <a:rPr lang="ja" sz="1800">
                <a:latin typeface="Roboto Condensed"/>
                <a:ea typeface="Roboto Condensed"/>
                <a:cs typeface="Roboto Condensed"/>
                <a:sym typeface="Roboto Condensed"/>
              </a:rPr>
              <a:t>Bag-of-Words (Bow) using labeled training data</a:t>
            </a:r>
            <a:endParaRPr b="1" sz="1800">
              <a:latin typeface="Roboto Condensed"/>
              <a:ea typeface="Roboto Condensed"/>
              <a:cs typeface="Roboto Condensed"/>
              <a:sym typeface="Roboto Condensed"/>
            </a:endParaRPr>
          </a:p>
          <a:p>
            <a:pPr indent="0" lvl="0" marL="0" rtl="0" algn="l">
              <a:spcBef>
                <a:spcPts val="1000"/>
              </a:spcBef>
              <a:spcAft>
                <a:spcPts val="0"/>
              </a:spcAft>
              <a:buNone/>
            </a:pPr>
            <a:r>
              <a:rPr b="1" lang="ja" sz="1800">
                <a:latin typeface="Roboto Condensed"/>
                <a:ea typeface="Roboto Condensed"/>
                <a:cs typeface="Roboto Condensed"/>
                <a:sym typeface="Roboto Condensed"/>
              </a:rPr>
              <a:t>Fault Classifier: </a:t>
            </a:r>
            <a:r>
              <a:rPr lang="ja" sz="1800">
                <a:latin typeface="Roboto Condensed"/>
                <a:ea typeface="Roboto Condensed"/>
                <a:cs typeface="Roboto Condensed"/>
                <a:sym typeface="Roboto Condensed"/>
              </a:rPr>
              <a:t>MLP, RF, and SVM</a:t>
            </a:r>
            <a:endParaRPr sz="1800">
              <a:latin typeface="Roboto Condensed"/>
              <a:ea typeface="Roboto Condensed"/>
              <a:cs typeface="Roboto Condensed"/>
              <a:sym typeface="Roboto Condensed"/>
            </a:endParaRPr>
          </a:p>
          <a:p>
            <a:pPr indent="0" lvl="0" marL="0" rtl="0" algn="l">
              <a:spcBef>
                <a:spcPts val="0"/>
              </a:spcBef>
              <a:spcAft>
                <a:spcPts val="0"/>
              </a:spcAft>
              <a:buNone/>
            </a:pPr>
            <a:r>
              <a:t/>
            </a:r>
            <a:endParaRPr sz="1500">
              <a:latin typeface="Roboto Condensed Light"/>
              <a:ea typeface="Roboto Condensed Light"/>
              <a:cs typeface="Roboto Condensed Light"/>
              <a:sym typeface="Roboto Condensed Light"/>
            </a:endParaRPr>
          </a:p>
        </p:txBody>
      </p:sp>
      <p:pic>
        <p:nvPicPr>
          <p:cNvPr id="638" name="Google Shape;638;p41"/>
          <p:cNvPicPr preferRelativeResize="0"/>
          <p:nvPr/>
        </p:nvPicPr>
        <p:blipFill>
          <a:blip r:embed="rId3">
            <a:alphaModFix/>
          </a:blip>
          <a:stretch>
            <a:fillRect/>
          </a:stretch>
        </p:blipFill>
        <p:spPr>
          <a:xfrm>
            <a:off x="4826639" y="943275"/>
            <a:ext cx="3950637" cy="1642875"/>
          </a:xfrm>
          <a:prstGeom prst="rect">
            <a:avLst/>
          </a:prstGeom>
          <a:noFill/>
          <a:ln>
            <a:noFill/>
          </a:ln>
        </p:spPr>
      </p:pic>
      <p:sp>
        <p:nvSpPr>
          <p:cNvPr id="639" name="Google Shape;639;p41"/>
          <p:cNvSpPr txBox="1"/>
          <p:nvPr/>
        </p:nvSpPr>
        <p:spPr>
          <a:xfrm>
            <a:off x="6003700" y="2509950"/>
            <a:ext cx="18774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Roboto Condensed"/>
                <a:ea typeface="Roboto Condensed"/>
                <a:cs typeface="Roboto Condensed"/>
                <a:sym typeface="Roboto Condensed"/>
              </a:rPr>
              <a:t>Pre-processing Steps</a:t>
            </a:r>
            <a:endParaRPr b="1">
              <a:latin typeface="Roboto Condensed"/>
              <a:ea typeface="Roboto Condensed"/>
              <a:cs typeface="Roboto Condensed"/>
              <a:sym typeface="Roboto Condensed"/>
            </a:endParaRPr>
          </a:p>
        </p:txBody>
      </p:sp>
      <p:sp>
        <p:nvSpPr>
          <p:cNvPr id="640" name="Google Shape;640;p41"/>
          <p:cNvSpPr/>
          <p:nvPr/>
        </p:nvSpPr>
        <p:spPr>
          <a:xfrm>
            <a:off x="175500" y="4130075"/>
            <a:ext cx="1292700" cy="6024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txBox="1"/>
          <p:nvPr/>
        </p:nvSpPr>
        <p:spPr>
          <a:xfrm>
            <a:off x="332075" y="4199075"/>
            <a:ext cx="12927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2000">
                <a:solidFill>
                  <a:schemeClr val="lt1"/>
                </a:solidFill>
                <a:latin typeface="Roboto Condensed"/>
                <a:ea typeface="Roboto Condensed"/>
                <a:cs typeface="Roboto Condensed"/>
                <a:sym typeface="Roboto Condensed"/>
              </a:rPr>
              <a:t>Problem</a:t>
            </a:r>
            <a:endParaRPr b="1" sz="2300">
              <a:latin typeface="Roboto Condensed"/>
              <a:ea typeface="Roboto Condensed"/>
              <a:cs typeface="Roboto Condensed"/>
              <a:sym typeface="Roboto Condensed"/>
            </a:endParaRPr>
          </a:p>
        </p:txBody>
      </p:sp>
      <p:sp>
        <p:nvSpPr>
          <p:cNvPr id="642" name="Google Shape;642;p41"/>
          <p:cNvSpPr txBox="1"/>
          <p:nvPr/>
        </p:nvSpPr>
        <p:spPr>
          <a:xfrm>
            <a:off x="668800" y="2974950"/>
            <a:ext cx="8515200" cy="89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0000"/>
              </a:buClr>
              <a:buSzPts val="1800"/>
              <a:buFont typeface="Roboto Condensed"/>
              <a:buChar char="●"/>
            </a:pPr>
            <a:r>
              <a:rPr b="1" lang="ja" sz="1800">
                <a:solidFill>
                  <a:srgbClr val="FF0000"/>
                </a:solidFill>
                <a:latin typeface="Roboto Condensed"/>
                <a:ea typeface="Roboto Condensed"/>
                <a:cs typeface="Roboto Condensed"/>
                <a:sym typeface="Roboto Condensed"/>
              </a:rPr>
              <a:t>Failure Scenario does NOT include failures peculiar to BGP network</a:t>
            </a:r>
            <a:r>
              <a:rPr b="1" lang="ja" sz="1300">
                <a:solidFill>
                  <a:srgbClr val="FF0000"/>
                </a:solidFill>
                <a:latin typeface="Roboto Condensed"/>
                <a:ea typeface="Roboto Condensed"/>
                <a:cs typeface="Roboto Condensed"/>
                <a:sym typeface="Roboto Condensed"/>
              </a:rPr>
              <a:t> (injection, hijack, etc…)</a:t>
            </a:r>
            <a:endParaRPr b="1" sz="1300">
              <a:solidFill>
                <a:srgbClr val="FF0000"/>
              </a:solidFill>
              <a:latin typeface="Roboto Condensed"/>
              <a:ea typeface="Roboto Condensed"/>
              <a:cs typeface="Roboto Condensed"/>
              <a:sym typeface="Roboto Condensed"/>
            </a:endParaRPr>
          </a:p>
          <a:p>
            <a:pPr indent="-342900" lvl="0" marL="457200" rtl="0" algn="l">
              <a:lnSpc>
                <a:spcPct val="115000"/>
              </a:lnSpc>
              <a:spcBef>
                <a:spcPts val="0"/>
              </a:spcBef>
              <a:spcAft>
                <a:spcPts val="0"/>
              </a:spcAft>
              <a:buClr>
                <a:srgbClr val="FF0000"/>
              </a:buClr>
              <a:buSzPts val="1800"/>
              <a:buFont typeface="Roboto Condensed"/>
              <a:buChar char="●"/>
            </a:pPr>
            <a:r>
              <a:rPr b="1" lang="ja" sz="1800">
                <a:solidFill>
                  <a:srgbClr val="FF0000"/>
                </a:solidFill>
                <a:latin typeface="Roboto Condensed"/>
                <a:ea typeface="Roboto Condensed"/>
                <a:cs typeface="Roboto Condensed"/>
                <a:sym typeface="Roboto Condensed"/>
              </a:rPr>
              <a:t>Only labeled data (normal/abnormal) are used as the training data</a:t>
            </a:r>
            <a:endParaRPr b="1" sz="1800">
              <a:solidFill>
                <a:srgbClr val="FF0000"/>
              </a:solidFill>
              <a:latin typeface="Roboto Condensed"/>
              <a:ea typeface="Roboto Condensed"/>
              <a:cs typeface="Roboto Condensed"/>
              <a:sym typeface="Roboto Condensed"/>
            </a:endParaRPr>
          </a:p>
        </p:txBody>
      </p:sp>
      <p:sp>
        <p:nvSpPr>
          <p:cNvPr id="643" name="Google Shape;643;p41"/>
          <p:cNvSpPr/>
          <p:nvPr/>
        </p:nvSpPr>
        <p:spPr>
          <a:xfrm>
            <a:off x="255875" y="2974950"/>
            <a:ext cx="457800" cy="6840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2"/>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Methodology</a:t>
            </a:r>
            <a:endParaRPr/>
          </a:p>
        </p:txBody>
      </p:sp>
      <p:sp>
        <p:nvSpPr>
          <p:cNvPr id="649" name="Google Shape;649;p42"/>
          <p:cNvSpPr txBox="1"/>
          <p:nvPr>
            <p:ph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01</a:t>
            </a:r>
            <a:endParaRPr/>
          </a:p>
        </p:txBody>
      </p:sp>
      <p:cxnSp>
        <p:nvCxnSpPr>
          <p:cNvPr id="650" name="Google Shape;650;p42"/>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3"/>
          <p:cNvSpPr/>
          <p:nvPr/>
        </p:nvSpPr>
        <p:spPr>
          <a:xfrm>
            <a:off x="87825" y="1010499"/>
            <a:ext cx="1765800" cy="22284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6373550" y="1393350"/>
            <a:ext cx="2240700" cy="4164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a:t>
            </a:r>
            <a:r>
              <a:rPr b="1" lang="ja"/>
              <a:t>General Path</a:t>
            </a:r>
            <a:endParaRPr b="1"/>
          </a:p>
          <a:p>
            <a:pPr indent="0" lvl="0" marL="0" rtl="0" algn="l">
              <a:spcBef>
                <a:spcPts val="0"/>
              </a:spcBef>
              <a:spcAft>
                <a:spcPts val="0"/>
              </a:spcAft>
              <a:buNone/>
            </a:pPr>
            <a:r>
              <a:rPr b="1" lang="ja"/>
              <a:t>         Embedding model</a:t>
            </a:r>
            <a:endParaRPr b="1"/>
          </a:p>
        </p:txBody>
      </p:sp>
      <p:sp>
        <p:nvSpPr>
          <p:cNvPr id="657" name="Google Shape;657;p43"/>
          <p:cNvSpPr txBox="1"/>
          <p:nvPr>
            <p:ph type="ctrTitle"/>
          </p:nvPr>
        </p:nvSpPr>
        <p:spPr>
          <a:xfrm>
            <a:off x="110625" y="205425"/>
            <a:ext cx="63282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Pre-training and fine-tuning approach</a:t>
            </a:r>
            <a:endParaRPr/>
          </a:p>
        </p:txBody>
      </p:sp>
      <p:sp>
        <p:nvSpPr>
          <p:cNvPr id="658" name="Google Shape;658;p43"/>
          <p:cNvSpPr/>
          <p:nvPr/>
        </p:nvSpPr>
        <p:spPr>
          <a:xfrm>
            <a:off x="88200" y="3298350"/>
            <a:ext cx="1743000" cy="416400"/>
          </a:xfrm>
          <a:prstGeom prst="wedgeRoundRectCallout">
            <a:avLst>
              <a:gd fmla="val -9195" name="adj1"/>
              <a:gd fmla="val -97304"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t>The size of </a:t>
            </a:r>
            <a:r>
              <a:rPr b="1" lang="ja" sz="1200"/>
              <a:t>labeled data is small.</a:t>
            </a:r>
            <a:endParaRPr b="1" sz="1200"/>
          </a:p>
        </p:txBody>
      </p:sp>
      <p:sp>
        <p:nvSpPr>
          <p:cNvPr id="659" name="Google Shape;659;p43"/>
          <p:cNvSpPr txBox="1"/>
          <p:nvPr/>
        </p:nvSpPr>
        <p:spPr>
          <a:xfrm>
            <a:off x="335100" y="962888"/>
            <a:ext cx="19911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rgbClr val="434343"/>
                </a:solidFill>
                <a:latin typeface="Exo 2"/>
                <a:ea typeface="Exo 2"/>
                <a:cs typeface="Exo 2"/>
                <a:sym typeface="Exo 2"/>
              </a:rPr>
              <a:t>BGP Path Logs</a:t>
            </a:r>
            <a:endParaRPr sz="400">
              <a:solidFill>
                <a:srgbClr val="434343"/>
              </a:solidFill>
            </a:endParaRPr>
          </a:p>
        </p:txBody>
      </p:sp>
      <p:pic>
        <p:nvPicPr>
          <p:cNvPr id="660" name="Google Shape;660;p43"/>
          <p:cNvPicPr preferRelativeResize="0"/>
          <p:nvPr/>
        </p:nvPicPr>
        <p:blipFill>
          <a:blip r:embed="rId3">
            <a:alphaModFix/>
          </a:blip>
          <a:stretch>
            <a:fillRect/>
          </a:stretch>
        </p:blipFill>
        <p:spPr>
          <a:xfrm>
            <a:off x="201350" y="1389050"/>
            <a:ext cx="416400" cy="416400"/>
          </a:xfrm>
          <a:prstGeom prst="rect">
            <a:avLst/>
          </a:prstGeom>
          <a:noFill/>
          <a:ln>
            <a:noFill/>
          </a:ln>
        </p:spPr>
      </p:pic>
      <p:pic>
        <p:nvPicPr>
          <p:cNvPr id="661" name="Google Shape;661;p43"/>
          <p:cNvPicPr preferRelativeResize="0"/>
          <p:nvPr/>
        </p:nvPicPr>
        <p:blipFill>
          <a:blip r:embed="rId3">
            <a:alphaModFix/>
          </a:blip>
          <a:stretch>
            <a:fillRect/>
          </a:stretch>
        </p:blipFill>
        <p:spPr>
          <a:xfrm>
            <a:off x="575775" y="1389050"/>
            <a:ext cx="416400" cy="416400"/>
          </a:xfrm>
          <a:prstGeom prst="rect">
            <a:avLst/>
          </a:prstGeom>
          <a:noFill/>
          <a:ln>
            <a:noFill/>
          </a:ln>
        </p:spPr>
      </p:pic>
      <p:pic>
        <p:nvPicPr>
          <p:cNvPr id="662" name="Google Shape;662;p43"/>
          <p:cNvPicPr preferRelativeResize="0"/>
          <p:nvPr/>
        </p:nvPicPr>
        <p:blipFill>
          <a:blip r:embed="rId3">
            <a:alphaModFix/>
          </a:blip>
          <a:stretch>
            <a:fillRect/>
          </a:stretch>
        </p:blipFill>
        <p:spPr>
          <a:xfrm>
            <a:off x="335100" y="1798012"/>
            <a:ext cx="416400" cy="416400"/>
          </a:xfrm>
          <a:prstGeom prst="rect">
            <a:avLst/>
          </a:prstGeom>
          <a:noFill/>
          <a:ln>
            <a:noFill/>
          </a:ln>
        </p:spPr>
      </p:pic>
      <p:pic>
        <p:nvPicPr>
          <p:cNvPr id="663" name="Google Shape;663;p43"/>
          <p:cNvPicPr preferRelativeResize="0"/>
          <p:nvPr/>
        </p:nvPicPr>
        <p:blipFill>
          <a:blip r:embed="rId3">
            <a:alphaModFix/>
          </a:blip>
          <a:stretch>
            <a:fillRect/>
          </a:stretch>
        </p:blipFill>
        <p:spPr>
          <a:xfrm>
            <a:off x="751500" y="1798012"/>
            <a:ext cx="416400" cy="416400"/>
          </a:xfrm>
          <a:prstGeom prst="rect">
            <a:avLst/>
          </a:prstGeom>
          <a:noFill/>
          <a:ln>
            <a:noFill/>
          </a:ln>
        </p:spPr>
      </p:pic>
      <p:pic>
        <p:nvPicPr>
          <p:cNvPr id="664" name="Google Shape;664;p43"/>
          <p:cNvPicPr preferRelativeResize="0"/>
          <p:nvPr/>
        </p:nvPicPr>
        <p:blipFill>
          <a:blip r:embed="rId3">
            <a:alphaModFix/>
          </a:blip>
          <a:stretch>
            <a:fillRect/>
          </a:stretch>
        </p:blipFill>
        <p:spPr>
          <a:xfrm>
            <a:off x="992175" y="1389050"/>
            <a:ext cx="416400" cy="416400"/>
          </a:xfrm>
          <a:prstGeom prst="rect">
            <a:avLst/>
          </a:prstGeom>
          <a:noFill/>
          <a:ln>
            <a:noFill/>
          </a:ln>
        </p:spPr>
      </p:pic>
      <p:pic>
        <p:nvPicPr>
          <p:cNvPr id="665" name="Google Shape;665;p43"/>
          <p:cNvPicPr preferRelativeResize="0"/>
          <p:nvPr/>
        </p:nvPicPr>
        <p:blipFill>
          <a:blip r:embed="rId3">
            <a:alphaModFix/>
          </a:blip>
          <a:stretch>
            <a:fillRect/>
          </a:stretch>
        </p:blipFill>
        <p:spPr>
          <a:xfrm>
            <a:off x="880575" y="2227250"/>
            <a:ext cx="416400" cy="416400"/>
          </a:xfrm>
          <a:prstGeom prst="rect">
            <a:avLst/>
          </a:prstGeom>
          <a:noFill/>
          <a:ln>
            <a:noFill/>
          </a:ln>
        </p:spPr>
      </p:pic>
      <p:pic>
        <p:nvPicPr>
          <p:cNvPr id="666" name="Google Shape;666;p43"/>
          <p:cNvPicPr preferRelativeResize="0"/>
          <p:nvPr/>
        </p:nvPicPr>
        <p:blipFill>
          <a:blip r:embed="rId3">
            <a:alphaModFix/>
          </a:blip>
          <a:stretch>
            <a:fillRect/>
          </a:stretch>
        </p:blipFill>
        <p:spPr>
          <a:xfrm>
            <a:off x="1296975" y="2227250"/>
            <a:ext cx="416400" cy="416400"/>
          </a:xfrm>
          <a:prstGeom prst="rect">
            <a:avLst/>
          </a:prstGeom>
          <a:noFill/>
          <a:ln>
            <a:noFill/>
          </a:ln>
        </p:spPr>
      </p:pic>
      <p:pic>
        <p:nvPicPr>
          <p:cNvPr id="667" name="Google Shape;667;p43"/>
          <p:cNvPicPr preferRelativeResize="0"/>
          <p:nvPr/>
        </p:nvPicPr>
        <p:blipFill>
          <a:blip r:embed="rId3">
            <a:alphaModFix/>
          </a:blip>
          <a:stretch>
            <a:fillRect/>
          </a:stretch>
        </p:blipFill>
        <p:spPr>
          <a:xfrm>
            <a:off x="1220775" y="1770050"/>
            <a:ext cx="416400" cy="416400"/>
          </a:xfrm>
          <a:prstGeom prst="rect">
            <a:avLst/>
          </a:prstGeom>
          <a:noFill/>
          <a:ln>
            <a:noFill/>
          </a:ln>
        </p:spPr>
      </p:pic>
      <p:pic>
        <p:nvPicPr>
          <p:cNvPr id="668" name="Google Shape;668;p43"/>
          <p:cNvPicPr preferRelativeResize="0"/>
          <p:nvPr/>
        </p:nvPicPr>
        <p:blipFill>
          <a:blip r:embed="rId3">
            <a:alphaModFix/>
          </a:blip>
          <a:stretch>
            <a:fillRect/>
          </a:stretch>
        </p:blipFill>
        <p:spPr>
          <a:xfrm>
            <a:off x="333975" y="2287350"/>
            <a:ext cx="416400" cy="416400"/>
          </a:xfrm>
          <a:prstGeom prst="rect">
            <a:avLst/>
          </a:prstGeom>
          <a:noFill/>
          <a:ln>
            <a:noFill/>
          </a:ln>
        </p:spPr>
      </p:pic>
      <p:sp>
        <p:nvSpPr>
          <p:cNvPr id="669" name="Google Shape;669;p43"/>
          <p:cNvSpPr/>
          <p:nvPr/>
        </p:nvSpPr>
        <p:spPr>
          <a:xfrm>
            <a:off x="2093688" y="1153188"/>
            <a:ext cx="610800" cy="7035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0" name="Google Shape;670;p43"/>
          <p:cNvPicPr preferRelativeResize="0"/>
          <p:nvPr/>
        </p:nvPicPr>
        <p:blipFill>
          <a:blip r:embed="rId3">
            <a:alphaModFix/>
          </a:blip>
          <a:stretch>
            <a:fillRect/>
          </a:stretch>
        </p:blipFill>
        <p:spPr>
          <a:xfrm>
            <a:off x="8237525" y="854750"/>
            <a:ext cx="416400" cy="416400"/>
          </a:xfrm>
          <a:prstGeom prst="rect">
            <a:avLst/>
          </a:prstGeom>
          <a:noFill/>
          <a:ln>
            <a:noFill/>
          </a:ln>
        </p:spPr>
      </p:pic>
      <p:grpSp>
        <p:nvGrpSpPr>
          <p:cNvPr id="671" name="Google Shape;671;p43"/>
          <p:cNvGrpSpPr/>
          <p:nvPr/>
        </p:nvGrpSpPr>
        <p:grpSpPr>
          <a:xfrm>
            <a:off x="6509962" y="1435989"/>
            <a:ext cx="278692" cy="331130"/>
            <a:chOff x="-48233050" y="3569725"/>
            <a:chExt cx="252050" cy="299475"/>
          </a:xfrm>
        </p:grpSpPr>
        <p:sp>
          <p:nvSpPr>
            <p:cNvPr id="672" name="Google Shape;672;p43"/>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43"/>
          <p:cNvSpPr/>
          <p:nvPr/>
        </p:nvSpPr>
        <p:spPr>
          <a:xfrm rot="2442204">
            <a:off x="8505768" y="1220558"/>
            <a:ext cx="416403" cy="416394"/>
          </a:xfrm>
          <a:custGeom>
            <a:rect b="b" l="l" r="r" t="t"/>
            <a:pathLst>
              <a:path extrusionOk="0" h="11759" w="16586">
                <a:moveTo>
                  <a:pt x="8487" y="0"/>
                </a:moveTo>
                <a:cubicBezTo>
                  <a:pt x="8382" y="0"/>
                  <a:pt x="8277" y="2"/>
                  <a:pt x="8172" y="6"/>
                </a:cubicBezTo>
                <a:cubicBezTo>
                  <a:pt x="7587" y="40"/>
                  <a:pt x="6990" y="109"/>
                  <a:pt x="6416" y="236"/>
                </a:cubicBezTo>
                <a:cubicBezTo>
                  <a:pt x="5877" y="350"/>
                  <a:pt x="5337" y="500"/>
                  <a:pt x="4821" y="695"/>
                </a:cubicBezTo>
                <a:cubicBezTo>
                  <a:pt x="3926" y="1005"/>
                  <a:pt x="3065" y="1406"/>
                  <a:pt x="2239" y="1888"/>
                </a:cubicBezTo>
                <a:cubicBezTo>
                  <a:pt x="1665" y="2210"/>
                  <a:pt x="1114" y="2554"/>
                  <a:pt x="586" y="2944"/>
                </a:cubicBezTo>
                <a:cubicBezTo>
                  <a:pt x="207" y="3220"/>
                  <a:pt x="0" y="3392"/>
                  <a:pt x="0" y="3392"/>
                </a:cubicBezTo>
                <a:cubicBezTo>
                  <a:pt x="0" y="3392"/>
                  <a:pt x="241" y="3266"/>
                  <a:pt x="655" y="3059"/>
                </a:cubicBezTo>
                <a:cubicBezTo>
                  <a:pt x="1240" y="2783"/>
                  <a:pt x="1837" y="2542"/>
                  <a:pt x="2445" y="2336"/>
                </a:cubicBezTo>
                <a:cubicBezTo>
                  <a:pt x="3294" y="2026"/>
                  <a:pt x="4178" y="1796"/>
                  <a:pt x="5073" y="1647"/>
                </a:cubicBezTo>
                <a:cubicBezTo>
                  <a:pt x="5567" y="1555"/>
                  <a:pt x="6072" y="1510"/>
                  <a:pt x="6577" y="1487"/>
                </a:cubicBezTo>
                <a:cubicBezTo>
                  <a:pt x="6661" y="1485"/>
                  <a:pt x="6744" y="1484"/>
                  <a:pt x="6828" y="1484"/>
                </a:cubicBezTo>
                <a:cubicBezTo>
                  <a:pt x="7258" y="1484"/>
                  <a:pt x="7682" y="1509"/>
                  <a:pt x="8115" y="1567"/>
                </a:cubicBezTo>
                <a:cubicBezTo>
                  <a:pt x="8608" y="1636"/>
                  <a:pt x="9102" y="1751"/>
                  <a:pt x="9573" y="1911"/>
                </a:cubicBezTo>
                <a:cubicBezTo>
                  <a:pt x="9802" y="2003"/>
                  <a:pt x="10020" y="2095"/>
                  <a:pt x="10238" y="2198"/>
                </a:cubicBezTo>
                <a:cubicBezTo>
                  <a:pt x="10445" y="2301"/>
                  <a:pt x="10640" y="2416"/>
                  <a:pt x="10835" y="2542"/>
                </a:cubicBezTo>
                <a:cubicBezTo>
                  <a:pt x="11512" y="2979"/>
                  <a:pt x="12052" y="3587"/>
                  <a:pt x="12419" y="4310"/>
                </a:cubicBezTo>
                <a:cubicBezTo>
                  <a:pt x="12453" y="4379"/>
                  <a:pt x="12476" y="4448"/>
                  <a:pt x="12511" y="4528"/>
                </a:cubicBezTo>
                <a:lnTo>
                  <a:pt x="12545" y="4643"/>
                </a:lnTo>
                <a:lnTo>
                  <a:pt x="12580" y="4746"/>
                </a:lnTo>
                <a:cubicBezTo>
                  <a:pt x="12603" y="4815"/>
                  <a:pt x="12614" y="4884"/>
                  <a:pt x="12637" y="4953"/>
                </a:cubicBezTo>
                <a:cubicBezTo>
                  <a:pt x="12648" y="5010"/>
                  <a:pt x="12660" y="5090"/>
                  <a:pt x="12671" y="5182"/>
                </a:cubicBezTo>
                <a:cubicBezTo>
                  <a:pt x="12729" y="5458"/>
                  <a:pt x="12752" y="5745"/>
                  <a:pt x="12763" y="6043"/>
                </a:cubicBezTo>
                <a:cubicBezTo>
                  <a:pt x="12775" y="6353"/>
                  <a:pt x="12752" y="6674"/>
                  <a:pt x="12706" y="6984"/>
                </a:cubicBezTo>
                <a:lnTo>
                  <a:pt x="11845" y="6559"/>
                </a:lnTo>
                <a:cubicBezTo>
                  <a:pt x="11845" y="6559"/>
                  <a:pt x="11845" y="6559"/>
                  <a:pt x="11844" y="6559"/>
                </a:cubicBezTo>
                <a:lnTo>
                  <a:pt x="11844" y="6559"/>
                </a:lnTo>
                <a:cubicBezTo>
                  <a:pt x="11823" y="6559"/>
                  <a:pt x="14003" y="11656"/>
                  <a:pt x="13991" y="11759"/>
                </a:cubicBezTo>
                <a:lnTo>
                  <a:pt x="16585" y="6250"/>
                </a:lnTo>
                <a:lnTo>
                  <a:pt x="15816" y="6628"/>
                </a:lnTo>
                <a:cubicBezTo>
                  <a:pt x="15805" y="6318"/>
                  <a:pt x="15770" y="6009"/>
                  <a:pt x="15724" y="5710"/>
                </a:cubicBezTo>
                <a:cubicBezTo>
                  <a:pt x="15644" y="5286"/>
                  <a:pt x="15541" y="4861"/>
                  <a:pt x="15403" y="4448"/>
                </a:cubicBezTo>
                <a:cubicBezTo>
                  <a:pt x="15311" y="4195"/>
                  <a:pt x="15219" y="3943"/>
                  <a:pt x="15093" y="3702"/>
                </a:cubicBezTo>
                <a:lnTo>
                  <a:pt x="15001" y="3507"/>
                </a:lnTo>
                <a:lnTo>
                  <a:pt x="14898" y="3323"/>
                </a:lnTo>
                <a:cubicBezTo>
                  <a:pt x="14818" y="3197"/>
                  <a:pt x="14737" y="3070"/>
                  <a:pt x="14657" y="2956"/>
                </a:cubicBezTo>
                <a:cubicBezTo>
                  <a:pt x="13945" y="1946"/>
                  <a:pt x="12958" y="1154"/>
                  <a:pt x="11834" y="660"/>
                </a:cubicBezTo>
                <a:cubicBezTo>
                  <a:pt x="11535" y="534"/>
                  <a:pt x="11237" y="431"/>
                  <a:pt x="10938" y="350"/>
                </a:cubicBezTo>
                <a:cubicBezTo>
                  <a:pt x="10640" y="258"/>
                  <a:pt x="10330" y="190"/>
                  <a:pt x="10020" y="132"/>
                </a:cubicBezTo>
                <a:cubicBezTo>
                  <a:pt x="9515" y="46"/>
                  <a:pt x="9001" y="0"/>
                  <a:pt x="84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43"/>
          <p:cNvGrpSpPr/>
          <p:nvPr/>
        </p:nvGrpSpPr>
        <p:grpSpPr>
          <a:xfrm>
            <a:off x="815463" y="2641098"/>
            <a:ext cx="416400" cy="479114"/>
            <a:chOff x="3935363" y="4487598"/>
            <a:chExt cx="416400" cy="479114"/>
          </a:xfrm>
        </p:grpSpPr>
        <p:pic>
          <p:nvPicPr>
            <p:cNvPr id="677" name="Google Shape;677;p43"/>
            <p:cNvPicPr preferRelativeResize="0"/>
            <p:nvPr/>
          </p:nvPicPr>
          <p:blipFill>
            <a:blip r:embed="rId3">
              <a:alphaModFix/>
            </a:blip>
            <a:stretch>
              <a:fillRect/>
            </a:stretch>
          </p:blipFill>
          <p:spPr>
            <a:xfrm>
              <a:off x="3935363" y="4550312"/>
              <a:ext cx="416400" cy="416400"/>
            </a:xfrm>
            <a:prstGeom prst="rect">
              <a:avLst/>
            </a:prstGeom>
            <a:noFill/>
            <a:ln>
              <a:noFill/>
            </a:ln>
          </p:spPr>
        </p:pic>
        <p:sp>
          <p:nvSpPr>
            <p:cNvPr id="678" name="Google Shape;678;p43"/>
            <p:cNvSpPr txBox="1"/>
            <p:nvPr/>
          </p:nvSpPr>
          <p:spPr>
            <a:xfrm>
              <a:off x="3935363" y="4487598"/>
              <a:ext cx="3705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solidFill>
                    <a:schemeClr val="accent6"/>
                  </a:solidFill>
                </a:rPr>
                <a:t>A</a:t>
              </a:r>
              <a:endParaRPr sz="1300">
                <a:solidFill>
                  <a:schemeClr val="accent6"/>
                </a:solidFill>
              </a:endParaRPr>
            </a:p>
          </p:txBody>
        </p:sp>
      </p:grpSp>
      <p:cxnSp>
        <p:nvCxnSpPr>
          <p:cNvPr id="679" name="Google Shape;679;p43"/>
          <p:cNvCxnSpPr/>
          <p:nvPr/>
        </p:nvCxnSpPr>
        <p:spPr>
          <a:xfrm>
            <a:off x="2011300" y="2120775"/>
            <a:ext cx="7076700" cy="9300"/>
          </a:xfrm>
          <a:prstGeom prst="straightConnector1">
            <a:avLst/>
          </a:prstGeom>
          <a:noFill/>
          <a:ln cap="flat" cmpd="sng" w="28575">
            <a:solidFill>
              <a:schemeClr val="dk2"/>
            </a:solidFill>
            <a:prstDash val="dot"/>
            <a:round/>
            <a:headEnd len="med" w="med" type="none"/>
            <a:tailEnd len="med" w="med" type="none"/>
          </a:ln>
        </p:spPr>
      </p:cxnSp>
      <p:sp>
        <p:nvSpPr>
          <p:cNvPr id="680" name="Google Shape;680;p43"/>
          <p:cNvSpPr txBox="1"/>
          <p:nvPr/>
        </p:nvSpPr>
        <p:spPr>
          <a:xfrm>
            <a:off x="2924713" y="915750"/>
            <a:ext cx="30000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000">
                <a:solidFill>
                  <a:schemeClr val="dk1"/>
                </a:solidFill>
                <a:latin typeface="Exo 2"/>
                <a:ea typeface="Exo 2"/>
                <a:cs typeface="Exo 2"/>
                <a:sym typeface="Exo 2"/>
              </a:rPr>
              <a:t>Pre-training phase</a:t>
            </a:r>
            <a:endParaRPr b="1" sz="1300">
              <a:solidFill>
                <a:schemeClr val="dk1"/>
              </a:solidFill>
              <a:latin typeface="Exo 2"/>
              <a:ea typeface="Exo 2"/>
              <a:cs typeface="Exo 2"/>
              <a:sym typeface="Exo 2"/>
            </a:endParaRPr>
          </a:p>
          <a:p>
            <a:pPr indent="0" lvl="0" marL="0" rtl="0" algn="l">
              <a:spcBef>
                <a:spcPts val="0"/>
              </a:spcBef>
              <a:spcAft>
                <a:spcPts val="0"/>
              </a:spcAft>
              <a:buNone/>
            </a:pPr>
            <a:r>
              <a:rPr lang="ja" sz="1300">
                <a:solidFill>
                  <a:schemeClr val="dk1"/>
                </a:solidFill>
                <a:latin typeface="Exo 2"/>
                <a:ea typeface="Exo 2"/>
                <a:cs typeface="Exo 2"/>
                <a:sym typeface="Exo 2"/>
              </a:rPr>
              <a:t>We pre-train a general BGP path embedding model to understand BGP context.</a:t>
            </a:r>
            <a:endParaRPr sz="1300">
              <a:solidFill>
                <a:schemeClr val="dk1"/>
              </a:solidFill>
              <a:latin typeface="Exo 2"/>
              <a:ea typeface="Exo 2"/>
              <a:cs typeface="Exo 2"/>
              <a:sym typeface="Exo 2"/>
            </a:endParaRPr>
          </a:p>
        </p:txBody>
      </p:sp>
      <p:sp>
        <p:nvSpPr>
          <p:cNvPr id="681" name="Google Shape;681;p43"/>
          <p:cNvSpPr/>
          <p:nvPr/>
        </p:nvSpPr>
        <p:spPr>
          <a:xfrm>
            <a:off x="6623800" y="320175"/>
            <a:ext cx="2322900" cy="372900"/>
          </a:xfrm>
          <a:prstGeom prst="wedgeRoundRectCallout">
            <a:avLst>
              <a:gd fmla="val -32717" name="adj1"/>
              <a:gd fmla="val 91432"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Unsupervised learning</a:t>
            </a:r>
            <a:endParaRPr b="1"/>
          </a:p>
        </p:txBody>
      </p:sp>
      <p:sp>
        <p:nvSpPr>
          <p:cNvPr id="682" name="Google Shape;682;p43"/>
          <p:cNvSpPr/>
          <p:nvPr/>
        </p:nvSpPr>
        <p:spPr>
          <a:xfrm>
            <a:off x="2093688" y="2677188"/>
            <a:ext cx="610800" cy="7035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txBox="1"/>
          <p:nvPr/>
        </p:nvSpPr>
        <p:spPr>
          <a:xfrm>
            <a:off x="2924713" y="2515950"/>
            <a:ext cx="30000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000">
                <a:solidFill>
                  <a:schemeClr val="dk1"/>
                </a:solidFill>
                <a:latin typeface="Exo 2"/>
                <a:ea typeface="Exo 2"/>
                <a:cs typeface="Exo 2"/>
                <a:sym typeface="Exo 2"/>
              </a:rPr>
              <a:t>Fine-tuning</a:t>
            </a:r>
            <a:r>
              <a:rPr b="1" lang="ja" sz="2000">
                <a:solidFill>
                  <a:schemeClr val="dk1"/>
                </a:solidFill>
                <a:latin typeface="Exo 2"/>
                <a:ea typeface="Exo 2"/>
                <a:cs typeface="Exo 2"/>
                <a:sym typeface="Exo 2"/>
              </a:rPr>
              <a:t> phase</a:t>
            </a:r>
            <a:endParaRPr b="1" sz="1300">
              <a:solidFill>
                <a:schemeClr val="dk1"/>
              </a:solidFill>
              <a:latin typeface="Exo 2"/>
              <a:ea typeface="Exo 2"/>
              <a:cs typeface="Exo 2"/>
              <a:sym typeface="Exo 2"/>
            </a:endParaRPr>
          </a:p>
          <a:p>
            <a:pPr indent="0" lvl="0" marL="0" rtl="0" algn="l">
              <a:spcBef>
                <a:spcPts val="0"/>
              </a:spcBef>
              <a:spcAft>
                <a:spcPts val="0"/>
              </a:spcAft>
              <a:buNone/>
            </a:pPr>
            <a:r>
              <a:rPr lang="ja" sz="1300">
                <a:solidFill>
                  <a:schemeClr val="dk1"/>
                </a:solidFill>
                <a:latin typeface="Exo 2"/>
                <a:ea typeface="Exo 2"/>
                <a:cs typeface="Exo 2"/>
                <a:sym typeface="Exo 2"/>
              </a:rPr>
              <a:t>We train a model to predict labels on </a:t>
            </a:r>
            <a:r>
              <a:rPr lang="ja" sz="1300">
                <a:solidFill>
                  <a:schemeClr val="dk1"/>
                </a:solidFill>
                <a:latin typeface="Exo 2"/>
                <a:ea typeface="Exo 2"/>
                <a:cs typeface="Exo 2"/>
                <a:sym typeface="Exo 2"/>
              </a:rPr>
              <a:t>specific task such as  BGP network failure detection.</a:t>
            </a:r>
            <a:endParaRPr sz="1300">
              <a:solidFill>
                <a:schemeClr val="dk1"/>
              </a:solidFill>
              <a:latin typeface="Exo 2"/>
              <a:ea typeface="Exo 2"/>
              <a:cs typeface="Exo 2"/>
              <a:sym typeface="Exo 2"/>
            </a:endParaRPr>
          </a:p>
        </p:txBody>
      </p:sp>
      <p:sp>
        <p:nvSpPr>
          <p:cNvPr id="684" name="Google Shape;684;p43"/>
          <p:cNvSpPr/>
          <p:nvPr/>
        </p:nvSpPr>
        <p:spPr>
          <a:xfrm>
            <a:off x="6373550" y="3222150"/>
            <a:ext cx="2240700" cy="4164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a:t>
            </a:r>
            <a:r>
              <a:rPr lang="ja">
                <a:solidFill>
                  <a:schemeClr val="accent6"/>
                </a:solidFill>
              </a:rPr>
              <a:t>Supervised model </a:t>
            </a:r>
            <a:endParaRPr>
              <a:solidFill>
                <a:schemeClr val="accent6"/>
              </a:solidFill>
            </a:endParaRPr>
          </a:p>
          <a:p>
            <a:pPr indent="0" lvl="0" marL="0" rtl="0" algn="l">
              <a:spcBef>
                <a:spcPts val="0"/>
              </a:spcBef>
              <a:spcAft>
                <a:spcPts val="0"/>
              </a:spcAft>
              <a:buNone/>
            </a:pPr>
            <a:r>
              <a:rPr lang="ja">
                <a:solidFill>
                  <a:schemeClr val="accent6"/>
                </a:solidFill>
              </a:rPr>
              <a:t>         specific label data</a:t>
            </a:r>
            <a:endParaRPr/>
          </a:p>
        </p:txBody>
      </p:sp>
      <p:pic>
        <p:nvPicPr>
          <p:cNvPr id="685" name="Google Shape;685;p43"/>
          <p:cNvPicPr preferRelativeResize="0"/>
          <p:nvPr/>
        </p:nvPicPr>
        <p:blipFill>
          <a:blip r:embed="rId4">
            <a:alphaModFix/>
          </a:blip>
          <a:stretch>
            <a:fillRect/>
          </a:stretch>
        </p:blipFill>
        <p:spPr>
          <a:xfrm>
            <a:off x="6457525" y="3256175"/>
            <a:ext cx="331125" cy="331125"/>
          </a:xfrm>
          <a:prstGeom prst="rect">
            <a:avLst/>
          </a:prstGeom>
          <a:noFill/>
          <a:ln>
            <a:noFill/>
          </a:ln>
        </p:spPr>
      </p:pic>
      <p:grpSp>
        <p:nvGrpSpPr>
          <p:cNvPr id="686" name="Google Shape;686;p43"/>
          <p:cNvGrpSpPr/>
          <p:nvPr/>
        </p:nvGrpSpPr>
        <p:grpSpPr>
          <a:xfrm>
            <a:off x="8206863" y="2641098"/>
            <a:ext cx="416400" cy="479114"/>
            <a:chOff x="3935363" y="4487598"/>
            <a:chExt cx="416400" cy="479114"/>
          </a:xfrm>
        </p:grpSpPr>
        <p:pic>
          <p:nvPicPr>
            <p:cNvPr id="687" name="Google Shape;687;p43"/>
            <p:cNvPicPr preferRelativeResize="0"/>
            <p:nvPr/>
          </p:nvPicPr>
          <p:blipFill>
            <a:blip r:embed="rId3">
              <a:alphaModFix/>
            </a:blip>
            <a:stretch>
              <a:fillRect/>
            </a:stretch>
          </p:blipFill>
          <p:spPr>
            <a:xfrm>
              <a:off x="3935363" y="4550312"/>
              <a:ext cx="416400" cy="416400"/>
            </a:xfrm>
            <a:prstGeom prst="rect">
              <a:avLst/>
            </a:prstGeom>
            <a:noFill/>
            <a:ln>
              <a:noFill/>
            </a:ln>
          </p:spPr>
        </p:pic>
        <p:sp>
          <p:nvSpPr>
            <p:cNvPr id="688" name="Google Shape;688;p43"/>
            <p:cNvSpPr txBox="1"/>
            <p:nvPr/>
          </p:nvSpPr>
          <p:spPr>
            <a:xfrm>
              <a:off x="3935363" y="4487598"/>
              <a:ext cx="3705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solidFill>
                    <a:schemeClr val="accent6"/>
                  </a:solidFill>
                </a:rPr>
                <a:t>A</a:t>
              </a:r>
              <a:endParaRPr sz="1300">
                <a:solidFill>
                  <a:schemeClr val="accent6"/>
                </a:solidFill>
              </a:endParaRPr>
            </a:p>
          </p:txBody>
        </p:sp>
      </p:grpSp>
      <p:sp>
        <p:nvSpPr>
          <p:cNvPr id="689" name="Google Shape;689;p43"/>
          <p:cNvSpPr/>
          <p:nvPr/>
        </p:nvSpPr>
        <p:spPr>
          <a:xfrm flipH="1" rot="-2442204">
            <a:off x="6067368" y="1220558"/>
            <a:ext cx="416403" cy="416394"/>
          </a:xfrm>
          <a:custGeom>
            <a:rect b="b" l="l" r="r" t="t"/>
            <a:pathLst>
              <a:path extrusionOk="0" h="11759" w="16586">
                <a:moveTo>
                  <a:pt x="8487" y="0"/>
                </a:moveTo>
                <a:cubicBezTo>
                  <a:pt x="8382" y="0"/>
                  <a:pt x="8277" y="2"/>
                  <a:pt x="8172" y="6"/>
                </a:cubicBezTo>
                <a:cubicBezTo>
                  <a:pt x="7587" y="40"/>
                  <a:pt x="6990" y="109"/>
                  <a:pt x="6416" y="236"/>
                </a:cubicBezTo>
                <a:cubicBezTo>
                  <a:pt x="5877" y="350"/>
                  <a:pt x="5337" y="500"/>
                  <a:pt x="4821" y="695"/>
                </a:cubicBezTo>
                <a:cubicBezTo>
                  <a:pt x="3926" y="1005"/>
                  <a:pt x="3065" y="1406"/>
                  <a:pt x="2239" y="1888"/>
                </a:cubicBezTo>
                <a:cubicBezTo>
                  <a:pt x="1665" y="2210"/>
                  <a:pt x="1114" y="2554"/>
                  <a:pt x="586" y="2944"/>
                </a:cubicBezTo>
                <a:cubicBezTo>
                  <a:pt x="207" y="3220"/>
                  <a:pt x="0" y="3392"/>
                  <a:pt x="0" y="3392"/>
                </a:cubicBezTo>
                <a:cubicBezTo>
                  <a:pt x="0" y="3392"/>
                  <a:pt x="241" y="3266"/>
                  <a:pt x="655" y="3059"/>
                </a:cubicBezTo>
                <a:cubicBezTo>
                  <a:pt x="1240" y="2783"/>
                  <a:pt x="1837" y="2542"/>
                  <a:pt x="2445" y="2336"/>
                </a:cubicBezTo>
                <a:cubicBezTo>
                  <a:pt x="3294" y="2026"/>
                  <a:pt x="4178" y="1796"/>
                  <a:pt x="5073" y="1647"/>
                </a:cubicBezTo>
                <a:cubicBezTo>
                  <a:pt x="5567" y="1555"/>
                  <a:pt x="6072" y="1510"/>
                  <a:pt x="6577" y="1487"/>
                </a:cubicBezTo>
                <a:cubicBezTo>
                  <a:pt x="6661" y="1485"/>
                  <a:pt x="6744" y="1484"/>
                  <a:pt x="6828" y="1484"/>
                </a:cubicBezTo>
                <a:cubicBezTo>
                  <a:pt x="7258" y="1484"/>
                  <a:pt x="7682" y="1509"/>
                  <a:pt x="8115" y="1567"/>
                </a:cubicBezTo>
                <a:cubicBezTo>
                  <a:pt x="8608" y="1636"/>
                  <a:pt x="9102" y="1751"/>
                  <a:pt x="9573" y="1911"/>
                </a:cubicBezTo>
                <a:cubicBezTo>
                  <a:pt x="9802" y="2003"/>
                  <a:pt x="10020" y="2095"/>
                  <a:pt x="10238" y="2198"/>
                </a:cubicBezTo>
                <a:cubicBezTo>
                  <a:pt x="10445" y="2301"/>
                  <a:pt x="10640" y="2416"/>
                  <a:pt x="10835" y="2542"/>
                </a:cubicBezTo>
                <a:cubicBezTo>
                  <a:pt x="11512" y="2979"/>
                  <a:pt x="12052" y="3587"/>
                  <a:pt x="12419" y="4310"/>
                </a:cubicBezTo>
                <a:cubicBezTo>
                  <a:pt x="12453" y="4379"/>
                  <a:pt x="12476" y="4448"/>
                  <a:pt x="12511" y="4528"/>
                </a:cubicBezTo>
                <a:lnTo>
                  <a:pt x="12545" y="4643"/>
                </a:lnTo>
                <a:lnTo>
                  <a:pt x="12580" y="4746"/>
                </a:lnTo>
                <a:cubicBezTo>
                  <a:pt x="12603" y="4815"/>
                  <a:pt x="12614" y="4884"/>
                  <a:pt x="12637" y="4953"/>
                </a:cubicBezTo>
                <a:cubicBezTo>
                  <a:pt x="12648" y="5010"/>
                  <a:pt x="12660" y="5090"/>
                  <a:pt x="12671" y="5182"/>
                </a:cubicBezTo>
                <a:cubicBezTo>
                  <a:pt x="12729" y="5458"/>
                  <a:pt x="12752" y="5745"/>
                  <a:pt x="12763" y="6043"/>
                </a:cubicBezTo>
                <a:cubicBezTo>
                  <a:pt x="12775" y="6353"/>
                  <a:pt x="12752" y="6674"/>
                  <a:pt x="12706" y="6984"/>
                </a:cubicBezTo>
                <a:lnTo>
                  <a:pt x="11845" y="6559"/>
                </a:lnTo>
                <a:cubicBezTo>
                  <a:pt x="11845" y="6559"/>
                  <a:pt x="11845" y="6559"/>
                  <a:pt x="11844" y="6559"/>
                </a:cubicBezTo>
                <a:lnTo>
                  <a:pt x="11844" y="6559"/>
                </a:lnTo>
                <a:cubicBezTo>
                  <a:pt x="11823" y="6559"/>
                  <a:pt x="14003" y="11656"/>
                  <a:pt x="13991" y="11759"/>
                </a:cubicBezTo>
                <a:lnTo>
                  <a:pt x="16585" y="6250"/>
                </a:lnTo>
                <a:lnTo>
                  <a:pt x="15816" y="6628"/>
                </a:lnTo>
                <a:cubicBezTo>
                  <a:pt x="15805" y="6318"/>
                  <a:pt x="15770" y="6009"/>
                  <a:pt x="15724" y="5710"/>
                </a:cubicBezTo>
                <a:cubicBezTo>
                  <a:pt x="15644" y="5286"/>
                  <a:pt x="15541" y="4861"/>
                  <a:pt x="15403" y="4448"/>
                </a:cubicBezTo>
                <a:cubicBezTo>
                  <a:pt x="15311" y="4195"/>
                  <a:pt x="15219" y="3943"/>
                  <a:pt x="15093" y="3702"/>
                </a:cubicBezTo>
                <a:lnTo>
                  <a:pt x="15001" y="3507"/>
                </a:lnTo>
                <a:lnTo>
                  <a:pt x="14898" y="3323"/>
                </a:lnTo>
                <a:cubicBezTo>
                  <a:pt x="14818" y="3197"/>
                  <a:pt x="14737" y="3070"/>
                  <a:pt x="14657" y="2956"/>
                </a:cubicBezTo>
                <a:cubicBezTo>
                  <a:pt x="13945" y="1946"/>
                  <a:pt x="12958" y="1154"/>
                  <a:pt x="11834" y="660"/>
                </a:cubicBezTo>
                <a:cubicBezTo>
                  <a:pt x="11535" y="534"/>
                  <a:pt x="11237" y="431"/>
                  <a:pt x="10938" y="350"/>
                </a:cubicBezTo>
                <a:cubicBezTo>
                  <a:pt x="10640" y="258"/>
                  <a:pt x="10330" y="190"/>
                  <a:pt x="10020" y="132"/>
                </a:cubicBezTo>
                <a:cubicBezTo>
                  <a:pt x="9515" y="46"/>
                  <a:pt x="9001" y="0"/>
                  <a:pt x="84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0" name="Google Shape;690;p43"/>
          <p:cNvPicPr preferRelativeResize="0"/>
          <p:nvPr/>
        </p:nvPicPr>
        <p:blipFill>
          <a:blip r:embed="rId3">
            <a:alphaModFix/>
          </a:blip>
          <a:stretch>
            <a:fillRect/>
          </a:stretch>
        </p:blipFill>
        <p:spPr>
          <a:xfrm>
            <a:off x="6408725" y="854750"/>
            <a:ext cx="416400" cy="416400"/>
          </a:xfrm>
          <a:prstGeom prst="rect">
            <a:avLst/>
          </a:prstGeom>
          <a:noFill/>
          <a:ln>
            <a:noFill/>
          </a:ln>
        </p:spPr>
      </p:pic>
      <p:sp>
        <p:nvSpPr>
          <p:cNvPr id="691" name="Google Shape;691;p43"/>
          <p:cNvSpPr/>
          <p:nvPr/>
        </p:nvSpPr>
        <p:spPr>
          <a:xfrm rot="2442204">
            <a:off x="8505768" y="2973158"/>
            <a:ext cx="416403" cy="416394"/>
          </a:xfrm>
          <a:custGeom>
            <a:rect b="b" l="l" r="r" t="t"/>
            <a:pathLst>
              <a:path extrusionOk="0" h="11759" w="16586">
                <a:moveTo>
                  <a:pt x="8487" y="0"/>
                </a:moveTo>
                <a:cubicBezTo>
                  <a:pt x="8382" y="0"/>
                  <a:pt x="8277" y="2"/>
                  <a:pt x="8172" y="6"/>
                </a:cubicBezTo>
                <a:cubicBezTo>
                  <a:pt x="7587" y="40"/>
                  <a:pt x="6990" y="109"/>
                  <a:pt x="6416" y="236"/>
                </a:cubicBezTo>
                <a:cubicBezTo>
                  <a:pt x="5877" y="350"/>
                  <a:pt x="5337" y="500"/>
                  <a:pt x="4821" y="695"/>
                </a:cubicBezTo>
                <a:cubicBezTo>
                  <a:pt x="3926" y="1005"/>
                  <a:pt x="3065" y="1406"/>
                  <a:pt x="2239" y="1888"/>
                </a:cubicBezTo>
                <a:cubicBezTo>
                  <a:pt x="1665" y="2210"/>
                  <a:pt x="1114" y="2554"/>
                  <a:pt x="586" y="2944"/>
                </a:cubicBezTo>
                <a:cubicBezTo>
                  <a:pt x="207" y="3220"/>
                  <a:pt x="0" y="3392"/>
                  <a:pt x="0" y="3392"/>
                </a:cubicBezTo>
                <a:cubicBezTo>
                  <a:pt x="0" y="3392"/>
                  <a:pt x="241" y="3266"/>
                  <a:pt x="655" y="3059"/>
                </a:cubicBezTo>
                <a:cubicBezTo>
                  <a:pt x="1240" y="2783"/>
                  <a:pt x="1837" y="2542"/>
                  <a:pt x="2445" y="2336"/>
                </a:cubicBezTo>
                <a:cubicBezTo>
                  <a:pt x="3294" y="2026"/>
                  <a:pt x="4178" y="1796"/>
                  <a:pt x="5073" y="1647"/>
                </a:cubicBezTo>
                <a:cubicBezTo>
                  <a:pt x="5567" y="1555"/>
                  <a:pt x="6072" y="1510"/>
                  <a:pt x="6577" y="1487"/>
                </a:cubicBezTo>
                <a:cubicBezTo>
                  <a:pt x="6661" y="1485"/>
                  <a:pt x="6744" y="1484"/>
                  <a:pt x="6828" y="1484"/>
                </a:cubicBezTo>
                <a:cubicBezTo>
                  <a:pt x="7258" y="1484"/>
                  <a:pt x="7682" y="1509"/>
                  <a:pt x="8115" y="1567"/>
                </a:cubicBezTo>
                <a:cubicBezTo>
                  <a:pt x="8608" y="1636"/>
                  <a:pt x="9102" y="1751"/>
                  <a:pt x="9573" y="1911"/>
                </a:cubicBezTo>
                <a:cubicBezTo>
                  <a:pt x="9802" y="2003"/>
                  <a:pt x="10020" y="2095"/>
                  <a:pt x="10238" y="2198"/>
                </a:cubicBezTo>
                <a:cubicBezTo>
                  <a:pt x="10445" y="2301"/>
                  <a:pt x="10640" y="2416"/>
                  <a:pt x="10835" y="2542"/>
                </a:cubicBezTo>
                <a:cubicBezTo>
                  <a:pt x="11512" y="2979"/>
                  <a:pt x="12052" y="3587"/>
                  <a:pt x="12419" y="4310"/>
                </a:cubicBezTo>
                <a:cubicBezTo>
                  <a:pt x="12453" y="4379"/>
                  <a:pt x="12476" y="4448"/>
                  <a:pt x="12511" y="4528"/>
                </a:cubicBezTo>
                <a:lnTo>
                  <a:pt x="12545" y="4643"/>
                </a:lnTo>
                <a:lnTo>
                  <a:pt x="12580" y="4746"/>
                </a:lnTo>
                <a:cubicBezTo>
                  <a:pt x="12603" y="4815"/>
                  <a:pt x="12614" y="4884"/>
                  <a:pt x="12637" y="4953"/>
                </a:cubicBezTo>
                <a:cubicBezTo>
                  <a:pt x="12648" y="5010"/>
                  <a:pt x="12660" y="5090"/>
                  <a:pt x="12671" y="5182"/>
                </a:cubicBezTo>
                <a:cubicBezTo>
                  <a:pt x="12729" y="5458"/>
                  <a:pt x="12752" y="5745"/>
                  <a:pt x="12763" y="6043"/>
                </a:cubicBezTo>
                <a:cubicBezTo>
                  <a:pt x="12775" y="6353"/>
                  <a:pt x="12752" y="6674"/>
                  <a:pt x="12706" y="6984"/>
                </a:cubicBezTo>
                <a:lnTo>
                  <a:pt x="11845" y="6559"/>
                </a:lnTo>
                <a:cubicBezTo>
                  <a:pt x="11845" y="6559"/>
                  <a:pt x="11845" y="6559"/>
                  <a:pt x="11844" y="6559"/>
                </a:cubicBezTo>
                <a:lnTo>
                  <a:pt x="11844" y="6559"/>
                </a:lnTo>
                <a:cubicBezTo>
                  <a:pt x="11823" y="6559"/>
                  <a:pt x="14003" y="11656"/>
                  <a:pt x="13991" y="11759"/>
                </a:cubicBezTo>
                <a:lnTo>
                  <a:pt x="16585" y="6250"/>
                </a:lnTo>
                <a:lnTo>
                  <a:pt x="15816" y="6628"/>
                </a:lnTo>
                <a:cubicBezTo>
                  <a:pt x="15805" y="6318"/>
                  <a:pt x="15770" y="6009"/>
                  <a:pt x="15724" y="5710"/>
                </a:cubicBezTo>
                <a:cubicBezTo>
                  <a:pt x="15644" y="5286"/>
                  <a:pt x="15541" y="4861"/>
                  <a:pt x="15403" y="4448"/>
                </a:cubicBezTo>
                <a:cubicBezTo>
                  <a:pt x="15311" y="4195"/>
                  <a:pt x="15219" y="3943"/>
                  <a:pt x="15093" y="3702"/>
                </a:cubicBezTo>
                <a:lnTo>
                  <a:pt x="15001" y="3507"/>
                </a:lnTo>
                <a:lnTo>
                  <a:pt x="14898" y="3323"/>
                </a:lnTo>
                <a:cubicBezTo>
                  <a:pt x="14818" y="3197"/>
                  <a:pt x="14737" y="3070"/>
                  <a:pt x="14657" y="2956"/>
                </a:cubicBezTo>
                <a:cubicBezTo>
                  <a:pt x="13945" y="1946"/>
                  <a:pt x="12958" y="1154"/>
                  <a:pt x="11834" y="660"/>
                </a:cubicBezTo>
                <a:cubicBezTo>
                  <a:pt x="11535" y="534"/>
                  <a:pt x="11237" y="431"/>
                  <a:pt x="10938" y="350"/>
                </a:cubicBezTo>
                <a:cubicBezTo>
                  <a:pt x="10640" y="258"/>
                  <a:pt x="10330" y="190"/>
                  <a:pt x="10020" y="132"/>
                </a:cubicBezTo>
                <a:cubicBezTo>
                  <a:pt x="9515" y="46"/>
                  <a:pt x="9001" y="0"/>
                  <a:pt x="84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flipH="1" rot="-2442204">
            <a:off x="6067368" y="2973158"/>
            <a:ext cx="416403" cy="416394"/>
          </a:xfrm>
          <a:custGeom>
            <a:rect b="b" l="l" r="r" t="t"/>
            <a:pathLst>
              <a:path extrusionOk="0" h="11759" w="16586">
                <a:moveTo>
                  <a:pt x="8487" y="0"/>
                </a:moveTo>
                <a:cubicBezTo>
                  <a:pt x="8382" y="0"/>
                  <a:pt x="8277" y="2"/>
                  <a:pt x="8172" y="6"/>
                </a:cubicBezTo>
                <a:cubicBezTo>
                  <a:pt x="7587" y="40"/>
                  <a:pt x="6990" y="109"/>
                  <a:pt x="6416" y="236"/>
                </a:cubicBezTo>
                <a:cubicBezTo>
                  <a:pt x="5877" y="350"/>
                  <a:pt x="5337" y="500"/>
                  <a:pt x="4821" y="695"/>
                </a:cubicBezTo>
                <a:cubicBezTo>
                  <a:pt x="3926" y="1005"/>
                  <a:pt x="3065" y="1406"/>
                  <a:pt x="2239" y="1888"/>
                </a:cubicBezTo>
                <a:cubicBezTo>
                  <a:pt x="1665" y="2210"/>
                  <a:pt x="1114" y="2554"/>
                  <a:pt x="586" y="2944"/>
                </a:cubicBezTo>
                <a:cubicBezTo>
                  <a:pt x="207" y="3220"/>
                  <a:pt x="0" y="3392"/>
                  <a:pt x="0" y="3392"/>
                </a:cubicBezTo>
                <a:cubicBezTo>
                  <a:pt x="0" y="3392"/>
                  <a:pt x="241" y="3266"/>
                  <a:pt x="655" y="3059"/>
                </a:cubicBezTo>
                <a:cubicBezTo>
                  <a:pt x="1240" y="2783"/>
                  <a:pt x="1837" y="2542"/>
                  <a:pt x="2445" y="2336"/>
                </a:cubicBezTo>
                <a:cubicBezTo>
                  <a:pt x="3294" y="2026"/>
                  <a:pt x="4178" y="1796"/>
                  <a:pt x="5073" y="1647"/>
                </a:cubicBezTo>
                <a:cubicBezTo>
                  <a:pt x="5567" y="1555"/>
                  <a:pt x="6072" y="1510"/>
                  <a:pt x="6577" y="1487"/>
                </a:cubicBezTo>
                <a:cubicBezTo>
                  <a:pt x="6661" y="1485"/>
                  <a:pt x="6744" y="1484"/>
                  <a:pt x="6828" y="1484"/>
                </a:cubicBezTo>
                <a:cubicBezTo>
                  <a:pt x="7258" y="1484"/>
                  <a:pt x="7682" y="1509"/>
                  <a:pt x="8115" y="1567"/>
                </a:cubicBezTo>
                <a:cubicBezTo>
                  <a:pt x="8608" y="1636"/>
                  <a:pt x="9102" y="1751"/>
                  <a:pt x="9573" y="1911"/>
                </a:cubicBezTo>
                <a:cubicBezTo>
                  <a:pt x="9802" y="2003"/>
                  <a:pt x="10020" y="2095"/>
                  <a:pt x="10238" y="2198"/>
                </a:cubicBezTo>
                <a:cubicBezTo>
                  <a:pt x="10445" y="2301"/>
                  <a:pt x="10640" y="2416"/>
                  <a:pt x="10835" y="2542"/>
                </a:cubicBezTo>
                <a:cubicBezTo>
                  <a:pt x="11512" y="2979"/>
                  <a:pt x="12052" y="3587"/>
                  <a:pt x="12419" y="4310"/>
                </a:cubicBezTo>
                <a:cubicBezTo>
                  <a:pt x="12453" y="4379"/>
                  <a:pt x="12476" y="4448"/>
                  <a:pt x="12511" y="4528"/>
                </a:cubicBezTo>
                <a:lnTo>
                  <a:pt x="12545" y="4643"/>
                </a:lnTo>
                <a:lnTo>
                  <a:pt x="12580" y="4746"/>
                </a:lnTo>
                <a:cubicBezTo>
                  <a:pt x="12603" y="4815"/>
                  <a:pt x="12614" y="4884"/>
                  <a:pt x="12637" y="4953"/>
                </a:cubicBezTo>
                <a:cubicBezTo>
                  <a:pt x="12648" y="5010"/>
                  <a:pt x="12660" y="5090"/>
                  <a:pt x="12671" y="5182"/>
                </a:cubicBezTo>
                <a:cubicBezTo>
                  <a:pt x="12729" y="5458"/>
                  <a:pt x="12752" y="5745"/>
                  <a:pt x="12763" y="6043"/>
                </a:cubicBezTo>
                <a:cubicBezTo>
                  <a:pt x="12775" y="6353"/>
                  <a:pt x="12752" y="6674"/>
                  <a:pt x="12706" y="6984"/>
                </a:cubicBezTo>
                <a:lnTo>
                  <a:pt x="11845" y="6559"/>
                </a:lnTo>
                <a:cubicBezTo>
                  <a:pt x="11845" y="6559"/>
                  <a:pt x="11845" y="6559"/>
                  <a:pt x="11844" y="6559"/>
                </a:cubicBezTo>
                <a:lnTo>
                  <a:pt x="11844" y="6559"/>
                </a:lnTo>
                <a:cubicBezTo>
                  <a:pt x="11823" y="6559"/>
                  <a:pt x="14003" y="11656"/>
                  <a:pt x="13991" y="11759"/>
                </a:cubicBezTo>
                <a:lnTo>
                  <a:pt x="16585" y="6250"/>
                </a:lnTo>
                <a:lnTo>
                  <a:pt x="15816" y="6628"/>
                </a:lnTo>
                <a:cubicBezTo>
                  <a:pt x="15805" y="6318"/>
                  <a:pt x="15770" y="6009"/>
                  <a:pt x="15724" y="5710"/>
                </a:cubicBezTo>
                <a:cubicBezTo>
                  <a:pt x="15644" y="5286"/>
                  <a:pt x="15541" y="4861"/>
                  <a:pt x="15403" y="4448"/>
                </a:cubicBezTo>
                <a:cubicBezTo>
                  <a:pt x="15311" y="4195"/>
                  <a:pt x="15219" y="3943"/>
                  <a:pt x="15093" y="3702"/>
                </a:cubicBezTo>
                <a:lnTo>
                  <a:pt x="15001" y="3507"/>
                </a:lnTo>
                <a:lnTo>
                  <a:pt x="14898" y="3323"/>
                </a:lnTo>
                <a:cubicBezTo>
                  <a:pt x="14818" y="3197"/>
                  <a:pt x="14737" y="3070"/>
                  <a:pt x="14657" y="2956"/>
                </a:cubicBezTo>
                <a:cubicBezTo>
                  <a:pt x="13945" y="1946"/>
                  <a:pt x="12958" y="1154"/>
                  <a:pt x="11834" y="660"/>
                </a:cubicBezTo>
                <a:cubicBezTo>
                  <a:pt x="11535" y="534"/>
                  <a:pt x="11237" y="431"/>
                  <a:pt x="10938" y="350"/>
                </a:cubicBezTo>
                <a:cubicBezTo>
                  <a:pt x="10640" y="258"/>
                  <a:pt x="10330" y="190"/>
                  <a:pt x="10020" y="132"/>
                </a:cubicBezTo>
                <a:cubicBezTo>
                  <a:pt x="9515" y="46"/>
                  <a:pt x="9001" y="0"/>
                  <a:pt x="84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3" name="Google Shape;693;p43"/>
          <p:cNvPicPr preferRelativeResize="0"/>
          <p:nvPr/>
        </p:nvPicPr>
        <p:blipFill>
          <a:blip r:embed="rId3">
            <a:alphaModFix/>
          </a:blip>
          <a:stretch>
            <a:fillRect/>
          </a:stretch>
        </p:blipFill>
        <p:spPr>
          <a:xfrm>
            <a:off x="6408725" y="2683550"/>
            <a:ext cx="416400" cy="416400"/>
          </a:xfrm>
          <a:prstGeom prst="rect">
            <a:avLst/>
          </a:prstGeom>
          <a:noFill/>
          <a:ln>
            <a:noFill/>
          </a:ln>
        </p:spPr>
      </p:pic>
      <p:sp>
        <p:nvSpPr>
          <p:cNvPr id="694" name="Google Shape;694;p43"/>
          <p:cNvSpPr/>
          <p:nvPr/>
        </p:nvSpPr>
        <p:spPr>
          <a:xfrm>
            <a:off x="6623800" y="2225175"/>
            <a:ext cx="2322900" cy="372900"/>
          </a:xfrm>
          <a:prstGeom prst="wedgeRoundRectCallout">
            <a:avLst>
              <a:gd fmla="val 20649" name="adj1"/>
              <a:gd fmla="val 76984"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S</a:t>
            </a:r>
            <a:r>
              <a:rPr b="1" lang="ja"/>
              <a:t>upervised learning</a:t>
            </a:r>
            <a:endParaRPr b="1"/>
          </a:p>
        </p:txBody>
      </p:sp>
      <p:sp>
        <p:nvSpPr>
          <p:cNvPr id="695" name="Google Shape;695;p43"/>
          <p:cNvSpPr/>
          <p:nvPr/>
        </p:nvSpPr>
        <p:spPr>
          <a:xfrm>
            <a:off x="-13950" y="3956550"/>
            <a:ext cx="9171900" cy="1014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6" name="Google Shape;696;p43"/>
          <p:cNvSpPr txBox="1"/>
          <p:nvPr/>
        </p:nvSpPr>
        <p:spPr>
          <a:xfrm>
            <a:off x="1624775" y="4086575"/>
            <a:ext cx="7419900" cy="602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ja" sz="1500">
                <a:solidFill>
                  <a:schemeClr val="lt1"/>
                </a:solidFill>
                <a:latin typeface="Roboto Condensed"/>
                <a:ea typeface="Roboto Condensed"/>
                <a:cs typeface="Roboto Condensed"/>
                <a:sym typeface="Roboto Condensed"/>
              </a:rPr>
              <a:t>Since the model learning to understand the context does not require specific label data in pre-training, a large amount of BGP path data generated by real network is available.</a:t>
            </a:r>
            <a:endParaRPr b="1" sz="1800">
              <a:solidFill>
                <a:schemeClr val="lt1"/>
              </a:solidFill>
              <a:latin typeface="Roboto Condensed"/>
              <a:ea typeface="Roboto Condensed"/>
              <a:cs typeface="Roboto Condensed"/>
              <a:sym typeface="Roboto Condensed"/>
            </a:endParaRPr>
          </a:p>
        </p:txBody>
      </p:sp>
      <p:sp>
        <p:nvSpPr>
          <p:cNvPr id="697" name="Google Shape;697;p43"/>
          <p:cNvSpPr/>
          <p:nvPr/>
        </p:nvSpPr>
        <p:spPr>
          <a:xfrm>
            <a:off x="175500" y="4130075"/>
            <a:ext cx="1292700" cy="6024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txBox="1"/>
          <p:nvPr/>
        </p:nvSpPr>
        <p:spPr>
          <a:xfrm>
            <a:off x="247600" y="4183275"/>
            <a:ext cx="12927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800">
                <a:solidFill>
                  <a:schemeClr val="lt1"/>
                </a:solidFill>
                <a:latin typeface="Roboto Condensed"/>
                <a:ea typeface="Roboto Condensed"/>
                <a:cs typeface="Roboto Condensed"/>
                <a:sym typeface="Roboto Condensed"/>
              </a:rPr>
              <a:t>Advantage</a:t>
            </a:r>
            <a:endParaRPr b="1" sz="2100">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4"/>
          <p:cNvSpPr/>
          <p:nvPr/>
        </p:nvSpPr>
        <p:spPr>
          <a:xfrm>
            <a:off x="2959625" y="2103400"/>
            <a:ext cx="3822600" cy="6996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txBox="1"/>
          <p:nvPr>
            <p:ph type="ctrTitle"/>
          </p:nvPr>
        </p:nvSpPr>
        <p:spPr>
          <a:xfrm>
            <a:off x="110625" y="205425"/>
            <a:ext cx="78999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BGP path embedding</a:t>
            </a:r>
            <a:endParaRPr/>
          </a:p>
        </p:txBody>
      </p:sp>
      <p:sp>
        <p:nvSpPr>
          <p:cNvPr id="705" name="Google Shape;705;p44"/>
          <p:cNvSpPr/>
          <p:nvPr/>
        </p:nvSpPr>
        <p:spPr>
          <a:xfrm>
            <a:off x="444550" y="2063875"/>
            <a:ext cx="2181300" cy="2983800"/>
          </a:xfrm>
          <a:prstGeom prst="snip2DiagRect">
            <a:avLst>
              <a:gd fmla="val 18257" name="adj1"/>
              <a:gd fmla="val 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txBox="1"/>
          <p:nvPr/>
        </p:nvSpPr>
        <p:spPr>
          <a:xfrm>
            <a:off x="444550" y="1767475"/>
            <a:ext cx="2322900" cy="2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ja" sz="1200">
                <a:solidFill>
                  <a:schemeClr val="dk1"/>
                </a:solidFill>
                <a:latin typeface="Roboto Condensed"/>
                <a:ea typeface="Roboto Condensed"/>
                <a:cs typeface="Roboto Condensed"/>
                <a:sym typeface="Roboto Condensed"/>
              </a:rPr>
              <a:t>ある時刻のnetwork-deviceのjson</a:t>
            </a:r>
            <a:endParaRPr b="1"/>
          </a:p>
        </p:txBody>
      </p:sp>
      <p:sp>
        <p:nvSpPr>
          <p:cNvPr id="707" name="Google Shape;707;p44"/>
          <p:cNvSpPr/>
          <p:nvPr/>
        </p:nvSpPr>
        <p:spPr>
          <a:xfrm>
            <a:off x="540300" y="2461450"/>
            <a:ext cx="1413900" cy="2101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t>IntGW-01</a:t>
            </a:r>
            <a:endParaRPr sz="1000"/>
          </a:p>
        </p:txBody>
      </p:sp>
      <p:sp>
        <p:nvSpPr>
          <p:cNvPr id="708" name="Google Shape;708;p44"/>
          <p:cNvSpPr/>
          <p:nvPr/>
        </p:nvSpPr>
        <p:spPr>
          <a:xfrm>
            <a:off x="2041200" y="2461450"/>
            <a:ext cx="481200" cy="4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800"/>
              <a:t>IntGW-02</a:t>
            </a:r>
            <a:endParaRPr sz="800"/>
          </a:p>
          <a:p>
            <a:pPr indent="0" lvl="0" marL="0" rtl="0" algn="ctr">
              <a:spcBef>
                <a:spcPts val="0"/>
              </a:spcBef>
              <a:spcAft>
                <a:spcPts val="0"/>
              </a:spcAft>
              <a:buNone/>
            </a:pPr>
            <a:r>
              <a:rPr lang="ja" sz="800"/>
              <a:t>...</a:t>
            </a:r>
            <a:endParaRPr sz="800"/>
          </a:p>
        </p:txBody>
      </p:sp>
      <p:sp>
        <p:nvSpPr>
          <p:cNvPr id="709" name="Google Shape;709;p44"/>
          <p:cNvSpPr/>
          <p:nvPr/>
        </p:nvSpPr>
        <p:spPr>
          <a:xfrm>
            <a:off x="2041200" y="3031628"/>
            <a:ext cx="4812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800"/>
              <a:t>TR-01</a:t>
            </a:r>
            <a:endParaRPr sz="800"/>
          </a:p>
          <a:p>
            <a:pPr indent="0" lvl="0" marL="0" rtl="0" algn="ctr">
              <a:spcBef>
                <a:spcPts val="0"/>
              </a:spcBef>
              <a:spcAft>
                <a:spcPts val="0"/>
              </a:spcAft>
              <a:buNone/>
            </a:pPr>
            <a:r>
              <a:rPr lang="ja" sz="800"/>
              <a:t>...</a:t>
            </a:r>
            <a:endParaRPr sz="800"/>
          </a:p>
        </p:txBody>
      </p:sp>
      <p:sp>
        <p:nvSpPr>
          <p:cNvPr id="710" name="Google Shape;710;p44"/>
          <p:cNvSpPr/>
          <p:nvPr/>
        </p:nvSpPr>
        <p:spPr>
          <a:xfrm>
            <a:off x="2041200" y="3583002"/>
            <a:ext cx="4812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800"/>
              <a:t>TR-02</a:t>
            </a:r>
            <a:endParaRPr sz="800"/>
          </a:p>
          <a:p>
            <a:pPr indent="0" lvl="0" marL="0" rtl="0" algn="ctr">
              <a:spcBef>
                <a:spcPts val="0"/>
              </a:spcBef>
              <a:spcAft>
                <a:spcPts val="0"/>
              </a:spcAft>
              <a:buNone/>
            </a:pPr>
            <a:r>
              <a:rPr lang="ja" sz="800"/>
              <a:t>...</a:t>
            </a:r>
            <a:endParaRPr sz="800"/>
          </a:p>
        </p:txBody>
      </p:sp>
      <p:sp>
        <p:nvSpPr>
          <p:cNvPr id="711" name="Google Shape;711;p44"/>
          <p:cNvSpPr/>
          <p:nvPr/>
        </p:nvSpPr>
        <p:spPr>
          <a:xfrm>
            <a:off x="2041200" y="4134375"/>
            <a:ext cx="4812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800"/>
              <a:t>RR-02</a:t>
            </a:r>
            <a:endParaRPr sz="800"/>
          </a:p>
          <a:p>
            <a:pPr indent="0" lvl="0" marL="0" rtl="0" algn="ctr">
              <a:spcBef>
                <a:spcPts val="0"/>
              </a:spcBef>
              <a:spcAft>
                <a:spcPts val="0"/>
              </a:spcAft>
              <a:buNone/>
            </a:pPr>
            <a:r>
              <a:rPr lang="ja" sz="800"/>
              <a:t>...</a:t>
            </a:r>
            <a:endParaRPr sz="800"/>
          </a:p>
        </p:txBody>
      </p:sp>
      <p:sp>
        <p:nvSpPr>
          <p:cNvPr id="712" name="Google Shape;712;p44"/>
          <p:cNvSpPr/>
          <p:nvPr/>
        </p:nvSpPr>
        <p:spPr>
          <a:xfrm>
            <a:off x="595275" y="2724150"/>
            <a:ext cx="1303800" cy="990300"/>
          </a:xfrm>
          <a:prstGeom prst="snip2DiagRect">
            <a:avLst>
              <a:gd fmla="val 0" name="adj1"/>
              <a:gd fmla="val 16667" name="adj2"/>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txBox="1"/>
          <p:nvPr/>
        </p:nvSpPr>
        <p:spPr>
          <a:xfrm>
            <a:off x="595275" y="2724150"/>
            <a:ext cx="1303800" cy="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700">
                <a:solidFill>
                  <a:srgbClr val="FFFFFF"/>
                </a:solidFill>
              </a:rPr>
              <a:t>bgp-path-entry</a:t>
            </a:r>
            <a:endParaRPr b="1" sz="700">
              <a:solidFill>
                <a:srgbClr val="FFFFFF"/>
              </a:solidFill>
            </a:endParaRPr>
          </a:p>
          <a:p>
            <a:pPr indent="0" lvl="0" marL="0" rtl="0" algn="ctr">
              <a:spcBef>
                <a:spcPts val="0"/>
              </a:spcBef>
              <a:spcAft>
                <a:spcPts val="0"/>
              </a:spcAft>
              <a:buNone/>
            </a:pPr>
            <a:r>
              <a:t/>
            </a:r>
            <a:endParaRPr b="1" sz="700">
              <a:solidFill>
                <a:srgbClr val="FFFFFF"/>
              </a:solidFill>
            </a:endParaRPr>
          </a:p>
          <a:p>
            <a:pPr indent="0" lvl="0" marL="0" rtl="0" algn="l">
              <a:spcBef>
                <a:spcPts val="0"/>
              </a:spcBef>
              <a:spcAft>
                <a:spcPts val="0"/>
              </a:spcAft>
              <a:buNone/>
            </a:pPr>
            <a:r>
              <a:rPr lang="ja" sz="700">
                <a:solidFill>
                  <a:srgbClr val="FFFFFF"/>
                </a:solidFill>
              </a:rPr>
              <a:t>"prefix": "1.187.50.0/23",</a:t>
            </a:r>
            <a:endParaRPr sz="700">
              <a:solidFill>
                <a:srgbClr val="FFFFFF"/>
              </a:solidFill>
            </a:endParaRPr>
          </a:p>
          <a:p>
            <a:pPr indent="0" lvl="0" marL="0" rtl="0" algn="l">
              <a:spcBef>
                <a:spcPts val="0"/>
              </a:spcBef>
              <a:spcAft>
                <a:spcPts val="0"/>
              </a:spcAft>
              <a:buClr>
                <a:schemeClr val="accent6"/>
              </a:buClr>
              <a:buSzPts val="1100"/>
              <a:buFont typeface="Arial"/>
              <a:buNone/>
            </a:pPr>
            <a:r>
              <a:rPr lang="ja" sz="700">
                <a:solidFill>
                  <a:srgbClr val="FFFFFF"/>
                </a:solidFill>
              </a:rPr>
              <a:t>"nexthop":"10.30.2.2",</a:t>
            </a:r>
            <a:endParaRPr sz="700">
              <a:solidFill>
                <a:srgbClr val="FFFFFF"/>
              </a:solidFill>
            </a:endParaRPr>
          </a:p>
          <a:p>
            <a:pPr indent="0" lvl="0" marL="0" rtl="0" algn="l">
              <a:spcBef>
                <a:spcPts val="0"/>
              </a:spcBef>
              <a:spcAft>
                <a:spcPts val="0"/>
              </a:spcAft>
              <a:buNone/>
            </a:pPr>
            <a:r>
              <a:rPr lang="ja" sz="700">
                <a:solidFill>
                  <a:srgbClr val="FFFFFF"/>
                </a:solidFill>
              </a:rPr>
              <a:t>"as-path": "10 4608 7575 2914 9498 55644 55644 55644 55644 55644 55644 45271"</a:t>
            </a:r>
            <a:endParaRPr sz="700">
              <a:solidFill>
                <a:srgbClr val="FFFFFF"/>
              </a:solidFill>
            </a:endParaRPr>
          </a:p>
        </p:txBody>
      </p:sp>
      <p:sp>
        <p:nvSpPr>
          <p:cNvPr id="714" name="Google Shape;714;p44"/>
          <p:cNvSpPr/>
          <p:nvPr/>
        </p:nvSpPr>
        <p:spPr>
          <a:xfrm>
            <a:off x="595275" y="4134375"/>
            <a:ext cx="1303800" cy="296400"/>
          </a:xfrm>
          <a:prstGeom prst="snip2DiagRect">
            <a:avLst>
              <a:gd fmla="val 0" name="adj1"/>
              <a:gd fmla="val 16667" name="adj2"/>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txBox="1"/>
          <p:nvPr/>
        </p:nvSpPr>
        <p:spPr>
          <a:xfrm rot="5400000">
            <a:off x="954675" y="3809575"/>
            <a:ext cx="585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
        <p:nvSpPr>
          <p:cNvPr id="716" name="Google Shape;716;p44"/>
          <p:cNvSpPr/>
          <p:nvPr/>
        </p:nvSpPr>
        <p:spPr>
          <a:xfrm>
            <a:off x="595275" y="2461450"/>
            <a:ext cx="1359000" cy="20679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txBox="1"/>
          <p:nvPr/>
        </p:nvSpPr>
        <p:spPr>
          <a:xfrm>
            <a:off x="2959625" y="2103400"/>
            <a:ext cx="3873600" cy="7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1.0.0.0/2410 4608 13335 10 4608 13335 p10 p30 p2 p2</a:t>
            </a:r>
            <a:endParaRPr sz="800"/>
          </a:p>
          <a:p>
            <a:pPr indent="0" lvl="0" marL="0" rtl="0" algn="l">
              <a:spcBef>
                <a:spcPts val="0"/>
              </a:spcBef>
              <a:spcAft>
                <a:spcPts val="0"/>
              </a:spcAft>
              <a:buNone/>
            </a:pPr>
            <a:r>
              <a:rPr lang="ja" sz="800"/>
              <a:t>1.0.4.0/2410 4608 4826 38803 56203 10 4608 4826 38803 56203 p10 p30 p2 p2</a:t>
            </a:r>
            <a:endParaRPr sz="800"/>
          </a:p>
          <a:p>
            <a:pPr indent="0" lvl="0" marL="0" rtl="0" algn="l">
              <a:spcBef>
                <a:spcPts val="0"/>
              </a:spcBef>
              <a:spcAft>
                <a:spcPts val="0"/>
              </a:spcAft>
              <a:buNone/>
            </a:pPr>
            <a:r>
              <a:rPr lang="ja" sz="800"/>
              <a:t>1.0.4.0/2210 4608 4826 38803 56203 10 4608 4826 38803 56203 p10 p30 p2 p2</a:t>
            </a:r>
            <a:endParaRPr sz="800"/>
          </a:p>
          <a:p>
            <a:pPr indent="0" lvl="0" marL="0" rtl="0" algn="l">
              <a:spcBef>
                <a:spcPts val="0"/>
              </a:spcBef>
              <a:spcAft>
                <a:spcPts val="0"/>
              </a:spcAft>
              <a:buNone/>
            </a:pPr>
            <a:r>
              <a:rPr lang="ja" sz="800"/>
              <a:t>1.0.5.0/2410 4608 4826 38803 56203 10 4608 4826 38803 56203 p10 p30 p2 p2</a:t>
            </a:r>
            <a:endParaRPr sz="800"/>
          </a:p>
        </p:txBody>
      </p:sp>
      <p:sp>
        <p:nvSpPr>
          <p:cNvPr id="718" name="Google Shape;718;p44"/>
          <p:cNvSpPr txBox="1"/>
          <p:nvPr/>
        </p:nvSpPr>
        <p:spPr>
          <a:xfrm>
            <a:off x="3654600" y="1835275"/>
            <a:ext cx="2322900" cy="2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ja" sz="1200">
                <a:solidFill>
                  <a:schemeClr val="dk1"/>
                </a:solidFill>
                <a:latin typeface="Roboto Condensed"/>
                <a:ea typeface="Roboto Condensed"/>
                <a:cs typeface="Roboto Condensed"/>
                <a:sym typeface="Roboto Condensed"/>
              </a:rPr>
              <a:t>IntGW-01のpath-entries document</a:t>
            </a:r>
            <a:endParaRPr b="1"/>
          </a:p>
        </p:txBody>
      </p:sp>
      <p:sp>
        <p:nvSpPr>
          <p:cNvPr id="719" name="Google Shape;719;p44"/>
          <p:cNvSpPr/>
          <p:nvPr/>
        </p:nvSpPr>
        <p:spPr>
          <a:xfrm>
            <a:off x="2959625" y="3082925"/>
            <a:ext cx="3822600" cy="296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a:t>
            </a:r>
            <a:endParaRPr/>
          </a:p>
        </p:txBody>
      </p:sp>
      <p:sp>
        <p:nvSpPr>
          <p:cNvPr id="720" name="Google Shape;720;p44"/>
          <p:cNvSpPr txBox="1"/>
          <p:nvPr/>
        </p:nvSpPr>
        <p:spPr>
          <a:xfrm>
            <a:off x="3709475" y="2782925"/>
            <a:ext cx="2322900" cy="2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ja" sz="1200">
                <a:solidFill>
                  <a:schemeClr val="dk1"/>
                </a:solidFill>
                <a:latin typeface="Roboto Condensed"/>
                <a:ea typeface="Roboto Condensed"/>
                <a:cs typeface="Roboto Condensed"/>
                <a:sym typeface="Roboto Condensed"/>
              </a:rPr>
              <a:t>IntGW-02のpath-entries document</a:t>
            </a:r>
            <a:endParaRPr b="1"/>
          </a:p>
        </p:txBody>
      </p:sp>
      <p:sp>
        <p:nvSpPr>
          <p:cNvPr id="721" name="Google Shape;721;p44"/>
          <p:cNvSpPr/>
          <p:nvPr/>
        </p:nvSpPr>
        <p:spPr>
          <a:xfrm>
            <a:off x="2959625" y="3692525"/>
            <a:ext cx="3822600" cy="296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a:t>
            </a:r>
            <a:endParaRPr/>
          </a:p>
        </p:txBody>
      </p:sp>
      <p:sp>
        <p:nvSpPr>
          <p:cNvPr id="722" name="Google Shape;722;p44"/>
          <p:cNvSpPr txBox="1"/>
          <p:nvPr/>
        </p:nvSpPr>
        <p:spPr>
          <a:xfrm>
            <a:off x="3709475" y="3392525"/>
            <a:ext cx="2322900" cy="2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ja" sz="1200">
                <a:solidFill>
                  <a:schemeClr val="dk1"/>
                </a:solidFill>
                <a:latin typeface="Roboto Condensed"/>
                <a:ea typeface="Roboto Condensed"/>
                <a:cs typeface="Roboto Condensed"/>
                <a:sym typeface="Roboto Condensed"/>
              </a:rPr>
              <a:t>TR-01のpath-entries document</a:t>
            </a:r>
            <a:endParaRPr b="1"/>
          </a:p>
        </p:txBody>
      </p:sp>
      <p:sp>
        <p:nvSpPr>
          <p:cNvPr id="723" name="Google Shape;723;p44"/>
          <p:cNvSpPr/>
          <p:nvPr/>
        </p:nvSpPr>
        <p:spPr>
          <a:xfrm>
            <a:off x="2959625" y="4225925"/>
            <a:ext cx="3822600" cy="296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a:t>
            </a:r>
            <a:endParaRPr/>
          </a:p>
        </p:txBody>
      </p:sp>
      <p:sp>
        <p:nvSpPr>
          <p:cNvPr id="724" name="Google Shape;724;p44"/>
          <p:cNvSpPr txBox="1"/>
          <p:nvPr/>
        </p:nvSpPr>
        <p:spPr>
          <a:xfrm>
            <a:off x="3709475" y="3925925"/>
            <a:ext cx="2322900" cy="2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ja" sz="1200">
                <a:solidFill>
                  <a:schemeClr val="dk1"/>
                </a:solidFill>
                <a:latin typeface="Roboto Condensed"/>
                <a:ea typeface="Roboto Condensed"/>
                <a:cs typeface="Roboto Condensed"/>
                <a:sym typeface="Roboto Condensed"/>
              </a:rPr>
              <a:t>TR-02のpath-entries document</a:t>
            </a:r>
            <a:endParaRPr b="1"/>
          </a:p>
        </p:txBody>
      </p:sp>
      <p:sp>
        <p:nvSpPr>
          <p:cNvPr id="725" name="Google Shape;725;p44"/>
          <p:cNvSpPr/>
          <p:nvPr/>
        </p:nvSpPr>
        <p:spPr>
          <a:xfrm>
            <a:off x="2959625" y="4606925"/>
            <a:ext cx="3822600" cy="296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a:t>
            </a:r>
            <a:endParaRPr/>
          </a:p>
        </p:txBody>
      </p:sp>
      <p:sp>
        <p:nvSpPr>
          <p:cNvPr id="726" name="Google Shape;726;p44"/>
          <p:cNvSpPr txBox="1"/>
          <p:nvPr/>
        </p:nvSpPr>
        <p:spPr>
          <a:xfrm>
            <a:off x="3709475" y="4459325"/>
            <a:ext cx="2322900" cy="2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ja" sz="1200">
                <a:solidFill>
                  <a:schemeClr val="dk1"/>
                </a:solidFill>
                <a:latin typeface="Roboto Condensed"/>
                <a:ea typeface="Roboto Condensed"/>
                <a:cs typeface="Roboto Condensed"/>
                <a:sym typeface="Roboto Condensed"/>
              </a:rPr>
              <a:t>RR-01のpath-entries document</a:t>
            </a:r>
            <a:endParaRPr b="1"/>
          </a:p>
        </p:txBody>
      </p:sp>
      <p:pic>
        <p:nvPicPr>
          <p:cNvPr id="727" name="Google Shape;727;p44"/>
          <p:cNvPicPr preferRelativeResize="0"/>
          <p:nvPr/>
        </p:nvPicPr>
        <p:blipFill>
          <a:blip r:embed="rId3">
            <a:alphaModFix/>
          </a:blip>
          <a:stretch>
            <a:fillRect/>
          </a:stretch>
        </p:blipFill>
        <p:spPr>
          <a:xfrm>
            <a:off x="6961925" y="2320250"/>
            <a:ext cx="1870375" cy="2242825"/>
          </a:xfrm>
          <a:prstGeom prst="rect">
            <a:avLst/>
          </a:prstGeom>
          <a:noFill/>
          <a:ln>
            <a:noFill/>
          </a:ln>
        </p:spPr>
      </p:pic>
      <p:sp>
        <p:nvSpPr>
          <p:cNvPr id="728" name="Google Shape;728;p44"/>
          <p:cNvSpPr/>
          <p:nvPr/>
        </p:nvSpPr>
        <p:spPr>
          <a:xfrm>
            <a:off x="2904300" y="1921025"/>
            <a:ext cx="4010100" cy="3134700"/>
          </a:xfrm>
          <a:prstGeom prst="roundRect">
            <a:avLst>
              <a:gd fmla="val 16667" name="adj"/>
            </a:avLst>
          </a:prstGeom>
          <a:noFill/>
          <a:ln cap="flat" cmpd="sng" w="2857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rot="-884077">
            <a:off x="1532858" y="2176728"/>
            <a:ext cx="1564034" cy="542178"/>
          </a:xfrm>
          <a:prstGeom prst="curvedDown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7060800" y="2637925"/>
            <a:ext cx="2083200" cy="242400"/>
          </a:xfrm>
          <a:prstGeom prst="roundRect">
            <a:avLst>
              <a:gd fmla="val 16667" name="adj"/>
            </a:avLst>
          </a:prstGeom>
          <a:noFill/>
          <a:ln cap="flat" cmpd="sng" w="2857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txBox="1"/>
          <p:nvPr/>
        </p:nvSpPr>
        <p:spPr>
          <a:xfrm>
            <a:off x="8751100" y="3132963"/>
            <a:ext cx="585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
        <p:nvSpPr>
          <p:cNvPr id="732" name="Google Shape;732;p44"/>
          <p:cNvSpPr/>
          <p:nvPr/>
        </p:nvSpPr>
        <p:spPr>
          <a:xfrm rot="863768">
            <a:off x="6492040" y="1750575"/>
            <a:ext cx="1563804" cy="542079"/>
          </a:xfrm>
          <a:prstGeom prst="curvedDownArrow">
            <a:avLst>
              <a:gd fmla="val 25000" name="adj1"/>
              <a:gd fmla="val 50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188700" y="807150"/>
            <a:ext cx="1710300" cy="6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BGP path has</a:t>
            </a:r>
            <a:endParaRPr/>
          </a:p>
          <a:p>
            <a:pPr indent="0" lvl="0" marL="0" rtl="0" algn="ctr">
              <a:spcBef>
                <a:spcPts val="0"/>
              </a:spcBef>
              <a:spcAft>
                <a:spcPts val="0"/>
              </a:spcAft>
              <a:buNone/>
            </a:pPr>
            <a:r>
              <a:rPr lang="ja"/>
              <a:t>an ordered structure.</a:t>
            </a:r>
            <a:endParaRPr/>
          </a:p>
        </p:txBody>
      </p:sp>
      <p:sp>
        <p:nvSpPr>
          <p:cNvPr id="734" name="Google Shape;734;p44"/>
          <p:cNvSpPr/>
          <p:nvPr/>
        </p:nvSpPr>
        <p:spPr>
          <a:xfrm>
            <a:off x="2691250" y="814275"/>
            <a:ext cx="2772900" cy="6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We address the ordered structure as a language model.</a:t>
            </a:r>
            <a:endParaRPr/>
          </a:p>
        </p:txBody>
      </p:sp>
      <p:sp>
        <p:nvSpPr>
          <p:cNvPr id="735" name="Google Shape;735;p44"/>
          <p:cNvSpPr/>
          <p:nvPr/>
        </p:nvSpPr>
        <p:spPr>
          <a:xfrm>
            <a:off x="6179050" y="807150"/>
            <a:ext cx="2772900" cy="6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We developed a general path model which transforms objects on BGP to vectors.</a:t>
            </a:r>
            <a:endParaRPr b="1">
              <a:highlight>
                <a:srgbClr val="FFFF00"/>
              </a:highlight>
            </a:endParaRPr>
          </a:p>
        </p:txBody>
      </p:sp>
      <p:sp>
        <p:nvSpPr>
          <p:cNvPr id="736" name="Google Shape;736;p44"/>
          <p:cNvSpPr/>
          <p:nvPr/>
        </p:nvSpPr>
        <p:spPr>
          <a:xfrm>
            <a:off x="2120050" y="947475"/>
            <a:ext cx="402300" cy="47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5625250" y="947475"/>
            <a:ext cx="402300" cy="47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6226025" y="307500"/>
            <a:ext cx="2322900" cy="372900"/>
          </a:xfrm>
          <a:prstGeom prst="wedgeRoundRectCallout">
            <a:avLst>
              <a:gd fmla="val -987" name="adj1"/>
              <a:gd fmla="val 89636"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Unsupervised learning</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5"/>
          <p:cNvSpPr txBox="1"/>
          <p:nvPr>
            <p:ph type="ctrTitle"/>
          </p:nvPr>
        </p:nvSpPr>
        <p:spPr>
          <a:xfrm>
            <a:off x="110625" y="205425"/>
            <a:ext cx="7707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Dimensionality Reduction</a:t>
            </a:r>
            <a:endParaRPr/>
          </a:p>
        </p:txBody>
      </p:sp>
      <p:sp>
        <p:nvSpPr>
          <p:cNvPr id="744" name="Google Shape;744;p45"/>
          <p:cNvSpPr txBox="1"/>
          <p:nvPr>
            <p:ph idx="4294967295" type="body"/>
          </p:nvPr>
        </p:nvSpPr>
        <p:spPr>
          <a:xfrm>
            <a:off x="5138300" y="1062075"/>
            <a:ext cx="3950700" cy="3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1400">
                <a:solidFill>
                  <a:srgbClr val="000000"/>
                </a:solidFill>
                <a:latin typeface="Roboto Condensed"/>
                <a:ea typeface="Roboto Condensed"/>
                <a:cs typeface="Roboto Condensed"/>
                <a:sym typeface="Roboto Condensed"/>
              </a:rPr>
              <a:t>T</a:t>
            </a:r>
            <a:r>
              <a:rPr b="1" lang="ja" sz="1400">
                <a:solidFill>
                  <a:srgbClr val="000000"/>
                </a:solidFill>
                <a:latin typeface="Roboto Condensed"/>
                <a:ea typeface="Roboto Condensed"/>
                <a:cs typeface="Roboto Condensed"/>
                <a:sym typeface="Roboto Condensed"/>
              </a:rPr>
              <a:t>o cope with </a:t>
            </a:r>
            <a:r>
              <a:rPr b="1" lang="ja" sz="1400">
                <a:solidFill>
                  <a:srgbClr val="000000"/>
                </a:solidFill>
                <a:latin typeface="Roboto Condensed"/>
                <a:ea typeface="Roboto Condensed"/>
                <a:cs typeface="Roboto Condensed"/>
                <a:sym typeface="Roboto Condensed"/>
              </a:rPr>
              <a:t>the Curse of Dimensionality</a:t>
            </a:r>
            <a:endParaRPr b="1" sz="1400">
              <a:solidFill>
                <a:srgbClr val="000000"/>
              </a:solidFill>
              <a:latin typeface="Roboto Condensed"/>
              <a:ea typeface="Roboto Condensed"/>
              <a:cs typeface="Roboto Condensed"/>
              <a:sym typeface="Roboto Condensed"/>
            </a:endParaRPr>
          </a:p>
          <a:p>
            <a:pPr indent="0" lvl="0" marL="0" rtl="0" algn="l">
              <a:spcBef>
                <a:spcPts val="1600"/>
              </a:spcBef>
              <a:spcAft>
                <a:spcPts val="0"/>
              </a:spcAft>
              <a:buNone/>
            </a:pPr>
            <a:r>
              <a:rPr lang="ja" sz="1400">
                <a:solidFill>
                  <a:srgbClr val="000000"/>
                </a:solidFill>
                <a:latin typeface="Roboto Condensed"/>
                <a:ea typeface="Roboto Condensed"/>
                <a:cs typeface="Roboto Condensed"/>
                <a:sym typeface="Roboto Condensed"/>
              </a:rPr>
              <a:t>Because there are </a:t>
            </a:r>
            <a:r>
              <a:rPr lang="ja" sz="1400">
                <a:solidFill>
                  <a:srgbClr val="000000"/>
                </a:solidFill>
                <a:latin typeface="Roboto Condensed"/>
                <a:ea typeface="Roboto Condensed"/>
                <a:cs typeface="Roboto Condensed"/>
                <a:sym typeface="Roboto Condensed"/>
              </a:rPr>
              <a:t>too many</a:t>
            </a:r>
            <a:r>
              <a:rPr lang="ja" sz="1400">
                <a:solidFill>
                  <a:srgbClr val="000000"/>
                </a:solidFill>
                <a:latin typeface="Roboto Condensed"/>
                <a:ea typeface="Roboto Condensed"/>
                <a:cs typeface="Roboto Condensed"/>
                <a:sym typeface="Roboto Condensed"/>
              </a:rPr>
              <a:t> columns </a:t>
            </a:r>
            <a:r>
              <a:rPr lang="ja" sz="1400">
                <a:solidFill>
                  <a:schemeClr val="accent6"/>
                </a:solidFill>
                <a:latin typeface="Roboto Condensed"/>
                <a:ea typeface="Roboto Condensed"/>
                <a:cs typeface="Roboto Condensed"/>
                <a:sym typeface="Roboto Condensed"/>
              </a:rPr>
              <a:t>in the dataframe we need to delete redundant columns.</a:t>
            </a:r>
            <a:br>
              <a:rPr lang="ja" sz="1400">
                <a:solidFill>
                  <a:schemeClr val="accent6"/>
                </a:solidFill>
                <a:latin typeface="Roboto Condensed"/>
                <a:ea typeface="Roboto Condensed"/>
                <a:cs typeface="Roboto Condensed"/>
                <a:sym typeface="Roboto Condensed"/>
              </a:rPr>
            </a:br>
            <a:r>
              <a:rPr lang="ja" sz="1400">
                <a:solidFill>
                  <a:srgbClr val="000000"/>
                </a:solidFill>
                <a:latin typeface="Roboto Condensed"/>
                <a:ea typeface="Roboto Condensed"/>
                <a:cs typeface="Roboto Condensed"/>
                <a:sym typeface="Roboto Condensed"/>
              </a:rPr>
              <a:t>ex. 238 columns ( </a:t>
            </a:r>
            <a:r>
              <a:rPr lang="ja" sz="1400">
                <a:solidFill>
                  <a:schemeClr val="accent6"/>
                </a:solidFill>
                <a:latin typeface="Roboto Condensed"/>
                <a:ea typeface="Roboto Condensed"/>
                <a:cs typeface="Roboto Condensed"/>
                <a:sym typeface="Roboto Condensed"/>
              </a:rPr>
              <a:t>physical infrastructure )</a:t>
            </a:r>
            <a:endParaRPr sz="1400">
              <a:solidFill>
                <a:srgbClr val="000000"/>
              </a:solidFill>
              <a:latin typeface="Roboto Condensed"/>
              <a:ea typeface="Roboto Condensed"/>
              <a:cs typeface="Roboto Condensed"/>
              <a:sym typeface="Roboto Condensed"/>
            </a:endParaRPr>
          </a:p>
          <a:p>
            <a:pPr indent="0" lvl="0" marL="0" rtl="0" algn="l">
              <a:spcBef>
                <a:spcPts val="1600"/>
              </a:spcBef>
              <a:spcAft>
                <a:spcPts val="0"/>
              </a:spcAft>
              <a:buNone/>
            </a:pPr>
            <a:r>
              <a:rPr b="1" lang="ja" sz="1400">
                <a:solidFill>
                  <a:srgbClr val="000000"/>
                </a:solidFill>
                <a:latin typeface="Roboto Condensed"/>
                <a:ea typeface="Roboto Condensed"/>
                <a:cs typeface="Roboto Condensed"/>
                <a:sym typeface="Roboto Condensed"/>
              </a:rPr>
              <a:t>Method</a:t>
            </a:r>
            <a:endParaRPr b="1" sz="1400">
              <a:solidFill>
                <a:srgbClr val="000000"/>
              </a:solidFill>
              <a:latin typeface="Roboto Condensed"/>
              <a:ea typeface="Roboto Condensed"/>
              <a:cs typeface="Roboto Condensed"/>
              <a:sym typeface="Roboto Condensed"/>
            </a:endParaRPr>
          </a:p>
          <a:p>
            <a:pPr indent="-317500" lvl="0" marL="457200" rtl="0" algn="l">
              <a:spcBef>
                <a:spcPts val="1600"/>
              </a:spcBef>
              <a:spcAft>
                <a:spcPts val="0"/>
              </a:spcAft>
              <a:buClr>
                <a:srgbClr val="000000"/>
              </a:buClr>
              <a:buSzPts val="1400"/>
              <a:buFont typeface="Roboto Condensed"/>
              <a:buAutoNum type="arabicPeriod"/>
            </a:pPr>
            <a:r>
              <a:rPr lang="ja" sz="1400">
                <a:solidFill>
                  <a:srgbClr val="000000"/>
                </a:solidFill>
                <a:latin typeface="Roboto Condensed"/>
                <a:ea typeface="Roboto Condensed"/>
                <a:cs typeface="Roboto Condensed"/>
                <a:sym typeface="Roboto Condensed"/>
              </a:rPr>
              <a:t>D</a:t>
            </a:r>
            <a:r>
              <a:rPr lang="ja" sz="1400">
                <a:solidFill>
                  <a:srgbClr val="000000"/>
                </a:solidFill>
                <a:latin typeface="Roboto Condensed"/>
                <a:ea typeface="Roboto Condensed"/>
                <a:cs typeface="Roboto Condensed"/>
                <a:sym typeface="Roboto Condensed"/>
              </a:rPr>
              <a:t>elete repetitive columns in each row </a:t>
            </a:r>
            <a:endParaRPr sz="1400">
              <a:solidFill>
                <a:srgbClr val="000000"/>
              </a:solidFill>
              <a:latin typeface="Roboto Condensed"/>
              <a:ea typeface="Roboto Condensed"/>
              <a:cs typeface="Roboto Condensed"/>
              <a:sym typeface="Roboto Condensed"/>
            </a:endParaRPr>
          </a:p>
          <a:p>
            <a:pPr indent="-317500" lvl="0" marL="457200" rtl="0" algn="l">
              <a:spcBef>
                <a:spcPts val="0"/>
              </a:spcBef>
              <a:spcAft>
                <a:spcPts val="0"/>
              </a:spcAft>
              <a:buClr>
                <a:srgbClr val="000000"/>
              </a:buClr>
              <a:buSzPts val="1400"/>
              <a:buFont typeface="Roboto Condensed"/>
              <a:buAutoNum type="arabicPeriod"/>
            </a:pPr>
            <a:r>
              <a:rPr lang="ja" sz="1400">
                <a:solidFill>
                  <a:srgbClr val="000000"/>
                </a:solidFill>
                <a:latin typeface="Roboto Condensed"/>
                <a:ea typeface="Roboto Condensed"/>
                <a:cs typeface="Roboto Condensed"/>
                <a:sym typeface="Roboto Condensed"/>
              </a:rPr>
              <a:t>Delete the column with correlation coef. == 1</a:t>
            </a:r>
            <a:endParaRPr sz="1400">
              <a:solidFill>
                <a:srgbClr val="000000"/>
              </a:solidFill>
              <a:latin typeface="Roboto Condensed"/>
              <a:ea typeface="Roboto Condensed"/>
              <a:cs typeface="Roboto Condensed"/>
              <a:sym typeface="Roboto Condensed"/>
            </a:endParaRPr>
          </a:p>
          <a:p>
            <a:pPr indent="-317500" lvl="1" marL="914400" rtl="0" algn="l">
              <a:spcBef>
                <a:spcPts val="0"/>
              </a:spcBef>
              <a:spcAft>
                <a:spcPts val="0"/>
              </a:spcAft>
              <a:buClr>
                <a:srgbClr val="000000"/>
              </a:buClr>
              <a:buSzPts val="1400"/>
              <a:buFont typeface="Roboto Condensed"/>
              <a:buChar char="-"/>
            </a:pPr>
            <a:r>
              <a:rPr lang="ja" sz="1400">
                <a:solidFill>
                  <a:srgbClr val="000000"/>
                </a:solidFill>
                <a:latin typeface="Roboto Condensed"/>
                <a:ea typeface="Roboto Condensed"/>
                <a:cs typeface="Roboto Condensed"/>
                <a:sym typeface="Roboto Condensed"/>
              </a:rPr>
              <a:t>Generated correlation coef. matrix (Left)</a:t>
            </a:r>
            <a:endParaRPr sz="1400">
              <a:solidFill>
                <a:srgbClr val="000000"/>
              </a:solidFill>
              <a:latin typeface="Roboto Condensed"/>
              <a:ea typeface="Roboto Condensed"/>
              <a:cs typeface="Roboto Condensed"/>
              <a:sym typeface="Roboto Condensed"/>
            </a:endParaRPr>
          </a:p>
          <a:p>
            <a:pPr indent="-317500" lvl="1" marL="914400" rtl="0" algn="l">
              <a:spcBef>
                <a:spcPts val="0"/>
              </a:spcBef>
              <a:spcAft>
                <a:spcPts val="0"/>
              </a:spcAft>
              <a:buClr>
                <a:srgbClr val="000000"/>
              </a:buClr>
              <a:buSzPts val="1400"/>
              <a:buFont typeface="Roboto Condensed"/>
              <a:buChar char="-"/>
            </a:pPr>
            <a:r>
              <a:rPr lang="ja" sz="1400">
                <a:solidFill>
                  <a:srgbClr val="000000"/>
                </a:solidFill>
                <a:latin typeface="Roboto Condensed"/>
                <a:ea typeface="Roboto Condensed"/>
                <a:cs typeface="Roboto Condensed"/>
                <a:sym typeface="Roboto Condensed"/>
              </a:rPr>
              <a:t>Pearson product-moment correlation coefficient</a:t>
            </a:r>
            <a:br>
              <a:rPr lang="ja" sz="1400">
                <a:solidFill>
                  <a:srgbClr val="000000"/>
                </a:solidFill>
                <a:latin typeface="Roboto Condensed"/>
                <a:ea typeface="Roboto Condensed"/>
                <a:cs typeface="Roboto Condensed"/>
                <a:sym typeface="Roboto Condensed"/>
              </a:rPr>
            </a:br>
            <a:endParaRPr sz="1400">
              <a:solidFill>
                <a:srgbClr val="000000"/>
              </a:solidFill>
              <a:latin typeface="Roboto Condensed"/>
              <a:ea typeface="Roboto Condensed"/>
              <a:cs typeface="Roboto Condensed"/>
              <a:sym typeface="Roboto Condensed"/>
            </a:endParaRPr>
          </a:p>
        </p:txBody>
      </p:sp>
      <p:pic>
        <p:nvPicPr>
          <p:cNvPr id="745" name="Google Shape;745;p45"/>
          <p:cNvPicPr preferRelativeResize="0"/>
          <p:nvPr/>
        </p:nvPicPr>
        <p:blipFill>
          <a:blip r:embed="rId3">
            <a:alphaModFix/>
          </a:blip>
          <a:stretch>
            <a:fillRect/>
          </a:stretch>
        </p:blipFill>
        <p:spPr>
          <a:xfrm>
            <a:off x="766800" y="1486573"/>
            <a:ext cx="4126662" cy="2837075"/>
          </a:xfrm>
          <a:prstGeom prst="rect">
            <a:avLst/>
          </a:prstGeom>
          <a:noFill/>
          <a:ln>
            <a:noFill/>
          </a:ln>
        </p:spPr>
      </p:pic>
      <p:sp>
        <p:nvSpPr>
          <p:cNvPr id="746" name="Google Shape;746;p45"/>
          <p:cNvSpPr txBox="1"/>
          <p:nvPr/>
        </p:nvSpPr>
        <p:spPr>
          <a:xfrm>
            <a:off x="722900" y="1062050"/>
            <a:ext cx="44154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latin typeface="Roboto Condensed"/>
                <a:ea typeface="Roboto Condensed"/>
                <a:cs typeface="Roboto Condensed"/>
                <a:sym typeface="Roboto Condensed"/>
              </a:rPr>
              <a:t>Example Image of Correlation Matrix</a:t>
            </a:r>
            <a:endParaRPr b="1">
              <a:latin typeface="Roboto Condensed"/>
              <a:ea typeface="Roboto Condensed"/>
              <a:cs typeface="Roboto Condensed"/>
              <a:sym typeface="Roboto Condensed"/>
            </a:endParaRPr>
          </a:p>
          <a:p>
            <a:pPr indent="0" lvl="0" marL="0" rtl="0" algn="ctr">
              <a:spcBef>
                <a:spcPts val="0"/>
              </a:spcBef>
              <a:spcAft>
                <a:spcPts val="0"/>
              </a:spcAft>
              <a:buNone/>
            </a:pPr>
            <a:r>
              <a:rPr lang="ja" sz="900">
                <a:latin typeface="Roboto Condensed Light"/>
                <a:ea typeface="Roboto Condensed Light"/>
                <a:cs typeface="Roboto Condensed Light"/>
                <a:sym typeface="Roboto Condensed Light"/>
              </a:rPr>
              <a:t>https://blog.amedama.jp/entry/2017/04/18/230431</a:t>
            </a:r>
            <a:endParaRPr sz="900">
              <a:latin typeface="Roboto Condensed Light"/>
              <a:ea typeface="Roboto Condensed Light"/>
              <a:cs typeface="Roboto Condensed Light"/>
              <a:sym typeface="Roboto Condensed Light"/>
            </a:endParaRPr>
          </a:p>
        </p:txBody>
      </p:sp>
      <p:sp>
        <p:nvSpPr>
          <p:cNvPr id="747" name="Google Shape;747;p45"/>
          <p:cNvSpPr/>
          <p:nvPr/>
        </p:nvSpPr>
        <p:spPr>
          <a:xfrm>
            <a:off x="3200900" y="3267125"/>
            <a:ext cx="640200" cy="56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5"/>
          <p:cNvSpPr/>
          <p:nvPr/>
        </p:nvSpPr>
        <p:spPr>
          <a:xfrm>
            <a:off x="3200900" y="4031150"/>
            <a:ext cx="640200" cy="212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5"/>
          <p:cNvSpPr/>
          <p:nvPr/>
        </p:nvSpPr>
        <p:spPr>
          <a:xfrm>
            <a:off x="1103750" y="3267125"/>
            <a:ext cx="183300" cy="56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5"/>
          <p:cNvSpPr/>
          <p:nvPr/>
        </p:nvSpPr>
        <p:spPr>
          <a:xfrm>
            <a:off x="158000" y="4323650"/>
            <a:ext cx="2547000" cy="561900"/>
          </a:xfrm>
          <a:prstGeom prst="wedgeRoundRectCallout">
            <a:avLst>
              <a:gd fmla="val 67782" name="adj1"/>
              <a:gd fmla="val -141119" name="adj2"/>
              <a:gd fmla="val 0" name="adj3"/>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a:t>Delete the column </a:t>
            </a:r>
            <a:br>
              <a:rPr b="1" lang="ja"/>
            </a:br>
            <a:r>
              <a:rPr b="1" lang="ja"/>
              <a:t>with correlation coef. == 1</a:t>
            </a:r>
            <a:endParaRPr b="1"/>
          </a:p>
        </p:txBody>
      </p:sp>
      <p:pic>
        <p:nvPicPr>
          <p:cNvPr id="751" name="Google Shape;751;p45"/>
          <p:cNvPicPr preferRelativeResize="0"/>
          <p:nvPr/>
        </p:nvPicPr>
        <p:blipFill rotWithShape="1">
          <a:blip r:embed="rId4">
            <a:alphaModFix/>
          </a:blip>
          <a:srcRect b="51206" l="65931" r="12474" t="35370"/>
          <a:stretch/>
        </p:blipFill>
        <p:spPr>
          <a:xfrm>
            <a:off x="5843675" y="4243550"/>
            <a:ext cx="1974552" cy="690401"/>
          </a:xfrm>
          <a:prstGeom prst="rect">
            <a:avLst/>
          </a:prstGeom>
          <a:noFill/>
          <a:ln>
            <a:noFill/>
          </a:ln>
        </p:spPr>
      </p:pic>
      <p:sp>
        <p:nvSpPr>
          <p:cNvPr id="752" name="Google Shape;752;p45"/>
          <p:cNvSpPr txBox="1"/>
          <p:nvPr/>
        </p:nvSpPr>
        <p:spPr>
          <a:xfrm>
            <a:off x="4855600" y="4885550"/>
            <a:ext cx="3950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latin typeface="Roboto Condensed Light"/>
                <a:ea typeface="Roboto Condensed Light"/>
                <a:cs typeface="Roboto Condensed Light"/>
                <a:sym typeface="Roboto Condensed Light"/>
              </a:rPr>
              <a:t>https://jp.mathworks.com/help/stats/corr.html#mw_1b19e0d5-7906-4577-a0a5-b20311da7faf</a:t>
            </a:r>
            <a:endParaRPr sz="800">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6"/>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ja"/>
              <a:t>Evaluation</a:t>
            </a:r>
            <a:endParaRPr/>
          </a:p>
        </p:txBody>
      </p:sp>
      <p:sp>
        <p:nvSpPr>
          <p:cNvPr id="758" name="Google Shape;758;p46"/>
          <p:cNvSpPr txBox="1"/>
          <p:nvPr>
            <p:ph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ja"/>
              <a:t>02</a:t>
            </a:r>
            <a:endParaRPr/>
          </a:p>
        </p:txBody>
      </p:sp>
      <p:cxnSp>
        <p:nvCxnSpPr>
          <p:cNvPr id="759" name="Google Shape;759;p46"/>
          <p:cNvCxnSpPr/>
          <p:nvPr/>
        </p:nvCxnSpPr>
        <p:spPr>
          <a:xfrm>
            <a:off x="7578325" y="4028400"/>
            <a:ext cx="1565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