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exend Deca ExtraLight"/>
      <p:regular r:id="rId24"/>
      <p:bold r:id="rId25"/>
    </p:embeddedFont>
    <p:embeddedFont>
      <p:font typeface="Lexend"/>
      <p:regular r:id="rId26"/>
      <p:bold r:id="rId27"/>
    </p:embeddedFont>
    <p:embeddedFont>
      <p:font typeface="Lexend Dec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xendDecaExtra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LexendDecaExtraLight-bold.fntdata"/><Relationship Id="rId28" Type="http://schemas.openxmlformats.org/officeDocument/2006/relationships/font" Target="fonts/LexendDeca-regular.fnt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eb747540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eb747540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eb747540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eb747540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eb747540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eb747540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eb747540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eb747540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eb747540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eb747540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eb747540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eb74754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eb747540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eb747540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b747540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eb747540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eb747540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eb747540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eb74754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eb74754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b747540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b747540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eb747540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eb747540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eb747540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eb747540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eb747540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eb747540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eb74754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eb74754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eb747540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eb74754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eb74754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eb74754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Beyond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structured logs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05350"/>
            <a:ext cx="35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Rafal Kondratowicz</a:t>
            </a:r>
            <a:endParaRPr>
              <a:solidFill>
                <a:schemeClr val="accent6"/>
              </a:solidFill>
              <a:latin typeface="Lexend Deca ExtraLight"/>
              <a:ea typeface="Lexend Deca ExtraLight"/>
              <a:cs typeface="Lexend Deca ExtraLight"/>
              <a:sym typeface="Lexend Deca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960150" y="1384950"/>
            <a:ext cx="7223700" cy="23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800">
                <a:latin typeface="Lexend Deca"/>
                <a:ea typeface="Lexend Deca"/>
                <a:cs typeface="Lexend Deca"/>
                <a:sym typeface="Lexend Deca"/>
              </a:rPr>
              <a:t>The code doing the logging is “unstructured”</a:t>
            </a:r>
            <a:endParaRPr b="1" sz="48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3</a:t>
            </a:r>
            <a:endParaRPr b="1" sz="590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Log records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11700" y="282850"/>
            <a:ext cx="8520600" cy="11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3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2204700" y="1882950"/>
            <a:ext cx="4734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readabable (code)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discoverable (code)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easy to document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960150" y="1384950"/>
            <a:ext cx="7223700" cy="23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9">
                <a:latin typeface="Lexend Deca"/>
                <a:ea typeface="Lexend Deca"/>
                <a:cs typeface="Lexend Deca"/>
                <a:sym typeface="Lexend Deca"/>
              </a:rPr>
              <a:t>“Could you create a document that lists and describes all the logs?”</a:t>
            </a:r>
            <a:endParaRPr sz="3709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2841450" y="3758550"/>
            <a:ext cx="5342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━</a:t>
            </a:r>
            <a:r>
              <a:rPr b="1" lang="en" sz="31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 Some Product Owner</a:t>
            </a:r>
            <a:endParaRPr b="1" sz="310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ctrTitle"/>
          </p:nvPr>
        </p:nvSpPr>
        <p:spPr>
          <a:xfrm>
            <a:off x="2200950" y="1375500"/>
            <a:ext cx="4742100" cy="23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0">
                <a:latin typeface="Lexend Deca"/>
                <a:ea typeface="Lexend Deca"/>
                <a:cs typeface="Lexend Deca"/>
                <a:sym typeface="Lexend Deca"/>
              </a:rPr>
              <a:t>😬</a:t>
            </a:r>
            <a:endParaRPr sz="15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ctrTitle"/>
          </p:nvPr>
        </p:nvSpPr>
        <p:spPr>
          <a:xfrm>
            <a:off x="1301700" y="1375500"/>
            <a:ext cx="6540600" cy="23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7200">
                <a:latin typeface="Lexend Deca"/>
                <a:ea typeface="Lexend Deca"/>
                <a:cs typeface="Lexend Deca"/>
                <a:sym typeface="Lexend Deca"/>
              </a:rPr>
              <a:t>Automate!</a:t>
            </a:r>
            <a:endParaRPr b="1" sz="72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4</a:t>
            </a:r>
            <a:endParaRPr b="1" sz="590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The event catalogue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ctrTitle"/>
          </p:nvPr>
        </p:nvSpPr>
        <p:spPr>
          <a:xfrm>
            <a:off x="758400" y="548550"/>
            <a:ext cx="76272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310">
                <a:latin typeface="Lexend Deca"/>
                <a:ea typeface="Lexend Deca"/>
                <a:cs typeface="Lexend Deca"/>
                <a:sym typeface="Lexend Deca"/>
              </a:rPr>
              <a:t>Custom gradle plugin</a:t>
            </a:r>
            <a:endParaRPr b="1" sz="531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31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+</a:t>
            </a:r>
            <a:endParaRPr b="1" sz="531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310">
                <a:latin typeface="Lexend Deca"/>
                <a:ea typeface="Lexend Deca"/>
                <a:cs typeface="Lexend Deca"/>
                <a:sym typeface="Lexend Deca"/>
              </a:rPr>
              <a:t>GitHub Actions</a:t>
            </a:r>
            <a:endParaRPr b="1" sz="531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ctrTitle"/>
          </p:nvPr>
        </p:nvSpPr>
        <p:spPr>
          <a:xfrm>
            <a:off x="2200950" y="1375500"/>
            <a:ext cx="4742100" cy="23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0">
                <a:latin typeface="Lexend Deca"/>
                <a:ea typeface="Lexend Deca"/>
                <a:cs typeface="Lexend Deca"/>
                <a:sym typeface="Lexend Deca"/>
              </a:rPr>
              <a:t>😌</a:t>
            </a:r>
            <a:endParaRPr sz="15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0</a:t>
            </a:r>
            <a:endParaRPr b="1" sz="590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The defaults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282850"/>
            <a:ext cx="8520600" cy="11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0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395650" y="1914600"/>
            <a:ext cx="435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👎 </a:t>
            </a:r>
            <a:r>
              <a:rPr b="1" lang="en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hard to parse</a:t>
            </a:r>
            <a:endParaRPr b="1" sz="35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👎 hard to query</a:t>
            </a:r>
            <a:endParaRPr b="1" sz="35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👎 low readability</a:t>
            </a:r>
            <a:endParaRPr b="1" sz="35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1</a:t>
            </a:r>
            <a:endParaRPr b="1" sz="590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JSON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282850"/>
            <a:ext cx="8520600" cy="11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1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395650" y="1914600"/>
            <a:ext cx="4941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</a:t>
            </a: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more readable*</a:t>
            </a:r>
            <a:endParaRPr b="1" sz="3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</a:t>
            </a: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easier to parse*</a:t>
            </a:r>
            <a:endParaRPr b="1" sz="3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</a:t>
            </a: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easier to query*</a:t>
            </a:r>
            <a:endParaRPr b="1" sz="3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195600" y="4460450"/>
            <a:ext cx="275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 we can do better!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0" y="282850"/>
            <a:ext cx="8520600" cy="11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1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101050" y="1844400"/>
            <a:ext cx="4941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Message itself is still unstructured :(</a:t>
            </a:r>
            <a:endParaRPr b="1" sz="3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95600" y="4460450"/>
            <a:ext cx="275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2</a:t>
            </a:r>
            <a:endParaRPr b="1" sz="5900">
              <a:solidFill>
                <a:schemeClr val="accent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Lexend Deca"/>
                <a:ea typeface="Lexend Deca"/>
                <a:cs typeface="Lexend Deca"/>
                <a:sym typeface="Lexend Deca"/>
              </a:rPr>
              <a:t>Custom logger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2160450" y="1186650"/>
            <a:ext cx="4823100" cy="27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91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M</a:t>
            </a:r>
            <a:r>
              <a:rPr b="1" lang="en" sz="5910">
                <a:latin typeface="Lexend Deca"/>
                <a:ea typeface="Lexend Deca"/>
                <a:cs typeface="Lexend Deca"/>
                <a:sym typeface="Lexend Deca"/>
              </a:rPr>
              <a:t>apped</a:t>
            </a:r>
            <a:endParaRPr b="1" sz="591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91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D</a:t>
            </a:r>
            <a:r>
              <a:rPr b="1" lang="en" sz="5910">
                <a:latin typeface="Lexend Deca"/>
                <a:ea typeface="Lexend Deca"/>
                <a:cs typeface="Lexend Deca"/>
                <a:sym typeface="Lexend Deca"/>
              </a:rPr>
              <a:t>iagnostics</a:t>
            </a:r>
            <a:endParaRPr b="1" sz="591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91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C</a:t>
            </a:r>
            <a:r>
              <a:rPr b="1" lang="en" sz="5910">
                <a:latin typeface="Lexend Deca"/>
                <a:ea typeface="Lexend Deca"/>
                <a:cs typeface="Lexend Deca"/>
                <a:sym typeface="Lexend Deca"/>
              </a:rPr>
              <a:t>ontext</a:t>
            </a:r>
            <a:endParaRPr b="1" sz="591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0" y="282850"/>
            <a:ext cx="8520600" cy="11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rPr>
              <a:t>Level 2</a:t>
            </a:r>
            <a:endParaRPr b="1" sz="59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2095950" y="1842150"/>
            <a:ext cx="51177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very readable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easy to parse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easy to query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👍 structured message!</a:t>
            </a:r>
            <a:endParaRPr b="1" sz="3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