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Lexend"/>
      <p:regular r:id="rId22"/>
      <p:bold r:id="rId23"/>
    </p:embeddedFont>
    <p:embeddedFont>
      <p:font typeface="Lexend Deca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exend-regular.fntdata"/><Relationship Id="rId21" Type="http://schemas.openxmlformats.org/officeDocument/2006/relationships/slide" Target="slides/slide16.xml"/><Relationship Id="rId24" Type="http://schemas.openxmlformats.org/officeDocument/2006/relationships/font" Target="fonts/LexendDeca-regular.fntdata"/><Relationship Id="rId23" Type="http://schemas.openxmlformats.org/officeDocument/2006/relationships/font" Target="fonts/Lexen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exendDec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b613607c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bb613607c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b613607c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b613607c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931dc4c79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b931dc4c79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931dc4c7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931dc4c7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b613607c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bb613607c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bb613607c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bb613607c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931dc4c79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b931dc4c79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931dc4c7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931dc4c7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931dc4c79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931dc4c79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931dc4c7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931dc4c7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b613607c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b613607c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b613607c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b613607c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931dc4c79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931dc4c79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b613607c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b613607c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b613607c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b613607c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xend Deca Dark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Lexend Deca"/>
              <a:buNone/>
              <a:defRPr b="1" sz="5200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exend Deca"/>
              <a:buNone/>
              <a:defRPr b="1" sz="2800">
                <a:solidFill>
                  <a:schemeClr val="accent6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"/>
              <a:buNone/>
              <a:defRPr b="1" sz="2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exend Deca"/>
              <a:buChar char="●"/>
              <a:defRPr b="1" sz="1800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exend Deca"/>
              <a:buChar char="○"/>
              <a:defRPr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exend Deca"/>
              <a:buChar char="■"/>
              <a:defRPr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exend Deca"/>
              <a:buChar char="●"/>
              <a:defRPr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exend Deca"/>
              <a:buChar char="○"/>
              <a:defRPr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exend Deca"/>
              <a:buChar char="■"/>
              <a:defRPr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exend Deca"/>
              <a:buChar char="●"/>
              <a:defRPr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exend Deca"/>
              <a:buChar char="○"/>
              <a:defRPr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exend Deca"/>
              <a:buChar char="■"/>
              <a:defRPr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311700" y="496750"/>
            <a:ext cx="5520900" cy="39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latin typeface="Lexend"/>
                <a:ea typeface="Lexend"/>
                <a:cs typeface="Lexend"/>
                <a:sym typeface="Lexend"/>
              </a:rPr>
              <a:t>Clean</a:t>
            </a:r>
            <a:endParaRPr sz="64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latin typeface="Lexend"/>
                <a:ea typeface="Lexend"/>
                <a:cs typeface="Lexend"/>
                <a:sym typeface="Lexend"/>
              </a:rPr>
              <a:t>Hexagonal</a:t>
            </a:r>
            <a:endParaRPr sz="64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latin typeface="Lexend"/>
                <a:ea typeface="Lexend"/>
                <a:cs typeface="Lexend"/>
                <a:sym typeface="Lexend"/>
              </a:rPr>
              <a:t>Onion</a:t>
            </a:r>
            <a:endParaRPr sz="64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563950"/>
            <a:ext cx="24423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E599"/>
                </a:solidFill>
                <a:latin typeface="Lexend Deca"/>
                <a:ea typeface="Lexend Deca"/>
                <a:cs typeface="Lexend Deca"/>
                <a:sym typeface="Lexend Deca"/>
              </a:rPr>
              <a:t>Rafal Kondratowicz</a:t>
            </a:r>
            <a:endParaRPr sz="1500">
              <a:solidFill>
                <a:srgbClr val="FFE599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6750"/>
            <a:ext cx="3761249" cy="376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ctrTitle"/>
          </p:nvPr>
        </p:nvSpPr>
        <p:spPr>
          <a:xfrm>
            <a:off x="311700" y="605100"/>
            <a:ext cx="8520600" cy="39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PORTS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&amp;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ADAPTERS</a:t>
            </a:r>
            <a:endParaRPr sz="6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/>
        </p:nvSpPr>
        <p:spPr>
          <a:xfrm>
            <a:off x="3667950" y="353450"/>
            <a:ext cx="180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infrastructure</a:t>
            </a:r>
            <a:endParaRPr b="1" sz="18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3767700" y="2340900"/>
            <a:ext cx="160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domain</a:t>
            </a:r>
            <a:endParaRPr b="1" sz="18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42" name="Google Shape;142;p23"/>
          <p:cNvSpPr/>
          <p:nvPr/>
        </p:nvSpPr>
        <p:spPr>
          <a:xfrm rot="5400000">
            <a:off x="2633000" y="2115075"/>
            <a:ext cx="668700" cy="706200"/>
          </a:xfrm>
          <a:prstGeom prst="blockArc">
            <a:avLst>
              <a:gd fmla="val 10800000" name="adj1"/>
              <a:gd fmla="val 45937" name="adj2"/>
              <a:gd fmla="val 11668" name="adj3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1962450" y="311100"/>
            <a:ext cx="5219100" cy="45213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7F6000"/>
          </a:solidFill>
          <a:ln cap="flat" cmpd="sng" w="114300">
            <a:solidFill>
              <a:srgbClr val="3F3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3196050" y="1379700"/>
            <a:ext cx="2751900" cy="23841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4B730"/>
          </a:solidFill>
          <a:ln cap="flat" cmpd="sng" w="76200">
            <a:solidFill>
              <a:srgbClr val="3F3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4072500" y="1379700"/>
            <a:ext cx="999000" cy="533100"/>
          </a:xfrm>
          <a:prstGeom prst="rect">
            <a:avLst/>
          </a:prstGeom>
          <a:solidFill>
            <a:srgbClr val="BF9002"/>
          </a:solidFill>
          <a:ln cap="flat" cmpd="sng" w="76200">
            <a:solidFill>
              <a:srgbClr val="3F3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46" name="Google Shape;146;p23"/>
          <p:cNvSpPr/>
          <p:nvPr/>
        </p:nvSpPr>
        <p:spPr>
          <a:xfrm>
            <a:off x="4360950" y="1379700"/>
            <a:ext cx="422100" cy="218700"/>
          </a:xfrm>
          <a:prstGeom prst="rect">
            <a:avLst/>
          </a:prstGeom>
          <a:solidFill>
            <a:srgbClr val="BF9002"/>
          </a:solidFill>
          <a:ln cap="flat" cmpd="sng" w="76200">
            <a:solidFill>
              <a:srgbClr val="3F3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3939900" y="1042200"/>
            <a:ext cx="1264200" cy="337500"/>
          </a:xfrm>
          <a:prstGeom prst="rect">
            <a:avLst/>
          </a:prstGeom>
          <a:solidFill>
            <a:srgbClr val="BF9002"/>
          </a:solidFill>
          <a:ln cap="flat" cmpd="sng" w="76200">
            <a:solidFill>
              <a:srgbClr val="3F3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4404625" y="1218800"/>
            <a:ext cx="336000" cy="337500"/>
          </a:xfrm>
          <a:prstGeom prst="rect">
            <a:avLst/>
          </a:prstGeom>
          <a:solidFill>
            <a:srgbClr val="BF9002"/>
          </a:solidFill>
          <a:ln cap="flat" cmpd="sng" w="9525">
            <a:solidFill>
              <a:srgbClr val="BF90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3939900" y="1067550"/>
            <a:ext cx="12642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adapter</a:t>
            </a:r>
            <a:endParaRPr b="1" sz="13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3940525" y="1606750"/>
            <a:ext cx="12642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port</a:t>
            </a:r>
            <a:endParaRPr b="1" sz="13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ctrTitle"/>
          </p:nvPr>
        </p:nvSpPr>
        <p:spPr>
          <a:xfrm>
            <a:off x="311700" y="605100"/>
            <a:ext cx="8520600" cy="39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>
                <a:solidFill>
                  <a:srgbClr val="FFE599"/>
                </a:solidFill>
              </a:rPr>
              <a:t>THE</a:t>
            </a:r>
            <a:endParaRPr sz="7400">
              <a:solidFill>
                <a:srgbClr val="FFE5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>
                <a:solidFill>
                  <a:srgbClr val="FFE599"/>
                </a:solidFill>
              </a:rPr>
              <a:t>“HOW”</a:t>
            </a:r>
            <a:endParaRPr sz="7400">
              <a:solidFill>
                <a:srgbClr val="FFE59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ctrTitle"/>
          </p:nvPr>
        </p:nvSpPr>
        <p:spPr>
          <a:xfrm>
            <a:off x="311700" y="605100"/>
            <a:ext cx="8520600" cy="39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/>
              <a:t>TIMTOWTDI</a:t>
            </a:r>
            <a:endParaRPr sz="7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/>
        </p:nvSpPr>
        <p:spPr>
          <a:xfrm>
            <a:off x="818250" y="1074750"/>
            <a:ext cx="7507500" cy="29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exend Deca"/>
              <a:buChar char="-"/>
            </a:pPr>
            <a:r>
              <a:rPr b="1" lang="en" sz="3600"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rPr>
              <a:t>loose coupling</a:t>
            </a:r>
            <a:endParaRPr b="1" sz="3600">
              <a:solidFill>
                <a:schemeClr val="accent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exend Deca"/>
              <a:buChar char="-"/>
            </a:pPr>
            <a:r>
              <a:rPr b="1" lang="en" sz="3600"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rPr>
              <a:t>works well with CQRS</a:t>
            </a:r>
            <a:endParaRPr b="1" sz="3600">
              <a:solidFill>
                <a:schemeClr val="accent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exend Deca"/>
              <a:buChar char="-"/>
            </a:pPr>
            <a:r>
              <a:rPr b="1" lang="en" sz="3600"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rPr>
              <a:t>strict structure</a:t>
            </a:r>
            <a:endParaRPr b="1" sz="3600">
              <a:solidFill>
                <a:schemeClr val="accent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2984550" y="614525"/>
            <a:ext cx="31749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93C47D"/>
                </a:solidFill>
                <a:latin typeface="Lexend Deca"/>
                <a:ea typeface="Lexend Deca"/>
                <a:cs typeface="Lexend Deca"/>
                <a:sym typeface="Lexend Deca"/>
              </a:rPr>
              <a:t>PROS</a:t>
            </a:r>
            <a:endParaRPr b="1" sz="4800">
              <a:solidFill>
                <a:srgbClr val="93C47D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/>
        </p:nvSpPr>
        <p:spPr>
          <a:xfrm>
            <a:off x="818250" y="1074750"/>
            <a:ext cx="7507500" cy="29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exend Deca"/>
              <a:buChar char="-"/>
            </a:pPr>
            <a:r>
              <a:rPr b="1" lang="en" sz="3600"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rPr>
              <a:t>extra model mapping</a:t>
            </a:r>
            <a:endParaRPr b="1" sz="3600">
              <a:solidFill>
                <a:schemeClr val="accent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exend Deca"/>
              <a:buChar char="-"/>
            </a:pPr>
            <a:r>
              <a:rPr b="1" lang="en" sz="3600"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rPr>
              <a:t>overkill for small projects</a:t>
            </a:r>
            <a:endParaRPr b="1" sz="3600">
              <a:solidFill>
                <a:schemeClr val="accent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exend Deca"/>
              <a:buChar char="-"/>
            </a:pPr>
            <a:r>
              <a:rPr b="1" lang="en" sz="3600"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rPr>
              <a:t>creating beans by hand </a:t>
            </a:r>
            <a:endParaRPr b="1" sz="3600">
              <a:solidFill>
                <a:schemeClr val="accent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2984550" y="614525"/>
            <a:ext cx="31749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E06666"/>
                </a:solidFill>
                <a:latin typeface="Lexend Deca"/>
                <a:ea typeface="Lexend Deca"/>
                <a:cs typeface="Lexend Deca"/>
                <a:sym typeface="Lexend Deca"/>
              </a:rPr>
              <a:t>CONS</a:t>
            </a:r>
            <a:endParaRPr b="1" sz="4800">
              <a:solidFill>
                <a:srgbClr val="E06666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ctrTitle"/>
          </p:nvPr>
        </p:nvSpPr>
        <p:spPr>
          <a:xfrm>
            <a:off x="311700" y="605100"/>
            <a:ext cx="8520600" cy="39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>
                <a:solidFill>
                  <a:srgbClr val="FFE599"/>
                </a:solidFill>
              </a:rPr>
              <a:t>THE</a:t>
            </a:r>
            <a:endParaRPr sz="7400">
              <a:solidFill>
                <a:srgbClr val="FFE5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>
                <a:solidFill>
                  <a:srgbClr val="FFE599"/>
                </a:solidFill>
              </a:rPr>
              <a:t>END</a:t>
            </a:r>
            <a:endParaRPr sz="7400">
              <a:solidFill>
                <a:srgbClr val="FFE599"/>
              </a:solidFill>
            </a:endParaRPr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6475" y="-479725"/>
            <a:ext cx="5975926" cy="597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605100"/>
            <a:ext cx="8520600" cy="39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>
                <a:solidFill>
                  <a:srgbClr val="FFE599"/>
                </a:solidFill>
              </a:rPr>
              <a:t>THE</a:t>
            </a:r>
            <a:endParaRPr sz="7400">
              <a:solidFill>
                <a:srgbClr val="FFE5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>
                <a:solidFill>
                  <a:srgbClr val="FFE599"/>
                </a:solidFill>
              </a:rPr>
              <a:t>“WHY”</a:t>
            </a:r>
            <a:endParaRPr sz="7400">
              <a:solidFill>
                <a:srgbClr val="FFE5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984300"/>
            <a:ext cx="4260300" cy="31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business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logic</a:t>
            </a:r>
            <a:endParaRPr sz="4800"/>
          </a:p>
        </p:txBody>
      </p:sp>
      <p:sp>
        <p:nvSpPr>
          <p:cNvPr id="67" name="Google Shape;67;p15"/>
          <p:cNvSpPr txBox="1"/>
          <p:nvPr>
            <p:ph type="ctrTitle"/>
          </p:nvPr>
        </p:nvSpPr>
        <p:spPr>
          <a:xfrm>
            <a:off x="4572000" y="984300"/>
            <a:ext cx="4260300" cy="31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external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concerns</a:t>
            </a:r>
            <a:endParaRPr sz="4800"/>
          </a:p>
        </p:txBody>
      </p:sp>
      <p:cxnSp>
        <p:nvCxnSpPr>
          <p:cNvPr id="68" name="Google Shape;68;p15"/>
          <p:cNvCxnSpPr/>
          <p:nvPr/>
        </p:nvCxnSpPr>
        <p:spPr>
          <a:xfrm>
            <a:off x="4572000" y="634950"/>
            <a:ext cx="0" cy="38736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3727200" y="1057200"/>
            <a:ext cx="1689600" cy="1689600"/>
          </a:xfrm>
          <a:prstGeom prst="ellipse">
            <a:avLst/>
          </a:prstGeom>
          <a:solidFill>
            <a:srgbClr val="BF9002"/>
          </a:solidFill>
          <a:ln cap="flat" cmpd="sng" w="76200">
            <a:solidFill>
              <a:srgbClr val="644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exend Deca"/>
                <a:ea typeface="Lexend Deca"/>
                <a:cs typeface="Lexend Deca"/>
                <a:sym typeface="Lexend Deca"/>
              </a:rPr>
              <a:t>APP</a:t>
            </a:r>
            <a:endParaRPr b="1" sz="30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1054550" y="1567500"/>
            <a:ext cx="1689600" cy="669000"/>
          </a:xfrm>
          <a:prstGeom prst="roundRect">
            <a:avLst>
              <a:gd fmla="val 16667" name="adj"/>
            </a:avLst>
          </a:prstGeom>
          <a:solidFill>
            <a:srgbClr val="E4B730"/>
          </a:solidFill>
          <a:ln cap="flat" cmpd="sng" w="38100">
            <a:solidFill>
              <a:srgbClr val="997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 Deca"/>
                <a:ea typeface="Lexend Deca"/>
                <a:cs typeface="Lexend Deca"/>
                <a:sym typeface="Lexend Deca"/>
              </a:rPr>
              <a:t>Kafka</a:t>
            </a:r>
            <a:endParaRPr b="1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3727200" y="3550200"/>
            <a:ext cx="1689600" cy="669000"/>
          </a:xfrm>
          <a:prstGeom prst="roundRect">
            <a:avLst>
              <a:gd fmla="val 16667" name="adj"/>
            </a:avLst>
          </a:prstGeom>
          <a:solidFill>
            <a:srgbClr val="E4B730"/>
          </a:solidFill>
          <a:ln cap="flat" cmpd="sng" w="38100">
            <a:solidFill>
              <a:srgbClr val="997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 Deca"/>
                <a:ea typeface="Lexend Deca"/>
                <a:cs typeface="Lexend Deca"/>
                <a:sym typeface="Lexend Deca"/>
              </a:rPr>
              <a:t>MongoDB</a:t>
            </a:r>
            <a:endParaRPr b="1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6399850" y="1567500"/>
            <a:ext cx="1689600" cy="669000"/>
          </a:xfrm>
          <a:prstGeom prst="roundRect">
            <a:avLst>
              <a:gd fmla="val 16667" name="adj"/>
            </a:avLst>
          </a:prstGeom>
          <a:solidFill>
            <a:srgbClr val="E4B730"/>
          </a:solidFill>
          <a:ln cap="flat" cmpd="sng" w="38100">
            <a:solidFill>
              <a:srgbClr val="997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 Deca"/>
                <a:ea typeface="Lexend Deca"/>
                <a:cs typeface="Lexend Deca"/>
                <a:sym typeface="Lexend Deca"/>
              </a:rPr>
              <a:t>SQS</a:t>
            </a:r>
            <a:endParaRPr b="1"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77" name="Google Shape;77;p16"/>
          <p:cNvCxnSpPr>
            <a:stCxn id="74" idx="3"/>
            <a:endCxn id="73" idx="2"/>
          </p:cNvCxnSpPr>
          <p:nvPr/>
        </p:nvCxnSpPr>
        <p:spPr>
          <a:xfrm>
            <a:off x="2744150" y="1902000"/>
            <a:ext cx="983100" cy="0"/>
          </a:xfrm>
          <a:prstGeom prst="straightConnector1">
            <a:avLst/>
          </a:prstGeom>
          <a:noFill/>
          <a:ln cap="flat" cmpd="sng" w="38100">
            <a:solidFill>
              <a:srgbClr val="E4B73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6"/>
          <p:cNvCxnSpPr>
            <a:stCxn id="73" idx="6"/>
            <a:endCxn id="76" idx="1"/>
          </p:cNvCxnSpPr>
          <p:nvPr/>
        </p:nvCxnSpPr>
        <p:spPr>
          <a:xfrm>
            <a:off x="5416800" y="1902000"/>
            <a:ext cx="983100" cy="0"/>
          </a:xfrm>
          <a:prstGeom prst="straightConnector1">
            <a:avLst/>
          </a:prstGeom>
          <a:noFill/>
          <a:ln cap="flat" cmpd="sng" w="38100">
            <a:solidFill>
              <a:srgbClr val="E4B73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6"/>
          <p:cNvCxnSpPr>
            <a:stCxn id="73" idx="4"/>
            <a:endCxn id="75" idx="0"/>
          </p:cNvCxnSpPr>
          <p:nvPr/>
        </p:nvCxnSpPr>
        <p:spPr>
          <a:xfrm>
            <a:off x="4572000" y="2746800"/>
            <a:ext cx="0" cy="803400"/>
          </a:xfrm>
          <a:prstGeom prst="straightConnector1">
            <a:avLst/>
          </a:prstGeom>
          <a:noFill/>
          <a:ln cap="flat" cmpd="sng" w="38100">
            <a:solidFill>
              <a:srgbClr val="E4B73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6"/>
          <p:cNvCxnSpPr>
            <a:stCxn id="75" idx="0"/>
            <a:endCxn id="73" idx="4"/>
          </p:cNvCxnSpPr>
          <p:nvPr/>
        </p:nvCxnSpPr>
        <p:spPr>
          <a:xfrm rot="10800000">
            <a:off x="4572000" y="2746800"/>
            <a:ext cx="0" cy="803400"/>
          </a:xfrm>
          <a:prstGeom prst="straightConnector1">
            <a:avLst/>
          </a:prstGeom>
          <a:noFill/>
          <a:ln cap="flat" cmpd="sng" w="38100">
            <a:solidFill>
              <a:srgbClr val="E4B7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3727200" y="1057200"/>
            <a:ext cx="1689600" cy="1689600"/>
          </a:xfrm>
          <a:prstGeom prst="ellipse">
            <a:avLst/>
          </a:prstGeom>
          <a:solidFill>
            <a:srgbClr val="BF9002"/>
          </a:solidFill>
          <a:ln cap="flat" cmpd="sng" w="76200">
            <a:solidFill>
              <a:srgbClr val="644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exend Deca"/>
                <a:ea typeface="Lexend Deca"/>
                <a:cs typeface="Lexend Deca"/>
                <a:sym typeface="Lexend Deca"/>
              </a:rPr>
              <a:t>APP</a:t>
            </a:r>
            <a:endParaRPr b="1" sz="30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1054550" y="1567500"/>
            <a:ext cx="1689600" cy="669000"/>
          </a:xfrm>
          <a:prstGeom prst="roundRect">
            <a:avLst>
              <a:gd fmla="val 16667" name="adj"/>
            </a:avLst>
          </a:prstGeom>
          <a:solidFill>
            <a:srgbClr val="E4B730"/>
          </a:solidFill>
          <a:ln cap="flat" cmpd="sng" w="38100">
            <a:solidFill>
              <a:srgbClr val="997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 Deca"/>
                <a:ea typeface="Lexend Deca"/>
                <a:cs typeface="Lexend Deca"/>
                <a:sym typeface="Lexend Deca"/>
              </a:rPr>
              <a:t>REST</a:t>
            </a:r>
            <a:endParaRPr b="1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3727200" y="3553350"/>
            <a:ext cx="1689600" cy="669000"/>
          </a:xfrm>
          <a:prstGeom prst="roundRect">
            <a:avLst>
              <a:gd fmla="val 16667" name="adj"/>
            </a:avLst>
          </a:prstGeom>
          <a:solidFill>
            <a:srgbClr val="E4B730"/>
          </a:solidFill>
          <a:ln cap="flat" cmpd="sng" w="38100">
            <a:solidFill>
              <a:srgbClr val="997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 Deca"/>
                <a:ea typeface="Lexend Deca"/>
                <a:cs typeface="Lexend Deca"/>
                <a:sym typeface="Lexend Deca"/>
              </a:rPr>
              <a:t>PostgreSQL</a:t>
            </a:r>
            <a:endParaRPr b="1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6399850" y="1567500"/>
            <a:ext cx="1689600" cy="669000"/>
          </a:xfrm>
          <a:prstGeom prst="roundRect">
            <a:avLst>
              <a:gd fmla="val 16667" name="adj"/>
            </a:avLst>
          </a:prstGeom>
          <a:solidFill>
            <a:srgbClr val="E4B730"/>
          </a:solidFill>
          <a:ln cap="flat" cmpd="sng" w="38100">
            <a:solidFill>
              <a:srgbClr val="997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 Deca"/>
                <a:ea typeface="Lexend Deca"/>
                <a:cs typeface="Lexend Deca"/>
                <a:sym typeface="Lexend Deca"/>
              </a:rPr>
              <a:t>IBM MQ</a:t>
            </a:r>
            <a:endParaRPr b="1"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89" name="Google Shape;89;p17"/>
          <p:cNvCxnSpPr>
            <a:stCxn id="86" idx="3"/>
            <a:endCxn id="85" idx="2"/>
          </p:cNvCxnSpPr>
          <p:nvPr/>
        </p:nvCxnSpPr>
        <p:spPr>
          <a:xfrm>
            <a:off x="2744150" y="1902000"/>
            <a:ext cx="983100" cy="0"/>
          </a:xfrm>
          <a:prstGeom prst="straightConnector1">
            <a:avLst/>
          </a:prstGeom>
          <a:noFill/>
          <a:ln cap="flat" cmpd="sng" w="38100">
            <a:solidFill>
              <a:srgbClr val="E4B73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7"/>
          <p:cNvCxnSpPr>
            <a:stCxn id="85" idx="6"/>
            <a:endCxn id="88" idx="1"/>
          </p:cNvCxnSpPr>
          <p:nvPr/>
        </p:nvCxnSpPr>
        <p:spPr>
          <a:xfrm>
            <a:off x="5416800" y="1902000"/>
            <a:ext cx="983100" cy="0"/>
          </a:xfrm>
          <a:prstGeom prst="straightConnector1">
            <a:avLst/>
          </a:prstGeom>
          <a:noFill/>
          <a:ln cap="flat" cmpd="sng" w="38100">
            <a:solidFill>
              <a:srgbClr val="E4B73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7"/>
          <p:cNvCxnSpPr>
            <a:stCxn id="85" idx="4"/>
            <a:endCxn id="87" idx="0"/>
          </p:cNvCxnSpPr>
          <p:nvPr/>
        </p:nvCxnSpPr>
        <p:spPr>
          <a:xfrm>
            <a:off x="4572000" y="2746800"/>
            <a:ext cx="0" cy="806700"/>
          </a:xfrm>
          <a:prstGeom prst="straightConnector1">
            <a:avLst/>
          </a:prstGeom>
          <a:noFill/>
          <a:ln cap="flat" cmpd="sng" w="38100">
            <a:solidFill>
              <a:srgbClr val="E4B73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7"/>
          <p:cNvCxnSpPr>
            <a:stCxn id="87" idx="0"/>
            <a:endCxn id="85" idx="4"/>
          </p:cNvCxnSpPr>
          <p:nvPr/>
        </p:nvCxnSpPr>
        <p:spPr>
          <a:xfrm rot="10800000">
            <a:off x="4572000" y="2746650"/>
            <a:ext cx="0" cy="806700"/>
          </a:xfrm>
          <a:prstGeom prst="straightConnector1">
            <a:avLst/>
          </a:prstGeom>
          <a:noFill/>
          <a:ln cap="flat" cmpd="sng" w="38100">
            <a:solidFill>
              <a:srgbClr val="E4B7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ctrTitle"/>
          </p:nvPr>
        </p:nvSpPr>
        <p:spPr>
          <a:xfrm>
            <a:off x="311700" y="605100"/>
            <a:ext cx="8520600" cy="39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>
                <a:solidFill>
                  <a:srgbClr val="FFE599"/>
                </a:solidFill>
              </a:rPr>
              <a:t>THE</a:t>
            </a:r>
            <a:endParaRPr sz="7400">
              <a:solidFill>
                <a:srgbClr val="FFE5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>
                <a:solidFill>
                  <a:srgbClr val="FFE599"/>
                </a:solidFill>
              </a:rPr>
              <a:t>“WHAT”</a:t>
            </a:r>
            <a:endParaRPr sz="7400">
              <a:solidFill>
                <a:srgbClr val="FFE5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2146200" y="146100"/>
            <a:ext cx="4851600" cy="4851300"/>
          </a:xfrm>
          <a:prstGeom prst="ellipse">
            <a:avLst/>
          </a:prstGeom>
          <a:solidFill>
            <a:srgbClr val="9974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2920950" y="920700"/>
            <a:ext cx="3302100" cy="3302100"/>
          </a:xfrm>
          <a:prstGeom prst="ellipse">
            <a:avLst/>
          </a:prstGeom>
          <a:solidFill>
            <a:srgbClr val="BF9000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3731700" y="1731450"/>
            <a:ext cx="1680600" cy="1680600"/>
          </a:xfrm>
          <a:prstGeom prst="ellipse">
            <a:avLst/>
          </a:prstGeom>
          <a:solidFill>
            <a:srgbClr val="E4B730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3767700" y="1171025"/>
            <a:ext cx="160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a</a:t>
            </a:r>
            <a:r>
              <a:rPr b="1" lang="en" sz="18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pplication</a:t>
            </a:r>
            <a:endParaRPr b="1" sz="18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3667950" y="353450"/>
            <a:ext cx="180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infrastructure</a:t>
            </a:r>
            <a:endParaRPr b="1" sz="18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3767700" y="2340900"/>
            <a:ext cx="160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domain</a:t>
            </a:r>
            <a:endParaRPr b="1" sz="18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/>
        </p:nvSpPr>
        <p:spPr>
          <a:xfrm>
            <a:off x="2146200" y="146100"/>
            <a:ext cx="4851600" cy="4851300"/>
          </a:xfrm>
          <a:prstGeom prst="ellipse">
            <a:avLst/>
          </a:prstGeom>
          <a:solidFill>
            <a:srgbClr val="9974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2920950" y="920700"/>
            <a:ext cx="3302100" cy="3302100"/>
          </a:xfrm>
          <a:prstGeom prst="ellipse">
            <a:avLst/>
          </a:prstGeom>
          <a:solidFill>
            <a:srgbClr val="BF9000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3731700" y="1731450"/>
            <a:ext cx="1680600" cy="1680600"/>
          </a:xfrm>
          <a:prstGeom prst="ellipse">
            <a:avLst/>
          </a:prstGeom>
          <a:solidFill>
            <a:srgbClr val="E4B730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767700" y="1171025"/>
            <a:ext cx="160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application</a:t>
            </a:r>
            <a:endParaRPr b="1" sz="18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3667950" y="353450"/>
            <a:ext cx="180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infrastructure</a:t>
            </a:r>
            <a:endParaRPr b="1" sz="18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3767700" y="2340900"/>
            <a:ext cx="160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domain</a:t>
            </a:r>
            <a:endParaRPr b="1" sz="18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118" name="Google Shape;118;p20"/>
          <p:cNvCxnSpPr/>
          <p:nvPr/>
        </p:nvCxnSpPr>
        <p:spPr>
          <a:xfrm>
            <a:off x="3120150" y="1127981"/>
            <a:ext cx="547800" cy="5478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20"/>
          <p:cNvCxnSpPr/>
          <p:nvPr/>
        </p:nvCxnSpPr>
        <p:spPr>
          <a:xfrm>
            <a:off x="3731700" y="1712919"/>
            <a:ext cx="547800" cy="5478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2146200" y="146100"/>
            <a:ext cx="4851600" cy="4851300"/>
          </a:xfrm>
          <a:prstGeom prst="ellipse">
            <a:avLst/>
          </a:prstGeom>
          <a:solidFill>
            <a:srgbClr val="9974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2920950" y="920700"/>
            <a:ext cx="3302100" cy="3302100"/>
          </a:xfrm>
          <a:prstGeom prst="ellipse">
            <a:avLst/>
          </a:prstGeom>
          <a:solidFill>
            <a:srgbClr val="BF9000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3731700" y="1731450"/>
            <a:ext cx="1680600" cy="1680600"/>
          </a:xfrm>
          <a:prstGeom prst="ellipse">
            <a:avLst/>
          </a:prstGeom>
          <a:solidFill>
            <a:srgbClr val="E4B730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3767700" y="1171025"/>
            <a:ext cx="160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application</a:t>
            </a:r>
            <a:endParaRPr b="1" sz="18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3667950" y="353450"/>
            <a:ext cx="180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infrastructure</a:t>
            </a:r>
            <a:endParaRPr b="1" sz="18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29" name="Google Shape;129;p21"/>
          <p:cNvSpPr/>
          <p:nvPr/>
        </p:nvSpPr>
        <p:spPr>
          <a:xfrm rot="5400000">
            <a:off x="1769650" y="1360800"/>
            <a:ext cx="1779900" cy="2815200"/>
          </a:xfrm>
          <a:prstGeom prst="uturnArrow">
            <a:avLst>
              <a:gd fmla="val 11334" name="adj1"/>
              <a:gd fmla="val 25000" name="adj2"/>
              <a:gd fmla="val 25000" name="adj3"/>
              <a:gd fmla="val 43750" name="adj4"/>
              <a:gd fmla="val 100000" name="adj5"/>
            </a:avLst>
          </a:prstGeom>
          <a:solidFill>
            <a:schemeClr val="dk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3767700" y="2340900"/>
            <a:ext cx="160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domain</a:t>
            </a:r>
            <a:endParaRPr b="1" sz="18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