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80E21-4157-ABB8-B3E2-203CD0A0A566}" v="33" dt="2023-12-08T04:23:10.157"/>
    <p1510:client id="{5DF67655-5789-39BF-27BD-505DFF372C08}" v="32" dt="2023-12-08T00:24:24.442"/>
    <p1510:client id="{83D0FAAA-8DB5-2BEC-7978-BD1FAA1FA7B5}" v="483" dt="2023-12-08T03:13:26.188"/>
    <p1510:client id="{9BF9345E-3AD6-33ED-830E-3978F5D245C1}" v="67" dt="2023-12-08T00:29:58.474"/>
    <p1510:client id="{AA138D77-152D-44AA-5AA7-96FA34695CE5}" v="415" dt="2023-12-08T02:39:59.002"/>
    <p1510:client id="{C1A04159-4ABC-5B40-B0DE-9EEB944468CD}" v="23" dt="2023-12-08T00:28:09.652"/>
    <p1510:client id="{F47C838B-9B9A-2654-4D97-5EAC21ED8159}" v="30" dt="2023-12-08T15:12:26.489"/>
    <p1510:client id="{FD6FB6BF-D66F-2574-7A52-8339C5155A89}" v="477" dt="2023-12-08T00:36:41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1BB9-04A8-EB41-5818-7D3327183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7610D-4A73-167F-FF50-8F4C8A48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B03D-71C0-45EB-80DF-5F8919BE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5031-C3CE-323F-4132-7423E842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C46F-1557-6EE2-B392-54163C5B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E0DE-6A7C-2C9E-D8BF-D403E91E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608DB-FFE6-58E1-7B63-9DC90BEC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B579-DA77-90AA-FE01-33DCCD34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5C7C-7BCA-03A8-9A63-268F0680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E68BB-3092-AD0E-EBC6-FFA204F7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D2B0D-F76C-F2BF-866A-E38CFE818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1E0B3-D618-D86E-F326-DE8D5AC28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636E-7E60-E023-966E-9E8C3906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FAE-4251-88C0-897E-3D9DF53C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0AF9-D364-1D85-F800-119EAED4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2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906E-6D3A-F143-CCF1-855E42D1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9856-92A0-9F5C-8C4A-C269D368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D5EEF-66B7-E510-DB60-D0D3829C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A0D2D-0F57-FEEE-9EE5-BDC78DB1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82CF-5029-DB6F-70CF-43B0E25C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3661-8E0B-296E-F645-B37FB2CA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EC539-42FF-C146-9696-966273B22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CA12-9260-9A5A-57BC-C1B3FAD2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B16A-16B6-418A-F3B3-9985A902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B23E-8B12-D762-35B0-5DED545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3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0B7A-D976-95D7-DA23-75AE958A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CADB-9EAD-F685-CE97-15E96E031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630A1-788A-B185-1875-01D116EE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3501-FFD5-BEBC-48DC-5CCAFCD1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9DE9-B5D7-2AEF-3E71-61076F55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896D-1E1D-A985-5CA6-9F85D665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C26D-3166-D249-DF85-D9491345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4798D-292C-A206-5FB9-EF7C10DE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FA1A-BFF3-0677-2A65-2C18BC4E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40775-7F24-F2E6-1B21-E4A12A082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6D5BF-62DE-419F-54E1-1F52F5FEA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5FE9E-D588-8CCB-73EC-941DA9EF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B0A5-AE17-C7B8-43BD-C220541D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EC346-8B5D-5CAD-5B94-0C2CFA17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C36A-82B8-5350-13F9-36D7BC85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E75CE-2FF0-AEB2-BBD5-2E3AAD75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FF01-5431-143D-CDE9-AB91469B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261C2-245B-4BF9-529D-2A8433CD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6B8DE-6432-0D28-A796-F84173E0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995FC-E096-35E6-94A7-CCAD47FB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3015-A14B-16C4-1014-4E786034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EEA8-6716-E557-9462-18520C84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242E-1129-192F-FB04-5055682F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FE580-BDB5-C5B3-10EB-342D6CF80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2E51E-E665-F60F-C4E1-D6DDF1E6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A9812-F5E5-C7B5-F09B-35A1646E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C398-D906-3332-523A-4882796D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0133-FAF3-0F7E-35FB-217F48D5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E3E82-0F64-A2A0-D8F4-5D58E3BD0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38B44-6C77-5A9A-29AF-0D149336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F39F5-6883-1C0A-80C5-E074AF7A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895E-FE15-B805-8C10-38EE02E3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DB892-8CD0-64F3-EF39-94DAA1CF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DAEDF-8DCD-979D-BB7B-98BB6FF5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A0ED7-355E-EDCD-7506-989066BE2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921C-5A7C-9B21-8FD6-04A99D8FA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BF6E-CD65-4977-A171-D466C1196F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E238-D428-C724-FD04-38F597369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F9FD-0180-2293-36E3-90D9B5C66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B594-1B8F-41D6-A053-3273E9E5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9A1EC-47FE-A837-1EF4-41D44BCB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MLB Cy Young: Biased Award or Performance Based?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National League Cy Young Award">
            <a:extLst>
              <a:ext uri="{FF2B5EF4-FFF2-40B4-BE49-F238E27FC236}">
                <a16:creationId xmlns:a16="http://schemas.microsoft.com/office/drawing/2014/main" id="{111ABAC6-8187-5469-3495-1EF0A57B1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924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29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38892-C272-CC83-9A44-56BD59D7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Business Problem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7476-DEFE-52AD-7B55-349601BC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Goal: bridge the gap between historical award recipients and future awardees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cs typeface="Calibri"/>
              </a:rPr>
              <a:t>ensuring that those who excel in performance statistics receive recognition for their talent</a:t>
            </a:r>
          </a:p>
          <a:p>
            <a:r>
              <a:rPr lang="en-US" sz="2200">
                <a:cs typeface="Calibri"/>
              </a:rPr>
              <a:t>We will utilize statistics of all pitchers, each year, and historical figures to discover discrepancies in</a:t>
            </a:r>
            <a:r>
              <a:rPr lang="en-US" sz="1200">
                <a:latin typeface="Times New Roman"/>
                <a:cs typeface="Times New Roman"/>
              </a:rPr>
              <a:t> </a:t>
            </a:r>
            <a:r>
              <a:rPr lang="en-US" sz="2200">
                <a:cs typeface="Calibri"/>
              </a:rPr>
              <a:t>awardee consistency and worthiness.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 panose="020F0502020204030204"/>
                <a:cs typeface="Calibri"/>
              </a:rPr>
              <a:t>upholds the integrity of the sport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 panose="020F0502020204030204"/>
                <a:cs typeface="Calibri"/>
              </a:rPr>
              <a:t>sets a precedent for recognizing exceptionality in a manner that is equitable</a:t>
            </a:r>
            <a:endParaRPr lang="en-US">
              <a:latin typeface="Calibri" panose="020F0502020204030204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 panose="020F0502020204030204"/>
                <a:cs typeface="Calibri"/>
              </a:rPr>
              <a:t>aligns with the principles of fairness in the MLB.</a:t>
            </a:r>
            <a:endParaRPr lang="en-US">
              <a:cs typeface="Calibri"/>
            </a:endParaRPr>
          </a:p>
          <a:p>
            <a:endParaRPr lang="en-US" sz="2200">
              <a:latin typeface="Calibri" panose="020F0502020204030204"/>
              <a:cs typeface="Calibri"/>
            </a:endParaRPr>
          </a:p>
          <a:p>
            <a:endParaRPr lang="en-US" sz="2200">
              <a:latin typeface="Times New Roman"/>
              <a:cs typeface="Times New Roman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3" descr="Now Pitching for the Yankees … These 13 Guys - The New York ...">
            <a:extLst>
              <a:ext uri="{FF2B5EF4-FFF2-40B4-BE49-F238E27FC236}">
                <a16:creationId xmlns:a16="http://schemas.microsoft.com/office/drawing/2014/main" id="{50B64FB8-4DD0-07A5-F230-F678E4814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lose up of a baseball ball">
            <a:extLst>
              <a:ext uri="{FF2B5EF4-FFF2-40B4-BE49-F238E27FC236}">
                <a16:creationId xmlns:a16="http://schemas.microsoft.com/office/drawing/2014/main" id="{0571591F-89F9-3F0F-642D-E9C6DE214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B00E1-7B85-AB5C-D4A9-10284A1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Data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F01F-FB06-F083-1F2F-95CF96AE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The data we used was from the Sean Lahman Baseball Database</a:t>
            </a:r>
          </a:p>
          <a:p>
            <a:r>
              <a:rPr lang="en-US" sz="2000">
                <a:cs typeface="Calibri"/>
              </a:rPr>
              <a:t>We trimmed our data to start at when the Cy Young award started (1956)</a:t>
            </a:r>
          </a:p>
          <a:p>
            <a:r>
              <a:rPr lang="en-US" sz="2000">
                <a:cs typeface="Calibri"/>
              </a:rPr>
              <a:t>The data only includes pitchers that pitched a minimum of 20 games a year</a:t>
            </a:r>
          </a:p>
          <a:p>
            <a:r>
              <a:rPr lang="en-US" sz="2000">
                <a:cs typeface="Calibri"/>
              </a:rPr>
              <a:t>Our final dataset has 6,492 and 31 features</a:t>
            </a:r>
          </a:p>
          <a:p>
            <a:r>
              <a:rPr lang="en-US" sz="2000">
                <a:cs typeface="Calibri"/>
              </a:rPr>
              <a:t>Target variable is "award"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0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E1D5B-76EB-6C10-F342-C034C6E4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Exploratory Data Analysis (EDA)</a:t>
            </a:r>
            <a:endParaRPr lang="en-US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6A73-1EAB-A994-77F5-F28F5BAE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Correlations</a:t>
            </a:r>
          </a:p>
          <a:p>
            <a:r>
              <a:rPr lang="en-US" sz="1700">
                <a:cs typeface="Calibri"/>
              </a:rPr>
              <a:t>We completed two forms of correlations</a:t>
            </a:r>
          </a:p>
          <a:p>
            <a:r>
              <a:rPr lang="en-US" sz="1700">
                <a:cs typeface="Calibri"/>
              </a:rPr>
              <a:t>One correlation was an overall correlation for all our variables</a:t>
            </a:r>
          </a:p>
          <a:p>
            <a:r>
              <a:rPr lang="en-US" sz="1700">
                <a:cs typeface="Calibri"/>
              </a:rPr>
              <a:t>The other was a correlation to our target variable, award</a:t>
            </a: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8D4CD6-5D14-7626-87B7-18594A45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70767"/>
            <a:ext cx="5481509" cy="3001124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6D6C796-99EB-4E6D-407A-46595320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51052"/>
            <a:ext cx="5523082" cy="29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6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D5DC7-4993-84EB-065D-C5641C4E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EDAs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923E3-5350-A545-0270-4725EB61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13" y="3786955"/>
            <a:ext cx="3626992" cy="2410363"/>
          </a:xfrm>
          <a:prstGeom prst="rect">
            <a:avLst/>
          </a:prstGeom>
        </p:spPr>
      </p:pic>
      <p:pic>
        <p:nvPicPr>
          <p:cNvPr id="7" name="Picture 6" descr="A diagram of blue and red dots&#10;&#10;Description automatically generated">
            <a:extLst>
              <a:ext uri="{FF2B5EF4-FFF2-40B4-BE49-F238E27FC236}">
                <a16:creationId xmlns:a16="http://schemas.microsoft.com/office/drawing/2014/main" id="{14A79207-B600-0E9E-58F6-44D0F250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73" y="3787030"/>
            <a:ext cx="3806744" cy="2496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7DFBA4-47CE-C044-40C9-C048DE496E4A}"/>
              </a:ext>
            </a:extLst>
          </p:cNvPr>
          <p:cNvSpPr txBox="1"/>
          <p:nvPr/>
        </p:nvSpPr>
        <p:spPr>
          <a:xfrm>
            <a:off x="6628905" y="1926266"/>
            <a:ext cx="3829482" cy="1889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4318" indent="-254318" defTabSz="813816">
              <a:spcAft>
                <a:spcPts val="600"/>
              </a:spcAft>
              <a:buFont typeface="Arial"/>
              <a:buChar char="•"/>
            </a:pPr>
            <a:r>
              <a:rPr lang="en-US" sz="1068" kern="1200">
                <a:solidFill>
                  <a:schemeClr val="tx1"/>
                </a:solidFill>
                <a:latin typeface="Calibri"/>
                <a:ea typeface="+mn-ea"/>
                <a:cs typeface="Times New Roman"/>
              </a:rPr>
              <a:t>This scatter plot it shows ERA and Runs allowed</a:t>
            </a:r>
          </a:p>
          <a:p>
            <a:pPr marL="254318" indent="-254318" defTabSz="813816">
              <a:spcAft>
                <a:spcPts val="600"/>
              </a:spcAft>
              <a:buFont typeface="Arial"/>
              <a:buChar char="•"/>
            </a:pPr>
            <a:r>
              <a:rPr lang="en-US" sz="1068" kern="1200">
                <a:solidFill>
                  <a:schemeClr val="tx1"/>
                </a:solidFill>
                <a:latin typeface="Calibri"/>
                <a:ea typeface="+mn-ea"/>
                <a:cs typeface="Times New Roman"/>
              </a:rPr>
              <a:t>ERA is the runs scored against the pitchers without the influence of errors or passed balls</a:t>
            </a:r>
          </a:p>
          <a:p>
            <a:pPr marL="254318" indent="-254318" defTabSz="813816">
              <a:spcAft>
                <a:spcPts val="600"/>
              </a:spcAft>
              <a:buFont typeface="Arial"/>
              <a:buChar char="•"/>
            </a:pPr>
            <a:r>
              <a:rPr lang="en-US" sz="1068" kern="1200">
                <a:solidFill>
                  <a:schemeClr val="tx1"/>
                </a:solidFill>
                <a:latin typeface="Calibri"/>
                <a:ea typeface="+mn-ea"/>
                <a:cs typeface="Times New Roman"/>
              </a:rPr>
              <a:t>Runs tallies the number of runners who score</a:t>
            </a:r>
          </a:p>
          <a:p>
            <a:pPr marL="254318" indent="-254318" defTabSz="813816">
              <a:spcAft>
                <a:spcPts val="600"/>
              </a:spcAft>
              <a:buFont typeface="Arial"/>
              <a:buChar char="•"/>
            </a:pPr>
            <a:r>
              <a:rPr lang="en-US" sz="1068" kern="1200">
                <a:solidFill>
                  <a:schemeClr val="tx1"/>
                </a:solidFill>
                <a:latin typeface="Calibri"/>
                <a:ea typeface="+mn-ea"/>
                <a:cs typeface="Times New Roman"/>
              </a:rPr>
              <a:t>Red is award won </a:t>
            </a:r>
          </a:p>
          <a:p>
            <a:pPr marL="254318" indent="-254318" defTabSz="813816">
              <a:spcAft>
                <a:spcPts val="600"/>
              </a:spcAft>
              <a:buFont typeface="Arial"/>
              <a:buChar char="•"/>
            </a:pPr>
            <a:r>
              <a:rPr lang="en-US" sz="1068" kern="1200">
                <a:solidFill>
                  <a:schemeClr val="tx1"/>
                </a:solidFill>
                <a:latin typeface="Calibri"/>
                <a:ea typeface="+mn-ea"/>
                <a:cs typeface="Times New Roman"/>
              </a:rPr>
              <a:t>Important to think of other factors like games pitched</a:t>
            </a:r>
          </a:p>
          <a:p>
            <a:pPr marL="254318" indent="-254318" defTabSz="813816">
              <a:spcAft>
                <a:spcPts val="600"/>
              </a:spcAft>
              <a:buFont typeface="Arial"/>
              <a:buChar char="•"/>
            </a:pPr>
            <a:endParaRPr lang="en-US" sz="106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27444-5151-E59E-D371-EB11DE027036}"/>
              </a:ext>
            </a:extLst>
          </p:cNvPr>
          <p:cNvSpPr txBox="1"/>
          <p:nvPr/>
        </p:nvSpPr>
        <p:spPr>
          <a:xfrm>
            <a:off x="1839415" y="2010663"/>
            <a:ext cx="3892779" cy="1647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52591" indent="-152591" defTabSz="813816">
              <a:spcAft>
                <a:spcPts val="600"/>
              </a:spcAft>
              <a:buFont typeface="Arial"/>
              <a:buChar char="•"/>
            </a:pPr>
            <a:r>
              <a:rPr lang="en-US" sz="1068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This scatter plot shows wins against complete games</a:t>
            </a:r>
            <a:endParaRPr lang="en-US" sz="1602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152591" indent="-152591" defTabSz="813816">
              <a:spcAft>
                <a:spcPts val="600"/>
              </a:spcAft>
              <a:buFont typeface="Arial"/>
              <a:buChar char="•"/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Red is award won </a:t>
            </a:r>
          </a:p>
          <a:p>
            <a:pPr marL="152591" indent="-152591" defTabSz="813816">
              <a:spcAft>
                <a:spcPts val="600"/>
              </a:spcAft>
              <a:buFont typeface="Arial"/>
              <a:buChar char="•"/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Plot shows a trend if more wins than more likely to win the award</a:t>
            </a:r>
          </a:p>
          <a:p>
            <a:pPr marL="152591" indent="-152591" defTabSz="813816">
              <a:spcAft>
                <a:spcPts val="600"/>
              </a:spcAft>
              <a:buFont typeface="Arial"/>
              <a:buChar char="•"/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Also, possible to win with less wins</a:t>
            </a:r>
          </a:p>
          <a:p>
            <a:pPr marL="152591" indent="-152591" algn="ctr" defTabSz="813816">
              <a:spcAft>
                <a:spcPts val="600"/>
              </a:spcAft>
              <a:buFont typeface="Arial"/>
              <a:buChar char="•"/>
            </a:pPr>
            <a:endParaRPr lang="en-US" sz="106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71450" indent="-171450" algn="ctr">
              <a:spcAft>
                <a:spcPts val="600"/>
              </a:spcAft>
              <a:buFont typeface="Arial"/>
              <a:buChar char="•"/>
            </a:pP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56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1E3C-660C-256A-6B2E-E454FAD8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5E0A-F231-4AFD-3439-E45676EB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Model performance metrics</a:t>
            </a:r>
          </a:p>
          <a:p>
            <a:r>
              <a:rPr lang="en-US">
                <a:cs typeface="Calibri"/>
              </a:rPr>
              <a:t>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1E3A0-1181-7C5A-A2B9-1BF2250E2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30" y="3695700"/>
            <a:ext cx="3634105" cy="2590800"/>
          </a:xfrm>
          <a:prstGeom prst="rect">
            <a:avLst/>
          </a:prstGeom>
        </p:spPr>
      </p:pic>
      <p:pic>
        <p:nvPicPr>
          <p:cNvPr id="7" name="Picture 6" descr="A screenshot of a calculator&#10;&#10;Description automatically generated">
            <a:extLst>
              <a:ext uri="{FF2B5EF4-FFF2-40B4-BE49-F238E27FC236}">
                <a16:creationId xmlns:a16="http://schemas.microsoft.com/office/drawing/2014/main" id="{2AC37B15-6EC4-0E0F-CE1A-769215858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1316037"/>
            <a:ext cx="5943600" cy="14446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83E92B9-F56F-28F7-EF59-BA63C3435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74" y="3728584"/>
            <a:ext cx="3555756" cy="2557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56E09B-7958-F32D-00FE-64382DE519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35" y="3695700"/>
            <a:ext cx="361124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4416E-168F-79E2-9B6C-096C2A55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pic>
        <p:nvPicPr>
          <p:cNvPr id="6" name="Picture 5" descr="A baseball player swinging a bat&#10;&#10;Description automatically generated">
            <a:extLst>
              <a:ext uri="{FF2B5EF4-FFF2-40B4-BE49-F238E27FC236}">
                <a16:creationId xmlns:a16="http://schemas.microsoft.com/office/drawing/2014/main" id="{0E58A23C-86D1-882F-D0BE-5ACB04914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459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213B6FF4-9E37-8CD4-F7E8-2A696006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426" y="2067339"/>
            <a:ext cx="6851375" cy="4035349"/>
          </a:xfrm>
        </p:spPr>
        <p:txBody>
          <a:bodyPr anchor="t">
            <a:normAutofit lnSpcReduction="10000"/>
          </a:bodyPr>
          <a:lstStyle/>
          <a:p>
            <a:r>
              <a:rPr lang="en-US" sz="2200"/>
              <a:t>Recommendation</a:t>
            </a:r>
          </a:p>
          <a:p>
            <a:pPr lvl="1"/>
            <a:r>
              <a:rPr lang="en-US" sz="2200"/>
              <a:t>Consistency and Fairness</a:t>
            </a:r>
          </a:p>
          <a:p>
            <a:r>
              <a:rPr lang="en-US" sz="2200"/>
              <a:t>Limitations</a:t>
            </a:r>
          </a:p>
          <a:p>
            <a:pPr lvl="1"/>
            <a:r>
              <a:rPr lang="en-US" sz="2200"/>
              <a:t>Model subjectivity and performance</a:t>
            </a:r>
          </a:p>
          <a:p>
            <a:pPr lvl="1"/>
            <a:r>
              <a:rPr lang="en-US" sz="2200"/>
              <a:t>External factors</a:t>
            </a:r>
          </a:p>
          <a:p>
            <a:pPr lvl="2"/>
            <a:r>
              <a:rPr lang="en-US" sz="2200"/>
              <a:t>Team dynamics, injuries, contextual game situations</a:t>
            </a:r>
          </a:p>
          <a:p>
            <a:r>
              <a:rPr lang="en-US" sz="2200"/>
              <a:t>Future Direction</a:t>
            </a:r>
          </a:p>
          <a:p>
            <a:pPr lvl="1"/>
            <a:r>
              <a:rPr lang="en-US" sz="2200"/>
              <a:t>Continual refinement</a:t>
            </a:r>
          </a:p>
          <a:p>
            <a:pPr lvl="1"/>
            <a:r>
              <a:rPr lang="en-US" sz="2200"/>
              <a:t>Holistic and iterative approach</a:t>
            </a:r>
          </a:p>
          <a:p>
            <a:pPr lvl="1"/>
            <a:r>
              <a:rPr lang="en-US" sz="2200"/>
              <a:t>Retrospective analysis</a:t>
            </a:r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989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MLB Cy Young: Biased Award or Performance Based?</vt:lpstr>
      <vt:lpstr>Business Problem</vt:lpstr>
      <vt:lpstr>Data</vt:lpstr>
      <vt:lpstr>Exploratory Data Analysis (EDA)</vt:lpstr>
      <vt:lpstr>EDAs</vt:lpstr>
      <vt:lpstr>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Daly, Andrew</dc:creator>
  <cp:revision>2</cp:revision>
  <dcterms:created xsi:type="dcterms:W3CDTF">2023-11-29T23:08:17Z</dcterms:created>
  <dcterms:modified xsi:type="dcterms:W3CDTF">2024-05-07T02:29:47Z</dcterms:modified>
</cp:coreProperties>
</file>