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CFAE44-3665-438A-AA61-D9119D5714B8}">
  <a:tblStyle styleId="{BBCFAE44-3665-438A-AA61-D9119D571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7a1a751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7a1a7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4e8782a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4e8782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4e8782a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4e8782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Customer Satisfaction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Anika Hynönen | Ron Kosova • 28.09.2022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subTitle"/>
          </p:nvPr>
        </p:nvSpPr>
        <p:spPr>
          <a:xfrm>
            <a:off x="406425" y="4361825"/>
            <a:ext cx="63315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Anika Hynönen | Ron Kosova • 28.09.2022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Survey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/>
              <a:t>Survey of 102 customers of a store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Measuring satisfaction of prices and range of products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 rot="-5400000">
            <a:off x="313300" y="2360550"/>
            <a:ext cx="4523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Variables</a:t>
            </a:r>
            <a:endParaRPr sz="3800"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2786350" y="647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{BBCFAE44-3665-438A-AA61-D9119D5714B8}</a:tableStyleId>
              </a:tblPr>
              <a:tblGrid>
                <a:gridCol w="2643175"/>
                <a:gridCol w="2643175"/>
              </a:tblGrid>
              <a:tr h="3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gender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1 - female | 2 - male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amily_size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ersons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house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1 - own apartment | 2 - rental | 3 - employ housing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education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1 - primary | 2 - vocational | 3 - secondary | 4 - applied science university | 5 - other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et_h_income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€/month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h_spending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1 - &lt; 250| 2 - 250 - 499 | 3 - 500 - 749 | 4 - 750 - 999 | 5 - &gt; 1000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€/month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range_sat</a:t>
                      </a:r>
                      <a:endParaRPr b="1" sz="9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1- 5 | 1 - very dissatisfied ~ 5 - very satisfied</a:t>
                      </a:r>
                      <a:endParaRPr b="1" sz="9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price_sat</a:t>
                      </a:r>
                      <a:endParaRPr b="1" sz="9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1- 5 | 1 - very dissatisfied ~ 5 - very satisfied</a:t>
                      </a:r>
                      <a:endParaRPr b="1" sz="9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551975" y="480900"/>
            <a:ext cx="31329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General look at data relations</a:t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5" y="0"/>
            <a:ext cx="536359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755975" y="1005475"/>
            <a:ext cx="2856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Important step to find relations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Meant to present a generalized graphical view and not details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Provides a great look into potential correlations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Allows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focus to be on correlations involving </a:t>
            </a:r>
            <a:r>
              <a:rPr b="1" lang="en" sz="1100">
                <a:latin typeface="Lato"/>
                <a:ea typeface="Lato"/>
                <a:cs typeface="Lato"/>
                <a:sym typeface="Lato"/>
              </a:rPr>
              <a:t>price satisfaction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100">
                <a:latin typeface="Lato"/>
                <a:ea typeface="Lato"/>
                <a:cs typeface="Lato"/>
                <a:sym typeface="Lato"/>
              </a:rPr>
              <a:t>range satisfaction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Important, easily noticeable correlation: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Net Household Income (net_h_income) 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vs.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Price Satisfaction (price_sat)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442675" y="546450"/>
            <a:ext cx="32790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 Household Income vs. Price Satisfaction</a:t>
            </a:r>
            <a:endParaRPr sz="1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0" y="658162"/>
            <a:ext cx="5097050" cy="38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602975" y="1355200"/>
            <a:ext cx="2775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Noticeable density within the range of ~1500 to ~3000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Noticeable (rough) linear correlation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444500" y="597450"/>
            <a:ext cx="4277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 Household Income Distribution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75" y="597450"/>
            <a:ext cx="4015600" cy="4007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8"/>
          <p:cNvGraphicFramePr/>
          <p:nvPr/>
        </p:nvGraphicFramePr>
        <p:xfrm>
          <a:off x="4444500" y="305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{BBCFAE44-3665-438A-AA61-D9119D5714B8}</a:tableStyleId>
              </a:tblPr>
              <a:tblGrid>
                <a:gridCol w="530225"/>
                <a:gridCol w="530225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Mean: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2365.7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STD: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233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960.65</a:t>
                      </a:r>
                      <a:endParaRPr sz="800">
                        <a:solidFill>
                          <a:srgbClr val="26233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8"/>
          <p:cNvSpPr txBox="1"/>
          <p:nvPr/>
        </p:nvSpPr>
        <p:spPr>
          <a:xfrm>
            <a:off x="4881650" y="1173050"/>
            <a:ext cx="3154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Representation of income distribution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Average income: 2365.7 euro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Standard Deviation: 960.65 euro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Clear density between the ranges of ~1500 and ~3000; roughly within 1𝜎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Exactly </a:t>
            </a:r>
            <a:r>
              <a:rPr b="1" lang="en" sz="1100">
                <a:latin typeface="Lato"/>
                <a:ea typeface="Lato"/>
                <a:cs typeface="Lato"/>
                <a:sym typeface="Lato"/>
              </a:rPr>
              <a:t>67%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of all customers reside within one standard deviation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444500" y="3833925"/>
            <a:ext cx="35184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67% of customers earn between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€1405</a:t>
            </a:r>
            <a:r>
              <a:rPr b="1" lang="en" sz="11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€3326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401650" y="466300"/>
            <a:ext cx="4330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 Household Income vs. Range Satisfaction</a:t>
            </a:r>
            <a:endParaRPr sz="16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720250" y="1208150"/>
            <a:ext cx="5128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67% in a dense range is important when going for efficient solutions as it means the majority is being impacted.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Another interesting correlation: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Net Household Income vs. Range Satisfaction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Opposite direction of </a:t>
            </a:r>
            <a:r>
              <a:rPr b="1" lang="en" sz="1100"/>
              <a:t>Net Household Income vs. Price Satisfaction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1309075"/>
            <a:ext cx="3518400" cy="264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401650" y="466300"/>
            <a:ext cx="4330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Equilibrium Solution Suggestion</a:t>
            </a:r>
            <a:endParaRPr sz="16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720250" y="1208150"/>
            <a:ext cx="5128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Customers within the 67% range are more satisfied with the range than with the prices.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Customer on the lower end of net household income trend </a:t>
            </a:r>
            <a:r>
              <a:rPr lang="en" sz="1100"/>
              <a:t>similarly</a:t>
            </a:r>
            <a:r>
              <a:rPr lang="en" sz="1100"/>
              <a:t> but more extreme.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Customers on the </a:t>
            </a:r>
            <a:r>
              <a:rPr lang="en" sz="1100"/>
              <a:t>higher end of net household income are quite dissatisfied with range but also quite satisfied with the prices.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Opportunity to bring satisfaction to an equilibrium or even higher average.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p20"/>
          <p:cNvSpPr txBox="1"/>
          <p:nvPr/>
        </p:nvSpPr>
        <p:spPr>
          <a:xfrm>
            <a:off x="201850" y="2117188"/>
            <a:ext cx="35184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(67%) consumer price satisfaction is </a:t>
            </a: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2.836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01850" y="2672313"/>
            <a:ext cx="35184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(67%) consumer range satisfaction is 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3.493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401650" y="466300"/>
            <a:ext cx="43302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Equilibrium Solution Suggestion</a:t>
            </a:r>
            <a:endParaRPr sz="16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720250" y="1208150"/>
            <a:ext cx="5128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Lowering the prices while also lowering the range can equalise or improve general satisfaction while keeping or improving current net revenue.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Items can be dropped and cause minimal damage to range satisfaction if dropped </a:t>
            </a:r>
            <a:r>
              <a:rPr lang="en" sz="1100"/>
              <a:t>efficiency</a:t>
            </a:r>
            <a:r>
              <a:rPr lang="en" sz="1100"/>
              <a:t>, i.e.: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Dropping items that aren’t purchased as often,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May even lead to profit increase.</a:t>
            </a:r>
            <a:endParaRPr sz="1100"/>
          </a:p>
        </p:txBody>
      </p:sp>
      <p:sp>
        <p:nvSpPr>
          <p:cNvPr id="130" name="Google Shape;130;p21"/>
          <p:cNvSpPr txBox="1"/>
          <p:nvPr/>
        </p:nvSpPr>
        <p:spPr>
          <a:xfrm>
            <a:off x="201850" y="2117188"/>
            <a:ext cx="35184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(67%) consumer price satisfaction is 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2.836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01850" y="2672313"/>
            <a:ext cx="35184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(67%) consumer range satisfaction is 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3.493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