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Lst>
  <p:sldSz cy="6858000" cx="12192000"/>
  <p:notesSz cx="6858000" cy="9144000"/>
  <p:embeddedFontLst>
    <p:embeddedFont>
      <p:font typeface="Corbel"/>
      <p:regular r:id="rId15"/>
      <p:bold r:id="rId16"/>
      <p:italic r:id="rId17"/>
      <p:boldItalic r:id="rId18"/>
    </p:embeddedFont>
    <p:embeddedFont>
      <p:font typeface="Canda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11" Type="http://schemas.openxmlformats.org/officeDocument/2006/relationships/slide" Target="slides/slide4.xml"/><Relationship Id="rId22" Type="http://schemas.openxmlformats.org/officeDocument/2006/relationships/font" Target="fonts/Candara-boldItalic.fntdata"/><Relationship Id="rId10" Type="http://schemas.openxmlformats.org/officeDocument/2006/relationships/slide" Target="slides/slide3.xml"/><Relationship Id="rId21" Type="http://schemas.openxmlformats.org/officeDocument/2006/relationships/font" Target="fonts/Candara-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Corbel-regular.fntdata"/><Relationship Id="rId14" Type="http://schemas.openxmlformats.org/officeDocument/2006/relationships/slide" Target="slides/slide7.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Master" Target="slideMasters/slideMaster2.xml"/><Relationship Id="rId19" Type="http://schemas.openxmlformats.org/officeDocument/2006/relationships/font" Target="fonts/Candara-regular.fntdata"/><Relationship Id="rId6" Type="http://schemas.openxmlformats.org/officeDocument/2006/relationships/slideMaster" Target="slideMasters/slideMaster3.xml"/><Relationship Id="rId18" Type="http://schemas.openxmlformats.org/officeDocument/2006/relationships/font" Target="fonts/Corbel-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3"/>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3"/>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 name="Shape 30"/>
        <p:cNvGrpSpPr/>
        <p:nvPr/>
      </p:nvGrpSpPr>
      <p:grpSpPr>
        <a:xfrm>
          <a:off x="0" y="0"/>
          <a:ext cx="0" cy="0"/>
          <a:chOff x="0" y="0"/>
          <a:chExt cx="0" cy="0"/>
        </a:xfrm>
      </p:grpSpPr>
      <p:sp>
        <p:nvSpPr>
          <p:cNvPr id="31" name="Google Shape;31;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4"/>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6" name="Shape 36"/>
        <p:cNvGrpSpPr/>
        <p:nvPr/>
      </p:nvGrpSpPr>
      <p:grpSpPr>
        <a:xfrm>
          <a:off x="0" y="0"/>
          <a:ext cx="0" cy="0"/>
          <a:chOff x="0" y="0"/>
          <a:chExt cx="0" cy="0"/>
        </a:xfrm>
      </p:grpSpPr>
      <p:sp>
        <p:nvSpPr>
          <p:cNvPr id="37" name="Google Shape;37;p5"/>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5"/>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ndara"/>
                <a:ea typeface="Candara"/>
                <a:cs typeface="Candara"/>
                <a:sym typeface="Candara"/>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ndara"/>
                <a:ea typeface="Candara"/>
                <a:cs typeface="Candara"/>
                <a:sym typeface="Candara"/>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ndara"/>
                <a:ea typeface="Candara"/>
                <a:cs typeface="Candara"/>
                <a:sym typeface="Candara"/>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 name="Google Shape;39;p5"/>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 name="Shape 43"/>
        <p:cNvGrpSpPr/>
        <p:nvPr/>
      </p:nvGrpSpPr>
      <p:grpSpPr>
        <a:xfrm>
          <a:off x="0" y="0"/>
          <a:ext cx="0" cy="0"/>
          <a:chOff x="0" y="0"/>
          <a:chExt cx="0" cy="0"/>
        </a:xfrm>
      </p:grpSpPr>
      <p:sp>
        <p:nvSpPr>
          <p:cNvPr id="44" name="Google Shape;44;p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7" name="Google Shape;47;p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2" name="Google Shape;52;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9" name="Google Shape;69;p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9"/>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9"/>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1"/>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8"/>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8"/>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2" name="Google Shape;62;p8"/>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63" name="Google Shape;63;p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64" name="Google Shape;64;p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8"/>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8"/>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0"/>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10"/>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75" name="Google Shape;75;p10"/>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76" name="Google Shape;76;p1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7" name="Google Shape;77;p1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1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2"/>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None/>
            </a:pPr>
            <a:r>
              <a:rPr lang="en-IN"/>
              <a:t>Project on Naive Bayes Classifier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95" name="Google Shape;95;p1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b="0" i="0" lang="en-IN" sz="2400" u="none">
                <a:solidFill>
                  <a:schemeClr val="dk1"/>
                </a:solidFill>
                <a:latin typeface="Times New Roman"/>
                <a:ea typeface="Times New Roman"/>
                <a:cs typeface="Times New Roman"/>
                <a:sym typeface="Times New Roman"/>
              </a:rPr>
              <a:t>Data Description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Attribute information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Steps to follow</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Conclusion</a:t>
            </a:r>
            <a:endParaRPr/>
          </a:p>
          <a:p>
            <a:pPr indent="-190500" lvl="0" marL="495300" rtl="0" algn="l">
              <a:lnSpc>
                <a:spcPct val="100000"/>
              </a:lnSpc>
              <a:spcBef>
                <a:spcPts val="480"/>
              </a:spcBef>
              <a:spcAft>
                <a:spcPts val="0"/>
              </a:spcAft>
              <a:buSzPts val="2400"/>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13"/>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Data Description</a:t>
            </a:r>
            <a:endParaRPr sz="3600"/>
          </a:p>
        </p:txBody>
      </p:sp>
      <p:sp>
        <p:nvSpPr>
          <p:cNvPr id="103" name="Google Shape;103;p1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IN" sz="2400">
                <a:solidFill>
                  <a:srgbClr val="000000"/>
                </a:solidFill>
                <a:latin typeface="Calibri"/>
                <a:ea typeface="Calibri"/>
                <a:cs typeface="Calibri"/>
                <a:sym typeface="Calibri"/>
              </a:rPr>
              <a:t>Predict the onset of diabetes based on diagnostic measures.</a:t>
            </a:r>
            <a:endParaRPr b="1" sz="2400">
              <a:solidFill>
                <a:srgbClr val="000000"/>
              </a:solidFill>
              <a:latin typeface="Calibri"/>
              <a:ea typeface="Calibri"/>
              <a:cs typeface="Calibri"/>
              <a:sym typeface="Calibri"/>
            </a:endParaRPr>
          </a:p>
          <a:p>
            <a:pPr indent="0" lvl="0" marL="0" rtl="0" algn="l">
              <a:lnSpc>
                <a:spcPct val="115000"/>
              </a:lnSpc>
              <a:spcBef>
                <a:spcPts val="1800"/>
              </a:spcBef>
              <a:spcAft>
                <a:spcPts val="0"/>
              </a:spcAft>
              <a:buNone/>
            </a:pPr>
            <a:r>
              <a:t/>
            </a:r>
            <a:endParaRPr b="1" sz="2400">
              <a:solidFill>
                <a:srgbClr val="000000"/>
              </a:solidFill>
              <a:latin typeface="Calibri"/>
              <a:ea typeface="Calibri"/>
              <a:cs typeface="Calibri"/>
              <a:sym typeface="Calibri"/>
            </a:endParaRPr>
          </a:p>
          <a:p>
            <a:pPr indent="0" lvl="0" marL="0" rtl="0" algn="l">
              <a:lnSpc>
                <a:spcPct val="115000"/>
              </a:lnSpc>
              <a:spcBef>
                <a:spcPts val="1800"/>
              </a:spcBef>
              <a:spcAft>
                <a:spcPts val="0"/>
              </a:spcAft>
              <a:buClr>
                <a:schemeClr val="dk1"/>
              </a:buClr>
              <a:buSzPts val="1100"/>
              <a:buFont typeface="Arial"/>
              <a:buNone/>
            </a:pPr>
            <a:r>
              <a:rPr lang="en-IN" sz="2400">
                <a:highlight>
                  <a:srgbClr val="FFFFFF"/>
                </a:highlight>
                <a:latin typeface="Calibri"/>
                <a:ea typeface="Calibri"/>
                <a:cs typeface="Calibri"/>
                <a:sym typeface="Calibri"/>
              </a:rPr>
              <a:t>The datasets consist of several medical predictor (independent) variables and one target (dependent) variable, Outcome. Independent variables include the number of pregnancies the patient has had, their BMI, insulin level, age, and so on.</a:t>
            </a:r>
            <a:endParaRPr b="1" sz="2400">
              <a:solidFill>
                <a:srgbClr val="000000"/>
              </a:solidFill>
              <a:latin typeface="Calibri"/>
              <a:ea typeface="Calibri"/>
              <a:cs typeface="Calibri"/>
              <a:sym typeface="Calibri"/>
            </a:endParaRPr>
          </a:p>
          <a:p>
            <a:pPr indent="0" lvl="0" marL="0" rtl="0" algn="l">
              <a:lnSpc>
                <a:spcPct val="100000"/>
              </a:lnSpc>
              <a:spcBef>
                <a:spcPts val="180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Attribute information</a:t>
            </a:r>
            <a:br>
              <a:rPr lang="en-IN" sz="4000">
                <a:latin typeface="Times New Roman"/>
                <a:ea typeface="Times New Roman"/>
                <a:cs typeface="Times New Roman"/>
                <a:sym typeface="Times New Roman"/>
              </a:rPr>
            </a:br>
            <a:endParaRPr sz="4000"/>
          </a:p>
        </p:txBody>
      </p:sp>
      <p:sp>
        <p:nvSpPr>
          <p:cNvPr id="109" name="Google Shape;109;p1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640"/>
              </a:spcBef>
              <a:spcAft>
                <a:spcPts val="0"/>
              </a:spcAft>
              <a:buClr>
                <a:schemeClr val="dk1"/>
              </a:buClr>
              <a:buSzPts val="2400"/>
              <a:buFont typeface="Calibri"/>
              <a:buChar char="•"/>
            </a:pPr>
            <a:r>
              <a:rPr lang="en-IN" sz="2400">
                <a:latin typeface="Calibri"/>
                <a:ea typeface="Calibri"/>
                <a:cs typeface="Calibri"/>
                <a:sym typeface="Calibri"/>
              </a:rPr>
              <a:t>preg: Number of time pregnant</a:t>
            </a:r>
            <a:endParaRPr sz="2400">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latin typeface="Calibri"/>
                <a:ea typeface="Calibri"/>
                <a:cs typeface="Calibri"/>
                <a:sym typeface="Calibri"/>
              </a:rPr>
              <a:t>plas: </a:t>
            </a:r>
            <a:r>
              <a:rPr lang="en-IN" sz="2400">
                <a:highlight>
                  <a:srgbClr val="FFFFFF"/>
                </a:highlight>
                <a:latin typeface="Calibri"/>
                <a:ea typeface="Calibri"/>
                <a:cs typeface="Calibri"/>
                <a:sym typeface="Calibri"/>
              </a:rPr>
              <a:t>Plasma glucose concentration a 2 hours in an oral glucose tolerance test</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pres: Diastolic blood pressure (mm Hg)</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skin: Triceps skin fold thickness (mm)</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test: 2-Hour serum insulin (mu U/ml)</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mass: Body mass index (weight in kg/(height in m)^2)</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pedi: Diabetes pedigree function</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age: Age (years)</a:t>
            </a:r>
            <a:endParaRPr sz="2400">
              <a:highlight>
                <a:srgbClr val="FFFFFF"/>
              </a:highlight>
              <a:latin typeface="Calibri"/>
              <a:ea typeface="Calibri"/>
              <a:cs typeface="Calibri"/>
              <a:sym typeface="Calibri"/>
            </a:endParaRPr>
          </a:p>
          <a:p>
            <a:pPr indent="-381000" lvl="0" marL="457200" marR="0" rtl="0" algn="l">
              <a:lnSpc>
                <a:spcPct val="100000"/>
              </a:lnSpc>
              <a:spcBef>
                <a:spcPts val="640"/>
              </a:spcBef>
              <a:spcAft>
                <a:spcPts val="0"/>
              </a:spcAft>
              <a:buSzPts val="2400"/>
              <a:buFont typeface="Calibri"/>
              <a:buChar char="•"/>
            </a:pPr>
            <a:r>
              <a:rPr lang="en-IN" sz="2400">
                <a:highlight>
                  <a:srgbClr val="FFFFFF"/>
                </a:highlight>
                <a:latin typeface="Calibri"/>
                <a:ea typeface="Calibri"/>
                <a:cs typeface="Calibri"/>
                <a:sym typeface="Calibri"/>
              </a:rPr>
              <a:t>class: Class variable (0 or 1)</a:t>
            </a:r>
            <a:endParaRPr sz="2400">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Steps to follow</a:t>
            </a:r>
            <a:endParaRPr sz="4000">
              <a:latin typeface="Times New Roman"/>
              <a:ea typeface="Times New Roman"/>
              <a:cs typeface="Times New Roman"/>
              <a:sym typeface="Times New Roman"/>
            </a:endParaRPr>
          </a:p>
        </p:txBody>
      </p:sp>
      <p:sp>
        <p:nvSpPr>
          <p:cNvPr id="115" name="Google Shape;115;p1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t>Import the libraries	</a:t>
            </a:r>
            <a:endParaRPr sz="2400"/>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Get the data</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Indexing the attributes of the dataset as X and Y variable.</a:t>
            </a:r>
            <a:endParaRPr sz="2400">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Split the data into train and test set</a:t>
            </a:r>
            <a:endParaRPr sz="2400">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Build the model using Gaussian Naive bayes.</a:t>
            </a:r>
            <a:endParaRPr sz="2400">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And validated it on test set.</a:t>
            </a:r>
            <a:endParaRPr sz="2400">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Calculate the accuracy using Confusion Matrix.</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Conclusion</a:t>
            </a:r>
            <a:endParaRPr/>
          </a:p>
        </p:txBody>
      </p:sp>
      <p:sp>
        <p:nvSpPr>
          <p:cNvPr id="121" name="Google Shape;121;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127" name="Google Shape;127;p18"/>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128" name="Google Shape;128;p18"/>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129" name="Google Shape;129;p18"/>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