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  <a:srgbClr val="00A1DA"/>
    <a:srgbClr val="007CA8"/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C192-21E3-4878-AD6D-775AF6D35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4463A4-293C-4A7F-AC4F-328FDDE7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56378A-8A79-46C9-BC4D-6A8F8998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0E9585-0B34-43AC-B98F-3CC9ADC8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C3F728-9C5F-46E0-8947-BA27546F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81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57342-82F0-49FF-B03E-DBF97376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A32A49-9857-440F-85B5-DC279540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B4B7A7-5BEC-4BD0-9B50-9EE48474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7FEF35-DBAF-4944-9D9B-D7ED09D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1207E9-D7CF-4763-87EB-8704319D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92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F3A3108-617A-46CF-B33B-F7CF8B740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1AB53C4-A323-4A76-BF5F-29CA8B197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17F331-5DAA-4640-8A74-61FE51C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DC67D1-B6DE-4C59-AD6A-BE992DDA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32CD8C-A501-46EC-9118-1191A686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9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268DC-BF5F-47BD-B2AC-20875DEF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7BC6FD-C3C1-4DC0-89E5-8902440E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DCD3E1-F15D-4348-BFAE-DAE607C5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60DA46-1ED9-4FB3-A1DC-5FC5D5CD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A1E3C0-5D19-4AA2-9331-717E3179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3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7DDF-3FB8-4872-A78B-6456D7E2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2B8658-8467-4375-B70E-00FD11A2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6F600E-015B-46F1-965C-6BED83DB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B84A90-E113-4C75-9132-EF88E997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64672C-5874-4C03-90E6-24B3938E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0A4E3-4177-4B97-8B45-CA7ECF6F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11B13-A85C-4B5F-9850-435E5732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FEB93E-847B-40BA-A3B7-1584CE4F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D8EBD9-EF56-4217-9E37-3A8987C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F994B5-6EC5-4FF9-8C68-0DFD850C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522671-5D86-45F4-88E0-966B4416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2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506A0-CC06-4C31-87C5-EF168748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43FB75-5728-46A2-8F53-5768988E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3F142D-F438-4245-9D9B-35DB8996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9E5DB3-2C3D-432A-9C15-1786DE5D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90A9ED-A974-4A74-B2CB-E1BCD51AD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7518399-4512-4AE9-93F4-CDFE045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98D656-577A-4858-8855-54ED0D0F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23BD70F-1AD7-42A3-A6EE-7B9E6412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A3AFF-8608-44C6-B52B-637BC63A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0D979BA-C5D0-4B03-AAA8-F181933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699C6EA-BDC4-4101-9CF7-F0E3F0E9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E46EA0-0601-4FE7-A93C-F82ABCA1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5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DACBDEF-3390-4C47-B739-FA004541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B89B359-84CE-40AA-889A-D975DA0D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2CB713-ACDB-4CF7-9B02-63DDF80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2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8EA05-8EFA-4D38-AA88-30A620E2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ACD57D-4A3B-4D33-A7A6-8EB40217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1188BF-BF30-4A1C-A219-5C93D1F7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4B1469-D2D9-4EE0-B068-DB03F68A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7598A2-6EE5-42B3-AEBE-DF6EE0D6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642DE8-721F-4056-AF89-0B50EB38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9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0F002-752C-4E80-99CE-87444AE2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81F5091-C98A-4F8A-ABFF-389D6FAD4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95AE55-44DC-477E-9B14-0D1B3F74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03CAE1-2F85-47BA-A268-2DF1154A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3DFAC6-E779-43FE-AFCB-C3644A16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0BF5D2-361F-4E94-87F8-E1C449D3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2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691C46-F561-44A6-AB06-A8F44C7D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7949CF-72FD-4AC7-9242-2E28433D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5C4BA2-C69D-4C16-8900-C3BB39178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A2D4-6ED8-4FC7-8401-24975214B603}" type="datetimeFigureOut">
              <a:rPr lang="nl-NL" smtClean="0"/>
              <a:t>6-5-2020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DC2D6D-AC5F-48B0-B02B-18CEC584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A0D66B-EF8D-4A01-BB2F-0014EB6C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88B8-25AD-4193-8958-B83CBDF99F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D368CAF-84FD-4412-B2F0-865FAB17B8AC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B3EBE-1E70-4C4D-891D-669D455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5" y="1214438"/>
            <a:ext cx="9144000" cy="2387600"/>
          </a:xfrm>
        </p:spPr>
        <p:txBody>
          <a:bodyPr/>
          <a:lstStyle/>
          <a:p>
            <a:r>
              <a:rPr lang="nl-NL" dirty="0"/>
              <a:t>KBE </a:t>
            </a:r>
            <a:br>
              <a:rPr lang="nl-NL" dirty="0"/>
            </a:br>
            <a:r>
              <a:rPr lang="nl-NL" dirty="0"/>
              <a:t>Knowledge </a:t>
            </a:r>
            <a:r>
              <a:rPr lang="nl-NL" dirty="0" err="1"/>
              <a:t>Acquisition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6B7DF3-7DDF-48D6-925F-67EB5BF2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5" y="4087813"/>
            <a:ext cx="9144000" cy="722312"/>
          </a:xfrm>
        </p:spPr>
        <p:txBody>
          <a:bodyPr/>
          <a:lstStyle/>
          <a:p>
            <a:r>
              <a:rPr lang="nl-NL" dirty="0" err="1"/>
              <a:t>Tomáš</a:t>
            </a:r>
            <a:r>
              <a:rPr lang="nl-NL" dirty="0"/>
              <a:t> </a:t>
            </a:r>
            <a:r>
              <a:rPr lang="nl-NL" dirty="0" err="1"/>
              <a:t>Kukučka</a:t>
            </a:r>
            <a:r>
              <a:rPr lang="nl-NL" dirty="0"/>
              <a:t> (4542703) &amp; Erik Peeters (4547322)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7410F-E6D8-490C-88F8-ED1193EE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2 :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el-GR" dirty="0"/>
              <a:t>Δ</a:t>
            </a:r>
            <a:r>
              <a:rPr lang="nl-NL" dirty="0"/>
              <a:t>CL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different flap types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attain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E5B6FD9-F28C-44B4-8614-FEA6F7DC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174" y="1825625"/>
            <a:ext cx="8429626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flap types are </a:t>
            </a:r>
            <a:r>
              <a:rPr lang="nl-NL" dirty="0" err="1"/>
              <a:t>considered</a:t>
            </a:r>
            <a:r>
              <a:rPr lang="nl-NL" dirty="0"/>
              <a:t>:</a:t>
            </a:r>
          </a:p>
          <a:p>
            <a:r>
              <a:rPr lang="nl-NL" dirty="0" err="1"/>
              <a:t>Plain</a:t>
            </a:r>
            <a:r>
              <a:rPr lang="nl-NL" dirty="0"/>
              <a:t> flap</a:t>
            </a:r>
          </a:p>
          <a:p>
            <a:r>
              <a:rPr lang="nl-NL" dirty="0"/>
              <a:t>Single </a:t>
            </a:r>
            <a:r>
              <a:rPr lang="nl-NL" dirty="0" err="1"/>
              <a:t>slotted</a:t>
            </a:r>
            <a:r>
              <a:rPr lang="nl-NL" dirty="0"/>
              <a:t> flap</a:t>
            </a:r>
          </a:p>
          <a:p>
            <a:r>
              <a:rPr lang="nl-NL" dirty="0" err="1"/>
              <a:t>Fowler</a:t>
            </a:r>
            <a:r>
              <a:rPr lang="nl-NL" dirty="0"/>
              <a:t> flap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5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>
            <a:normAutofit/>
          </a:bodyPr>
          <a:lstStyle/>
          <a:p>
            <a:r>
              <a:rPr lang="nl-NL" dirty="0"/>
              <a:t>Step 2.1 : The </a:t>
            </a:r>
            <a:r>
              <a:rPr lang="nl-NL" dirty="0" err="1"/>
              <a:t>plain</a:t>
            </a:r>
            <a:r>
              <a:rPr lang="nl-NL" dirty="0"/>
              <a:t> flap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68B55E0-1A70-418E-A8D6-FEA4268C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90" y="1533470"/>
            <a:ext cx="6073488" cy="132556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8C63378-AB79-493A-BAD7-C909CAFEC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3112632"/>
            <a:ext cx="5303980" cy="318543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7D3CC62-055A-4C5B-B302-32028735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105" y="2571565"/>
            <a:ext cx="3414056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>
            <a:normAutofit/>
          </a:bodyPr>
          <a:lstStyle/>
          <a:p>
            <a:r>
              <a:rPr lang="nl-NL" dirty="0"/>
              <a:t>Step 2.2 : Single </a:t>
            </a:r>
            <a:r>
              <a:rPr lang="nl-NL" dirty="0" err="1"/>
              <a:t>slotted</a:t>
            </a:r>
            <a:r>
              <a:rPr lang="nl-NL" dirty="0"/>
              <a:t> flap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CC0A9AA-D072-4874-BD99-627673C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10" y="1546814"/>
            <a:ext cx="5654530" cy="105927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4C991CF-E21F-41FF-BF3D-455E40F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329" y="2696942"/>
            <a:ext cx="5677392" cy="255292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904A5D6-31C8-4A5A-AF0D-ECC82D1C5FA6}"/>
              </a:ext>
            </a:extLst>
          </p:cNvPr>
          <p:cNvSpPr txBox="1"/>
          <p:nvPr/>
        </p:nvSpPr>
        <p:spPr>
          <a:xfrm>
            <a:off x="3364963" y="5735637"/>
            <a:ext cx="819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lift curve </a:t>
            </a:r>
            <a:r>
              <a:rPr lang="nl-NL" dirty="0" err="1"/>
              <a:t>slope</a:t>
            </a:r>
            <a:r>
              <a:rPr lang="nl-NL" dirty="0"/>
              <a:t> was </a:t>
            </a:r>
            <a:r>
              <a:rPr lang="nl-NL" dirty="0" err="1"/>
              <a:t>assumed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2</a:t>
            </a:r>
            <a:r>
              <a:rPr lang="el-GR" dirty="0"/>
              <a:t>π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</a:p>
          <a:p>
            <a:r>
              <a:rPr lang="nl-NL" dirty="0"/>
              <a:t>found on </a:t>
            </a:r>
            <a:r>
              <a:rPr lang="nl-NL" dirty="0" err="1"/>
              <a:t>the</a:t>
            </a:r>
            <a:r>
              <a:rPr lang="nl-NL" dirty="0"/>
              <a:t> next slide.</a:t>
            </a:r>
          </a:p>
        </p:txBody>
      </p:sp>
    </p:spTree>
    <p:extLst>
      <p:ext uri="{BB962C8B-B14F-4D97-AF65-F5344CB8AC3E}">
        <p14:creationId xmlns:p14="http://schemas.microsoft.com/office/powerpoint/2010/main" val="805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>
            <a:normAutofit/>
          </a:bodyPr>
          <a:lstStyle/>
          <a:p>
            <a:r>
              <a:rPr lang="nl-NL" dirty="0"/>
              <a:t>Step 2.2a : Single </a:t>
            </a:r>
            <a:r>
              <a:rPr lang="nl-NL" dirty="0" err="1"/>
              <a:t>slotted</a:t>
            </a:r>
            <a:r>
              <a:rPr lang="nl-NL" dirty="0"/>
              <a:t> flap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D9E201E-F590-4599-A315-52D6D1E5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96" y="1519430"/>
            <a:ext cx="5806704" cy="48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>
            <a:normAutofit/>
          </a:bodyPr>
          <a:lstStyle/>
          <a:p>
            <a:r>
              <a:rPr lang="nl-NL" dirty="0"/>
              <a:t>Step 2.2 : </a:t>
            </a:r>
            <a:r>
              <a:rPr lang="nl-NL" dirty="0" err="1"/>
              <a:t>Fowler</a:t>
            </a:r>
            <a:r>
              <a:rPr lang="nl-NL" dirty="0"/>
              <a:t> flap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CC0A9AA-D072-4874-BD99-627673C83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25"/>
          <a:stretch/>
        </p:blipFill>
        <p:spPr>
          <a:xfrm>
            <a:off x="3373510" y="1546814"/>
            <a:ext cx="5654530" cy="83443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7EDFBED-77B8-4C43-B127-C0725965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06" y="2697417"/>
            <a:ext cx="5509737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3 :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step 1 </a:t>
            </a:r>
            <a:r>
              <a:rPr lang="nl-NL" dirty="0" err="1"/>
              <a:t>and</a:t>
            </a:r>
            <a:r>
              <a:rPr lang="nl-NL" dirty="0"/>
              <a:t> step 2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E5B6FD9-F28C-44B4-8614-FEA6F7DC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174" y="1825625"/>
            <a:ext cx="8429626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For a design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attain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flapped</a:t>
            </a:r>
            <a:r>
              <a:rPr lang="nl-NL" dirty="0"/>
              <a:t> lift </a:t>
            </a:r>
            <a:r>
              <a:rPr lang="nl-NL" dirty="0" err="1"/>
              <a:t>coefficient</a:t>
            </a:r>
            <a:r>
              <a:rPr lang="nl-NL" dirty="0"/>
              <a:t> as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resulting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step 2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resulting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step 1. </a:t>
            </a:r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,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flap </a:t>
            </a:r>
            <a:r>
              <a:rPr lang="nl-NL" dirty="0" err="1"/>
              <a:t>chord</a:t>
            </a:r>
            <a:r>
              <a:rPr lang="nl-NL" dirty="0"/>
              <a:t> has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deflection</a:t>
            </a:r>
            <a:r>
              <a:rPr lang="nl-NL" dirty="0"/>
              <a:t> </a:t>
            </a:r>
            <a:r>
              <a:rPr lang="nl-NL" dirty="0" err="1"/>
              <a:t>angle</a:t>
            </a:r>
            <a:r>
              <a:rPr lang="nl-NL" dirty="0"/>
              <a:t> has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 or a different flap type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741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High lift </a:t>
            </a:r>
            <a:r>
              <a:rPr lang="nl-NL" dirty="0" err="1"/>
              <a:t>devices</a:t>
            </a:r>
            <a:r>
              <a:rPr lang="nl-NL" dirty="0"/>
              <a:t> </a:t>
            </a:r>
            <a:r>
              <a:rPr lang="nl-NL" dirty="0" err="1"/>
              <a:t>sizing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BFA71E-C5F6-495E-8172-A554B55C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174" y="1825625"/>
            <a:ext cx="8429626" cy="4351338"/>
          </a:xfrm>
        </p:spPr>
        <p:txBody>
          <a:bodyPr/>
          <a:lstStyle/>
          <a:p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Airplane</a:t>
            </a:r>
            <a:r>
              <a:rPr lang="nl-NL" i="1" dirty="0"/>
              <a:t> Design – Part II – Preliminary </a:t>
            </a:r>
            <a:r>
              <a:rPr lang="nl-NL" i="1" dirty="0" err="1"/>
              <a:t>Configuration</a:t>
            </a:r>
            <a:r>
              <a:rPr lang="nl-NL" i="1" dirty="0"/>
              <a:t> Design </a:t>
            </a:r>
            <a:r>
              <a:rPr lang="nl-NL" i="1" dirty="0" err="1"/>
              <a:t>and</a:t>
            </a:r>
            <a:r>
              <a:rPr lang="nl-NL" i="1" dirty="0"/>
              <a:t> Integration of </a:t>
            </a:r>
            <a:r>
              <a:rPr lang="nl-NL" i="1" dirty="0" err="1"/>
              <a:t>the</a:t>
            </a:r>
            <a:r>
              <a:rPr lang="nl-NL" i="1" dirty="0"/>
              <a:t> </a:t>
            </a:r>
            <a:r>
              <a:rPr lang="nl-NL" i="1" dirty="0" err="1"/>
              <a:t>Propulsion</a:t>
            </a:r>
            <a:r>
              <a:rPr lang="nl-NL" i="1" dirty="0"/>
              <a:t> System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/>
              <a:t>dr. Jan Roskam</a:t>
            </a:r>
            <a:r>
              <a:rPr lang="nl-NL" dirty="0"/>
              <a:t>, 1985, </a:t>
            </a:r>
            <a:r>
              <a:rPr lang="nl-NL" i="1" dirty="0"/>
              <a:t>Roskam </a:t>
            </a:r>
            <a:r>
              <a:rPr lang="nl-NL" i="1" dirty="0" err="1"/>
              <a:t>Aviation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Engineering Corporation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1.1 :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Clmax</a:t>
            </a:r>
            <a:r>
              <a:rPr lang="nl-NL" dirty="0"/>
              <a:t> in trim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87172E3-CD28-489A-9805-A14BE0EF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387" y="2219325"/>
            <a:ext cx="8308657" cy="1926806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46E619B-261B-4C94-B907-149E6C8B3549}"/>
              </a:ext>
            </a:extLst>
          </p:cNvPr>
          <p:cNvSpPr txBox="1"/>
          <p:nvPr/>
        </p:nvSpPr>
        <p:spPr>
          <a:xfrm>
            <a:off x="2800350" y="4829175"/>
            <a:ext cx="772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is </a:t>
            </a:r>
            <a:r>
              <a:rPr lang="nl-NL" dirty="0" err="1"/>
              <a:t>intended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transport </a:t>
            </a:r>
            <a:r>
              <a:rPr lang="nl-NL" dirty="0" err="1"/>
              <a:t>aircraft</a:t>
            </a:r>
            <a:r>
              <a:rPr lang="nl-NL" dirty="0"/>
              <a:t>, a factor of 1.1 is </a:t>
            </a:r>
            <a:r>
              <a:rPr lang="nl-NL" dirty="0" err="1"/>
              <a:t>used</a:t>
            </a:r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50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1.2 :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el-GR" dirty="0"/>
              <a:t>Δ</a:t>
            </a:r>
            <a:r>
              <a:rPr lang="nl-NL" dirty="0" err="1"/>
              <a:t>CLmax</a:t>
            </a:r>
            <a:r>
              <a:rPr lang="nl-NL" dirty="0"/>
              <a:t>, </a:t>
            </a:r>
            <a:r>
              <a:rPr lang="nl-NL" dirty="0" err="1"/>
              <a:t>corrected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trim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46E619B-261B-4C94-B907-149E6C8B3549}"/>
              </a:ext>
            </a:extLst>
          </p:cNvPr>
          <p:cNvSpPr txBox="1"/>
          <p:nvPr/>
        </p:nvSpPr>
        <p:spPr>
          <a:xfrm>
            <a:off x="2800350" y="4829175"/>
            <a:ext cx="8586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 </a:t>
            </a:r>
            <a:r>
              <a:rPr lang="nl-NL" dirty="0" err="1"/>
              <a:t>distinction</a:t>
            </a:r>
            <a:r>
              <a:rPr lang="nl-NL" dirty="0"/>
              <a:t> was made </a:t>
            </a:r>
            <a:r>
              <a:rPr lang="nl-NL" dirty="0" err="1"/>
              <a:t>between</a:t>
            </a:r>
            <a:r>
              <a:rPr lang="nl-NL" dirty="0"/>
              <a:t> take-off </a:t>
            </a:r>
            <a:r>
              <a:rPr lang="nl-NL" dirty="0" err="1"/>
              <a:t>and</a:t>
            </a:r>
            <a:r>
              <a:rPr lang="nl-NL" dirty="0"/>
              <a:t> landing. The user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clean </a:t>
            </a:r>
            <a:r>
              <a:rPr lang="nl-NL" dirty="0" err="1"/>
              <a:t>wing</a:t>
            </a:r>
            <a:r>
              <a:rPr lang="nl-NL" dirty="0"/>
              <a:t> </a:t>
            </a:r>
          </a:p>
          <a:p>
            <a:r>
              <a:rPr lang="nl-NL" dirty="0" err="1"/>
              <a:t>geometry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CLmax</a:t>
            </a:r>
            <a:r>
              <a:rPr lang="nl-NL" dirty="0"/>
              <a:t> </a:t>
            </a:r>
            <a:r>
              <a:rPr lang="nl-NL" dirty="0" err="1"/>
              <a:t>follows</a:t>
            </a:r>
            <a:r>
              <a:rPr lang="nl-NL" dirty="0"/>
              <a:t>. The user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CLmax_flapped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</a:p>
          <a:p>
            <a:r>
              <a:rPr lang="nl-NL" dirty="0"/>
              <a:t>maximum lift </a:t>
            </a:r>
            <a:r>
              <a:rPr lang="nl-NL" dirty="0" err="1"/>
              <a:t>coefficient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plane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, </a:t>
            </a:r>
            <a:r>
              <a:rPr lang="nl-NL" dirty="0" err="1"/>
              <a:t>either</a:t>
            </a:r>
            <a:r>
              <a:rPr lang="nl-NL" dirty="0"/>
              <a:t> at landing or take-off,</a:t>
            </a:r>
          </a:p>
          <a:p>
            <a:r>
              <a:rPr lang="nl-NL" dirty="0" err="1"/>
              <a:t>whichever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more </a:t>
            </a:r>
            <a:r>
              <a:rPr lang="nl-NL" dirty="0" err="1"/>
              <a:t>critical</a:t>
            </a:r>
            <a:r>
              <a:rPr lang="nl-NL" dirty="0"/>
              <a:t>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80DB2CA-16AF-4A2C-A444-A9B888B0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4" y="1878232"/>
            <a:ext cx="7067551" cy="27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1.3 :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el-GR" dirty="0"/>
              <a:t>Δ</a:t>
            </a:r>
            <a:r>
              <a:rPr lang="nl-NL" dirty="0" err="1"/>
              <a:t>CLmax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flapped</a:t>
            </a:r>
            <a:r>
              <a:rPr lang="nl-NL" dirty="0"/>
              <a:t> </a:t>
            </a:r>
            <a:r>
              <a:rPr lang="nl-NL" dirty="0" err="1"/>
              <a:t>section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942BDBD-62F6-4605-ADD2-D33D5CDB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74" y="1851318"/>
            <a:ext cx="6450576" cy="2977857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D27B651-2DD9-455E-9EB7-AF4183781FA8}"/>
              </a:ext>
            </a:extLst>
          </p:cNvPr>
          <p:cNvSpPr txBox="1"/>
          <p:nvPr/>
        </p:nvSpPr>
        <p:spPr>
          <a:xfrm>
            <a:off x="3322074" y="5276850"/>
            <a:ext cx="61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Swf</a:t>
            </a:r>
            <a:r>
              <a:rPr lang="nl-NL" dirty="0"/>
              <a:t> is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27103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9020176" cy="1325563"/>
          </a:xfrm>
        </p:spPr>
        <p:txBody>
          <a:bodyPr/>
          <a:lstStyle/>
          <a:p>
            <a:r>
              <a:rPr lang="nl-NL" dirty="0"/>
              <a:t>Step 1.3b : </a:t>
            </a:r>
            <a:r>
              <a:rPr lang="nl-NL" dirty="0" err="1"/>
              <a:t>Flapped</a:t>
            </a:r>
            <a:r>
              <a:rPr lang="nl-NL" dirty="0"/>
              <a:t> area </a:t>
            </a:r>
            <a:r>
              <a:rPr lang="nl-NL" dirty="0" err="1"/>
              <a:t>Swf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book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FE3656D-1709-49CA-B7DA-29EB87D2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74" y="1690688"/>
            <a:ext cx="6968153" cy="36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746887AC-16EE-4C0F-9E9F-D52F25AF5DCE}"/>
              </a:ext>
            </a:extLst>
          </p:cNvPr>
          <p:cNvSpPr/>
          <p:nvPr/>
        </p:nvSpPr>
        <p:spPr>
          <a:xfrm>
            <a:off x="7648575" y="2400300"/>
            <a:ext cx="2343150" cy="2057400"/>
          </a:xfrm>
          <a:custGeom>
            <a:avLst/>
            <a:gdLst>
              <a:gd name="connsiteX0" fmla="*/ 0 w 2343150"/>
              <a:gd name="connsiteY0" fmla="*/ 2057400 h 2057400"/>
              <a:gd name="connsiteX1" fmla="*/ 19050 w 2343150"/>
              <a:gd name="connsiteY1" fmla="*/ 666750 h 2057400"/>
              <a:gd name="connsiteX2" fmla="*/ 2343150 w 2343150"/>
              <a:gd name="connsiteY2" fmla="*/ 0 h 2057400"/>
              <a:gd name="connsiteX3" fmla="*/ 2343150 w 2343150"/>
              <a:gd name="connsiteY3" fmla="*/ 2047875 h 2057400"/>
              <a:gd name="connsiteX4" fmla="*/ 0 w 2343150"/>
              <a:gd name="connsiteY4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150" h="2057400">
                <a:moveTo>
                  <a:pt x="0" y="2057400"/>
                </a:moveTo>
                <a:lnTo>
                  <a:pt x="19050" y="666750"/>
                </a:lnTo>
                <a:lnTo>
                  <a:pt x="2343150" y="0"/>
                </a:lnTo>
                <a:lnTo>
                  <a:pt x="2343150" y="2047875"/>
                </a:lnTo>
                <a:lnTo>
                  <a:pt x="0" y="205740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1.3c : </a:t>
            </a:r>
            <a:r>
              <a:rPr lang="nl-NL" dirty="0" err="1"/>
              <a:t>Flapped</a:t>
            </a:r>
            <a:r>
              <a:rPr lang="nl-NL" dirty="0"/>
              <a:t> area </a:t>
            </a:r>
            <a:r>
              <a:rPr lang="nl-NL" dirty="0" err="1"/>
              <a:t>Swf</a:t>
            </a:r>
            <a:r>
              <a:rPr lang="nl-NL" dirty="0"/>
              <a:t> in </a:t>
            </a:r>
            <a:r>
              <a:rPr lang="nl-NL" dirty="0" err="1"/>
              <a:t>our</a:t>
            </a:r>
            <a:r>
              <a:rPr lang="nl-NL" dirty="0"/>
              <a:t> design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926F7DA-EF87-4FA0-BDE8-A3F1A5B2F571}"/>
              </a:ext>
            </a:extLst>
          </p:cNvPr>
          <p:cNvCxnSpPr>
            <a:cxnSpLocks/>
          </p:cNvCxnSpPr>
          <p:nvPr/>
        </p:nvCxnSpPr>
        <p:spPr>
          <a:xfrm flipH="1">
            <a:off x="3400424" y="2305050"/>
            <a:ext cx="6896101" cy="1971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D3E3DF1-2247-4473-BA87-12EEE33DC48B}"/>
              </a:ext>
            </a:extLst>
          </p:cNvPr>
          <p:cNvCxnSpPr>
            <a:cxnSpLocks/>
          </p:cNvCxnSpPr>
          <p:nvPr/>
        </p:nvCxnSpPr>
        <p:spPr>
          <a:xfrm>
            <a:off x="3400424" y="4276725"/>
            <a:ext cx="0" cy="819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F715DAE-DCA9-4F7E-AE41-55E0D14EB06E}"/>
              </a:ext>
            </a:extLst>
          </p:cNvPr>
          <p:cNvCxnSpPr>
            <a:cxnSpLocks/>
          </p:cNvCxnSpPr>
          <p:nvPr/>
        </p:nvCxnSpPr>
        <p:spPr>
          <a:xfrm>
            <a:off x="10296525" y="2305050"/>
            <a:ext cx="0" cy="214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962F7FB5-264B-4B0C-B085-9FA9FC8E267D}"/>
              </a:ext>
            </a:extLst>
          </p:cNvPr>
          <p:cNvCxnSpPr>
            <a:cxnSpLocks/>
          </p:cNvCxnSpPr>
          <p:nvPr/>
        </p:nvCxnSpPr>
        <p:spPr>
          <a:xfrm flipH="1">
            <a:off x="7343775" y="4448175"/>
            <a:ext cx="2952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76337D4-BCDC-419C-9B7C-7E27B4FEFC90}"/>
              </a:ext>
            </a:extLst>
          </p:cNvPr>
          <p:cNvCxnSpPr>
            <a:cxnSpLocks/>
          </p:cNvCxnSpPr>
          <p:nvPr/>
        </p:nvCxnSpPr>
        <p:spPr>
          <a:xfrm flipH="1">
            <a:off x="3400424" y="4448175"/>
            <a:ext cx="3943351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0250384-F0B7-4E88-AA61-3E9E99028008}"/>
              </a:ext>
            </a:extLst>
          </p:cNvPr>
          <p:cNvCxnSpPr/>
          <p:nvPr/>
        </p:nvCxnSpPr>
        <p:spPr>
          <a:xfrm>
            <a:off x="9991725" y="2390775"/>
            <a:ext cx="0" cy="2057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F0D66C21-4C1B-4A20-91B4-9024255ECA01}"/>
              </a:ext>
            </a:extLst>
          </p:cNvPr>
          <p:cNvSpPr/>
          <p:nvPr/>
        </p:nvSpPr>
        <p:spPr>
          <a:xfrm>
            <a:off x="7648574" y="4067181"/>
            <a:ext cx="2343145" cy="380914"/>
          </a:xfrm>
          <a:prstGeom prst="rect">
            <a:avLst/>
          </a:prstGeom>
          <a:pattFill prst="ltHorz">
            <a:fgClr>
              <a:schemeClr val="accent1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30FB775-14D0-4A25-AB89-79D48A91C2BE}"/>
              </a:ext>
            </a:extLst>
          </p:cNvPr>
          <p:cNvCxnSpPr/>
          <p:nvPr/>
        </p:nvCxnSpPr>
        <p:spPr>
          <a:xfrm flipV="1">
            <a:off x="7343775" y="3152775"/>
            <a:ext cx="0" cy="1295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6B8F30BD-9B19-4C5E-9CBE-9F9058476B71}"/>
              </a:ext>
            </a:extLst>
          </p:cNvPr>
          <p:cNvSpPr/>
          <p:nvPr/>
        </p:nvSpPr>
        <p:spPr>
          <a:xfrm>
            <a:off x="4514850" y="3286125"/>
            <a:ext cx="2400300" cy="1638300"/>
          </a:xfrm>
          <a:custGeom>
            <a:avLst/>
            <a:gdLst>
              <a:gd name="connsiteX0" fmla="*/ 0 w 2400300"/>
              <a:gd name="connsiteY0" fmla="*/ 1638300 h 1638300"/>
              <a:gd name="connsiteX1" fmla="*/ 9525 w 2400300"/>
              <a:gd name="connsiteY1" fmla="*/ 666750 h 1638300"/>
              <a:gd name="connsiteX2" fmla="*/ 2400300 w 2400300"/>
              <a:gd name="connsiteY2" fmla="*/ 0 h 1638300"/>
              <a:gd name="connsiteX3" fmla="*/ 2400300 w 2400300"/>
              <a:gd name="connsiteY3" fmla="*/ 1238250 h 1638300"/>
              <a:gd name="connsiteX4" fmla="*/ 0 w 2400300"/>
              <a:gd name="connsiteY4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1638300">
                <a:moveTo>
                  <a:pt x="0" y="1638300"/>
                </a:moveTo>
                <a:lnTo>
                  <a:pt x="9525" y="666750"/>
                </a:lnTo>
                <a:lnTo>
                  <a:pt x="2400300" y="0"/>
                </a:lnTo>
                <a:lnTo>
                  <a:pt x="2400300" y="1238250"/>
                </a:lnTo>
                <a:lnTo>
                  <a:pt x="0" y="163830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B652AF20-B775-4829-9288-CB647FB7FB9D}"/>
              </a:ext>
            </a:extLst>
          </p:cNvPr>
          <p:cNvSpPr/>
          <p:nvPr/>
        </p:nvSpPr>
        <p:spPr>
          <a:xfrm rot="21049094">
            <a:off x="4493402" y="4370770"/>
            <a:ext cx="2466974" cy="347574"/>
          </a:xfrm>
          <a:prstGeom prst="parallelogram">
            <a:avLst>
              <a:gd name="adj" fmla="val 14179"/>
            </a:avLst>
          </a:prstGeom>
          <a:pattFill prst="ltHorz">
            <a:fgClr>
              <a:srgbClr val="0070C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7C98A4E7-BBBD-4EF3-BDBD-A9DEC4BEDDB4}"/>
              </a:ext>
            </a:extLst>
          </p:cNvPr>
          <p:cNvSpPr/>
          <p:nvPr/>
        </p:nvSpPr>
        <p:spPr>
          <a:xfrm>
            <a:off x="3295650" y="2019300"/>
            <a:ext cx="819135" cy="6477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EF43B0B7-2C7A-4BE8-9989-5E174C03FFCE}"/>
              </a:ext>
            </a:extLst>
          </p:cNvPr>
          <p:cNvSpPr/>
          <p:nvPr/>
        </p:nvSpPr>
        <p:spPr>
          <a:xfrm>
            <a:off x="3295650" y="2838450"/>
            <a:ext cx="819125" cy="647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BBF268F-B2DA-4436-BD6E-DE4C0B1D8D63}"/>
              </a:ext>
            </a:extLst>
          </p:cNvPr>
          <p:cNvSpPr txBox="1"/>
          <p:nvPr/>
        </p:nvSpPr>
        <p:spPr>
          <a:xfrm>
            <a:off x="4419584" y="215848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= </a:t>
            </a:r>
            <a:r>
              <a:rPr lang="nl-NL" dirty="0" err="1"/>
              <a:t>Flapped</a:t>
            </a:r>
            <a:r>
              <a:rPr lang="nl-NL" dirty="0"/>
              <a:t> area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5B07BFD-C226-414F-9DF6-29E51D2CE848}"/>
              </a:ext>
            </a:extLst>
          </p:cNvPr>
          <p:cNvSpPr txBox="1"/>
          <p:nvPr/>
        </p:nvSpPr>
        <p:spPr>
          <a:xfrm>
            <a:off x="4414827" y="295751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= </a:t>
            </a:r>
            <a:r>
              <a:rPr lang="nl-NL" dirty="0" err="1"/>
              <a:t>Flaps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712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1.4 :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el-GR" dirty="0"/>
              <a:t>Δ</a:t>
            </a:r>
            <a:r>
              <a:rPr lang="nl-NL" dirty="0"/>
              <a:t>CL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flaps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D27B651-2DD9-455E-9EB7-AF4183781FA8}"/>
              </a:ext>
            </a:extLst>
          </p:cNvPr>
          <p:cNvSpPr txBox="1"/>
          <p:nvPr/>
        </p:nvSpPr>
        <p:spPr>
          <a:xfrm>
            <a:off x="3322074" y="5276850"/>
            <a:ext cx="613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Factor K is </a:t>
            </a:r>
            <a:r>
              <a:rPr lang="nl-NL" dirty="0" err="1"/>
              <a:t>dependent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type of flap </a:t>
            </a:r>
            <a:r>
              <a:rPr lang="nl-NL" dirty="0" err="1"/>
              <a:t>used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flap </a:t>
            </a:r>
            <a:r>
              <a:rPr lang="nl-NL" dirty="0" err="1"/>
              <a:t>chord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deflection</a:t>
            </a:r>
            <a:r>
              <a:rPr lang="nl-NL" dirty="0"/>
              <a:t> </a:t>
            </a:r>
            <a:r>
              <a:rPr lang="nl-NL" dirty="0" err="1"/>
              <a:t>angle</a:t>
            </a:r>
            <a:r>
              <a:rPr lang="nl-NL" dirty="0"/>
              <a:t>. The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is </a:t>
            </a:r>
            <a:r>
              <a:rPr lang="nl-NL" dirty="0" err="1"/>
              <a:t>shown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next slide.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3B53635-49A8-4D5F-8BC6-C9810990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73" y="1828686"/>
            <a:ext cx="570025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21AA7-C5FD-4ED1-BAAE-BEA4E87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74" y="365125"/>
            <a:ext cx="8429625" cy="1325563"/>
          </a:xfrm>
        </p:spPr>
        <p:txBody>
          <a:bodyPr/>
          <a:lstStyle/>
          <a:p>
            <a:r>
              <a:rPr lang="nl-NL" dirty="0"/>
              <a:t>Step 1.4a :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K-factor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715DED-94FB-424B-9D9A-98470A213C0A}"/>
              </a:ext>
            </a:extLst>
          </p:cNvPr>
          <p:cNvSpPr/>
          <p:nvPr/>
        </p:nvSpPr>
        <p:spPr>
          <a:xfrm>
            <a:off x="-95250" y="-85725"/>
            <a:ext cx="2314575" cy="7038975"/>
          </a:xfrm>
          <a:prstGeom prst="rect">
            <a:avLst/>
          </a:prstGeom>
          <a:gradFill>
            <a:gsLst>
              <a:gs pos="0">
                <a:srgbClr val="009FDA"/>
              </a:gs>
              <a:gs pos="100000">
                <a:srgbClr val="007CA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9FDA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8D86CB-9F25-439B-8182-3000021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735637"/>
            <a:ext cx="1828800" cy="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B704297-0AEA-4A82-8A5C-608B15E8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45" y="1564265"/>
            <a:ext cx="6867779" cy="32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533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379</Words>
  <Application>Microsoft Office PowerPoint</Application>
  <PresentationFormat>Breedbeeld</PresentationFormat>
  <Paragraphs>34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KBE  Knowledge Acquisition</vt:lpstr>
      <vt:lpstr>High lift devices sizing</vt:lpstr>
      <vt:lpstr>Step 1.1 : calculate the Clmax in trim</vt:lpstr>
      <vt:lpstr>Step 1.2 : calculate ΔCLmax, corrected for trim</vt:lpstr>
      <vt:lpstr>Step 1.3 : calculate the ΔCLmax required by the flapped section</vt:lpstr>
      <vt:lpstr>Step 1.3b : Flapped area Swf from book</vt:lpstr>
      <vt:lpstr>Step 1.3c : Flapped area Swf in our design</vt:lpstr>
      <vt:lpstr>Step 1.4 : calculate the ΔCL the flaps have to create</vt:lpstr>
      <vt:lpstr>Step 1.4a : graph to determine K-factor</vt:lpstr>
      <vt:lpstr>Step 2 : calculate the actual ΔCL that the different flap types can attain</vt:lpstr>
      <vt:lpstr>Step 2.1 : The plain flap</vt:lpstr>
      <vt:lpstr>Step 2.2 : Single slotted flap</vt:lpstr>
      <vt:lpstr>Step 2.2a : Single slotted flap</vt:lpstr>
      <vt:lpstr>Step 2.2 : Fowler flap</vt:lpstr>
      <vt:lpstr>Step 3 : Compare results from step 1 and step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  Knowledge Acquisition</dc:title>
  <dc:creator>Erik P</dc:creator>
  <cp:lastModifiedBy>Erik P</cp:lastModifiedBy>
  <cp:revision>11</cp:revision>
  <dcterms:created xsi:type="dcterms:W3CDTF">2020-05-06T12:50:43Z</dcterms:created>
  <dcterms:modified xsi:type="dcterms:W3CDTF">2020-05-06T15:29:44Z</dcterms:modified>
</cp:coreProperties>
</file>