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e7ad5d1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e7ad5d1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e7ad5d1b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e7ad5d1b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e7ad5d1b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e7ad5d1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e7ad5d1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e7ad5d1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e7ad5d1b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e7ad5d1b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e7ad5d1b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e7ad5d1b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Cleaning Assessment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Robert Kraemer</a:t>
            </a:r>
            <a:endParaRPr/>
          </a:p>
          <a:p>
            <a:pPr indent="0" lvl="0" marL="0" rtl="0" algn="ctr">
              <a:spcBef>
                <a:spcPts val="0"/>
              </a:spcBef>
              <a:spcAft>
                <a:spcPts val="0"/>
              </a:spcAft>
              <a:buNone/>
            </a:pPr>
            <a:r>
              <a:rPr lang="en"/>
              <a:t>COMP 4448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Prepare and explore US Census data for later use in identifying characteristics associated with a person making more or less than $50,000 per year</a:t>
            </a:r>
            <a:endParaRPr/>
          </a:p>
          <a:p>
            <a:pPr indent="0" lvl="0" marL="45720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1076300" y="1943700"/>
            <a:ext cx="4624999" cy="2910576"/>
          </a:xfrm>
          <a:prstGeom prst="rect">
            <a:avLst/>
          </a:prstGeom>
          <a:noFill/>
          <a:ln>
            <a:noFill/>
          </a:ln>
        </p:spPr>
      </p:pic>
      <p:pic>
        <p:nvPicPr>
          <p:cNvPr id="68" name="Google Shape;68;p14"/>
          <p:cNvPicPr preferRelativeResize="0"/>
          <p:nvPr/>
        </p:nvPicPr>
        <p:blipFill>
          <a:blip r:embed="rId4">
            <a:alphaModFix/>
          </a:blip>
          <a:stretch>
            <a:fillRect/>
          </a:stretch>
        </p:blipFill>
        <p:spPr>
          <a:xfrm>
            <a:off x="5754875" y="1943700"/>
            <a:ext cx="2127365" cy="2910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Data</a:t>
            </a:r>
            <a:endParaRPr/>
          </a:p>
        </p:txBody>
      </p:sp>
      <p:sp>
        <p:nvSpPr>
          <p:cNvPr id="74" name="Google Shape;74;p15"/>
          <p:cNvSpPr txBox="1"/>
          <p:nvPr>
            <p:ph idx="1" type="body"/>
          </p:nvPr>
        </p:nvSpPr>
        <p:spPr>
          <a:xfrm>
            <a:off x="311700" y="1152475"/>
            <a:ext cx="4260300" cy="37620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Input Variables: </a:t>
            </a:r>
            <a:endParaRPr/>
          </a:p>
          <a:p>
            <a:pPr indent="-290830" lvl="1" marL="914400" rtl="0" algn="l">
              <a:spcBef>
                <a:spcPts val="0"/>
              </a:spcBef>
              <a:spcAft>
                <a:spcPts val="0"/>
              </a:spcAft>
              <a:buSzPct val="100000"/>
              <a:buChar char="○"/>
            </a:pPr>
            <a:r>
              <a:rPr lang="en"/>
              <a:t>Continuous</a:t>
            </a:r>
            <a:endParaRPr/>
          </a:p>
          <a:p>
            <a:pPr indent="-290830" lvl="2" marL="1371600" rtl="0" algn="l">
              <a:spcBef>
                <a:spcPts val="0"/>
              </a:spcBef>
              <a:spcAft>
                <a:spcPts val="0"/>
              </a:spcAft>
              <a:buSzPct val="100000"/>
              <a:buChar char="■"/>
            </a:pPr>
            <a:r>
              <a:rPr lang="en"/>
              <a:t>Age, Wage per hour,  Capital gains, Capital losses, Dividends from stocks, Num persons worked for employer, Weeks worked in year</a:t>
            </a:r>
            <a:endParaRPr/>
          </a:p>
          <a:p>
            <a:pPr indent="-290830" lvl="1" marL="914400" rtl="0" algn="l">
              <a:spcBef>
                <a:spcPts val="0"/>
              </a:spcBef>
              <a:spcAft>
                <a:spcPts val="0"/>
              </a:spcAft>
              <a:buSzPct val="100000"/>
              <a:buChar char="○"/>
            </a:pPr>
            <a:r>
              <a:rPr lang="en"/>
              <a:t>Nominal</a:t>
            </a:r>
            <a:endParaRPr/>
          </a:p>
          <a:p>
            <a:pPr indent="-290830" lvl="2" marL="1371600" rtl="0" algn="l">
              <a:spcBef>
                <a:spcPts val="0"/>
              </a:spcBef>
              <a:spcAft>
                <a:spcPts val="0"/>
              </a:spcAft>
              <a:buSzPct val="100000"/>
              <a:buChar char="■"/>
            </a:pPr>
            <a:r>
              <a:rPr lang="en"/>
              <a:t>Class of worker, Detailed industry recode, Detailed </a:t>
            </a:r>
            <a:r>
              <a:rPr lang="en"/>
              <a:t>occupation</a:t>
            </a:r>
            <a:r>
              <a:rPr lang="en"/>
              <a:t> recode, Education, Enroll in edu inst last wk, Marital stat, Major industry code, Major Occupation code, Race, Hispanic origin, Sex, Member of labor union, Reason for unemployment, Full or part time employment stat, Tax filer stat, Region of previous residence, State of previous residence, Household and family stat, Household summary in household, Migration code-change in msa, Migration code-change in reg, Migration cod-move within reg, Live in this house 1 year ago, Migration prev res in sunbelt, Family members under 18, Country of birth father, Country of birth mother, Country of birth self, Citizenship, Own business or self employed, Fill inc </a:t>
            </a:r>
            <a:r>
              <a:rPr lang="en"/>
              <a:t>questionnaire</a:t>
            </a:r>
            <a:r>
              <a:rPr lang="en"/>
              <a:t> for veteran’s admin, Veterans benefits, year</a:t>
            </a:r>
            <a:endParaRPr/>
          </a:p>
        </p:txBody>
      </p:sp>
      <p:sp>
        <p:nvSpPr>
          <p:cNvPr id="75" name="Google Shape;75;p15"/>
          <p:cNvSpPr txBox="1"/>
          <p:nvPr>
            <p:ph idx="1" type="body"/>
          </p:nvPr>
        </p:nvSpPr>
        <p:spPr>
          <a:xfrm>
            <a:off x="4572000" y="1152475"/>
            <a:ext cx="4260300" cy="376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Output</a:t>
            </a:r>
            <a:r>
              <a:rPr lang="en"/>
              <a:t> Variable: </a:t>
            </a:r>
            <a:endParaRPr/>
          </a:p>
          <a:p>
            <a:pPr indent="-317500" lvl="1" marL="914400" rtl="0" algn="l">
              <a:spcBef>
                <a:spcPts val="0"/>
              </a:spcBef>
              <a:spcAft>
                <a:spcPts val="0"/>
              </a:spcAft>
              <a:buSzPts val="1400"/>
              <a:buChar char="○"/>
            </a:pPr>
            <a:r>
              <a:rPr lang="en"/>
              <a:t>Target</a:t>
            </a:r>
            <a:endParaRPr/>
          </a:p>
          <a:p>
            <a:pPr indent="-317500" lvl="2" marL="1371600" rtl="0" algn="l">
              <a:spcBef>
                <a:spcPts val="0"/>
              </a:spcBef>
              <a:spcAft>
                <a:spcPts val="0"/>
              </a:spcAft>
              <a:buSzPts val="1400"/>
              <a:buChar char="■"/>
            </a:pPr>
            <a:r>
              <a:rPr lang="en"/>
              <a:t>- 50,000. </a:t>
            </a:r>
            <a:endParaRPr/>
          </a:p>
          <a:p>
            <a:pPr indent="-317500" lvl="2" marL="1371600" rtl="0" algn="l">
              <a:spcBef>
                <a:spcPts val="0"/>
              </a:spcBef>
              <a:spcAft>
                <a:spcPts val="0"/>
              </a:spcAft>
              <a:buSzPts val="1400"/>
              <a:buChar char="■"/>
            </a:pPr>
            <a:r>
              <a:rPr lang="en"/>
              <a:t>50,000+.</a:t>
            </a:r>
            <a:endParaRPr/>
          </a:p>
        </p:txBody>
      </p:sp>
      <p:pic>
        <p:nvPicPr>
          <p:cNvPr id="76" name="Google Shape;76;p15"/>
          <p:cNvPicPr preferRelativeResize="0"/>
          <p:nvPr/>
        </p:nvPicPr>
        <p:blipFill>
          <a:blip r:embed="rId3">
            <a:alphaModFix/>
          </a:blip>
          <a:stretch>
            <a:fillRect/>
          </a:stretch>
        </p:blipFill>
        <p:spPr>
          <a:xfrm>
            <a:off x="4819067" y="2368550"/>
            <a:ext cx="4013233" cy="254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2" name="Google Shape;82;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Process</a:t>
            </a:r>
            <a:endParaRPr/>
          </a:p>
          <a:p>
            <a:pPr indent="-317500" lvl="1" marL="914400" rtl="0" algn="l">
              <a:spcBef>
                <a:spcPts val="0"/>
              </a:spcBef>
              <a:spcAft>
                <a:spcPts val="0"/>
              </a:spcAft>
              <a:buSzPts val="1400"/>
              <a:buChar char="○"/>
            </a:pPr>
            <a:r>
              <a:rPr lang="en"/>
              <a:t>Clean text values, normalize the text; remove white spaces</a:t>
            </a:r>
            <a:endParaRPr/>
          </a:p>
          <a:p>
            <a:pPr indent="-317500" lvl="1" marL="914400" rtl="0" algn="l">
              <a:spcBef>
                <a:spcPts val="0"/>
              </a:spcBef>
              <a:spcAft>
                <a:spcPts val="0"/>
              </a:spcAft>
              <a:buSzPts val="1400"/>
              <a:buChar char="○"/>
            </a:pPr>
            <a:r>
              <a:rPr lang="en"/>
              <a:t>Inspect unique values to all variables to ensure values are not in the data</a:t>
            </a:r>
            <a:endParaRPr/>
          </a:p>
          <a:p>
            <a:pPr indent="-317500" lvl="1" marL="914400" rtl="0" algn="l">
              <a:spcBef>
                <a:spcPts val="0"/>
              </a:spcBef>
              <a:spcAft>
                <a:spcPts val="0"/>
              </a:spcAft>
              <a:buSzPts val="1400"/>
              <a:buChar char="○"/>
            </a:pPr>
            <a:r>
              <a:rPr lang="en"/>
              <a:t>Convert missing values to np.NaN</a:t>
            </a:r>
            <a:endParaRPr/>
          </a:p>
          <a:p>
            <a:pPr indent="-317500" lvl="1" marL="914400" rtl="0" algn="l">
              <a:spcBef>
                <a:spcPts val="0"/>
              </a:spcBef>
              <a:spcAft>
                <a:spcPts val="0"/>
              </a:spcAft>
              <a:buSzPts val="1400"/>
              <a:buChar char="○"/>
            </a:pPr>
            <a:r>
              <a:rPr lang="en"/>
              <a:t>Make certain variable types are set </a:t>
            </a:r>
            <a:r>
              <a:rPr lang="en"/>
              <a:t>correctly</a:t>
            </a:r>
            <a:r>
              <a:rPr lang="en"/>
              <a:t> for each variable</a:t>
            </a:r>
            <a:endParaRPr/>
          </a:p>
          <a:p>
            <a:pPr indent="-317500" lvl="1" marL="914400" rtl="0" algn="l">
              <a:spcBef>
                <a:spcPts val="0"/>
              </a:spcBef>
              <a:spcAft>
                <a:spcPts val="0"/>
              </a:spcAft>
              <a:buSzPts val="1400"/>
              <a:buChar char="○"/>
            </a:pPr>
            <a:r>
              <a:rPr lang="en"/>
              <a:t>Handle missing values and drop variables with that are missing more than 30% of the data </a:t>
            </a:r>
            <a:endParaRPr/>
          </a:p>
          <a:p>
            <a:pPr indent="-317500" lvl="1" marL="914400" rtl="0" algn="l">
              <a:spcBef>
                <a:spcPts val="0"/>
              </a:spcBef>
              <a:spcAft>
                <a:spcPts val="0"/>
              </a:spcAft>
              <a:buSzPts val="1400"/>
              <a:buChar char="○"/>
            </a:pPr>
            <a:r>
              <a:rPr lang="en"/>
              <a:t>Drop/ignore instance weight, as indicated in </a:t>
            </a:r>
            <a:r>
              <a:rPr lang="en"/>
              <a:t>census_income_metadata</a:t>
            </a:r>
            <a:r>
              <a:rPr lang="en"/>
              <a:t>.txt</a:t>
            </a:r>
            <a:endParaRPr/>
          </a:p>
          <a:p>
            <a:pPr indent="0" lvl="0" marL="91440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4572000" y="1152475"/>
            <a:ext cx="4459524" cy="30866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pic>
        <p:nvPicPr>
          <p:cNvPr id="89" name="Google Shape;89;p17"/>
          <p:cNvPicPr preferRelativeResize="0"/>
          <p:nvPr/>
        </p:nvPicPr>
        <p:blipFill>
          <a:blip r:embed="rId3">
            <a:alphaModFix/>
          </a:blip>
          <a:stretch>
            <a:fillRect/>
          </a:stretch>
        </p:blipFill>
        <p:spPr>
          <a:xfrm>
            <a:off x="4164947" y="1017725"/>
            <a:ext cx="1657578" cy="3820976"/>
          </a:xfrm>
          <a:prstGeom prst="rect">
            <a:avLst/>
          </a:prstGeom>
          <a:noFill/>
          <a:ln>
            <a:noFill/>
          </a:ln>
        </p:spPr>
      </p:pic>
      <p:cxnSp>
        <p:nvCxnSpPr>
          <p:cNvPr id="90" name="Google Shape;90;p17"/>
          <p:cNvCxnSpPr/>
          <p:nvPr/>
        </p:nvCxnSpPr>
        <p:spPr>
          <a:xfrm>
            <a:off x="5898791" y="2922512"/>
            <a:ext cx="573000" cy="114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7"/>
          <p:cNvSpPr txBox="1"/>
          <p:nvPr>
            <p:ph idx="1" type="body"/>
          </p:nvPr>
        </p:nvSpPr>
        <p:spPr>
          <a:xfrm>
            <a:off x="311700" y="1117375"/>
            <a:ext cx="3358200" cy="38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Summary</a:t>
            </a:r>
            <a:endParaRPr/>
          </a:p>
          <a:p>
            <a:pPr indent="-317500" lvl="1" marL="914400" rtl="0" algn="l">
              <a:spcBef>
                <a:spcPts val="0"/>
              </a:spcBef>
              <a:spcAft>
                <a:spcPts val="0"/>
              </a:spcAft>
              <a:buSzPts val="1400"/>
              <a:buChar char="○"/>
            </a:pPr>
            <a:r>
              <a:rPr lang="en"/>
              <a:t>Missing Values (converted to np.NaN): </a:t>
            </a:r>
            <a:endParaRPr/>
          </a:p>
          <a:p>
            <a:pPr indent="-317500" lvl="2" marL="1371600" rtl="0" algn="l">
              <a:spcBef>
                <a:spcPts val="0"/>
              </a:spcBef>
              <a:spcAft>
                <a:spcPts val="0"/>
              </a:spcAft>
              <a:buSzPts val="1400"/>
              <a:buChar char="■"/>
            </a:pPr>
            <a:r>
              <a:rPr lang="en"/>
              <a:t>'?', 'NA','nan', 'Do not know', 'Not in universe', 'Not identifiable', 'Not in universe or children', 'Not in universe under 1 year old'</a:t>
            </a:r>
            <a:endParaRPr/>
          </a:p>
          <a:p>
            <a:pPr indent="-317500" lvl="1" marL="914400" rtl="0" algn="l">
              <a:spcBef>
                <a:spcPts val="0"/>
              </a:spcBef>
              <a:spcAft>
                <a:spcPts val="0"/>
              </a:spcAft>
              <a:buSzPts val="1400"/>
              <a:buChar char="○"/>
            </a:pPr>
            <a:r>
              <a:rPr lang="en"/>
              <a:t>25 input variables are missing less than 30% of the data </a:t>
            </a:r>
            <a:endParaRPr/>
          </a:p>
          <a:p>
            <a:pPr indent="-317500" lvl="1" marL="914400" rtl="0" algn="l">
              <a:spcBef>
                <a:spcPts val="0"/>
              </a:spcBef>
              <a:spcAft>
                <a:spcPts val="0"/>
              </a:spcAft>
              <a:buSzPts val="1400"/>
              <a:buChar char="○"/>
            </a:pPr>
            <a:r>
              <a:rPr lang="en"/>
              <a:t>28% continuous, 		   72% nominal</a:t>
            </a:r>
            <a:endParaRPr/>
          </a:p>
        </p:txBody>
      </p:sp>
      <p:pic>
        <p:nvPicPr>
          <p:cNvPr id="92" name="Google Shape;92;p17"/>
          <p:cNvPicPr preferRelativeResize="0"/>
          <p:nvPr/>
        </p:nvPicPr>
        <p:blipFill>
          <a:blip r:embed="rId4">
            <a:alphaModFix/>
          </a:blip>
          <a:stretch>
            <a:fillRect/>
          </a:stretch>
        </p:blipFill>
        <p:spPr>
          <a:xfrm>
            <a:off x="6548075" y="1017725"/>
            <a:ext cx="235960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98" name="Google Shape;98;p18"/>
          <p:cNvSpPr txBox="1"/>
          <p:nvPr>
            <p:ph idx="1" type="body"/>
          </p:nvPr>
        </p:nvSpPr>
        <p:spPr>
          <a:xfrm>
            <a:off x="311700" y="1152475"/>
            <a:ext cx="460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Observe the distribution of the output (TARGET) variable (slide 3)</a:t>
            </a:r>
            <a:endParaRPr/>
          </a:p>
          <a:p>
            <a:pPr indent="-342900" lvl="0" marL="457200" rtl="0" algn="l">
              <a:spcBef>
                <a:spcPts val="0"/>
              </a:spcBef>
              <a:spcAft>
                <a:spcPts val="0"/>
              </a:spcAft>
              <a:buSzPts val="1800"/>
              <a:buChar char="●"/>
            </a:pPr>
            <a:r>
              <a:rPr lang="en"/>
              <a:t>Descriptive statistics for numerical values (slide 7)</a:t>
            </a:r>
            <a:endParaRPr/>
          </a:p>
          <a:p>
            <a:pPr indent="-342900" lvl="0" marL="457200" rtl="0" algn="l">
              <a:spcBef>
                <a:spcPts val="0"/>
              </a:spcBef>
              <a:spcAft>
                <a:spcPts val="0"/>
              </a:spcAft>
              <a:buSzPts val="1800"/>
              <a:buChar char="●"/>
            </a:pPr>
            <a:r>
              <a:rPr lang="en"/>
              <a:t>Observe correlation between continuous variables</a:t>
            </a:r>
            <a:endParaRPr/>
          </a:p>
          <a:p>
            <a:pPr indent="-342900" lvl="0" marL="457200" rtl="0" algn="l">
              <a:spcBef>
                <a:spcPts val="0"/>
              </a:spcBef>
              <a:spcAft>
                <a:spcPts val="0"/>
              </a:spcAft>
              <a:buSzPts val="1800"/>
              <a:buChar char="●"/>
            </a:pPr>
            <a:r>
              <a:rPr lang="en"/>
              <a:t>Explore distributions of continuous variables of TRAIN and TEST datasets  </a:t>
            </a:r>
            <a:endParaRPr/>
          </a:p>
        </p:txBody>
      </p:sp>
      <p:pic>
        <p:nvPicPr>
          <p:cNvPr id="99" name="Google Shape;99;p18"/>
          <p:cNvPicPr preferRelativeResize="0"/>
          <p:nvPr/>
        </p:nvPicPr>
        <p:blipFill>
          <a:blip r:embed="rId3">
            <a:alphaModFix/>
          </a:blip>
          <a:stretch>
            <a:fillRect/>
          </a:stretch>
        </p:blipFill>
        <p:spPr>
          <a:xfrm>
            <a:off x="5201275" y="996450"/>
            <a:ext cx="3631025" cy="372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pic>
        <p:nvPicPr>
          <p:cNvPr id="105" name="Google Shape;105;p19"/>
          <p:cNvPicPr preferRelativeResize="0"/>
          <p:nvPr/>
        </p:nvPicPr>
        <p:blipFill>
          <a:blip r:embed="rId3">
            <a:alphaModFix/>
          </a:blip>
          <a:stretch>
            <a:fillRect/>
          </a:stretch>
        </p:blipFill>
        <p:spPr>
          <a:xfrm>
            <a:off x="3461950" y="922702"/>
            <a:ext cx="5370350" cy="2139749"/>
          </a:xfrm>
          <a:prstGeom prst="rect">
            <a:avLst/>
          </a:prstGeom>
          <a:noFill/>
          <a:ln>
            <a:noFill/>
          </a:ln>
        </p:spPr>
      </p:pic>
      <p:pic>
        <p:nvPicPr>
          <p:cNvPr id="106" name="Google Shape;106;p19"/>
          <p:cNvPicPr preferRelativeResize="0"/>
          <p:nvPr/>
        </p:nvPicPr>
        <p:blipFill>
          <a:blip r:embed="rId4">
            <a:alphaModFix/>
          </a:blip>
          <a:stretch>
            <a:fillRect/>
          </a:stretch>
        </p:blipFill>
        <p:spPr>
          <a:xfrm>
            <a:off x="311700" y="3098925"/>
            <a:ext cx="2540175" cy="1761275"/>
          </a:xfrm>
          <a:prstGeom prst="rect">
            <a:avLst/>
          </a:prstGeom>
          <a:noFill/>
          <a:ln>
            <a:noFill/>
          </a:ln>
        </p:spPr>
      </p:pic>
      <p:pic>
        <p:nvPicPr>
          <p:cNvPr id="107" name="Google Shape;107;p19"/>
          <p:cNvPicPr preferRelativeResize="0"/>
          <p:nvPr/>
        </p:nvPicPr>
        <p:blipFill>
          <a:blip r:embed="rId5">
            <a:alphaModFix/>
          </a:blip>
          <a:stretch>
            <a:fillRect/>
          </a:stretch>
        </p:blipFill>
        <p:spPr>
          <a:xfrm>
            <a:off x="3461950" y="3098925"/>
            <a:ext cx="2363800" cy="1761275"/>
          </a:xfrm>
          <a:prstGeom prst="rect">
            <a:avLst/>
          </a:prstGeom>
          <a:noFill/>
          <a:ln>
            <a:noFill/>
          </a:ln>
        </p:spPr>
      </p:pic>
      <p:pic>
        <p:nvPicPr>
          <p:cNvPr id="108" name="Google Shape;108;p19"/>
          <p:cNvPicPr preferRelativeResize="0"/>
          <p:nvPr/>
        </p:nvPicPr>
        <p:blipFill>
          <a:blip r:embed="rId6">
            <a:alphaModFix/>
          </a:blip>
          <a:stretch>
            <a:fillRect/>
          </a:stretch>
        </p:blipFill>
        <p:spPr>
          <a:xfrm>
            <a:off x="6435830" y="3098925"/>
            <a:ext cx="2396494" cy="1761275"/>
          </a:xfrm>
          <a:prstGeom prst="rect">
            <a:avLst/>
          </a:prstGeom>
          <a:noFill/>
          <a:ln>
            <a:noFill/>
          </a:ln>
        </p:spPr>
      </p:pic>
      <p:sp>
        <p:nvSpPr>
          <p:cNvPr id="109" name="Google Shape;109;p19"/>
          <p:cNvSpPr txBox="1"/>
          <p:nvPr>
            <p:ph idx="1" type="body"/>
          </p:nvPr>
        </p:nvSpPr>
        <p:spPr>
          <a:xfrm>
            <a:off x="311700" y="1017725"/>
            <a:ext cx="2808600" cy="19941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We see that the age distribution looks fairly normal, with some outliers, while several of the other variables are trending towards two peaks. </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