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hRuFwykNNCjoqcS0PKfBNZgLai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FFFFFF"/>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8DF838-8F08-4039-A0FA-A69C5507497B}" v="4" dt="2023-08-10T16:35:26.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95" autoAdjust="0"/>
    <p:restoredTop sz="94660"/>
  </p:normalViewPr>
  <p:slideViewPr>
    <p:cSldViewPr snapToGrid="0">
      <p:cViewPr>
        <p:scale>
          <a:sx n="100" d="100"/>
          <a:sy n="100" d="100"/>
        </p:scale>
        <p:origin x="48" y="-444"/>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ustomer hpworld" userId="dd0152532c549600" providerId="LiveId" clId="{818DF838-8F08-4039-A0FA-A69C5507497B}"/>
    <pc:docChg chg="undo redo custSel modSld">
      <pc:chgData name="coustomer hpworld" userId="dd0152532c549600" providerId="LiveId" clId="{818DF838-8F08-4039-A0FA-A69C5507497B}" dt="2023-08-10T16:39:34.961" v="64" actId="179"/>
      <pc:docMkLst>
        <pc:docMk/>
      </pc:docMkLst>
      <pc:sldChg chg="modSp mod">
        <pc:chgData name="coustomer hpworld" userId="dd0152532c549600" providerId="LiveId" clId="{818DF838-8F08-4039-A0FA-A69C5507497B}" dt="2023-08-10T16:39:34.961" v="64" actId="179"/>
        <pc:sldMkLst>
          <pc:docMk/>
          <pc:sldMk cId="0" sldId="256"/>
        </pc:sldMkLst>
        <pc:spChg chg="mod">
          <ac:chgData name="coustomer hpworld" userId="dd0152532c549600" providerId="LiveId" clId="{818DF838-8F08-4039-A0FA-A69C5507497B}" dt="2023-08-10T16:30:06.165" v="14" actId="1076"/>
          <ac:spMkLst>
            <pc:docMk/>
            <pc:sldMk cId="0" sldId="256"/>
            <ac:spMk id="13" creationId="{C7BCAE62-F1C8-5BE0-87DA-29778737AE45}"/>
          </ac:spMkLst>
        </pc:spChg>
        <pc:spChg chg="mod">
          <ac:chgData name="coustomer hpworld" userId="dd0152532c549600" providerId="LiveId" clId="{818DF838-8F08-4039-A0FA-A69C5507497B}" dt="2023-08-10T16:27:38.829" v="3" actId="14100"/>
          <ac:spMkLst>
            <pc:docMk/>
            <pc:sldMk cId="0" sldId="256"/>
            <ac:spMk id="15" creationId="{B96D4B26-A82D-25A5-B8BF-5B64D5C05EBC}"/>
          </ac:spMkLst>
        </pc:spChg>
        <pc:spChg chg="mod">
          <ac:chgData name="coustomer hpworld" userId="dd0152532c549600" providerId="LiveId" clId="{818DF838-8F08-4039-A0FA-A69C5507497B}" dt="2023-08-10T16:37:10.861" v="43" actId="207"/>
          <ac:spMkLst>
            <pc:docMk/>
            <pc:sldMk cId="0" sldId="256"/>
            <ac:spMk id="21" creationId="{00000000-0000-0000-0000-000000000000}"/>
          </ac:spMkLst>
        </pc:spChg>
        <pc:spChg chg="mod">
          <ac:chgData name="coustomer hpworld" userId="dd0152532c549600" providerId="LiveId" clId="{818DF838-8F08-4039-A0FA-A69C5507497B}" dt="2023-08-10T16:39:34.961" v="64" actId="179"/>
          <ac:spMkLst>
            <pc:docMk/>
            <pc:sldMk cId="0" sldId="256"/>
            <ac:spMk id="37" creationId="{34BD3B98-0E89-E634-CDB4-8658BE68E4BB}"/>
          </ac:spMkLst>
        </pc:spChg>
        <pc:spChg chg="mod">
          <ac:chgData name="coustomer hpworld" userId="dd0152532c549600" providerId="LiveId" clId="{818DF838-8F08-4039-A0FA-A69C5507497B}" dt="2023-08-10T16:39:00.419" v="60" actId="692"/>
          <ac:spMkLst>
            <pc:docMk/>
            <pc:sldMk cId="0" sldId="256"/>
            <ac:spMk id="40" creationId="{491AAC8B-9536-0264-7961-CC38C1E3A027}"/>
          </ac:spMkLst>
        </pc:spChg>
        <pc:spChg chg="mod">
          <ac:chgData name="coustomer hpworld" userId="dd0152532c549600" providerId="LiveId" clId="{818DF838-8F08-4039-A0FA-A69C5507497B}" dt="2023-08-10T16:39:00.419" v="60" actId="692"/>
          <ac:spMkLst>
            <pc:docMk/>
            <pc:sldMk cId="0" sldId="256"/>
            <ac:spMk id="41" creationId="{CA39A3F2-4295-88BC-6553-A2F09D0331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73974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183188" y="987425"/>
            <a:ext cx="6172200" cy="4873625"/>
          </a:xfrm>
          <a:prstGeom prst="rect">
            <a:avLst/>
          </a:prstGeom>
          <a:noFill/>
          <a:ln>
            <a:noFill/>
          </a:ln>
        </p:spPr>
      </p:sp>
      <p:sp>
        <p:nvSpPr>
          <p:cNvPr id="64" name="Google Shape;6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A picture containing logo&#10;&#10;Description automatically generated"/>
          <p:cNvPicPr preferRelativeResize="0"/>
          <p:nvPr/>
        </p:nvPicPr>
        <p:blipFill rotWithShape="1">
          <a:blip r:embed="rId3">
            <a:alphaModFix/>
          </a:blip>
          <a:srcRect/>
          <a:stretch/>
        </p:blipFill>
        <p:spPr>
          <a:xfrm>
            <a:off x="153573" y="81285"/>
            <a:ext cx="2637753" cy="1029677"/>
          </a:xfrm>
          <a:prstGeom prst="rect">
            <a:avLst/>
          </a:prstGeom>
          <a:noFill/>
          <a:ln>
            <a:noFill/>
          </a:ln>
        </p:spPr>
      </p:pic>
      <p:sp>
        <p:nvSpPr>
          <p:cNvPr id="85" name="Google Shape;85;p1"/>
          <p:cNvSpPr txBox="1"/>
          <p:nvPr/>
        </p:nvSpPr>
        <p:spPr>
          <a:xfrm>
            <a:off x="3074503" y="829023"/>
            <a:ext cx="9030761" cy="1077178"/>
          </a:xfrm>
          <a:prstGeom prst="rect">
            <a:avLst/>
          </a:prstGeom>
          <a:solidFill>
            <a:schemeClr val="accent1">
              <a:lumMod val="75000"/>
            </a:schemeClr>
          </a:solidFill>
          <a:ln>
            <a:noFill/>
          </a:ln>
        </p:spPr>
        <p:txBody>
          <a:bodyPr spcFirstLastPara="1" wrap="square" lIns="91425" tIns="45700" rIns="0" bIns="45700" anchor="t" anchorCtr="0">
            <a:spAutoFit/>
          </a:bodyPr>
          <a:lstStyle/>
          <a:p>
            <a:pPr algn="ctr"/>
            <a:r>
              <a:rPr lang="en-US" sz="1800" dirty="0">
                <a:solidFill>
                  <a:schemeClr val="bg1"/>
                </a:solidFill>
                <a:latin typeface="Century" panose="02040604050505020304" pitchFamily="18" charset="0"/>
              </a:rPr>
              <a:t>DEPARTMENT OF COMPUTER SCIENCE &amp; ENGINEERING</a:t>
            </a:r>
            <a:endParaRPr lang="en-IN" sz="1800" dirty="0">
              <a:solidFill>
                <a:schemeClr val="bg1"/>
              </a:solidFill>
              <a:latin typeface="Century" panose="02040604050505020304" pitchFamily="18" charset="0"/>
            </a:endParaRPr>
          </a:p>
          <a:p>
            <a:pPr algn="ctr"/>
            <a:r>
              <a:rPr lang="en-US" sz="2800" i="1" dirty="0">
                <a:solidFill>
                  <a:schemeClr val="lt1"/>
                </a:solidFill>
                <a:latin typeface="Calibri"/>
                <a:ea typeface="Calibri"/>
                <a:cs typeface="Calibri"/>
                <a:sym typeface="Calibri"/>
              </a:rPr>
              <a:t>Student performance prediction </a:t>
            </a:r>
            <a:endParaRPr lang="en-US" sz="1800" i="1" dirty="0">
              <a:solidFill>
                <a:schemeClr val="lt1"/>
              </a:solidFill>
              <a:latin typeface="Calibri"/>
              <a:ea typeface="Calibri"/>
              <a:cs typeface="Calibri"/>
              <a:sym typeface="Calibri"/>
            </a:endParaRPr>
          </a:p>
          <a:p>
            <a:pPr algn="ctr"/>
            <a:r>
              <a:rPr lang="en-US" sz="1800" i="1" dirty="0">
                <a:solidFill>
                  <a:schemeClr val="lt1"/>
                </a:solidFill>
                <a:latin typeface="Calibri"/>
                <a:ea typeface="Calibri"/>
                <a:cs typeface="Calibri"/>
                <a:sym typeface="Calibri"/>
              </a:rPr>
              <a:t>Raj Aryan , Sudhamsu Rwalo , Krisha Agrawal</a:t>
            </a:r>
            <a:endParaRPr lang="en-US" sz="2800" i="1" dirty="0">
              <a:solidFill>
                <a:schemeClr val="lt1"/>
              </a:solidFill>
              <a:latin typeface="Calibri"/>
              <a:ea typeface="Calibri"/>
              <a:cs typeface="Calibri"/>
              <a:sym typeface="Calibri"/>
            </a:endParaRPr>
          </a:p>
        </p:txBody>
      </p:sp>
      <p:sp>
        <p:nvSpPr>
          <p:cNvPr id="87" name="Google Shape;87;p1"/>
          <p:cNvSpPr txBox="1"/>
          <p:nvPr/>
        </p:nvSpPr>
        <p:spPr>
          <a:xfrm>
            <a:off x="172170" y="1194539"/>
            <a:ext cx="2869543" cy="707846"/>
          </a:xfrm>
          <a:prstGeom prst="rect">
            <a:avLst/>
          </a:prstGeom>
          <a:solidFill>
            <a:schemeClr val="accent4">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Faculty Guide:</a:t>
            </a:r>
          </a:p>
          <a:p>
            <a:pPr marL="0" marR="0" lvl="0" indent="0" algn="l" rtl="0">
              <a:lnSpc>
                <a:spcPct val="150000"/>
              </a:lnSpc>
              <a:spcBef>
                <a:spcPts val="0"/>
              </a:spcBef>
              <a:spcAft>
                <a:spcPts val="0"/>
              </a:spcAft>
              <a:buNone/>
            </a:pPr>
            <a:r>
              <a:rPr lang="en-US" sz="1600" b="1" dirty="0">
                <a:solidFill>
                  <a:schemeClr val="dk1"/>
                </a:solidFill>
                <a:latin typeface="Calibri"/>
                <a:ea typeface="Calibri"/>
                <a:cs typeface="Calibri"/>
                <a:sym typeface="Calibri"/>
              </a:rPr>
              <a:t>&lt;Prof.Suruchi Deshmukh&gt;</a:t>
            </a:r>
          </a:p>
        </p:txBody>
      </p:sp>
      <p:sp>
        <p:nvSpPr>
          <p:cNvPr id="8" name="TextBox 7"/>
          <p:cNvSpPr txBox="1"/>
          <p:nvPr/>
        </p:nvSpPr>
        <p:spPr>
          <a:xfrm>
            <a:off x="3074504" y="170085"/>
            <a:ext cx="7282279" cy="584775"/>
          </a:xfrm>
          <a:prstGeom prst="rect">
            <a:avLst/>
          </a:prstGeom>
          <a:solidFill>
            <a:schemeClr val="accent1">
              <a:lumMod val="40000"/>
              <a:lumOff val="60000"/>
            </a:schemeClr>
          </a:solidFill>
        </p:spPr>
        <p:txBody>
          <a:bodyPr wrap="square" rtlCol="0">
            <a:spAutoFit/>
          </a:bodyPr>
          <a:lstStyle/>
          <a:p>
            <a:pPr algn="ctr"/>
            <a:r>
              <a:rPr lang="en-US" sz="3200" dirty="0">
                <a:solidFill>
                  <a:schemeClr val="bg2">
                    <a:lumMod val="75000"/>
                  </a:schemeClr>
                </a:solidFill>
                <a:latin typeface="Century" panose="02040604050505020304" pitchFamily="18" charset="0"/>
              </a:rPr>
              <a:t>MIT SCHOOL OF COMPUTING </a:t>
            </a:r>
            <a:endParaRPr lang="en-IN" sz="3200" dirty="0">
              <a:solidFill>
                <a:schemeClr val="bg2">
                  <a:lumMod val="75000"/>
                </a:schemeClr>
              </a:solidFill>
              <a:latin typeface="Century" panose="02040604050505020304" pitchFamily="18" charset="0"/>
            </a:endParaRPr>
          </a:p>
        </p:txBody>
      </p:sp>
      <p:sp>
        <p:nvSpPr>
          <p:cNvPr id="21" name="Rectangle 20"/>
          <p:cNvSpPr/>
          <p:nvPr/>
        </p:nvSpPr>
        <p:spPr>
          <a:xfrm>
            <a:off x="115524" y="2006398"/>
            <a:ext cx="4325712" cy="3296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endParaRPr lang="en-US" dirty="0">
              <a:solidFill>
                <a:schemeClr val="tx1"/>
              </a:solidFill>
            </a:endParaRPr>
          </a:p>
          <a:p>
            <a:pPr algn="ctr"/>
            <a:endParaRPr lang="en-IN" dirty="0"/>
          </a:p>
        </p:txBody>
      </p:sp>
      <p:sp>
        <p:nvSpPr>
          <p:cNvPr id="11" name="Rectangle 10"/>
          <p:cNvSpPr/>
          <p:nvPr/>
        </p:nvSpPr>
        <p:spPr>
          <a:xfrm>
            <a:off x="45791" y="88197"/>
            <a:ext cx="12105265" cy="664132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1A7465C-CE8E-92D5-A0A6-F19BD4466D39}"/>
              </a:ext>
            </a:extLst>
          </p:cNvPr>
          <p:cNvSpPr/>
          <p:nvPr/>
        </p:nvSpPr>
        <p:spPr>
          <a:xfrm>
            <a:off x="8939810" y="2014685"/>
            <a:ext cx="3141030" cy="3296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chemeClr val="tx1"/>
                </a:solidFill>
              </a:rPr>
              <a:t>Proposed Block diagram</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IN" dirty="0"/>
              <a:t>P</a:t>
            </a:r>
          </a:p>
        </p:txBody>
      </p:sp>
      <p:sp>
        <p:nvSpPr>
          <p:cNvPr id="12" name="TextBox 11">
            <a:extLst>
              <a:ext uri="{FF2B5EF4-FFF2-40B4-BE49-F238E27FC236}">
                <a16:creationId xmlns:a16="http://schemas.microsoft.com/office/drawing/2014/main" id="{FCD65E0F-6536-F962-D7F5-4B3BF34995C5}"/>
              </a:ext>
            </a:extLst>
          </p:cNvPr>
          <p:cNvSpPr txBox="1"/>
          <p:nvPr/>
        </p:nvSpPr>
        <p:spPr>
          <a:xfrm>
            <a:off x="143273" y="5344192"/>
            <a:ext cx="4290370" cy="1200329"/>
          </a:xfrm>
          <a:prstGeom prst="rect">
            <a:avLst/>
          </a:prstGeom>
          <a:noFill/>
          <a:ln>
            <a:solidFill>
              <a:schemeClr val="accent1"/>
            </a:solidFill>
          </a:ln>
        </p:spPr>
        <p:txBody>
          <a:bodyPr wrap="square" rtlCol="0">
            <a:spAutoFit/>
          </a:bodyPr>
          <a:lstStyle/>
          <a:p>
            <a:pPr algn="ctr"/>
            <a:r>
              <a:rPr lang="en-US" sz="1200" b="1" i="0" dirty="0">
                <a:ln w="0"/>
                <a:solidFill>
                  <a:schemeClr val="tx1"/>
                </a:solidFill>
                <a:effectLst>
                  <a:outerShdw blurRad="38100" dist="19050" dir="2700000" algn="tl" rotWithShape="0">
                    <a:schemeClr val="dk1">
                      <a:alpha val="40000"/>
                    </a:schemeClr>
                  </a:outerShdw>
                </a:effectLst>
                <a:latin typeface="Söhne"/>
              </a:rPr>
              <a:t>Problem </a:t>
            </a:r>
            <a:r>
              <a:rPr lang="en-US" sz="1200" b="1" dirty="0">
                <a:ln w="0"/>
                <a:solidFill>
                  <a:schemeClr val="tx1"/>
                </a:solidFill>
                <a:effectLst>
                  <a:outerShdw blurRad="38100" dist="19050" dir="2700000" algn="tl" rotWithShape="0">
                    <a:schemeClr val="dk1">
                      <a:alpha val="40000"/>
                    </a:schemeClr>
                  </a:outerShdw>
                </a:effectLst>
                <a:latin typeface="Söhne"/>
              </a:rPr>
              <a:t>Statement : </a:t>
            </a:r>
            <a:r>
              <a:rPr lang="en-US" sz="1200" i="0" dirty="0">
                <a:ln w="0"/>
                <a:solidFill>
                  <a:schemeClr val="tx1"/>
                </a:solidFill>
                <a:effectLst>
                  <a:outerShdw blurRad="38100" dist="19050" dir="2700000" algn="tl" rotWithShape="0">
                    <a:schemeClr val="dk1">
                      <a:alpha val="40000"/>
                    </a:schemeClr>
                  </a:outerShdw>
                </a:effectLst>
                <a:latin typeface="Söhne"/>
              </a:rPr>
              <a:t>In the modern education landscape, there is a growing need for tools that can predict student performance and provide personalized recommendations for improvement. This project aims to develop a mobile application that utilizes daily behavior data to forecast student performance and offer actionable suggestions for academic enhancement.</a:t>
            </a:r>
            <a:endParaRPr lang="en-IN" sz="120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C7BCAE62-F1C8-5BE0-87DA-29778737AE45}"/>
              </a:ext>
            </a:extLst>
          </p:cNvPr>
          <p:cNvSpPr txBox="1"/>
          <p:nvPr/>
        </p:nvSpPr>
        <p:spPr>
          <a:xfrm>
            <a:off x="4504090" y="5344192"/>
            <a:ext cx="4325711" cy="738664"/>
          </a:xfrm>
          <a:prstGeom prst="rect">
            <a:avLst/>
          </a:prstGeom>
          <a:noFill/>
          <a:ln>
            <a:solidFill>
              <a:schemeClr val="accent1"/>
            </a:solidFill>
          </a:ln>
        </p:spPr>
        <p:txBody>
          <a:bodyPr wrap="square" rtlCol="0">
            <a:spAutoFit/>
          </a:bodyPr>
          <a:lstStyle/>
          <a:p>
            <a:pPr algn="ctr"/>
            <a:r>
              <a:rPr lang="en-US" dirty="0">
                <a:solidFill>
                  <a:schemeClr val="tx1"/>
                </a:solidFill>
              </a:rPr>
              <a:t>Proposed Solution</a:t>
            </a:r>
          </a:p>
          <a:p>
            <a:pPr algn="ctr"/>
            <a:endParaRPr lang="en-US" dirty="0">
              <a:solidFill>
                <a:schemeClr val="tx1"/>
              </a:solidFill>
            </a:endParaRPr>
          </a:p>
          <a:p>
            <a:pPr algn="ctr"/>
            <a:endParaRPr lang="en-IN" dirty="0">
              <a:solidFill>
                <a:schemeClr val="tx1"/>
              </a:solidFill>
            </a:endParaRPr>
          </a:p>
        </p:txBody>
      </p:sp>
      <p:sp>
        <p:nvSpPr>
          <p:cNvPr id="15" name="TextBox 14">
            <a:extLst>
              <a:ext uri="{FF2B5EF4-FFF2-40B4-BE49-F238E27FC236}">
                <a16:creationId xmlns:a16="http://schemas.microsoft.com/office/drawing/2014/main" id="{B96D4B26-A82D-25A5-B8BF-5B64D5C05EBC}"/>
              </a:ext>
            </a:extLst>
          </p:cNvPr>
          <p:cNvSpPr txBox="1"/>
          <p:nvPr/>
        </p:nvSpPr>
        <p:spPr>
          <a:xfrm>
            <a:off x="8939810" y="5344192"/>
            <a:ext cx="3141030" cy="1384995"/>
          </a:xfrm>
          <a:prstGeom prst="rect">
            <a:avLst/>
          </a:prstGeom>
          <a:noFill/>
          <a:ln>
            <a:solidFill>
              <a:schemeClr val="accent1"/>
            </a:solidFill>
          </a:ln>
        </p:spPr>
        <p:txBody>
          <a:bodyPr wrap="square" rtlCol="0">
            <a:spAutoFit/>
          </a:bodyPr>
          <a:lstStyle/>
          <a:p>
            <a:pPr algn="ctr"/>
            <a:r>
              <a:rPr lang="en-US" sz="1200" b="1" i="0" dirty="0">
                <a:effectLst/>
                <a:latin typeface="Söhne"/>
              </a:rPr>
              <a:t>Scope and Feasibility:</a:t>
            </a:r>
            <a:r>
              <a:rPr lang="en-US" sz="1200" b="0" i="0" dirty="0">
                <a:solidFill>
                  <a:srgbClr val="D1D5DB"/>
                </a:solidFill>
                <a:effectLst/>
                <a:latin typeface="Söhne"/>
              </a:rPr>
              <a:t> </a:t>
            </a:r>
            <a:r>
              <a:rPr lang="en-US" sz="1200" i="0" dirty="0">
                <a:ln w="0"/>
                <a:solidFill>
                  <a:schemeClr val="tx1"/>
                </a:solidFill>
                <a:effectLst>
                  <a:outerShdw blurRad="38100" dist="19050" dir="2700000" algn="tl" rotWithShape="0">
                    <a:schemeClr val="dk1">
                      <a:alpha val="40000"/>
                    </a:schemeClr>
                  </a:outerShdw>
                </a:effectLst>
                <a:latin typeface="Söhne"/>
              </a:rPr>
              <a:t>The app aims to predict student academic performance through behavior analysis, offering personalized insights and recommendations. While technical tools and data availability enable its development, ensuring user engagement and data privacy pose key feasibility considerations.</a:t>
            </a:r>
            <a:endParaRPr lang="en-IN" sz="1200" dirty="0">
              <a:solidFill>
                <a:schemeClr val="tx1"/>
              </a:solidFill>
            </a:endParaRPr>
          </a:p>
        </p:txBody>
      </p:sp>
      <p:sp>
        <p:nvSpPr>
          <p:cNvPr id="16" name="Google Shape;87;p1">
            <a:extLst>
              <a:ext uri="{FF2B5EF4-FFF2-40B4-BE49-F238E27FC236}">
                <a16:creationId xmlns:a16="http://schemas.microsoft.com/office/drawing/2014/main" id="{CEC6B75C-49EB-F33F-4AFF-8FF16F13AC6A}"/>
              </a:ext>
            </a:extLst>
          </p:cNvPr>
          <p:cNvSpPr txBox="1"/>
          <p:nvPr/>
        </p:nvSpPr>
        <p:spPr>
          <a:xfrm>
            <a:off x="10565338" y="180102"/>
            <a:ext cx="1556452" cy="584735"/>
          </a:xfrm>
          <a:prstGeom prst="rect">
            <a:avLst/>
          </a:prstGeom>
          <a:solidFill>
            <a:schemeClr val="accent4">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Class : </a:t>
            </a: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Group Id: </a:t>
            </a:r>
          </a:p>
        </p:txBody>
      </p:sp>
      <p:cxnSp>
        <p:nvCxnSpPr>
          <p:cNvPr id="5" name="Straight Connector 4">
            <a:extLst>
              <a:ext uri="{FF2B5EF4-FFF2-40B4-BE49-F238E27FC236}">
                <a16:creationId xmlns:a16="http://schemas.microsoft.com/office/drawing/2014/main" id="{F42926AE-D773-0D9E-58B0-7BF53AA4154B}"/>
              </a:ext>
            </a:extLst>
          </p:cNvPr>
          <p:cNvCxnSpPr>
            <a:cxnSpLocks/>
          </p:cNvCxnSpPr>
          <p:nvPr/>
        </p:nvCxnSpPr>
        <p:spPr>
          <a:xfrm>
            <a:off x="2183193" y="2014685"/>
            <a:ext cx="0" cy="329622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CD925B-3F1F-F4C7-35E9-DCAF4977E34F}"/>
              </a:ext>
            </a:extLst>
          </p:cNvPr>
          <p:cNvCxnSpPr>
            <a:cxnSpLocks/>
            <a:endCxn id="21" idx="3"/>
          </p:cNvCxnSpPr>
          <p:nvPr/>
        </p:nvCxnSpPr>
        <p:spPr>
          <a:xfrm flipV="1">
            <a:off x="158312" y="3654508"/>
            <a:ext cx="4282924" cy="16574"/>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5C2DA8C-5508-6085-B9EA-BB6654CCD14C}"/>
              </a:ext>
            </a:extLst>
          </p:cNvPr>
          <p:cNvSpPr txBox="1"/>
          <p:nvPr/>
        </p:nvSpPr>
        <p:spPr>
          <a:xfrm>
            <a:off x="115524" y="2130331"/>
            <a:ext cx="2074081" cy="1223412"/>
          </a:xfrm>
          <a:prstGeom prst="rect">
            <a:avLst/>
          </a:prstGeom>
          <a:noFill/>
        </p:spPr>
        <p:txBody>
          <a:bodyPr wrap="square" rtlCol="0">
            <a:spAutoFit/>
          </a:bodyPr>
          <a:lstStyle/>
          <a:p>
            <a:r>
              <a:rPr lang="en-IN" dirty="0"/>
              <a:t>What User says</a:t>
            </a:r>
          </a:p>
          <a:p>
            <a:endParaRPr lang="en-IN" dirty="0"/>
          </a:p>
          <a:p>
            <a:pPr marL="285750" indent="-285750">
              <a:buFont typeface="Wingdings" panose="05000000000000000000" pitchFamily="2" charset="2"/>
              <a:buChar char="Ø"/>
            </a:pPr>
            <a:r>
              <a:rPr lang="en-IN" sz="1050" dirty="0"/>
              <a:t>I want to understand how my performance is predicted.</a:t>
            </a:r>
          </a:p>
          <a:p>
            <a:pPr marL="285750" indent="-285750">
              <a:buFont typeface="Arial" panose="020B0604020202020204" pitchFamily="34" charset="0"/>
              <a:buChar char="•"/>
            </a:pPr>
            <a:endParaRPr lang="en-IN" dirty="0"/>
          </a:p>
        </p:txBody>
      </p:sp>
      <p:sp>
        <p:nvSpPr>
          <p:cNvPr id="22" name="TextBox 21">
            <a:extLst>
              <a:ext uri="{FF2B5EF4-FFF2-40B4-BE49-F238E27FC236}">
                <a16:creationId xmlns:a16="http://schemas.microsoft.com/office/drawing/2014/main" id="{7184379B-A9A5-BB47-F395-BA0EA0848026}"/>
              </a:ext>
            </a:extLst>
          </p:cNvPr>
          <p:cNvSpPr txBox="1"/>
          <p:nvPr/>
        </p:nvSpPr>
        <p:spPr>
          <a:xfrm>
            <a:off x="2421153" y="2162341"/>
            <a:ext cx="1869773" cy="846386"/>
          </a:xfrm>
          <a:prstGeom prst="rect">
            <a:avLst/>
          </a:prstGeom>
          <a:noFill/>
        </p:spPr>
        <p:txBody>
          <a:bodyPr wrap="square" rtlCol="0">
            <a:spAutoFit/>
          </a:bodyPr>
          <a:lstStyle/>
          <a:p>
            <a:r>
              <a:rPr lang="en-IN" dirty="0"/>
              <a:t>What User Thinks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sz="1050" dirty="0"/>
              <a:t>Will my grades reflect my effort?? </a:t>
            </a:r>
          </a:p>
        </p:txBody>
      </p:sp>
      <p:sp>
        <p:nvSpPr>
          <p:cNvPr id="23" name="TextBox 22">
            <a:extLst>
              <a:ext uri="{FF2B5EF4-FFF2-40B4-BE49-F238E27FC236}">
                <a16:creationId xmlns:a16="http://schemas.microsoft.com/office/drawing/2014/main" id="{8E5F2423-8EA4-9C59-1970-BC69A3A15D2A}"/>
              </a:ext>
            </a:extLst>
          </p:cNvPr>
          <p:cNvSpPr txBox="1"/>
          <p:nvPr/>
        </p:nvSpPr>
        <p:spPr>
          <a:xfrm>
            <a:off x="134121" y="3623929"/>
            <a:ext cx="2199556" cy="1654299"/>
          </a:xfrm>
          <a:prstGeom prst="rect">
            <a:avLst/>
          </a:prstGeom>
          <a:noFill/>
        </p:spPr>
        <p:txBody>
          <a:bodyPr wrap="square" rtlCol="0">
            <a:spAutoFit/>
          </a:bodyPr>
          <a:lstStyle/>
          <a:p>
            <a:r>
              <a:rPr lang="en-IN" dirty="0"/>
              <a:t>What User Does</a:t>
            </a:r>
          </a:p>
          <a:p>
            <a:pPr marL="285750" indent="-285750">
              <a:buFont typeface="Wingdings" panose="05000000000000000000" pitchFamily="2" charset="2"/>
              <a:buChar char="Ø"/>
            </a:pPr>
            <a:r>
              <a:rPr lang="en-IN" sz="1050" dirty="0"/>
              <a:t>Attends Classes and completes assignments</a:t>
            </a:r>
          </a:p>
          <a:p>
            <a:pPr marL="285750" indent="-285750">
              <a:buFont typeface="Wingdings" panose="05000000000000000000" pitchFamily="2" charset="2"/>
              <a:buChar char="Ø"/>
            </a:pPr>
            <a:r>
              <a:rPr lang="en-IN" sz="1050" dirty="0"/>
              <a:t>Seeks help when struggling.</a:t>
            </a:r>
          </a:p>
          <a:p>
            <a:pPr marL="285750" indent="-285750">
              <a:buFont typeface="Wingdings" panose="05000000000000000000" pitchFamily="2" charset="2"/>
              <a:buChar char="Ø"/>
            </a:pPr>
            <a:r>
              <a:rPr lang="en-IN" sz="1050" dirty="0"/>
              <a:t>May study independently or in groups.</a:t>
            </a:r>
          </a:p>
          <a:p>
            <a:pPr marL="285750" indent="-285750">
              <a:buFont typeface="Wingdings" panose="05000000000000000000" pitchFamily="2" charset="2"/>
              <a:buChar char="Ø"/>
            </a:pPr>
            <a:r>
              <a:rPr lang="en-IN" sz="1050" dirty="0"/>
              <a:t>Uses online resources for learning</a:t>
            </a:r>
          </a:p>
          <a:p>
            <a:pPr marL="285750" indent="-285750">
              <a:buFont typeface="Arial" panose="020B0604020202020204" pitchFamily="34" charset="0"/>
              <a:buChar char="•"/>
            </a:pPr>
            <a:endParaRPr lang="en-IN" dirty="0"/>
          </a:p>
        </p:txBody>
      </p:sp>
      <p:sp>
        <p:nvSpPr>
          <p:cNvPr id="25" name="TextBox 24">
            <a:extLst>
              <a:ext uri="{FF2B5EF4-FFF2-40B4-BE49-F238E27FC236}">
                <a16:creationId xmlns:a16="http://schemas.microsoft.com/office/drawing/2014/main" id="{BB7B8D84-EE7D-1AA0-9751-D1E50008AF18}"/>
              </a:ext>
            </a:extLst>
          </p:cNvPr>
          <p:cNvSpPr txBox="1"/>
          <p:nvPr/>
        </p:nvSpPr>
        <p:spPr>
          <a:xfrm>
            <a:off x="2128994" y="3655128"/>
            <a:ext cx="2265090" cy="1815882"/>
          </a:xfrm>
          <a:prstGeom prst="rect">
            <a:avLst/>
          </a:prstGeom>
          <a:noFill/>
        </p:spPr>
        <p:txBody>
          <a:bodyPr wrap="square" rtlCol="0">
            <a:spAutoFit/>
          </a:bodyPr>
          <a:lstStyle/>
          <a:p>
            <a:r>
              <a:rPr lang="en-IN" dirty="0"/>
              <a:t>What User Feels</a:t>
            </a:r>
          </a:p>
          <a:p>
            <a:pPr marL="285750" indent="-285750">
              <a:buFont typeface="Wingdings" panose="05000000000000000000" pitchFamily="2" charset="2"/>
              <a:buChar char="Ø"/>
            </a:pPr>
            <a:r>
              <a:rPr lang="en-IN" sz="1050" dirty="0"/>
              <a:t>Anxious about upcoming exams.</a:t>
            </a:r>
          </a:p>
          <a:p>
            <a:pPr marL="285750" indent="-285750">
              <a:buFont typeface="Wingdings" panose="05000000000000000000" pitchFamily="2" charset="2"/>
              <a:buChar char="Ø"/>
            </a:pPr>
            <a:r>
              <a:rPr lang="en-IN" sz="1050" dirty="0"/>
              <a:t>Hopeful about achieving good grades.</a:t>
            </a:r>
          </a:p>
          <a:p>
            <a:pPr marL="285750" indent="-285750">
              <a:buFont typeface="Wingdings" panose="05000000000000000000" pitchFamily="2" charset="2"/>
              <a:buChar char="Ø"/>
            </a:pPr>
            <a:r>
              <a:rPr lang="en-IN" sz="1050" dirty="0"/>
              <a:t>Curios about their strengths and weaknesses.</a:t>
            </a:r>
          </a:p>
          <a:p>
            <a:pPr marL="285750" indent="-285750">
              <a:buFont typeface="Wingdings" panose="05000000000000000000" pitchFamily="2" charset="2"/>
              <a:buChar char="Ø"/>
            </a:pPr>
            <a:r>
              <a:rPr lang="en-IN" sz="1050" dirty="0"/>
              <a:t>Worried about academic progress</a:t>
            </a:r>
          </a:p>
          <a:p>
            <a:pPr marL="285750" indent="-285750">
              <a:buFont typeface="Arial" panose="020B0604020202020204" pitchFamily="34" charset="0"/>
              <a:buChar char="•"/>
            </a:pPr>
            <a:endParaRPr lang="en-IN" dirty="0"/>
          </a:p>
        </p:txBody>
      </p:sp>
      <p:sp>
        <p:nvSpPr>
          <p:cNvPr id="37" name="Rectangle 36">
            <a:extLst>
              <a:ext uri="{FF2B5EF4-FFF2-40B4-BE49-F238E27FC236}">
                <a16:creationId xmlns:a16="http://schemas.microsoft.com/office/drawing/2014/main" id="{34BD3B98-0E89-E634-CDB4-8658BE68E4BB}"/>
              </a:ext>
            </a:extLst>
          </p:cNvPr>
          <p:cNvSpPr/>
          <p:nvPr/>
        </p:nvSpPr>
        <p:spPr>
          <a:xfrm>
            <a:off x="4510941" y="2006398"/>
            <a:ext cx="4325711" cy="582371"/>
          </a:xfrm>
          <a:prstGeom prst="rect">
            <a:avLst/>
          </a:prstGeom>
          <a:solidFill>
            <a:schemeClr val="bg1"/>
          </a:solidFill>
          <a:ln>
            <a:solidFill>
              <a:srgbClr val="2F559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Cleaning robot: a portable small smart cleaning device with edge detection</a:t>
            </a:r>
            <a:endParaRPr lang="en-IN" dirty="0">
              <a:solidFill>
                <a:schemeClr val="tx1"/>
              </a:solidFill>
            </a:endParaRPr>
          </a:p>
        </p:txBody>
      </p:sp>
      <p:sp>
        <p:nvSpPr>
          <p:cNvPr id="40" name="Rectangle 39">
            <a:extLst>
              <a:ext uri="{FF2B5EF4-FFF2-40B4-BE49-F238E27FC236}">
                <a16:creationId xmlns:a16="http://schemas.microsoft.com/office/drawing/2014/main" id="{491AAC8B-9536-0264-7961-CC38C1E3A027}"/>
              </a:ext>
            </a:extLst>
          </p:cNvPr>
          <p:cNvSpPr/>
          <p:nvPr/>
        </p:nvSpPr>
        <p:spPr>
          <a:xfrm>
            <a:off x="4504091" y="2671930"/>
            <a:ext cx="4325711" cy="681813"/>
          </a:xfrm>
          <a:prstGeom prst="rect">
            <a:avLst/>
          </a:prstGeom>
          <a:solidFill>
            <a:schemeClr val="bg1"/>
          </a:solidFill>
          <a:ln>
            <a:solidFill>
              <a:srgbClr val="2F559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Student performance prediction and personal evaluation to predict performance based on daily behavior and make suggestions for improvement</a:t>
            </a:r>
            <a:endParaRPr lang="en-IN" dirty="0">
              <a:solidFill>
                <a:schemeClr val="tx1"/>
              </a:solidFill>
            </a:endParaRPr>
          </a:p>
        </p:txBody>
      </p:sp>
      <p:sp>
        <p:nvSpPr>
          <p:cNvPr id="41" name="Rectangle 40">
            <a:extLst>
              <a:ext uri="{FF2B5EF4-FFF2-40B4-BE49-F238E27FC236}">
                <a16:creationId xmlns:a16="http://schemas.microsoft.com/office/drawing/2014/main" id="{CA39A3F2-4295-88BC-6553-A2F09D033152}"/>
              </a:ext>
            </a:extLst>
          </p:cNvPr>
          <p:cNvSpPr/>
          <p:nvPr/>
        </p:nvSpPr>
        <p:spPr>
          <a:xfrm>
            <a:off x="4504091" y="3441223"/>
            <a:ext cx="4325711" cy="941953"/>
          </a:xfrm>
          <a:prstGeom prst="rect">
            <a:avLst/>
          </a:prstGeom>
          <a:solidFill>
            <a:schemeClr val="bg1"/>
          </a:solidFill>
          <a:ln>
            <a:solidFill>
              <a:srgbClr val="2F559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Research topic: Different approaches to find the most optimal solution to classic AI programs like rubics cube and 8 queens</a:t>
            </a:r>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268</Words>
  <Application>Microsoft Office PowerPoint</Application>
  <PresentationFormat>Widescreen</PresentationFormat>
  <Paragraphs>52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vt:lpstr>
      <vt:lpstr>Söhne</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Kapare</dc:creator>
  <cp:lastModifiedBy>coustomer hpworld</cp:lastModifiedBy>
  <cp:revision>16</cp:revision>
  <dcterms:created xsi:type="dcterms:W3CDTF">2021-10-01T05:15:36Z</dcterms:created>
  <dcterms:modified xsi:type="dcterms:W3CDTF">2023-08-10T16:39:39Z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2023-08-08T08:42:57Z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a60f17bf-76ab-4b34-ba58-68caf4f4606b</vt:lpwstr>
  </property>
  <property fmtid="{D5CDD505-2E9C-101B-9397-08002B2CF9AE}" pid="8" name="MSIP_Label_e65487c9-99ed-4cbc-93a8-0e9b1796bde5_ContentBits">
    <vt:lpwstr>0</vt:lpwstr>
  </property>
</Properties>
</file>