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70" r:id="rId9"/>
    <p:sldId id="269" r:id="rId10"/>
    <p:sldId id="272" r:id="rId11"/>
    <p:sldId id="273" r:id="rId12"/>
    <p:sldId id="262" r:id="rId13"/>
    <p:sldId id="263" r:id="rId14"/>
    <p:sldId id="264" r:id="rId15"/>
    <p:sldId id="265" r:id="rId16"/>
    <p:sldId id="266" r:id="rId17"/>
    <p:sldId id="268" r:id="rId18"/>
    <p:sldId id="267" r:id="rId19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Schoolbook" panose="02040604050505020304" pitchFamily="18" charset="0"/>
      <p:regular r:id="rId25"/>
      <p:bold r:id="rId26"/>
      <p:italic r:id="rId27"/>
      <p:boldItalic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  <p:embeddedFont>
      <p:font typeface="Poppins Medium" panose="000006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uATwLBPAuOsgfyrv/xwC2db7U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B3F4C0-F2E8-4320-A34B-0B094AA10944}">
  <a:tblStyle styleId="{6CB3F4C0-F2E8-4320-A34B-0B094AA109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60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cc8714c89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5cc8714c89_2_3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cc8714c89_0_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" name="Google Shape;54;g5cc8714c8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8"/>
          <p:cNvSpPr txBox="1">
            <a:spLocks noGrp="1"/>
          </p:cNvSpPr>
          <p:nvPr>
            <p:ph type="title"/>
          </p:nvPr>
        </p:nvSpPr>
        <p:spPr>
          <a:xfrm>
            <a:off x="1753870" y="482930"/>
            <a:ext cx="5636259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hlink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body" idx="1"/>
          </p:nvPr>
        </p:nvSpPr>
        <p:spPr>
          <a:xfrm>
            <a:off x="535940" y="1570180"/>
            <a:ext cx="8073390" cy="340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ftr" idx="11"/>
          </p:nvPr>
        </p:nvSpPr>
        <p:spPr>
          <a:xfrm>
            <a:off x="1379347" y="5917197"/>
            <a:ext cx="7220584" cy="7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0000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ctrTitle"/>
          </p:nvPr>
        </p:nvSpPr>
        <p:spPr>
          <a:xfrm>
            <a:off x="803554" y="214706"/>
            <a:ext cx="7536891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hlink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ftr" idx="11"/>
          </p:nvPr>
        </p:nvSpPr>
        <p:spPr>
          <a:xfrm>
            <a:off x="1379347" y="5917197"/>
            <a:ext cx="7220584" cy="7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0000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>
            <a:spLocks noGrp="1"/>
          </p:cNvSpPr>
          <p:nvPr>
            <p:ph type="title"/>
          </p:nvPr>
        </p:nvSpPr>
        <p:spPr>
          <a:xfrm>
            <a:off x="1753870" y="482930"/>
            <a:ext cx="5636259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hlink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ftr" idx="11"/>
          </p:nvPr>
        </p:nvSpPr>
        <p:spPr>
          <a:xfrm>
            <a:off x="1379347" y="5917197"/>
            <a:ext cx="7220584" cy="7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0000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>
            <a:spLocks noGrp="1"/>
          </p:cNvSpPr>
          <p:nvPr>
            <p:ph type="ftr" idx="11"/>
          </p:nvPr>
        </p:nvSpPr>
        <p:spPr>
          <a:xfrm>
            <a:off x="1379347" y="5917197"/>
            <a:ext cx="7220584" cy="7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0000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>
            <a:spLocks noGrp="1"/>
          </p:cNvSpPr>
          <p:nvPr>
            <p:ph type="title"/>
          </p:nvPr>
        </p:nvSpPr>
        <p:spPr>
          <a:xfrm>
            <a:off x="1753870" y="482930"/>
            <a:ext cx="5636259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hlink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ftr" idx="11"/>
          </p:nvPr>
        </p:nvSpPr>
        <p:spPr>
          <a:xfrm>
            <a:off x="1379347" y="5917197"/>
            <a:ext cx="7220584" cy="7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0000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/>
          <p:nvPr/>
        </p:nvSpPr>
        <p:spPr>
          <a:xfrm>
            <a:off x="0" y="5816578"/>
            <a:ext cx="1062142" cy="104141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7"/>
          <p:cNvSpPr/>
          <p:nvPr/>
        </p:nvSpPr>
        <p:spPr>
          <a:xfrm>
            <a:off x="0" y="5638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 extrusionOk="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0006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7"/>
          <p:cNvSpPr/>
          <p:nvPr/>
        </p:nvSpPr>
        <p:spPr>
          <a:xfrm>
            <a:off x="0" y="5638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 extrusionOk="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7"/>
          <p:cNvSpPr txBox="1">
            <a:spLocks noGrp="1"/>
          </p:cNvSpPr>
          <p:nvPr>
            <p:ph type="title"/>
          </p:nvPr>
        </p:nvSpPr>
        <p:spPr>
          <a:xfrm>
            <a:off x="1753870" y="482930"/>
            <a:ext cx="5636259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hlink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body" idx="1"/>
          </p:nvPr>
        </p:nvSpPr>
        <p:spPr>
          <a:xfrm>
            <a:off x="535940" y="1570180"/>
            <a:ext cx="8073390" cy="340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ftr" idx="11"/>
          </p:nvPr>
        </p:nvSpPr>
        <p:spPr>
          <a:xfrm>
            <a:off x="1379347" y="5917197"/>
            <a:ext cx="7220584" cy="7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000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/>
        </p:nvSpPr>
        <p:spPr>
          <a:xfrm>
            <a:off x="1280160" y="5943053"/>
            <a:ext cx="7496601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MITSoC, Loni Kalbhor</a:t>
            </a:r>
            <a:endParaRPr sz="1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2514600" y="3840480"/>
            <a:ext cx="3733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9762" marR="0" lvl="0" indent="-5191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 txBox="1">
            <a:spLocks noGrp="1"/>
          </p:cNvSpPr>
          <p:nvPr>
            <p:ph type="title"/>
          </p:nvPr>
        </p:nvSpPr>
        <p:spPr>
          <a:xfrm>
            <a:off x="267300" y="1951900"/>
            <a:ext cx="86094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“Student Performance Prediction”</a:t>
            </a:r>
            <a:endParaRPr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822787" y="3387039"/>
            <a:ext cx="749670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MITU21BTCS0288:- Krisha </a:t>
            </a:r>
            <a:r>
              <a:rPr lang="en-US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Aggrawal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MITU21BTCS0457:- Raj Aryan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MITU21BTCS0632 :- </a:t>
            </a:r>
            <a:r>
              <a:rPr lang="en-US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Sudhamsu</a:t>
            </a: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Rawlo</a:t>
            </a:r>
            <a:endParaRPr lang="en-US"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Guided by – Suruchi </a:t>
            </a:r>
            <a:r>
              <a:rPr lang="en-US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Deshmuk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Prof. Dr. Ganesh Pathak (HOD, Computer Science &amp; Engineering)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Dr. Sunil </a:t>
            </a:r>
            <a:r>
              <a:rPr lang="en-US" sz="16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Dingare</a:t>
            </a: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(HOD, Aerospace Engineering)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2878691" y="555528"/>
            <a:ext cx="338488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Presentation</a:t>
            </a:r>
            <a:endParaRPr/>
          </a:p>
        </p:txBody>
      </p:sp>
      <p:pic>
        <p:nvPicPr>
          <p:cNvPr id="51" name="Google Shape;5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AD2CED-D367-81D2-6BE0-57A1CE100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942" y="399190"/>
            <a:ext cx="8155858" cy="2862322"/>
          </a:xfrm>
        </p:spPr>
        <p:txBody>
          <a:bodyPr/>
          <a:lstStyle/>
          <a:p>
            <a:pPr algn="l"/>
            <a:r>
              <a:rPr lang="en-US" sz="1800" b="1" i="0" u="none" strike="noStrike" baseline="0" dirty="0">
                <a:latin typeface="TimesNewRomanPS-BoldMT"/>
              </a:rPr>
              <a:t>Step 4: Deployment and Monitoring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TimesNewRomanPSMT"/>
              </a:rPr>
              <a:t>Model Deployment: Deploy the trained models on the cloud infrastructure,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making them accessible for real-time predictions.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TimesNewRomanPSMT"/>
              </a:rPr>
              <a:t>Real-Time Predictions: The app interface sends student data to the cloud,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which triggers the models to provide real-time predictions regarding</a:t>
            </a:r>
          </a:p>
          <a:p>
            <a:pPr algn="l"/>
            <a:r>
              <a:rPr lang="en-IN" sz="1800" b="0" i="0" u="none" strike="noStrike" baseline="0" dirty="0">
                <a:latin typeface="TimesNewRomanPSMT"/>
              </a:rPr>
              <a:t>student performance and recommendations.</a:t>
            </a:r>
          </a:p>
          <a:p>
            <a:pPr algn="l"/>
            <a:r>
              <a:rPr lang="en-US" sz="1800" b="1" i="0" u="none" strike="noStrike" baseline="0" dirty="0">
                <a:latin typeface="TimesNewRomanPS-BoldMT"/>
              </a:rPr>
              <a:t>Step 5: Scaling and Maintenance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TimesNewRomanPSMT"/>
              </a:rPr>
              <a:t>Scalability: Ensure that the system can scale efficiently to handle a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growing user base and increasing data volume.</a:t>
            </a:r>
            <a:endParaRPr lang="en-IN" sz="1800" dirty="0">
              <a:latin typeface="TimesNewRomanPSMT"/>
            </a:endParaRPr>
          </a:p>
          <a:p>
            <a:pPr algn="l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49554-DD96-E22F-461C-DF8E344B88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2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2EF4B-A0E5-5A72-46EE-EFF3E1EB2C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FD1E2-A62F-CB9A-6FE6-49AD4667F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38" y="275303"/>
            <a:ext cx="7435524" cy="484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1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09" name="Google Shape;109;p7"/>
          <p:cNvSpPr txBox="1"/>
          <p:nvPr/>
        </p:nvSpPr>
        <p:spPr>
          <a:xfrm>
            <a:off x="1379346" y="6104088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MITSoE, Loni Kalbhor</a:t>
            </a:r>
            <a:endParaRPr sz="1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 txBox="1"/>
          <p:nvPr/>
        </p:nvSpPr>
        <p:spPr>
          <a:xfrm>
            <a:off x="417094" y="802689"/>
            <a:ext cx="8638200" cy="43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Identification of Gaps</a:t>
            </a:r>
            <a:endParaRPr sz="1900" b="1" dirty="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current methodology of prediction student performances is still mostly dependent on historic data, monitoring real-time data and making the system pro-efficient against guess work or cheating can be very challenging.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Students may provide guess work answers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Students may cheat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Historical data may be incorrect (incorrect age, hiding gap years)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The syllabus changes regularly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There is a continuous need of improvement and update in the data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Scope of 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● Data Collection and Analysis: The project involves gathering 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analyzing a wide range of student data, including historical academic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records, attendance, and assessment results.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● Machine Learning Model Development: The scope includes developing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machine learning model that can predict student performance accurately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based on the collected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● Educational Application Development: The project encompasses the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creation of an educational application that provides personalized feedback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and recommendations to students and educators.</a:t>
            </a:r>
            <a:endParaRPr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 dirty="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417094" y="224589"/>
            <a:ext cx="80103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of gaps &amp; scope of work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417094" y="224589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Implementation</a:t>
            </a:r>
            <a:r>
              <a:rPr lang="en-US" sz="22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1379346" y="6104088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MITSoE, Loni Kalbhor</a:t>
            </a:r>
            <a:endParaRPr sz="1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CDC6A1-DCED-2452-A230-C68F120D0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92" y="777683"/>
            <a:ext cx="5866987" cy="47690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417094" y="224589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Results</a:t>
            </a:r>
            <a:r>
              <a:rPr lang="en-US" sz="22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27" name="Google Shape;127;p13"/>
          <p:cNvSpPr txBox="1"/>
          <p:nvPr/>
        </p:nvSpPr>
        <p:spPr>
          <a:xfrm>
            <a:off x="1379346" y="6104088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MITSoE, Loni Kalbhor</a:t>
            </a:r>
            <a:endParaRPr sz="1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416300" y="949250"/>
            <a:ext cx="8727600" cy="49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15809F-CA8A-0361-30D7-3236F4E22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00" y="1056952"/>
            <a:ext cx="8280619" cy="33773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417094" y="224589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Conclusion and Future Work</a:t>
            </a:r>
            <a:r>
              <a:rPr lang="en-US" sz="22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1379346" y="6104088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MITSoE, Loni Kalbhor</a:t>
            </a:r>
            <a:endParaRPr sz="1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571850" y="988150"/>
            <a:ext cx="78432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800" b="0" i="0" u="none" strike="noStrike" baseline="0">
                <a:latin typeface="TimesNewRomanPSMT"/>
              </a:rPr>
              <a:t>In this study, we embarked on a journey to enhance student performance</a:t>
            </a:r>
          </a:p>
          <a:p>
            <a:pPr algn="l"/>
            <a:r>
              <a:rPr lang="en-US" sz="1800" b="0" i="0" u="none" strike="noStrike" baseline="0">
                <a:latin typeface="TimesNewRomanPSMT"/>
              </a:rPr>
              <a:t>prediction through the application of various machine learning algorithms. Our focus was</a:t>
            </a:r>
          </a:p>
          <a:p>
            <a:pPr algn="l"/>
            <a:r>
              <a:rPr lang="en-US" sz="1800" b="0" i="0" u="none" strike="noStrike" baseline="0">
                <a:latin typeface="TimesNewRomanPSMT"/>
              </a:rPr>
              <a:t>on regression algorithms, including Random Forest Regressor, Support Vector Machine</a:t>
            </a:r>
          </a:p>
          <a:p>
            <a:pPr algn="l"/>
            <a:r>
              <a:rPr lang="en-US" sz="1800" b="0" i="0" u="none" strike="noStrike" baseline="0">
                <a:latin typeface="TimesNewRomanPSMT"/>
              </a:rPr>
              <a:t>(SVM), Neural Network, J48 Decision Tree Regressor, K-Nearest Neighbor (KNN), and</a:t>
            </a:r>
          </a:p>
          <a:p>
            <a:pPr algn="l"/>
            <a:r>
              <a:rPr lang="en-US" sz="1800" b="0" i="0" u="none" strike="noStrike" baseline="0">
                <a:latin typeface="TimesNewRomanPSMT"/>
              </a:rPr>
              <a:t>MLP Regressor, each assessed using Mean Squared Error (MSE) values. Additionally, we</a:t>
            </a:r>
          </a:p>
          <a:p>
            <a:pPr algn="l"/>
            <a:r>
              <a:rPr lang="en-US" sz="1800" b="0" i="0" u="none" strike="noStrike" baseline="0">
                <a:latin typeface="TimesNewRomanPSMT"/>
              </a:rPr>
              <a:t>delved into classification algorithms with a similar comprehensive approach.</a:t>
            </a:r>
            <a:endParaRPr sz="25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c8714c89_2_35"/>
          <p:cNvSpPr txBox="1">
            <a:spLocks noGrp="1"/>
          </p:cNvSpPr>
          <p:nvPr>
            <p:ph type="body" idx="1"/>
          </p:nvPr>
        </p:nvSpPr>
        <p:spPr>
          <a:xfrm>
            <a:off x="219401" y="904569"/>
            <a:ext cx="8661208" cy="461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s-ES" sz="1200" b="0" i="0" u="none" strike="noStrike" baseline="0" dirty="0">
                <a:latin typeface="TimesNewRomanPSMT"/>
              </a:rPr>
              <a:t>[1] Hernández-Blanco, A.; Herrera-Flores, B.; Tomás, D.; Navarro-Colorado, B. (2019).</a:t>
            </a:r>
          </a:p>
          <a:p>
            <a:pPr algn="l"/>
            <a:r>
              <a:rPr lang="en-US" sz="1200" b="0" i="0" u="none" strike="noStrike" baseline="0" dirty="0">
                <a:latin typeface="TimesNewRomanPSMT"/>
              </a:rPr>
              <a:t>A systematic review of deep learning approaches to educational data mining.</a:t>
            </a:r>
          </a:p>
          <a:p>
            <a:pPr algn="l"/>
            <a:r>
              <a:rPr lang="en-US" sz="1200" b="0" i="0" u="none" strike="noStrike" baseline="0" dirty="0">
                <a:latin typeface="TimesNewRomanPSMT"/>
              </a:rPr>
              <a:t>Complexity 2019, 2019, 1306039. [</a:t>
            </a:r>
            <a:r>
              <a:rPr lang="en-US" sz="1200" b="0" i="0" u="none" strike="noStrike" baseline="0" dirty="0" err="1">
                <a:latin typeface="TimesNewRomanPSMT"/>
              </a:rPr>
              <a:t>CrossRef</a:t>
            </a:r>
            <a:r>
              <a:rPr lang="en-US" sz="1200" b="0" i="0" u="none" strike="noStrike" baseline="0" dirty="0">
                <a:latin typeface="TimesNewRomanPSMT"/>
              </a:rPr>
              <a:t>]</a:t>
            </a:r>
          </a:p>
          <a:p>
            <a:pPr algn="l"/>
            <a:r>
              <a:rPr lang="en-IN" sz="1200" b="0" i="0" u="none" strike="noStrike" baseline="0" dirty="0">
                <a:latin typeface="TimesNewRomanPSMT"/>
              </a:rPr>
              <a:t>[2] Bengio, Y.; </a:t>
            </a:r>
            <a:r>
              <a:rPr lang="en-IN" sz="1200" b="0" i="0" u="none" strike="noStrike" baseline="0" dirty="0" err="1">
                <a:latin typeface="TimesNewRomanPSMT"/>
              </a:rPr>
              <a:t>Lecun</a:t>
            </a:r>
            <a:r>
              <a:rPr lang="en-IN" sz="1200" b="0" i="0" u="none" strike="noStrike" baseline="0" dirty="0">
                <a:latin typeface="TimesNewRomanPSMT"/>
              </a:rPr>
              <a:t>, Y.; Hinton, G. (2021). Deep Learning for AI. </a:t>
            </a:r>
            <a:r>
              <a:rPr lang="en-IN" sz="1200" b="0" i="0" u="none" strike="noStrike" baseline="0" dirty="0" err="1">
                <a:latin typeface="TimesNewRomanPSMT"/>
              </a:rPr>
              <a:t>Commun</a:t>
            </a:r>
            <a:r>
              <a:rPr lang="en-IN" sz="1200" b="0" i="0" u="none" strike="noStrike" baseline="0" dirty="0">
                <a:latin typeface="TimesNewRomanPSMT"/>
              </a:rPr>
              <a:t>. ACM</a:t>
            </a:r>
          </a:p>
          <a:p>
            <a:pPr algn="l"/>
            <a:r>
              <a:rPr lang="en-IN" sz="1200" b="0" i="0" u="none" strike="noStrike" baseline="0" dirty="0">
                <a:latin typeface="TimesNewRomanPSMT"/>
              </a:rPr>
              <a:t>2021, 64, 58–65. [</a:t>
            </a:r>
            <a:r>
              <a:rPr lang="en-IN" sz="1200" b="0" i="0" u="none" strike="noStrike" baseline="0" dirty="0" err="1">
                <a:latin typeface="TimesNewRomanPSMT"/>
              </a:rPr>
              <a:t>CrossRef</a:t>
            </a:r>
            <a:r>
              <a:rPr lang="en-IN" sz="1200" b="0" i="0" u="none" strike="noStrike" baseline="0" dirty="0">
                <a:latin typeface="TimesNewRomanPSMT"/>
              </a:rPr>
              <a:t>]</a:t>
            </a:r>
          </a:p>
          <a:p>
            <a:pPr algn="l"/>
            <a:r>
              <a:rPr lang="en-IN" sz="1200" b="0" i="0" u="none" strike="noStrike" baseline="0" dirty="0">
                <a:latin typeface="TimesNewRomanPSMT"/>
              </a:rPr>
              <a:t>[3] </a:t>
            </a:r>
            <a:r>
              <a:rPr lang="en-IN" sz="1200" b="0" i="0" u="none" strike="noStrike" baseline="0" dirty="0" err="1">
                <a:latin typeface="TimesNewRomanPSMT"/>
              </a:rPr>
              <a:t>Almarabeh</a:t>
            </a:r>
            <a:r>
              <a:rPr lang="en-IN" sz="1200" b="0" i="0" u="none" strike="noStrike" baseline="0" dirty="0">
                <a:latin typeface="TimesNewRomanPSMT"/>
              </a:rPr>
              <a:t>, H.; </a:t>
            </a:r>
            <a:r>
              <a:rPr lang="en-IN" sz="1200" b="0" i="0" u="none" strike="noStrike" baseline="0" dirty="0" err="1">
                <a:latin typeface="TimesNewRomanPSMT"/>
              </a:rPr>
              <a:t>Shatnawi</a:t>
            </a:r>
            <a:r>
              <a:rPr lang="en-IN" sz="1200" b="0" i="0" u="none" strike="noStrike" baseline="0" dirty="0">
                <a:latin typeface="TimesNewRomanPSMT"/>
              </a:rPr>
              <a:t>, M.; Yasin, M.B.; </a:t>
            </a:r>
            <a:r>
              <a:rPr lang="en-IN" sz="1200" b="0" i="0" u="none" strike="noStrike" baseline="0" dirty="0" err="1">
                <a:latin typeface="TimesNewRomanPSMT"/>
              </a:rPr>
              <a:t>Hmeidi</a:t>
            </a:r>
            <a:r>
              <a:rPr lang="en-IN" sz="1200" b="0" i="0" u="none" strike="noStrike" baseline="0" dirty="0">
                <a:latin typeface="TimesNewRomanPSMT"/>
              </a:rPr>
              <a:t>, I. (2020). Measuring and</a:t>
            </a:r>
          </a:p>
          <a:p>
            <a:pPr algn="l"/>
            <a:r>
              <a:rPr lang="en-US" sz="1200" b="0" i="0" u="none" strike="noStrike" baseline="0" dirty="0">
                <a:latin typeface="TimesNewRomanPSMT"/>
              </a:rPr>
              <a:t>Enhancing the Performance of Undergraduate Student Using Machine Learning</a:t>
            </a:r>
          </a:p>
          <a:p>
            <a:pPr algn="l"/>
            <a:r>
              <a:rPr lang="en-US" sz="1200" b="0" i="0" u="none" strike="noStrike" baseline="0" dirty="0">
                <a:latin typeface="TimesNewRomanPSMT"/>
              </a:rPr>
              <a:t>Tools. In Proceedings of the 2020 11th International Conference on Information and</a:t>
            </a:r>
          </a:p>
          <a:p>
            <a:pPr algn="l"/>
            <a:r>
              <a:rPr lang="en-IN" sz="1200" b="0" i="0" u="none" strike="noStrike" baseline="0" dirty="0">
                <a:latin typeface="TimesNewRomanPSMT"/>
              </a:rPr>
              <a:t>Communication Systems (ICICS), Copenhagen, Denmark, 24–26 August 2020; pp.</a:t>
            </a:r>
          </a:p>
          <a:p>
            <a:pPr algn="l"/>
            <a:r>
              <a:rPr lang="en-IN" sz="1200" b="0" i="0" u="none" strike="noStrike" baseline="0" dirty="0">
                <a:latin typeface="TimesNewRomanPSMT"/>
              </a:rPr>
              <a:t>261–265.</a:t>
            </a:r>
          </a:p>
          <a:p>
            <a:pPr algn="l"/>
            <a:r>
              <a:rPr lang="en-US" sz="1200" b="0" i="0" u="none" strike="noStrike" baseline="0" dirty="0">
                <a:latin typeface="TimesNewRomanPSMT"/>
              </a:rPr>
              <a:t>[4] </a:t>
            </a:r>
            <a:r>
              <a:rPr lang="en-US" sz="1200" b="0" i="0" u="none" strike="noStrike" baseline="0" dirty="0" err="1">
                <a:latin typeface="TimesNewRomanPSMT"/>
              </a:rPr>
              <a:t>Wakelam</a:t>
            </a:r>
            <a:r>
              <a:rPr lang="en-US" sz="1200" b="0" i="0" u="none" strike="noStrike" baseline="0" dirty="0">
                <a:latin typeface="TimesNewRomanPSMT"/>
              </a:rPr>
              <a:t>, E.; Jefferies, A.; Davey, N.; Sun, Y. (2020). The potential for student</a:t>
            </a:r>
          </a:p>
          <a:p>
            <a:pPr algn="l"/>
            <a:r>
              <a:rPr lang="en-US" sz="1200" b="0" i="0" u="none" strike="noStrike" baseline="0" dirty="0">
                <a:latin typeface="TimesNewRomanPSMT"/>
              </a:rPr>
              <a:t>performance prediction in small cohorts with minimal available attributes. Br. J.</a:t>
            </a:r>
          </a:p>
          <a:p>
            <a:pPr algn="l"/>
            <a:r>
              <a:rPr lang="en-US" sz="1200" b="0" i="0" u="none" strike="noStrike" baseline="0" dirty="0">
                <a:latin typeface="TimesNewRomanPSMT"/>
              </a:rPr>
              <a:t>Educ. Technol. 2020, 51, 347–370. [</a:t>
            </a:r>
            <a:r>
              <a:rPr lang="en-US" sz="1200" b="0" i="0" u="none" strike="noStrike" baseline="0" dirty="0" err="1">
                <a:latin typeface="TimesNewRomanPSMT"/>
              </a:rPr>
              <a:t>CrossRef</a:t>
            </a:r>
            <a:r>
              <a:rPr lang="en-US" sz="1200" b="0" i="0" u="none" strike="noStrike" baseline="0" dirty="0">
                <a:latin typeface="TimesNewRomanPSMT"/>
              </a:rPr>
              <a:t>]</a:t>
            </a:r>
          </a:p>
          <a:p>
            <a:pPr algn="l"/>
            <a:r>
              <a:rPr lang="en-US" sz="1200" b="0" i="0" u="none" strike="noStrike" baseline="0" dirty="0">
                <a:latin typeface="TimesNewRomanPSMT"/>
              </a:rPr>
              <a:t>[5] </a:t>
            </a:r>
            <a:r>
              <a:rPr lang="en-US" sz="1200" b="0" i="0" u="none" strike="noStrike" baseline="0" dirty="0" err="1">
                <a:latin typeface="TimesNewRomanPSMT"/>
              </a:rPr>
              <a:t>Zeineddine</a:t>
            </a:r>
            <a:r>
              <a:rPr lang="en-US" sz="1200" b="0" i="0" u="none" strike="noStrike" baseline="0" dirty="0">
                <a:latin typeface="TimesNewRomanPSMT"/>
              </a:rPr>
              <a:t>, H.; </a:t>
            </a:r>
            <a:r>
              <a:rPr lang="en-US" sz="1200" b="0" i="0" u="none" strike="noStrike" baseline="0" dirty="0" err="1">
                <a:latin typeface="TimesNewRomanPSMT"/>
              </a:rPr>
              <a:t>Braendle</a:t>
            </a:r>
            <a:r>
              <a:rPr lang="en-US" sz="1200" b="0" i="0" u="none" strike="noStrike" baseline="0" dirty="0">
                <a:latin typeface="TimesNewRomanPSMT"/>
              </a:rPr>
              <a:t>, U.; Farah, A. (2021). Enhancing prediction of student</a:t>
            </a:r>
          </a:p>
          <a:p>
            <a:pPr algn="l"/>
            <a:r>
              <a:rPr lang="en-US" sz="1200" b="0" i="0" u="none" strike="noStrike" baseline="0" dirty="0">
                <a:latin typeface="TimesNewRomanPSMT"/>
              </a:rPr>
              <a:t>success: Automated machine learning approach. </a:t>
            </a:r>
            <a:r>
              <a:rPr lang="en-US" sz="1200" b="0" i="0" u="none" strike="noStrike" baseline="0" dirty="0" err="1">
                <a:latin typeface="TimesNewRomanPSMT"/>
              </a:rPr>
              <a:t>Comput</a:t>
            </a:r>
            <a:r>
              <a:rPr lang="en-US" sz="1200" b="0" i="0" u="none" strike="noStrike" baseline="0" dirty="0">
                <a:latin typeface="TimesNewRomanPSMT"/>
              </a:rPr>
              <a:t>. </a:t>
            </a:r>
            <a:r>
              <a:rPr lang="en-US" sz="1200" b="0" i="0" u="none" strike="noStrike" baseline="0" dirty="0" err="1">
                <a:latin typeface="TimesNewRomanPSMT"/>
              </a:rPr>
              <a:t>Electr</a:t>
            </a:r>
            <a:r>
              <a:rPr lang="en-US" sz="1200" b="0" i="0" u="none" strike="noStrike" baseline="0" dirty="0">
                <a:latin typeface="TimesNewRomanPSMT"/>
              </a:rPr>
              <a:t>. Eng. 2021, 89,</a:t>
            </a:r>
          </a:p>
          <a:p>
            <a:pPr algn="l"/>
            <a:r>
              <a:rPr lang="en-IN" sz="1200" b="0" i="0" u="none" strike="noStrike" baseline="0" dirty="0">
                <a:latin typeface="TimesNewRomanPSMT"/>
              </a:rPr>
              <a:t>106903. [</a:t>
            </a:r>
            <a:r>
              <a:rPr lang="en-IN" sz="1200" b="0" i="0" u="none" strike="noStrike" baseline="0" dirty="0" err="1">
                <a:latin typeface="TimesNewRomanPSMT"/>
              </a:rPr>
              <a:t>CrossRef</a:t>
            </a:r>
            <a:r>
              <a:rPr lang="en-IN" sz="1200" b="0" i="0" u="none" strike="noStrike" baseline="0" dirty="0">
                <a:latin typeface="TimesNewRomanPSMT"/>
              </a:rPr>
              <a:t>]</a:t>
            </a:r>
          </a:p>
          <a:p>
            <a:pPr algn="l"/>
            <a:r>
              <a:rPr lang="en-US" sz="1200" b="0" i="0" u="none" strike="noStrike" baseline="0" dirty="0">
                <a:latin typeface="TimesNewRomanPSMT"/>
              </a:rPr>
              <a:t>[6] </a:t>
            </a:r>
            <a:r>
              <a:rPr lang="en-US" sz="1200" b="0" i="0" u="none" strike="noStrike" baseline="0" dirty="0" err="1">
                <a:latin typeface="TimesNewRomanPSMT"/>
              </a:rPr>
              <a:t>OuahiMariame</a:t>
            </a:r>
            <a:r>
              <a:rPr lang="en-US" sz="1200" b="0" i="0" u="none" strike="noStrike" baseline="0" dirty="0">
                <a:latin typeface="TimesNewRomanPSMT"/>
              </a:rPr>
              <a:t>, S.K. (2021). Feature Engineering, Mining for Predicting Student</a:t>
            </a:r>
          </a:p>
          <a:p>
            <a:pPr algn="l"/>
            <a:r>
              <a:rPr lang="en-US" sz="1200" b="0" i="0" u="none" strike="noStrike" baseline="0" dirty="0">
                <a:latin typeface="TimesNewRomanPSMT"/>
              </a:rPr>
              <a:t>Success based on Interaction with the Virtual Learning Environment using Artificial</a:t>
            </a:r>
          </a:p>
          <a:p>
            <a:pPr algn="l"/>
            <a:r>
              <a:rPr lang="en-IN" sz="1200" b="0" i="0" u="none" strike="noStrike" baseline="0" dirty="0">
                <a:latin typeface="TimesNewRomanPSMT"/>
              </a:rPr>
              <a:t>Neural Network. Ann. Rom. Soc. Cell Biol. 2021, 25, 12734–12746.</a:t>
            </a:r>
          </a:p>
          <a:p>
            <a:pPr algn="l"/>
            <a:r>
              <a:rPr lang="en-US" sz="1200" b="0" i="0" u="none" strike="noStrike" baseline="0" dirty="0">
                <a:latin typeface="TimesNewRomanPSMT"/>
              </a:rPr>
              <a:t>[7] Reddy, P.; Reddy, R. (2021). Student Performance </a:t>
            </a:r>
            <a:r>
              <a:rPr lang="en-US" sz="1200" b="0" i="0" u="none" strike="noStrike" baseline="0" dirty="0" err="1">
                <a:latin typeface="TimesNewRomanPSMT"/>
              </a:rPr>
              <a:t>Analyser</a:t>
            </a:r>
            <a:r>
              <a:rPr lang="en-US" sz="1200" b="0" i="0" u="none" strike="noStrike" baseline="0" dirty="0">
                <a:latin typeface="TimesNewRomanPSMT"/>
              </a:rPr>
              <a:t> Using Supervised</a:t>
            </a:r>
          </a:p>
          <a:p>
            <a:pPr algn="l"/>
            <a:r>
              <a:rPr lang="en-US" sz="1200" b="0" i="0" u="none" strike="noStrike" baseline="0" dirty="0">
                <a:latin typeface="TimesNewRomanPSMT"/>
              </a:rPr>
              <a:t>Learning Algorithms. Available online: https://easychair.org/publications/preprint/QhZK</a:t>
            </a:r>
          </a:p>
          <a:p>
            <a:pPr algn="l"/>
            <a:r>
              <a:rPr lang="en-US" sz="1200" b="0" i="0" u="none" strike="noStrike" baseline="0" dirty="0">
                <a:latin typeface="TimesNewRomanPSMT"/>
              </a:rPr>
              <a:t>(accessed on 4 August 2021).</a:t>
            </a:r>
          </a:p>
        </p:txBody>
      </p:sp>
      <p:sp>
        <p:nvSpPr>
          <p:cNvPr id="144" name="Google Shape;144;g5cc8714c89_2_35"/>
          <p:cNvSpPr txBox="1"/>
          <p:nvPr/>
        </p:nvSpPr>
        <p:spPr>
          <a:xfrm>
            <a:off x="375529" y="-1"/>
            <a:ext cx="2874298" cy="72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145" name="Google Shape;145;g5cc8714c89_2_3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46" name="Google Shape;146;g5cc8714c89_2_35"/>
          <p:cNvSpPr txBox="1"/>
          <p:nvPr/>
        </p:nvSpPr>
        <p:spPr>
          <a:xfrm>
            <a:off x="1379346" y="6055962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MITSoE, Loni Kalbhor</a:t>
            </a:r>
            <a:endParaRPr sz="1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g5cc8714c89_2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1379346" y="6055962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MITSoE, Loni Kalbhor</a:t>
            </a:r>
            <a:endParaRPr sz="1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1792145" y="2374230"/>
            <a:ext cx="53305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1379346" y="6055962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MITSoE, Loni Kalbhor</a:t>
            </a:r>
            <a:endParaRPr sz="1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1792145" y="2374230"/>
            <a:ext cx="53305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cc8714c89_0_4"/>
          <p:cNvSpPr txBox="1">
            <a:spLocks noGrp="1"/>
          </p:cNvSpPr>
          <p:nvPr>
            <p:ph type="title"/>
          </p:nvPr>
        </p:nvSpPr>
        <p:spPr>
          <a:xfrm>
            <a:off x="830592" y="408046"/>
            <a:ext cx="6932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7" name="Google Shape;57;g5cc8714c89_0_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8" name="Google Shape;58;g5cc8714c89_0_4"/>
          <p:cNvSpPr txBox="1"/>
          <p:nvPr/>
        </p:nvSpPr>
        <p:spPr>
          <a:xfrm>
            <a:off x="1379346" y="6055962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MITSoE, Loni Kalbhor</a:t>
            </a:r>
            <a:endParaRPr sz="1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g5cc8714c89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5cc8714c89_0_4"/>
          <p:cNvSpPr txBox="1"/>
          <p:nvPr/>
        </p:nvSpPr>
        <p:spPr>
          <a:xfrm>
            <a:off x="830590" y="1284140"/>
            <a:ext cx="7848600" cy="4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Concepts &amp; Methods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of gaps &amp; scope of work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6" name="Google Shape;66;p4"/>
          <p:cNvSpPr txBox="1"/>
          <p:nvPr/>
        </p:nvSpPr>
        <p:spPr>
          <a:xfrm>
            <a:off x="417107" y="224589"/>
            <a:ext cx="80103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lang="en-US" sz="2200" b="0" i="0" u="none" strike="noStrike" cap="non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1379346" y="6104088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MITSoE, Loni Kalbhor</a:t>
            </a:r>
            <a:endParaRPr sz="1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/>
          <p:nvPr/>
        </p:nvSpPr>
        <p:spPr>
          <a:xfrm>
            <a:off x="497542" y="903763"/>
            <a:ext cx="80889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NewRomanPSMT"/>
              </a:rPr>
              <a:t>The project's fundamental aim is to harness the power of machine learning to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understand the intricate web of factors that influence student performance. With a focus on predictive analytics, it seeks to develop a model capable of anticipating academic outcomes with precision. 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By scrutinizing a myriad of student attributes, encompassing </a:t>
            </a:r>
            <a:r>
              <a:rPr lang="en-US" sz="1800" dirty="0">
                <a:latin typeface="TimesNewRomanPSMT"/>
              </a:rPr>
              <a:t>h</a:t>
            </a:r>
            <a:r>
              <a:rPr lang="en-US" sz="1800" b="0" i="0" u="none" strike="noStrike" baseline="0" dirty="0">
                <a:latin typeface="TimesNewRomanPSMT"/>
              </a:rPr>
              <a:t>istorical academic records, attendance patterns, examination results, and other relevant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parameters, this project endeavors to provide a holistic view of student performance.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6" name="Google Shape;76;p6"/>
          <p:cNvSpPr txBox="1"/>
          <p:nvPr/>
        </p:nvSpPr>
        <p:spPr>
          <a:xfrm>
            <a:off x="528744" y="325664"/>
            <a:ext cx="80103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r>
              <a:rPr lang="en-US" sz="2200" b="0" i="0" u="none" strike="noStrike" cap="non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7" name="Google Shape;77;p6"/>
          <p:cNvSpPr txBox="1"/>
          <p:nvPr/>
        </p:nvSpPr>
        <p:spPr>
          <a:xfrm>
            <a:off x="1379346" y="6104088"/>
            <a:ext cx="73788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MITSoE, Loni Kalbhor</a:t>
            </a:r>
            <a:endParaRPr sz="1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6"/>
          <p:cNvSpPr txBox="1"/>
          <p:nvPr/>
        </p:nvSpPr>
        <p:spPr>
          <a:xfrm>
            <a:off x="489450" y="903763"/>
            <a:ext cx="8088900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MT"/>
              </a:rPr>
              <a:t>In the realm of education, the diverse range of student behaviors, learning patterns, and academic requirements often pose a challenge for educators and students to improve their employability.</a:t>
            </a:r>
          </a:p>
          <a:p>
            <a:pPr algn="l"/>
            <a:endParaRPr dirty="0"/>
          </a:p>
        </p:txBody>
      </p:sp>
      <p:sp>
        <p:nvSpPr>
          <p:cNvPr id="80" name="Google Shape;80;p6"/>
          <p:cNvSpPr txBox="1"/>
          <p:nvPr/>
        </p:nvSpPr>
        <p:spPr>
          <a:xfrm>
            <a:off x="450144" y="2697741"/>
            <a:ext cx="80889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US" b="0" i="0" u="none" strike="noStrike" baseline="0" dirty="0">
                <a:latin typeface="TimesNewRomanPSMT"/>
              </a:rPr>
              <a:t>Develop a machine learning model to accurately predict student</a:t>
            </a:r>
          </a:p>
          <a:p>
            <a:pPr algn="l"/>
            <a:r>
              <a:rPr lang="en-US" b="0" i="0" u="none" strike="noStrike" baseline="0" dirty="0">
                <a:latin typeface="TimesNewRomanPSMT"/>
              </a:rPr>
              <a:t>performance in upcoming semester exams.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● </a:t>
            </a:r>
            <a:r>
              <a:rPr lang="en-US" b="0" i="0" u="none" strike="noStrike" baseline="0" dirty="0">
                <a:latin typeface="TimesNewRomanPSMT"/>
              </a:rPr>
              <a:t>Create an educational application that offers personalized feedback and</a:t>
            </a:r>
          </a:p>
          <a:p>
            <a:pPr algn="l"/>
            <a:r>
              <a:rPr lang="en-US" b="0" i="0" u="none" strike="noStrike" baseline="0" dirty="0">
                <a:latin typeface="TimesNewRomanPSMT"/>
              </a:rPr>
              <a:t>recommendations to motivate and assist students.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● </a:t>
            </a:r>
            <a:r>
              <a:rPr lang="en-US" b="0" i="0" u="none" strike="noStrike" baseline="0" dirty="0">
                <a:latin typeface="TimesNewRomanPSMT"/>
              </a:rPr>
              <a:t>Enable real-time monitoring of student performance throughout the</a:t>
            </a:r>
          </a:p>
          <a:p>
            <a:pPr algn="l"/>
            <a:r>
              <a:rPr lang="en-US" b="0" i="0" u="none" strike="noStrike" baseline="0" dirty="0">
                <a:latin typeface="TimesNewRomanPSMT"/>
              </a:rPr>
              <a:t>semester, allowing for timely interventions.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● </a:t>
            </a:r>
            <a:r>
              <a:rPr lang="en-US" b="0" i="0" u="none" strike="noStrike" baseline="0" dirty="0">
                <a:latin typeface="TimesNewRomanPSMT"/>
              </a:rPr>
              <a:t>Implement an adaptive learning system that tailors educational content to</a:t>
            </a:r>
          </a:p>
          <a:p>
            <a:pPr algn="l"/>
            <a:r>
              <a:rPr lang="en-IN" b="0" i="0" u="none" strike="noStrike" baseline="0" dirty="0">
                <a:latin typeface="TimesNewRomanPSMT"/>
              </a:rPr>
              <a:t>individual student needs.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● </a:t>
            </a:r>
            <a:r>
              <a:rPr lang="en-US" b="0" i="0" u="none" strike="noStrike" baseline="0" dirty="0">
                <a:latin typeface="TimesNewRomanPSMT"/>
              </a:rPr>
              <a:t>Enhance the overall quality of the educational experience by leveraging</a:t>
            </a:r>
          </a:p>
          <a:p>
            <a:pPr algn="l"/>
            <a:r>
              <a:rPr lang="en-US" b="0" i="0" u="none" strike="noStrike" baseline="0" dirty="0">
                <a:latin typeface="TimesNewRomanPSMT"/>
              </a:rPr>
              <a:t>technology to improve academic outcomes.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● </a:t>
            </a:r>
            <a:r>
              <a:rPr lang="en-US" b="0" i="0" u="none" strike="noStrike" baseline="0" dirty="0">
                <a:latin typeface="TimesNewRomanPSMT"/>
              </a:rPr>
              <a:t>Support educators and institutions in proactively addressing academic</a:t>
            </a:r>
          </a:p>
          <a:p>
            <a:pPr algn="l"/>
            <a:r>
              <a:rPr lang="en-US" b="0" i="0" u="none" strike="noStrike" baseline="0" dirty="0">
                <a:latin typeface="TimesNewRomanPSMT"/>
              </a:rPr>
              <a:t>challenges and fostering student success.</a:t>
            </a:r>
            <a:endParaRPr sz="1100" dirty="0"/>
          </a:p>
        </p:txBody>
      </p:sp>
      <p:sp>
        <p:nvSpPr>
          <p:cNvPr id="81" name="Google Shape;81;p6"/>
          <p:cNvSpPr txBox="1"/>
          <p:nvPr/>
        </p:nvSpPr>
        <p:spPr>
          <a:xfrm>
            <a:off x="489450" y="2119641"/>
            <a:ext cx="80103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r>
              <a:rPr lang="en-US" sz="2200" b="0" i="0" u="none" strike="noStrike" cap="non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7" name="Google Shape;87;p8"/>
          <p:cNvSpPr txBox="1"/>
          <p:nvPr/>
        </p:nvSpPr>
        <p:spPr>
          <a:xfrm>
            <a:off x="417094" y="-11"/>
            <a:ext cx="80103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Concepts and Methods</a:t>
            </a:r>
            <a:r>
              <a:rPr lang="en-US" sz="22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IN" dirty="0"/>
          </a:p>
        </p:txBody>
      </p:sp>
      <p:sp>
        <p:nvSpPr>
          <p:cNvPr id="88" name="Google Shape;88;p8"/>
          <p:cNvSpPr txBox="1"/>
          <p:nvPr/>
        </p:nvSpPr>
        <p:spPr>
          <a:xfrm>
            <a:off x="1379346" y="6104088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</a:t>
            </a:r>
            <a:r>
              <a:rPr lang="en-US" sz="1800" b="1" i="1" u="none" strike="noStrike" cap="none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MITSoE</a:t>
            </a:r>
            <a:r>
              <a:rPr lang="en-US" sz="1800" b="1" i="1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Loni </a:t>
            </a:r>
            <a:r>
              <a:rPr lang="en-US" sz="1800" b="1" i="1" u="none" strike="noStrike" cap="none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Kalbhor</a:t>
            </a:r>
            <a:endParaRPr sz="1800" b="1" i="1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8"/>
          <p:cNvSpPr txBox="1"/>
          <p:nvPr/>
        </p:nvSpPr>
        <p:spPr>
          <a:xfrm>
            <a:off x="409574" y="601375"/>
            <a:ext cx="8208443" cy="4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baseline="0" dirty="0">
                <a:latin typeface="TimesNewRomanPSMT"/>
              </a:rPr>
              <a:t>Python, scikit-learn, pandas, and machine learning are powerful tools and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technologies that are integral to your project, "Student Performance Prediction.”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i="0" u="none" strike="noStrike" baseline="0" dirty="0">
                <a:latin typeface="TimesNewRomanPS-BoldMT"/>
              </a:rPr>
              <a:t>Random Forest Regressor: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TimesNewRomanPSMT"/>
              </a:rPr>
              <a:t>Random Forest is an ensemble learning technique that combines multiple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decision trees to make more accurate predictions.</a:t>
            </a:r>
          </a:p>
          <a:p>
            <a:pPr algn="l"/>
            <a:r>
              <a:rPr lang="en-IN" sz="1800" b="1" i="0" u="none" strike="noStrike" baseline="0" dirty="0">
                <a:latin typeface="TimesNewRomanPS-BoldMT"/>
              </a:rPr>
              <a:t>MLP Regressor (Multi-Layer Perceptron):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TimesNewRomanPSMT"/>
              </a:rPr>
              <a:t>MLP is a type of artificial neural network with multiple layers of</a:t>
            </a:r>
          </a:p>
          <a:p>
            <a:pPr algn="l"/>
            <a:r>
              <a:rPr lang="en-IN" sz="1800" b="0" i="0" u="none" strike="noStrike" baseline="0" dirty="0">
                <a:latin typeface="TimesNewRomanPSMT"/>
              </a:rPr>
              <a:t>interconnected neurons.</a:t>
            </a:r>
            <a:endParaRPr lang="en-US" sz="1800" dirty="0">
              <a:latin typeface="TimesNewRomanPSMT"/>
            </a:endParaRPr>
          </a:p>
          <a:p>
            <a:pPr algn="l"/>
            <a:r>
              <a:rPr lang="en-US" sz="1800" dirty="0">
                <a:latin typeface="TimesNewRomanPSMT"/>
              </a:rPr>
              <a:t>K-Nearest Neighbor (KNN):</a:t>
            </a:r>
          </a:p>
          <a:p>
            <a:pPr algn="l"/>
            <a:r>
              <a:rPr lang="en-US" sz="1800" dirty="0">
                <a:latin typeface="TimesNewRomanPSMT"/>
              </a:rPr>
              <a:t>● KNN is an instance-based learning algorithm that makes predictions based</a:t>
            </a:r>
          </a:p>
          <a:p>
            <a:pPr algn="l"/>
            <a:r>
              <a:rPr lang="en-US" sz="1800" dirty="0">
                <a:latin typeface="TimesNewRomanPSMT"/>
              </a:rPr>
              <a:t>on the similarity between data points.</a:t>
            </a:r>
          </a:p>
          <a:p>
            <a:pPr algn="l"/>
            <a:r>
              <a:rPr lang="en-US" sz="1800" dirty="0">
                <a:latin typeface="TimesNewRomanPSMT"/>
              </a:rPr>
              <a:t>J48 Decision Tree Regressor:</a:t>
            </a:r>
          </a:p>
          <a:p>
            <a:pPr algn="l"/>
            <a:r>
              <a:rPr lang="en-US" sz="1800" dirty="0">
                <a:latin typeface="TimesNewRomanPSMT"/>
              </a:rPr>
              <a:t>● J48 is a decision tree-based algorithm designed for regression tasks.</a:t>
            </a:r>
          </a:p>
          <a:p>
            <a:pPr algn="l"/>
            <a:r>
              <a:rPr lang="en-US" sz="1800" dirty="0">
                <a:latin typeface="TimesNewRomanPSMT"/>
              </a:rPr>
              <a:t>● It's known for its interpretability and simplicity in modeling complex</a:t>
            </a:r>
          </a:p>
          <a:p>
            <a:pPr algn="l"/>
            <a:r>
              <a:rPr lang="en-US" sz="1800" dirty="0">
                <a:latin typeface="TimesNewRomanPSMT"/>
              </a:rPr>
              <a:t>relationships.</a:t>
            </a:r>
          </a:p>
          <a:p>
            <a:pPr algn="l"/>
            <a:endParaRPr lang="en-US" sz="1800" b="0" i="0" u="none" strike="noStrike" baseline="0" dirty="0">
              <a:latin typeface="TimesNewRomanPSMT"/>
            </a:endParaRPr>
          </a:p>
          <a:p>
            <a:pPr algn="l"/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FEB37-5446-1013-52D9-00969861B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305" y="478799"/>
            <a:ext cx="8073390" cy="2154436"/>
          </a:xfrm>
        </p:spPr>
        <p:txBody>
          <a:bodyPr/>
          <a:lstStyle/>
          <a:p>
            <a:r>
              <a:rPr lang="en-US" sz="2000" dirty="0"/>
              <a:t>Artificial Neural Network:</a:t>
            </a:r>
          </a:p>
          <a:p>
            <a:r>
              <a:rPr lang="en-US" sz="2000" dirty="0"/>
              <a:t>● Neural networks, particularly feedforward neural networks, have been</a:t>
            </a:r>
          </a:p>
          <a:p>
            <a:r>
              <a:rPr lang="en-US" sz="2000" dirty="0"/>
              <a:t>widely used for regression tasks. Support Vector Machine (SVM):</a:t>
            </a:r>
          </a:p>
          <a:p>
            <a:r>
              <a:rPr lang="en-US" sz="2000" dirty="0"/>
              <a:t>● SVM is a powerful algorithm for regression tasks that aims to find the optimal hyperplane to minimize prediction error.</a:t>
            </a:r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3DD44-88DE-D222-E940-0626DD62D8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7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0" name="Google Shape;100;p9"/>
          <p:cNvSpPr txBox="1"/>
          <p:nvPr/>
        </p:nvSpPr>
        <p:spPr>
          <a:xfrm>
            <a:off x="417094" y="224589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Literature Survey</a:t>
            </a:r>
            <a:r>
              <a:rPr lang="en-US" sz="22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01" name="Google Shape;101;p9"/>
          <p:cNvSpPr txBox="1"/>
          <p:nvPr/>
        </p:nvSpPr>
        <p:spPr>
          <a:xfrm>
            <a:off x="1379346" y="6104088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MITSoE, Loni Kalbhor</a:t>
            </a:r>
            <a:endParaRPr sz="1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9E7B12-17F1-47D5-370F-C9DDEA083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94" y="892044"/>
            <a:ext cx="6002851" cy="43977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417094" y="224589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Tools and Languages</a:t>
            </a:r>
            <a:r>
              <a:rPr lang="en-US" sz="22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1379346" y="6104088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MITSoE, Loni Kalbhor</a:t>
            </a:r>
            <a:endParaRPr sz="1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0"/>
          <p:cNvSpPr txBox="1"/>
          <p:nvPr/>
        </p:nvSpPr>
        <p:spPr>
          <a:xfrm>
            <a:off x="779275" y="1286325"/>
            <a:ext cx="8010300" cy="4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300" dirty="0">
                <a:latin typeface="Poppins Medium"/>
                <a:ea typeface="Poppins Medium"/>
                <a:cs typeface="Poppins Medium"/>
                <a:sym typeface="Poppins Medium"/>
              </a:rPr>
              <a:t>Python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300" dirty="0">
                <a:latin typeface="Poppins Medium"/>
                <a:ea typeface="Poppins Medium"/>
                <a:cs typeface="Poppins Medium"/>
                <a:sym typeface="Poppins Medium"/>
              </a:rPr>
              <a:t>VS code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300" dirty="0">
                <a:latin typeface="Poppins Medium"/>
                <a:ea typeface="Poppins Medium"/>
                <a:cs typeface="Poppins Medium"/>
                <a:sym typeface="Poppins Medium"/>
              </a:rPr>
              <a:t>Scikit-learn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300" dirty="0" err="1">
                <a:latin typeface="Poppins Medium"/>
                <a:ea typeface="Poppins Medium"/>
                <a:cs typeface="Poppins Medium"/>
                <a:sym typeface="Poppins Medium"/>
              </a:rPr>
              <a:t>Jupyter</a:t>
            </a:r>
            <a:r>
              <a:rPr lang="en-IN" sz="2300" dirty="0">
                <a:latin typeface="Poppins Medium"/>
                <a:ea typeface="Poppins Medium"/>
                <a:cs typeface="Poppins Medium"/>
                <a:sym typeface="Poppins Medium"/>
              </a:rPr>
              <a:t> Notebook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300" dirty="0">
                <a:latin typeface="Poppins Medium"/>
                <a:ea typeface="Poppins Medium"/>
                <a:cs typeface="Poppins Medium"/>
                <a:sym typeface="Poppins Medium"/>
              </a:rPr>
              <a:t>Pandas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417094" y="224589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Process and Architecture</a:t>
            </a:r>
            <a:r>
              <a:rPr lang="en-US" sz="22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70" name="Google Shape;170;p11"/>
          <p:cNvSpPr txBox="1"/>
          <p:nvPr/>
        </p:nvSpPr>
        <p:spPr>
          <a:xfrm>
            <a:off x="1379346" y="6104088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MITSoE, Loni Kalbhor</a:t>
            </a:r>
            <a:endParaRPr sz="1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1"/>
          <p:cNvSpPr txBox="1"/>
          <p:nvPr/>
        </p:nvSpPr>
        <p:spPr>
          <a:xfrm>
            <a:off x="532975" y="1130750"/>
            <a:ext cx="8556300" cy="4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800" b="1" i="0" u="none" strike="noStrike" baseline="0" dirty="0">
                <a:latin typeface="TimesNewRomanPS-BoldMT"/>
              </a:rPr>
              <a:t>Step 1: Data Collection and Feature Understanding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TimesNewRomanPSMT"/>
              </a:rPr>
              <a:t>Collect Historical Data: Gather historical data from educational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institutions, including student demographics, past performance,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attendance, and other relevant features.</a:t>
            </a:r>
          </a:p>
          <a:p>
            <a:pPr algn="l"/>
            <a:r>
              <a:rPr lang="en-IN" sz="1800" b="1" i="0" u="none" strike="noStrike" baseline="0" dirty="0">
                <a:latin typeface="TimesNewRomanPS-BoldMT"/>
              </a:rPr>
              <a:t>Step 2: Model Development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TimesNewRomanPSMT"/>
              </a:rPr>
              <a:t>Choose Algorithms: Select machine learning algorithms suitable for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regression tasks, such as Random Forest, Support Vector Machine, and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Neural Networks, based on the dataset and problem complexity.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TimesNewRomanPSMT"/>
              </a:rPr>
              <a:t>Model Training: Train the selected models on the historical dataset using a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portion for training and another for validation.</a:t>
            </a:r>
            <a:endParaRPr lang="en-US" sz="1800" dirty="0">
              <a:latin typeface="TimesNewRomanPSMT"/>
            </a:endParaRPr>
          </a:p>
          <a:p>
            <a:pPr algn="l"/>
            <a:r>
              <a:rPr lang="en-US" sz="1800" b="1" i="0" u="none" strike="noStrike" baseline="0" dirty="0">
                <a:latin typeface="TimesNewRomanPS-BoldMT"/>
              </a:rPr>
              <a:t>Step 3: Cloud Integration and Real-Time Data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TimesNewRomanPSMT"/>
              </a:rPr>
              <a:t>Cloud Infrastructure: Set up a cloud-based environment (e.g., AWS,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Azure, Google Cloud) for deploying and serving machine learning models.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TimesNewRomanPSMT"/>
              </a:rPr>
              <a:t>API Development: Create APIs to enable real-time data interaction with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the cloud-based system. The app interface should send student data to</a:t>
            </a:r>
          </a:p>
          <a:p>
            <a:pPr algn="l"/>
            <a:r>
              <a:rPr lang="en-IN" sz="1800" b="0" i="0" u="none" strike="noStrike" baseline="0" dirty="0">
                <a:latin typeface="TimesNewRomanPSMT"/>
              </a:rPr>
              <a:t>these APIs.</a:t>
            </a:r>
            <a:endParaRPr dirty="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1500</Words>
  <Application>Microsoft Office PowerPoint</Application>
  <PresentationFormat>On-screen Show (4:3)</PresentationFormat>
  <Paragraphs>178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Poppins</vt:lpstr>
      <vt:lpstr>Calibri</vt:lpstr>
      <vt:lpstr>Century Schoolbook</vt:lpstr>
      <vt:lpstr>TimesNewRomanPS-BoldMT</vt:lpstr>
      <vt:lpstr>Times New Roman</vt:lpstr>
      <vt:lpstr>ArialMT</vt:lpstr>
      <vt:lpstr>TimesNewRomanPSMT</vt:lpstr>
      <vt:lpstr>Poppins Medium</vt:lpstr>
      <vt:lpstr>Office Theme</vt:lpstr>
      <vt:lpstr>“Student Performance Prediction”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“Student Performance Prediction”</dc:title>
  <dc:creator>Hp</dc:creator>
  <cp:lastModifiedBy>Raj Aryan</cp:lastModifiedBy>
  <cp:revision>4</cp:revision>
  <dcterms:created xsi:type="dcterms:W3CDTF">2018-12-06T11:05:22Z</dcterms:created>
  <dcterms:modified xsi:type="dcterms:W3CDTF">2023-11-02T14:43:30Z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2018-12-06T00:00:00Z</vt:filetime>
  </property>
</Properties>
</file>