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8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44" r:id="rId11"/>
    <p:sldId id="363" r:id="rId12"/>
    <p:sldId id="365" r:id="rId13"/>
    <p:sldId id="366" r:id="rId14"/>
    <p:sldId id="364" r:id="rId15"/>
    <p:sldId id="367" r:id="rId16"/>
    <p:sldId id="368" r:id="rId17"/>
    <p:sldId id="370" r:id="rId18"/>
    <p:sldId id="369" r:id="rId19"/>
    <p:sldId id="371" r:id="rId20"/>
    <p:sldId id="37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B1E"/>
    <a:srgbClr val="FF33CC"/>
    <a:srgbClr val="00FFFF"/>
    <a:srgbClr val="FF9900"/>
    <a:srgbClr val="FFCCCC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6" autoAdjust="0"/>
    <p:restoredTop sz="99111" autoAdjust="0"/>
  </p:normalViewPr>
  <p:slideViewPr>
    <p:cSldViewPr>
      <p:cViewPr varScale="1">
        <p:scale>
          <a:sx n="65" d="100"/>
          <a:sy n="65" d="100"/>
        </p:scale>
        <p:origin x="38" y="6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B207-48E9-427D-8AE6-5E74608E6763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E52F-2E1A-4C2C-BAC4-ED51E20D3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2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8F8C53-FFF8-4DE5-9E1E-2D1C7CF18BAF}" type="datetimeFigureOut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79C09F-A67F-482F-A2DF-EA851D1C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/>
          <p:cNvSpPr>
            <a:spLocks noChangeArrowheads="1"/>
          </p:cNvSpPr>
          <p:nvPr userDrawn="1"/>
        </p:nvSpPr>
        <p:spPr bwMode="gray">
          <a:xfrm>
            <a:off x="1830389" y="609600"/>
            <a:ext cx="3586437" cy="406400"/>
          </a:xfrm>
          <a:prstGeom prst="rect">
            <a:avLst/>
          </a:prstGeom>
          <a:solidFill>
            <a:srgbClr val="2C4DAA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700" smtClean="0">
                <a:solidFill>
                  <a:schemeClr val="bg1"/>
                </a:solidFill>
              </a:rPr>
              <a:t>Software Engineering Solutions, Inc.</a:t>
            </a:r>
            <a:endParaRPr lang="en-US" sz="1700">
              <a:solidFill>
                <a:schemeClr val="bg1"/>
              </a:solidFill>
            </a:endParaRPr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0112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Tomcat Administration</a:t>
            </a: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l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>
                <a:solidFill>
                  <a:schemeClr val="bg1"/>
                </a:solidFill>
              </a:rPr>
              <a:t>© Copyright IBM Corporation 2010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2012</a:t>
            </a:r>
            <a:endParaRPr lang="en-US"/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678578" y="6096000"/>
            <a:ext cx="2262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>
                <a:solidFill>
                  <a:schemeClr val="bg1"/>
                </a:solidFill>
              </a:rPr>
              <a:t>© Copyright </a:t>
            </a:r>
            <a:r>
              <a:rPr lang="en-US" sz="1000" b="1" smtClean="0">
                <a:solidFill>
                  <a:schemeClr val="bg1"/>
                </a:solidFill>
              </a:rPr>
              <a:t>Damodar </a:t>
            </a:r>
            <a:r>
              <a:rPr lang="en-US" sz="1000" b="1" err="1" smtClean="0">
                <a:solidFill>
                  <a:schemeClr val="bg1"/>
                </a:solidFill>
              </a:rPr>
              <a:t>Chetty</a:t>
            </a:r>
            <a:r>
              <a:rPr lang="en-US" sz="1000" b="1" smtClean="0">
                <a:solidFill>
                  <a:schemeClr val="bg1"/>
                </a:solidFill>
              </a:rPr>
              <a:t> 2018</a:t>
            </a:r>
            <a:endParaRPr lang="en-US" sz="1000" b="1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28036" name="Rectangle 3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  <a:ln algn="ctr"/>
        </p:spPr>
        <p:txBody>
          <a:bodyPr lIns="91440" tIns="18000" rIns="91440"/>
          <a:lstStyle>
            <a:lvl1pPr marL="0" indent="0" eaLnBrk="1" hangingPunct="1">
              <a:buFont typeface="Wingdings" pitchFamily="2" charset="2"/>
              <a:buNone/>
              <a:defRPr sz="2000" smtClean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2803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905000"/>
            <a:ext cx="6096000" cy="914400"/>
          </a:xfrm>
          <a:ln algn="ctr"/>
        </p:spPr>
        <p:txBody>
          <a:bodyPr lIns="91440" rIns="91440" anchor="b"/>
          <a:lstStyle>
            <a:lvl1pPr eaLnBrk="1" hangingPunct="1">
              <a:defRPr sz="3200" b="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1828800" y="426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8800" y="2895600"/>
            <a:ext cx="5105400" cy="9144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Box 8"/>
          <p:cNvSpPr txBox="1">
            <a:spLocks noChangeArrowheads="1"/>
          </p:cNvSpPr>
          <p:nvPr userDrawn="1"/>
        </p:nvSpPr>
        <p:spPr bwMode="auto">
          <a:xfrm>
            <a:off x="-68044" y="6096000"/>
            <a:ext cx="27350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0" smtClean="0">
                <a:solidFill>
                  <a:schemeClr val="bg1"/>
                </a:solidFill>
              </a:rPr>
              <a:t>SEIS</a:t>
            </a:r>
            <a:r>
              <a:rPr lang="en-US" sz="1000" b="1" i="0" baseline="0" smtClean="0">
                <a:solidFill>
                  <a:schemeClr val="bg1"/>
                </a:solidFill>
              </a:rPr>
              <a:t> 603 Found. of Software Dev - Python</a:t>
            </a:r>
            <a:endParaRPr lang="en-US" sz="10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noFill/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65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u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4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smtClean="0"/>
              <a:t>Click to edit Master title style</a:t>
            </a:r>
            <a:endParaRPr lang="en-US" kern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3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3DF5-8A89-457B-B515-8508C4B30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hidden"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4037"/>
            <a:ext cx="8229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Header text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96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Level One Text</a:t>
            </a:r>
          </a:p>
          <a:p>
            <a:pPr lvl="1"/>
            <a:r>
              <a:rPr lang="en-US" smtClean="0"/>
              <a:t>Level Two Text</a:t>
            </a:r>
          </a:p>
          <a:p>
            <a:pPr lvl="2"/>
            <a:r>
              <a:rPr lang="en-US" smtClean="0"/>
              <a:t>Level Three Text</a:t>
            </a:r>
          </a:p>
          <a:p>
            <a:pPr lvl="3"/>
            <a:r>
              <a:rPr lang="en-US" smtClean="0"/>
              <a:t>Level Four Text</a:t>
            </a:r>
          </a:p>
          <a:p>
            <a:pPr lvl="4"/>
            <a:r>
              <a:rPr lang="en-US" smtClean="0"/>
              <a:t>Level Five Text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293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 userDrawn="1"/>
        </p:nvSpPr>
        <p:spPr bwMode="auto">
          <a:xfrm>
            <a:off x="1554804" y="652938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800" smtClean="0">
                <a:solidFill>
                  <a:schemeClr val="bg1"/>
                </a:solidFill>
              </a:rPr>
              <a:t> </a:t>
            </a:r>
            <a:endParaRPr lang="en-US" altLang="en-US" sz="800">
              <a:solidFill>
                <a:schemeClr val="bg1"/>
              </a:solidFill>
            </a:endParaRP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0" y="6483351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 b="1">
                <a:solidFill>
                  <a:schemeClr val="bg1"/>
                </a:solidFill>
              </a:rPr>
              <a:t>© Copyright </a:t>
            </a:r>
            <a:r>
              <a:rPr lang="en-US" sz="800" b="1" baseline="0" smtClean="0">
                <a:solidFill>
                  <a:schemeClr val="bg1"/>
                </a:solidFill>
              </a:rPr>
              <a:t> Damodar </a:t>
            </a:r>
            <a:r>
              <a:rPr lang="en-US" sz="800" b="1" baseline="0" err="1" smtClean="0">
                <a:solidFill>
                  <a:schemeClr val="bg1"/>
                </a:solidFill>
              </a:rPr>
              <a:t>Chetty</a:t>
            </a:r>
            <a:r>
              <a:rPr lang="en-US" sz="800" b="1" smtClean="0">
                <a:solidFill>
                  <a:schemeClr val="bg1"/>
                </a:solidFill>
              </a:rPr>
              <a:t> 2018</a:t>
            </a:r>
            <a:endParaRPr lang="en-US" sz="800" b="1">
              <a:solidFill>
                <a:schemeClr val="bg1"/>
              </a:solidFill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0" y="526915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1558216" y="258726"/>
            <a:ext cx="40043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 smtClean="0">
                <a:solidFill>
                  <a:schemeClr val="bg1"/>
                </a:solidFill>
              </a:rPr>
              <a:t>SEIS</a:t>
            </a:r>
            <a:r>
              <a:rPr lang="en-US" sz="1400" b="1" baseline="0" smtClean="0">
                <a:solidFill>
                  <a:schemeClr val="bg1"/>
                </a:solidFill>
              </a:rPr>
              <a:t> 603 Found. of Software Dev - Python</a:t>
            </a:r>
            <a:endParaRPr lang="en-US" sz="1400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8" r:id="rId2"/>
    <p:sldLayoutId id="2147483809" r:id="rId3"/>
    <p:sldLayoutId id="2147483796" r:id="rId4"/>
    <p:sldLayoutId id="2147483811" r:id="rId5"/>
    <p:sldLayoutId id="2147483810" r:id="rId6"/>
    <p:sldLayoutId id="2147483801" r:id="rId7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sz="2000">
          <a:solidFill>
            <a:schemeClr val="tx1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itchFamily="2" charset="-122"/>
        <a:buChar char="-"/>
        <a:defRPr sz="1600">
          <a:solidFill>
            <a:schemeClr val="tx1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Damodar Chetty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838200" y="2133600"/>
            <a:ext cx="8153400" cy="914400"/>
          </a:xfrm>
        </p:spPr>
        <p:txBody>
          <a:bodyPr/>
          <a:lstStyle/>
          <a:p>
            <a:r>
              <a:rPr lang="en-US" smtClean="0"/>
              <a:t>SEIS 603 </a:t>
            </a:r>
            <a:br>
              <a:rPr lang="en-US" smtClean="0"/>
            </a:br>
            <a:r>
              <a:rPr lang="en-US" smtClean="0"/>
              <a:t>Foundations of Software Development </a:t>
            </a:r>
            <a:br>
              <a:rPr lang="en-US" smtClean="0"/>
            </a:br>
            <a:r>
              <a:rPr lang="en-US" smtClean="0"/>
              <a:t>-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Turtle Graphics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A simple way to introduce programming</a:t>
            </a:r>
          </a:p>
          <a:p>
            <a:pPr lvl="2"/>
            <a:r>
              <a:rPr lang="en-US" smtClean="0"/>
              <a:t>developed in 1966 as part of the Logo programming language</a:t>
            </a:r>
          </a:p>
          <a:p>
            <a:pPr lvl="2"/>
            <a:r>
              <a:rPr lang="en-US" smtClean="0"/>
              <a:t>metaphor:</a:t>
            </a:r>
          </a:p>
          <a:p>
            <a:pPr lvl="3"/>
            <a:r>
              <a:rPr lang="en-US" smtClean="0"/>
              <a:t>imagine a robotic turtle </a:t>
            </a:r>
          </a:p>
          <a:p>
            <a:pPr lvl="3"/>
            <a:r>
              <a:rPr lang="en-US" smtClean="0"/>
              <a:t>starts at (0,0) facing East (+ve x-axis)</a:t>
            </a:r>
          </a:p>
          <a:p>
            <a:pPr lvl="3"/>
            <a:r>
              <a:rPr lang="en-US" smtClean="0"/>
              <a:t>accepts simple movement commands </a:t>
            </a:r>
          </a:p>
          <a:p>
            <a:pPr lvl="4"/>
            <a:r>
              <a:rPr lang="en-US" smtClean="0"/>
              <a:t>move in a line</a:t>
            </a:r>
          </a:p>
          <a:p>
            <a:pPr lvl="4"/>
            <a:r>
              <a:rPr lang="en-US" smtClean="0"/>
              <a:t>change orientation by an angle</a:t>
            </a:r>
          </a:p>
          <a:p>
            <a:pPr lvl="4"/>
            <a:r>
              <a:rPr lang="en-US" smtClean="0"/>
              <a:t>as it moves, </a:t>
            </a:r>
            <a:r>
              <a:rPr lang="en-US"/>
              <a:t>its tail </a:t>
            </a:r>
            <a:r>
              <a:rPr lang="en-US" smtClean="0"/>
              <a:t>drags along, leaving a trail</a:t>
            </a:r>
          </a:p>
          <a:p>
            <a:pPr lvl="4"/>
            <a:r>
              <a:rPr lang="en-US" smtClean="0"/>
              <a:t>if you tell it to lift up its tail, it moves without leaving a trail</a:t>
            </a:r>
          </a:p>
          <a:p>
            <a:pPr lvl="3"/>
            <a:r>
              <a:rPr lang="en-US" smtClean="0"/>
              <a:t>has state in terms of colors and shapes</a:t>
            </a:r>
          </a:p>
          <a:p>
            <a:pPr lvl="2"/>
            <a:r>
              <a:rPr lang="en-US" smtClean="0"/>
              <a:t>complex shapes can be drawn by moving the turtle and setting its state</a:t>
            </a:r>
          </a:p>
          <a:p>
            <a:pPr lvl="3"/>
            <a:endParaRPr lang="en-US" smtClean="0"/>
          </a:p>
          <a:p>
            <a:pPr lvl="3"/>
            <a:endParaRPr lang="en-US" smtClean="0"/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73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Turtle Graphics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Relies on a Python module (turtle)</a:t>
            </a:r>
          </a:p>
          <a:p>
            <a:pPr lvl="2"/>
            <a:r>
              <a:rPr lang="en-US" smtClean="0"/>
              <a:t>Python.org &gt; Documentation &gt; Module Index &gt; Global Module Index</a:t>
            </a:r>
          </a:p>
          <a:p>
            <a:pPr lvl="1"/>
            <a:r>
              <a:rPr lang="en-US" smtClean="0"/>
              <a:t>A module is a Python library</a:t>
            </a:r>
          </a:p>
          <a:p>
            <a:pPr lvl="2"/>
            <a:r>
              <a:rPr lang="en-US" smtClean="0"/>
              <a:t>contains Python elements that can be reused in your programs</a:t>
            </a:r>
          </a:p>
          <a:p>
            <a:pPr lvl="2"/>
            <a:r>
              <a:rPr lang="en-US" smtClean="0"/>
              <a:t>must be imported before the elements can be used</a:t>
            </a:r>
          </a:p>
          <a:p>
            <a:pPr lvl="2"/>
            <a:r>
              <a:rPr lang="en-US" smtClean="0"/>
              <a:t>elements are accessed using dot 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473714"/>
            <a:ext cx="4724400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import turtle		# allow us to use the turtles library</a:t>
            </a: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wn = turtle.Screen()	# create instances of Python classes</a:t>
            </a: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alex = turtle.Turtle()</a:t>
            </a: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alex.forward(150)	# call methods on these instances</a:t>
            </a: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alex.left(90)</a:t>
            </a: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alex.forward(75)</a:t>
            </a: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wn.exitonclick()</a:t>
            </a:r>
          </a:p>
        </p:txBody>
      </p:sp>
    </p:spTree>
    <p:extLst>
      <p:ext uri="{BB962C8B-B14F-4D97-AF65-F5344CB8AC3E}">
        <p14:creationId xmlns:p14="http://schemas.microsoft.com/office/powerpoint/2010/main" val="4148098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Turtle Graphics - Instances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Instances can have</a:t>
            </a:r>
          </a:p>
          <a:p>
            <a:pPr lvl="2"/>
            <a:r>
              <a:rPr lang="en-US" smtClean="0"/>
              <a:t>methods  - things it can do</a:t>
            </a:r>
          </a:p>
          <a:p>
            <a:pPr lvl="2"/>
            <a:r>
              <a:rPr lang="en-US" smtClean="0"/>
              <a:t>attributes </a:t>
            </a:r>
          </a:p>
          <a:p>
            <a:pPr lvl="3"/>
            <a:r>
              <a:rPr lang="en-US" smtClean="0"/>
              <a:t>collectively, defines the current state of the object</a:t>
            </a:r>
            <a:br>
              <a:rPr lang="en-US" smtClean="0"/>
            </a:br>
            <a:r>
              <a:rPr lang="en-US" smtClean="0"/>
              <a:t>E.g., a Turtle instance has a color, a pen width, current position, heading, etc.</a:t>
            </a:r>
          </a:p>
          <a:p>
            <a:pPr lvl="1"/>
            <a:r>
              <a:rPr lang="en-US" smtClean="0"/>
              <a:t>can have many different instances of a class in the same program</a:t>
            </a:r>
          </a:p>
          <a:p>
            <a:pPr lvl="1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4473714"/>
            <a:ext cx="594360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import turtle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wn = turtle.Screen()</a:t>
            </a:r>
          </a:p>
          <a:p>
            <a:pPr lvl="0"/>
            <a:r>
              <a:rPr lang="en-US" altLang="en-US" sz="1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wn.bgcolor("lightgreen")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  # set the window background color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tess = turtle.Turtle()</a:t>
            </a:r>
          </a:p>
          <a:p>
            <a:pPr lvl="0"/>
            <a:r>
              <a:rPr lang="en-US" altLang="en-US" sz="1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tess.color("blue")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       # make tess blue</a:t>
            </a:r>
          </a:p>
          <a:p>
            <a:pPr lvl="0"/>
            <a:r>
              <a:rPr lang="en-US" altLang="en-US" sz="1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tess.pensize(3)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           # set the width of her pen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tess.forward(50)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tess.left(120)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tess.forward(50)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wn.exitonclick()                # wait for a user click on the canvas</a:t>
            </a:r>
          </a:p>
        </p:txBody>
      </p:sp>
    </p:spTree>
    <p:extLst>
      <p:ext uri="{BB962C8B-B14F-4D97-AF65-F5344CB8AC3E}">
        <p14:creationId xmlns:p14="http://schemas.microsoft.com/office/powerpoint/2010/main" val="979667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Turtle Graphics - Instances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can have many different instances of a class in the same program</a:t>
            </a:r>
          </a:p>
          <a:p>
            <a:pPr lvl="2"/>
            <a:r>
              <a:rPr lang="en-US"/>
              <a:t>e</a:t>
            </a:r>
            <a:r>
              <a:rPr lang="en-US" smtClean="0"/>
              <a:t>ach instance is an independent object, an instance of that type (class)</a:t>
            </a:r>
          </a:p>
          <a:p>
            <a:pPr lvl="2"/>
            <a:r>
              <a:rPr lang="en-US" smtClean="0"/>
              <a:t>each instance has its own state (attributes)</a:t>
            </a:r>
          </a:p>
          <a:p>
            <a:pPr lvl="1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2362200"/>
            <a:ext cx="5943600" cy="40934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import turtle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wn = turtle.Screen()             # Set up the window and its attributes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wn.bgcolor("lightgreen")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tess = turtle.Turtle()           # create tess and set some attributes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tess.color("hotpink")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tess.pensize(5)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alex = turtle.Turtle()           # create alex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tess.forward(80)                 # Let tess draw an equilateral triangle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tess.left(120)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tess.forward(80)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tess.left(120)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tess.forward(80)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tess.left(120)                   # complete the triangle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tess.right(180)                  # turn tess around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tess.forward(80)                 # move her away from the origin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alex.forward(50)                 # make alex draw a square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alex.left(90)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alex.forward(50)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alex.left(90)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alex.forward(50)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alex.left(90)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alex.forward(50)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alex.left(90)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wn.exitonclick()</a:t>
            </a:r>
          </a:p>
        </p:txBody>
      </p:sp>
    </p:spTree>
    <p:extLst>
      <p:ext uri="{BB962C8B-B14F-4D97-AF65-F5344CB8AC3E}">
        <p14:creationId xmlns:p14="http://schemas.microsoft.com/office/powerpoint/2010/main" val="685434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Modules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Data Modules </a:t>
            </a:r>
          </a:p>
          <a:p>
            <a:pPr lvl="2"/>
            <a:r>
              <a:rPr lang="en-US" smtClean="0"/>
              <a:t>an object of a Python class must first be initiated – an instance</a:t>
            </a:r>
          </a:p>
          <a:p>
            <a:pPr lvl="2"/>
            <a:r>
              <a:rPr lang="en-US" smtClean="0"/>
              <a:t>each instance has </a:t>
            </a:r>
          </a:p>
          <a:p>
            <a:pPr lvl="3"/>
            <a:r>
              <a:rPr lang="en-US" smtClean="0"/>
              <a:t>associated </a:t>
            </a:r>
            <a:r>
              <a:rPr lang="en-US"/>
              <a:t>state </a:t>
            </a:r>
            <a:r>
              <a:rPr lang="en-US" smtClean="0"/>
              <a:t>(data members)</a:t>
            </a:r>
          </a:p>
          <a:p>
            <a:pPr lvl="3"/>
            <a:r>
              <a:rPr lang="en-US" smtClean="0"/>
              <a:t>methods that can be invoked (behaviors)</a:t>
            </a:r>
          </a:p>
          <a:p>
            <a:pPr lvl="1"/>
            <a:r>
              <a:rPr lang="en-US" smtClean="0"/>
              <a:t>Utility Modules</a:t>
            </a:r>
          </a:p>
          <a:p>
            <a:pPr lvl="3"/>
            <a:r>
              <a:rPr lang="en-US" smtClean="0"/>
              <a:t>instance need not be constructed before methods are invoked</a:t>
            </a:r>
          </a:p>
          <a:p>
            <a:pPr lvl="3"/>
            <a:r>
              <a:rPr lang="en-US" smtClean="0"/>
              <a:t>but no individual state is possible</a:t>
            </a:r>
          </a:p>
          <a:p>
            <a:pPr lvl="3"/>
            <a:endParaRPr lang="en-US" smtClean="0"/>
          </a:p>
          <a:p>
            <a:pPr lvl="2"/>
            <a:endParaRPr lang="en-US" smtClean="0"/>
          </a:p>
          <a:p>
            <a:pPr lvl="1"/>
            <a:endParaRPr lang="en-US"/>
          </a:p>
        </p:txBody>
      </p:sp>
      <p:pic>
        <p:nvPicPr>
          <p:cNvPr id="5" name="Picture 4" descr="../_images/modreferenc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4000" r="3462" b="8001"/>
          <a:stretch/>
        </p:blipFill>
        <p:spPr bwMode="auto">
          <a:xfrm>
            <a:off x="757177" y="4781611"/>
            <a:ext cx="2971801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../_images/mathmod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" t="3657" r="3505" b="8553"/>
          <a:stretch/>
        </p:blipFill>
        <p:spPr bwMode="auto">
          <a:xfrm>
            <a:off x="5781261" y="4648200"/>
            <a:ext cx="26670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62000" y="4038037"/>
            <a:ext cx="3733800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import turtle</a:t>
            </a: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wn = turtle.Screen() # construct instances</a:t>
            </a: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alex = turtle.Turtle()</a:t>
            </a:r>
          </a:p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alex.forward(150)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# call methods on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instances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4038600"/>
            <a:ext cx="3733800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print(math.pi)</a:t>
            </a: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print(math.sqrt(2.0))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03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Turtle Graphics - Methods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3886200" cy="4925704"/>
          </a:xfrm>
        </p:spPr>
        <p:txBody>
          <a:bodyPr/>
          <a:lstStyle/>
          <a:p>
            <a:pPr lvl="1"/>
            <a:r>
              <a:rPr lang="en-US" smtClean="0"/>
              <a:t>Turtle Behaviors</a:t>
            </a:r>
          </a:p>
          <a:p>
            <a:pPr lvl="3"/>
            <a:r>
              <a:rPr lang="en-US" smtClean="0"/>
              <a:t>forward / backward (distance)</a:t>
            </a:r>
          </a:p>
          <a:p>
            <a:pPr lvl="3"/>
            <a:r>
              <a:rPr lang="en-US" smtClean="0"/>
              <a:t>right / left (angle)</a:t>
            </a:r>
          </a:p>
          <a:p>
            <a:pPr lvl="3"/>
            <a:r>
              <a:rPr lang="en-US" smtClean="0"/>
              <a:t>setposition(x,y)</a:t>
            </a:r>
          </a:p>
          <a:p>
            <a:pPr lvl="3"/>
            <a:r>
              <a:rPr lang="en-US" smtClean="0"/>
              <a:t>setx(x)/sety(y)</a:t>
            </a:r>
          </a:p>
          <a:p>
            <a:pPr lvl="3"/>
            <a:r>
              <a:rPr lang="en-US" smtClean="0"/>
              <a:t>setheading(to_angle)</a:t>
            </a:r>
          </a:p>
          <a:p>
            <a:pPr lvl="3"/>
            <a:r>
              <a:rPr lang="en-US" smtClean="0"/>
              <a:t>home() </a:t>
            </a:r>
          </a:p>
          <a:p>
            <a:pPr lvl="3"/>
            <a:r>
              <a:rPr lang="en-US" smtClean="0"/>
              <a:t>circle(radius, extent, steps)</a:t>
            </a:r>
          </a:p>
          <a:p>
            <a:pPr lvl="3"/>
            <a:r>
              <a:rPr lang="en-US" smtClean="0"/>
              <a:t>dot (size, color) </a:t>
            </a:r>
          </a:p>
          <a:p>
            <a:pPr lvl="3"/>
            <a:r>
              <a:rPr lang="en-US" smtClean="0"/>
              <a:t>stamp()</a:t>
            </a:r>
          </a:p>
          <a:p>
            <a:pPr lvl="3"/>
            <a:r>
              <a:rPr lang="en-US" smtClean="0"/>
              <a:t>clearstamp(stampid)</a:t>
            </a:r>
          </a:p>
          <a:p>
            <a:pPr lvl="3"/>
            <a:r>
              <a:rPr lang="en-US" smtClean="0"/>
              <a:t>clearstamps(n)</a:t>
            </a:r>
          </a:p>
          <a:p>
            <a:pPr lvl="3"/>
            <a:r>
              <a:rPr lang="en-US" smtClean="0"/>
              <a:t>undo()</a:t>
            </a:r>
          </a:p>
          <a:p>
            <a:pPr lvl="3"/>
            <a:r>
              <a:rPr lang="en-US" smtClean="0"/>
              <a:t>speed(0-10)</a:t>
            </a:r>
          </a:p>
          <a:p>
            <a:pPr lvl="3"/>
            <a:r>
              <a:rPr lang="en-US" smtClean="0"/>
              <a:t>reset()</a:t>
            </a:r>
          </a:p>
          <a:p>
            <a:pPr lvl="3"/>
            <a:r>
              <a:rPr lang="en-US" smtClean="0"/>
              <a:t>clear()</a:t>
            </a:r>
            <a:endParaRPr lang="en-US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4218972" y="1297618"/>
            <a:ext cx="3886200" cy="213138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marL="192088" indent="-192088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185738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imSun" pitchFamily="2" charset="-122"/>
              <a:buChar char="-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768350" indent="-193675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052513" indent="-180975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SimSun" pitchFamily="2" charset="-122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3811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18383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2955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527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099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kern="0" smtClean="0"/>
              <a:t>Turtle State</a:t>
            </a:r>
          </a:p>
          <a:p>
            <a:pPr lvl="3"/>
            <a:r>
              <a:rPr lang="en-US" kern="0" smtClean="0"/>
              <a:t>position()</a:t>
            </a:r>
          </a:p>
          <a:p>
            <a:pPr lvl="3"/>
            <a:r>
              <a:rPr lang="en-US" kern="0" smtClean="0"/>
              <a:t>xcor() / ycor()</a:t>
            </a:r>
          </a:p>
          <a:p>
            <a:pPr lvl="3"/>
            <a:r>
              <a:rPr lang="en-US" kern="0" smtClean="0"/>
              <a:t>heading()</a:t>
            </a:r>
          </a:p>
          <a:p>
            <a:pPr lvl="3"/>
            <a:r>
              <a:rPr lang="en-US" kern="0" smtClean="0"/>
              <a:t>distance(x,y)</a:t>
            </a:r>
          </a:p>
          <a:p>
            <a:pPr lvl="3"/>
            <a:r>
              <a:rPr lang="en-US" kern="0" smtClean="0"/>
              <a:t>fillcolor()</a:t>
            </a:r>
          </a:p>
          <a:p>
            <a:pPr lvl="3"/>
            <a:r>
              <a:rPr lang="en-US" kern="0" smtClean="0"/>
              <a:t>color(*args)</a:t>
            </a:r>
          </a:p>
          <a:p>
            <a:pPr lvl="3"/>
            <a:endParaRPr lang="en-US" kern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218972" y="3507418"/>
            <a:ext cx="3886200" cy="213138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marL="192088" indent="-192088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185738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imSun" pitchFamily="2" charset="-122"/>
              <a:buChar char="-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768350" indent="-193675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052513" indent="-180975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SimSun" pitchFamily="2" charset="-122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3811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18383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2955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527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099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kern="0" smtClean="0"/>
              <a:t>Turtle Pen Behavior</a:t>
            </a:r>
          </a:p>
          <a:p>
            <a:pPr lvl="3"/>
            <a:r>
              <a:rPr lang="en-US" kern="0" smtClean="0"/>
              <a:t>pendown()</a:t>
            </a:r>
          </a:p>
          <a:p>
            <a:pPr lvl="3"/>
            <a:r>
              <a:rPr lang="en-US" kern="0" smtClean="0"/>
              <a:t>penup()</a:t>
            </a:r>
          </a:p>
          <a:p>
            <a:pPr lvl="1"/>
            <a:r>
              <a:rPr lang="en-US" kern="0"/>
              <a:t>Turtle </a:t>
            </a:r>
            <a:r>
              <a:rPr lang="en-US" kern="0" smtClean="0"/>
              <a:t>Pen State</a:t>
            </a:r>
          </a:p>
          <a:p>
            <a:pPr lvl="3"/>
            <a:r>
              <a:rPr lang="en-US" kern="0" smtClean="0"/>
              <a:t>pensize(width)</a:t>
            </a:r>
          </a:p>
          <a:p>
            <a:pPr lvl="3"/>
            <a:r>
              <a:rPr lang="en-US" kern="0" smtClean="0"/>
              <a:t>isdown()</a:t>
            </a:r>
          </a:p>
          <a:p>
            <a:pPr lvl="3"/>
            <a:r>
              <a:rPr lang="en-US" kern="0" smtClean="0"/>
              <a:t>pencolor(*args)</a:t>
            </a:r>
          </a:p>
          <a:p>
            <a:pPr lvl="3"/>
            <a:endParaRPr lang="en-US" kern="0" smtClean="0"/>
          </a:p>
          <a:p>
            <a:pPr lvl="3"/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47009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Values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Two Types of Values</a:t>
            </a:r>
          </a:p>
          <a:p>
            <a:pPr lvl="2"/>
            <a:r>
              <a:rPr lang="en-US" smtClean="0"/>
              <a:t>Scalars</a:t>
            </a:r>
          </a:p>
          <a:p>
            <a:pPr lvl="3"/>
            <a:r>
              <a:rPr lang="en-US" smtClean="0"/>
              <a:t>int, float, bool, etc. that are associated with only a single value</a:t>
            </a:r>
          </a:p>
          <a:p>
            <a:pPr lvl="2"/>
            <a:r>
              <a:rPr lang="en-US" smtClean="0"/>
              <a:t>Collections</a:t>
            </a:r>
          </a:p>
          <a:p>
            <a:pPr lvl="3"/>
            <a:r>
              <a:rPr lang="en-US" smtClean="0"/>
              <a:t>value is made up of smaller components</a:t>
            </a:r>
          </a:p>
          <a:p>
            <a:pPr lvl="4"/>
            <a:r>
              <a:rPr lang="en-US" smtClean="0"/>
              <a:t>str is made up of individual characters: 1-character strings</a:t>
            </a:r>
          </a:p>
          <a:p>
            <a:pPr lvl="4"/>
            <a:r>
              <a:rPr lang="en-US" smtClean="0"/>
              <a:t>sequential order from left to right</a:t>
            </a:r>
          </a:p>
          <a:p>
            <a:pPr lvl="3"/>
            <a:r>
              <a:rPr lang="en-US" smtClean="0"/>
              <a:t>a collection data type can be treated as a single entity</a:t>
            </a:r>
            <a:br>
              <a:rPr lang="en-US" smtClean="0"/>
            </a:br>
            <a:r>
              <a:rPr lang="en-US" smtClean="0"/>
              <a:t>OR</a:t>
            </a:r>
          </a:p>
          <a:p>
            <a:pPr lvl="3"/>
            <a:r>
              <a:rPr lang="en-US" smtClean="0"/>
              <a:t>we can access its component parts using </a:t>
            </a:r>
          </a:p>
          <a:p>
            <a:pPr lvl="4"/>
            <a:r>
              <a:rPr lang="en-US" smtClean="0"/>
              <a:t>index operator  [ ]</a:t>
            </a:r>
          </a:p>
          <a:p>
            <a:pPr lvl="4"/>
            <a:r>
              <a:rPr lang="en-US" smtClean="0"/>
              <a:t>and an integer index</a:t>
            </a:r>
          </a:p>
          <a:p>
            <a:pPr lvl="4"/>
            <a:endParaRPr lang="en-US" smtClean="0"/>
          </a:p>
          <a:p>
            <a:pPr lvl="4"/>
            <a:endParaRPr lang="en-US" smtClean="0"/>
          </a:p>
          <a:p>
            <a:pPr lvl="2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5008602"/>
            <a:ext cx="4724400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name = "John Hancock"</a:t>
            </a: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print(name[0]</a:t>
            </a: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print(name[-1]</a:t>
            </a:r>
            <a:endParaRPr lang="en-US" altLang="en-US" sz="1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980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 Types - Lists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Lists</a:t>
            </a:r>
          </a:p>
          <a:p>
            <a:pPr lvl="2"/>
            <a:r>
              <a:rPr lang="en-US" smtClean="0"/>
              <a:t>sequential ordered collection of values</a:t>
            </a:r>
          </a:p>
          <a:p>
            <a:pPr lvl="2"/>
            <a:r>
              <a:rPr lang="en-US"/>
              <a:t>Allow you to store sets of information in one place</a:t>
            </a:r>
          </a:p>
          <a:p>
            <a:pPr lvl="2"/>
            <a:r>
              <a:rPr lang="en-US" smtClean="0"/>
              <a:t>elements</a:t>
            </a:r>
          </a:p>
          <a:p>
            <a:pPr lvl="3"/>
            <a:r>
              <a:rPr lang="en-US" smtClean="0"/>
              <a:t>can be of different types</a:t>
            </a:r>
          </a:p>
          <a:p>
            <a:pPr lvl="3"/>
            <a:r>
              <a:rPr lang="en-US" smtClean="0"/>
              <a:t>do not have to be related in any way</a:t>
            </a:r>
          </a:p>
          <a:p>
            <a:pPr lvl="2"/>
            <a:r>
              <a:rPr lang="en-US" smtClean="0"/>
              <a:t>Naming convention – plurals (digits, names, items, etc.)</a:t>
            </a:r>
          </a:p>
          <a:p>
            <a:pPr lvl="2"/>
            <a:r>
              <a:rPr lang="en-US" smtClean="0"/>
              <a:t>comma-separated sequence of values, enclosed in [ ] </a:t>
            </a:r>
          </a:p>
          <a:p>
            <a:pPr lvl="2"/>
            <a:r>
              <a:rPr lang="en-US" smtClean="0"/>
              <a:t>elements are accessed using </a:t>
            </a:r>
            <a:r>
              <a:rPr lang="en-US"/>
              <a:t>index operator with an integer index</a:t>
            </a:r>
          </a:p>
          <a:p>
            <a:pPr lvl="2"/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" y="4495800"/>
            <a:ext cx="3810000" cy="178510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numbers = [0, 1, 2, 3 ]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print(numbers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endParaRPr lang="en-US" altLang="en-US" sz="1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friends = ["Joe", "Amy", "Brad", Angie"]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print(friends)</a:t>
            </a:r>
          </a:p>
          <a:p>
            <a:pPr lvl="0"/>
            <a:endParaRPr lang="en-US" altLang="en-US" sz="1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new_list = [mixed_list, numbers, friends]</a:t>
            </a: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print(new_list)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numbers[2]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numbers[-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5396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range() delivers a sequence of values </a:t>
            </a:r>
          </a:p>
          <a:p>
            <a:pPr lvl="2"/>
            <a:r>
              <a:rPr lang="en-US" smtClean="0"/>
              <a:t>1-parameter version: range (5)</a:t>
            </a:r>
          </a:p>
          <a:p>
            <a:pPr lvl="3"/>
            <a:r>
              <a:rPr lang="en-US" smtClean="0"/>
              <a:t>produces 5 values, 0 through 4</a:t>
            </a:r>
          </a:p>
          <a:p>
            <a:pPr lvl="2"/>
            <a:r>
              <a:rPr lang="en-US" smtClean="0"/>
              <a:t>2-parameter version: range(1, 5)</a:t>
            </a:r>
          </a:p>
          <a:p>
            <a:pPr lvl="3"/>
            <a:r>
              <a:rPr lang="en-US" smtClean="0"/>
              <a:t>produces 4 values, 1 through 4</a:t>
            </a:r>
          </a:p>
          <a:p>
            <a:pPr lvl="2"/>
            <a:r>
              <a:rPr lang="en-US" smtClean="0"/>
              <a:t>3-parameter version: range(0, 6, 2)</a:t>
            </a:r>
          </a:p>
          <a:p>
            <a:pPr lvl="3"/>
            <a:r>
              <a:rPr lang="en-US" smtClean="0"/>
              <a:t>produces 3 values, 0, 2, and 4</a:t>
            </a:r>
          </a:p>
          <a:p>
            <a:pPr lvl="1"/>
            <a:r>
              <a:rPr lang="en-US" smtClean="0"/>
              <a:t>BUT</a:t>
            </a:r>
          </a:p>
          <a:p>
            <a:pPr lvl="2"/>
            <a:r>
              <a:rPr lang="en-US" smtClean="0"/>
              <a:t>it is lazy – produces the next element only when asked</a:t>
            </a:r>
          </a:p>
          <a:p>
            <a:pPr lvl="2"/>
            <a:r>
              <a:rPr lang="en-US" smtClean="0"/>
              <a:t>to immediately calculate all elements, wrap it in a list()</a:t>
            </a:r>
          </a:p>
          <a:p>
            <a:pPr lvl="3"/>
            <a:r>
              <a:rPr lang="en-US" smtClean="0"/>
              <a:t>conversion function iterates over all elements in the range</a:t>
            </a:r>
          </a:p>
          <a:p>
            <a:pPr lvl="3"/>
            <a:r>
              <a:rPr lang="en-US" smtClean="0"/>
              <a:t>returns a list of those elements</a:t>
            </a:r>
          </a:p>
          <a:p>
            <a:pPr lvl="2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58956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Repetition / Iteration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Repeated execution of a sequence of statements</a:t>
            </a:r>
          </a:p>
          <a:p>
            <a:pPr lvl="2"/>
            <a:r>
              <a:rPr lang="en-US" smtClean="0"/>
              <a:t>computers excel at repeating similar tasks</a:t>
            </a:r>
          </a:p>
          <a:p>
            <a:pPr lvl="2"/>
            <a:r>
              <a:rPr lang="en-US"/>
              <a:t>finding a “repeating pattern” of </a:t>
            </a:r>
            <a:r>
              <a:rPr lang="en-US"/>
              <a:t>statements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is </a:t>
            </a:r>
            <a:r>
              <a:rPr lang="en-US"/>
              <a:t>a key skill</a:t>
            </a:r>
          </a:p>
          <a:p>
            <a:pPr lvl="2"/>
            <a:r>
              <a:rPr lang="en-US" smtClean="0"/>
              <a:t>can be used to process each item in a list</a:t>
            </a:r>
          </a:p>
          <a:p>
            <a:pPr lvl="2"/>
            <a:r>
              <a:rPr lang="en-US" smtClean="0"/>
              <a:t>is a compound statement that consists of</a:t>
            </a:r>
          </a:p>
          <a:p>
            <a:pPr lvl="3"/>
            <a:r>
              <a:rPr lang="en-US" smtClean="0"/>
              <a:t>header line with</a:t>
            </a:r>
          </a:p>
          <a:p>
            <a:pPr lvl="4"/>
            <a:r>
              <a:rPr lang="en-US" smtClean="0"/>
              <a:t>the for keyword</a:t>
            </a:r>
          </a:p>
          <a:p>
            <a:pPr lvl="4"/>
            <a:r>
              <a:rPr lang="en-US" smtClean="0"/>
              <a:t>a loop variable </a:t>
            </a:r>
          </a:p>
          <a:p>
            <a:pPr lvl="4"/>
            <a:r>
              <a:rPr lang="en-US" smtClean="0"/>
              <a:t>the in keyword</a:t>
            </a:r>
          </a:p>
          <a:p>
            <a:pPr lvl="4"/>
            <a:r>
              <a:rPr lang="en-US" smtClean="0"/>
              <a:t>a colon</a:t>
            </a:r>
          </a:p>
          <a:p>
            <a:pPr lvl="3"/>
            <a:r>
              <a:rPr lang="en-US" smtClean="0"/>
              <a:t>body of 1+ indented statements (a block)</a:t>
            </a:r>
          </a:p>
          <a:p>
            <a:pPr lvl="4"/>
            <a:r>
              <a:rPr lang="en-US" smtClean="0"/>
              <a:t>executed for each iteration</a:t>
            </a:r>
          </a:p>
          <a:p>
            <a:pPr lvl="2"/>
            <a:endParaRPr lang="en-US"/>
          </a:p>
        </p:txBody>
      </p:sp>
      <p:pic>
        <p:nvPicPr>
          <p:cNvPr id="5" name="Picture 4" descr="https://runestone.academy/runestone/static/thinkcspy/_images/new_flowchart_f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108" y="2264044"/>
            <a:ext cx="2653030" cy="43025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096001" y="1732002"/>
            <a:ext cx="3048000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friends = ["Joe", "Amy", "Brad", Angie"]</a:t>
            </a: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for friend in friends: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   print("Hello ", friend, "!")</a:t>
            </a:r>
            <a:endParaRPr lang="en-US" altLang="en-US" sz="1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833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Python Interpreter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2 modes</a:t>
            </a:r>
          </a:p>
          <a:p>
            <a:pPr lvl="2"/>
            <a:r>
              <a:rPr lang="en-US" smtClean="0"/>
              <a:t>Shell mode</a:t>
            </a:r>
          </a:p>
          <a:p>
            <a:pPr lvl="3"/>
            <a:r>
              <a:rPr lang="en-US" smtClean="0"/>
              <a:t>type Python expressions into the shell, and interpreter immediately shows results</a:t>
            </a:r>
          </a:p>
          <a:p>
            <a:pPr lvl="2"/>
            <a:r>
              <a:rPr lang="en-US" smtClean="0"/>
              <a:t>Program mode</a:t>
            </a:r>
          </a:p>
          <a:p>
            <a:pPr lvl="3"/>
            <a:r>
              <a:rPr lang="en-US" smtClean="0"/>
              <a:t>write a program in a file (.py) and have the interpreter execute its contents</a:t>
            </a:r>
          </a:p>
          <a:p>
            <a:pPr lvl="1"/>
            <a:r>
              <a:rPr lang="en-US" smtClean="0"/>
              <a:t>Additional modes</a:t>
            </a:r>
          </a:p>
          <a:p>
            <a:pPr lvl="2"/>
            <a:r>
              <a:rPr lang="en-US" smtClean="0"/>
              <a:t>Interactive Python (shell) </a:t>
            </a:r>
          </a:p>
          <a:p>
            <a:pPr lvl="3"/>
            <a:r>
              <a:rPr lang="en-US" smtClean="0"/>
              <a:t>enhanced, and cosmetically different, version of the standard interpreter</a:t>
            </a:r>
          </a:p>
          <a:p>
            <a:pPr lvl="2"/>
            <a:r>
              <a:rPr lang="en-US" smtClean="0"/>
              <a:t>Jupyter Notebooks</a:t>
            </a:r>
          </a:p>
          <a:p>
            <a:pPr lvl="3"/>
            <a:r>
              <a:rPr lang="en-US" smtClean="0"/>
              <a:t>web based notebook originally created within the IPython project</a:t>
            </a:r>
          </a:p>
          <a:p>
            <a:pPr lvl="3"/>
            <a:endParaRPr lang="en-US" smtClean="0"/>
          </a:p>
          <a:p>
            <a:pPr lvl="2"/>
            <a:endParaRPr lang="en-US" smtClean="0"/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51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Putting it all together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/>
          </a:p>
        </p:txBody>
      </p:sp>
      <p:pic>
        <p:nvPicPr>
          <p:cNvPr id="5" name="Picture 4" descr="https://runestone.academy/runestone/static/thinkcspy/_images/new_flowchart_f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108" y="2264044"/>
            <a:ext cx="2653030" cy="43025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7200" y="1312463"/>
            <a:ext cx="3962400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import turtle            # set up alex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wn = turtle.Screen()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alex =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turtle.Turtle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484602"/>
            <a:ext cx="5576570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i in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range(4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sets i to each of [0, 1, 2, 3] 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alex.forward(50)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alex.left(90)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706779"/>
            <a:ext cx="396240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wn.exitonclick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923" y="2400855"/>
            <a:ext cx="5576570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for i in [0, 1, 2, 3]:      # repeat four times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alex.forward(50)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alex.left(90)</a:t>
            </a:r>
          </a:p>
        </p:txBody>
      </p:sp>
    </p:spTree>
    <p:extLst>
      <p:ext uri="{BB962C8B-B14F-4D97-AF65-F5344CB8AC3E}">
        <p14:creationId xmlns:p14="http://schemas.microsoft.com/office/powerpoint/2010/main" val="35264050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Python Interpreter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2 modes</a:t>
            </a:r>
          </a:p>
          <a:p>
            <a:pPr lvl="2"/>
            <a:r>
              <a:rPr lang="en-US" smtClean="0"/>
              <a:t>Shell mode</a:t>
            </a:r>
          </a:p>
          <a:p>
            <a:pPr lvl="3"/>
            <a:r>
              <a:rPr lang="en-US" smtClean="0"/>
              <a:t>type Python expressions into the shell, and interpreter immediately shows results</a:t>
            </a:r>
          </a:p>
          <a:p>
            <a:pPr lvl="2"/>
            <a:r>
              <a:rPr lang="en-US" smtClean="0"/>
              <a:t>Program mode</a:t>
            </a:r>
          </a:p>
          <a:p>
            <a:pPr lvl="3"/>
            <a:r>
              <a:rPr lang="en-US" smtClean="0"/>
              <a:t>write a program in a file (.py) and have the interpreter execute its contents</a:t>
            </a:r>
          </a:p>
          <a:p>
            <a:pPr lvl="1"/>
            <a:r>
              <a:rPr lang="en-US" smtClean="0"/>
              <a:t>Additional modes</a:t>
            </a:r>
          </a:p>
          <a:p>
            <a:pPr lvl="2"/>
            <a:r>
              <a:rPr lang="en-US" smtClean="0"/>
              <a:t>Interactive Python (shell) </a:t>
            </a:r>
          </a:p>
          <a:p>
            <a:pPr lvl="3"/>
            <a:r>
              <a:rPr lang="en-US" smtClean="0"/>
              <a:t>enhanced, and cosmetically different, version of the standard interpreter</a:t>
            </a:r>
          </a:p>
          <a:p>
            <a:pPr lvl="2"/>
            <a:r>
              <a:rPr lang="en-US" smtClean="0"/>
              <a:t>Jupyter Notebooks</a:t>
            </a:r>
          </a:p>
          <a:p>
            <a:pPr lvl="3"/>
            <a:r>
              <a:rPr lang="en-US" smtClean="0"/>
              <a:t>web based notebook originally created within the IPython project</a:t>
            </a:r>
          </a:p>
          <a:p>
            <a:pPr lvl="3"/>
            <a:endParaRPr lang="en-US" smtClean="0"/>
          </a:p>
          <a:p>
            <a:pPr lvl="2"/>
            <a:endParaRPr lang="en-US" smtClean="0"/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69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IPython enhancements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automatically pretty-prints Python objects for readability</a:t>
            </a:r>
          </a:p>
          <a:p>
            <a:pPr lvl="2"/>
            <a:r>
              <a:rPr lang="en-US" smtClean="0"/>
              <a:t>better than print()</a:t>
            </a:r>
          </a:p>
          <a:p>
            <a:pPr lvl="1"/>
            <a:r>
              <a:rPr lang="en-US" smtClean="0"/>
              <a:t>Tab completion, as an interactive dropdown rather than as a list</a:t>
            </a:r>
          </a:p>
          <a:p>
            <a:pPr lvl="2"/>
            <a:r>
              <a:rPr lang="en-US" smtClean="0"/>
              <a:t>search the interactive namespace for variables (objects, functions, etc.), keywords, and built-in functions</a:t>
            </a:r>
          </a:p>
          <a:p>
            <a:pPr lvl="3"/>
            <a:r>
              <a:rPr lang="en-US" smtClean="0"/>
              <a:t>enter a few characters&lt;TAB&gt;</a:t>
            </a:r>
          </a:p>
          <a:p>
            <a:pPr lvl="2"/>
            <a:r>
              <a:rPr lang="en-US" smtClean="0"/>
              <a:t>complete object or module attributes</a:t>
            </a:r>
          </a:p>
          <a:p>
            <a:pPr lvl="3"/>
            <a:r>
              <a:rPr lang="en-US" smtClean="0"/>
              <a:t>import a module (turtle) or create a list, b=[1,2,3]</a:t>
            </a:r>
          </a:p>
          <a:p>
            <a:pPr lvl="3"/>
            <a:r>
              <a:rPr lang="en-US" smtClean="0"/>
              <a:t>enter a “.”&lt;TAB&gt;</a:t>
            </a:r>
          </a:p>
          <a:p>
            <a:pPr lvl="2"/>
            <a:r>
              <a:rPr lang="en-US" smtClean="0"/>
              <a:t>File path completion</a:t>
            </a:r>
          </a:p>
          <a:p>
            <a:pPr lvl="3"/>
            <a:r>
              <a:rPr lang="en-US" smtClean="0"/>
              <a:t>path/to/folder&lt;TAB&gt; or path=‘path/to/folder&lt;TAB&gt;</a:t>
            </a:r>
          </a:p>
          <a:p>
            <a:pPr lvl="3"/>
            <a:endParaRPr lang="en-US" smtClean="0"/>
          </a:p>
          <a:p>
            <a:pPr marL="871538" lvl="3" indent="0">
              <a:buNone/>
            </a:pPr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3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83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IPython enhancements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Introspection</a:t>
            </a:r>
          </a:p>
          <a:p>
            <a:pPr lvl="2"/>
            <a:r>
              <a:rPr lang="en-US" smtClean="0"/>
              <a:t>&lt;variableName&gt;? displays general information about an object</a:t>
            </a:r>
          </a:p>
          <a:p>
            <a:pPr lvl="2"/>
            <a:r>
              <a:rPr lang="en-US" smtClean="0"/>
              <a:t>&lt;functionName&gt;? displays the docstring</a:t>
            </a:r>
          </a:p>
          <a:p>
            <a:pPr lvl="2"/>
            <a:r>
              <a:rPr lang="en-US" smtClean="0"/>
              <a:t>Wildcard matching using * to show matching names</a:t>
            </a:r>
          </a:p>
          <a:p>
            <a:pPr lvl="3"/>
            <a:r>
              <a:rPr lang="en-US" smtClean="0"/>
              <a:t>import numpy as np</a:t>
            </a:r>
            <a:br>
              <a:rPr lang="en-US" smtClean="0"/>
            </a:br>
            <a:r>
              <a:rPr lang="en-US" smtClean="0"/>
              <a:t>np.*load*?</a:t>
            </a:r>
          </a:p>
          <a:p>
            <a:pPr lvl="1"/>
            <a:r>
              <a:rPr lang="en-US" smtClean="0"/>
              <a:t>Keyboard Shortcuts for navigation and interacting with command history</a:t>
            </a:r>
          </a:p>
          <a:p>
            <a:pPr lvl="2"/>
            <a:r>
              <a:rPr lang="en-US" smtClean="0"/>
              <a:t>up and down arrow to locate commands starting with the currently entered text</a:t>
            </a:r>
          </a:p>
          <a:p>
            <a:pPr lvl="2"/>
            <a:r>
              <a:rPr lang="en-US" smtClean="0"/>
              <a:t>CTRL-R for reverse history search using partial matching</a:t>
            </a:r>
          </a:p>
          <a:p>
            <a:pPr lvl="2"/>
            <a:r>
              <a:rPr lang="en-US" smtClean="0"/>
              <a:t>CTRL-C interrupt currently executing code</a:t>
            </a:r>
          </a:p>
          <a:p>
            <a:pPr lvl="2"/>
            <a:r>
              <a:rPr lang="en-US" smtClean="0"/>
              <a:t>CTRL-A, CTRL-E move to beginning or end of line</a:t>
            </a:r>
          </a:p>
          <a:p>
            <a:pPr lvl="2"/>
            <a:r>
              <a:rPr lang="en-US" smtClean="0"/>
              <a:t>CTRL-U discard text on current line</a:t>
            </a:r>
          </a:p>
          <a:p>
            <a:pPr lvl="2"/>
            <a:r>
              <a:rPr lang="en-US" smtClean="0"/>
              <a:t>CTRL-L clear screen</a:t>
            </a:r>
          </a:p>
          <a:p>
            <a:pPr lvl="2"/>
            <a:endParaRPr lang="en-US" smtClean="0"/>
          </a:p>
          <a:p>
            <a:pPr lvl="3"/>
            <a:endParaRPr lang="en-US" smtClean="0"/>
          </a:p>
          <a:p>
            <a:pPr marL="871538" lvl="3" indent="0">
              <a:buNone/>
            </a:pPr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3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04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IPython enhancements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Command History</a:t>
            </a:r>
          </a:p>
          <a:p>
            <a:pPr lvl="2"/>
            <a:r>
              <a:rPr lang="en-US" smtClean="0"/>
              <a:t>IPython maintains an on-disk database of commands executed and their results</a:t>
            </a:r>
          </a:p>
          <a:p>
            <a:pPr lvl="2"/>
            <a:r>
              <a:rPr lang="en-US" smtClean="0"/>
              <a:t>Previous History</a:t>
            </a:r>
          </a:p>
          <a:p>
            <a:pPr lvl="3"/>
            <a:r>
              <a:rPr lang="en-US" smtClean="0"/>
              <a:t>Up and Down arrows</a:t>
            </a:r>
          </a:p>
          <a:p>
            <a:pPr lvl="2"/>
            <a:r>
              <a:rPr lang="en-US" smtClean="0"/>
              <a:t>Reverse History search:</a:t>
            </a:r>
          </a:p>
          <a:p>
            <a:pPr lvl="3"/>
            <a:r>
              <a:rPr lang="en-US" smtClean="0"/>
              <a:t>CTRL-R and enter text for searching</a:t>
            </a:r>
          </a:p>
          <a:p>
            <a:pPr lvl="3"/>
            <a:r>
              <a:rPr lang="en-US" smtClean="0"/>
              <a:t>Press CTRL-R to cycle through history</a:t>
            </a:r>
          </a:p>
          <a:p>
            <a:pPr lvl="2"/>
            <a:r>
              <a:rPr lang="en-US" smtClean="0"/>
              <a:t>Input and Output</a:t>
            </a:r>
          </a:p>
          <a:p>
            <a:pPr lvl="3"/>
            <a:r>
              <a:rPr lang="en-US" smtClean="0"/>
              <a:t>References to input commands and output objects are stored in special variables</a:t>
            </a:r>
          </a:p>
          <a:p>
            <a:pPr lvl="4"/>
            <a:r>
              <a:rPr lang="en-US" smtClean="0"/>
              <a:t>input commands are stored in </a:t>
            </a:r>
            <a:r>
              <a:rPr lang="en-US" smtClean="0">
                <a:latin typeface="Consolas" panose="020B0609020204030204" pitchFamily="49" charset="0"/>
              </a:rPr>
              <a:t>_i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&lt;#&gt;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/>
              <a:t>and output results are in </a:t>
            </a:r>
            <a:r>
              <a:rPr lang="en-US" smtClean="0">
                <a:latin typeface="Consolas" panose="020B0609020204030204" pitchFamily="49" charset="0"/>
              </a:rPr>
              <a:t>_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&lt;#&gt; </a:t>
            </a:r>
            <a:r>
              <a:rPr lang="en-US" smtClean="0">
                <a:latin typeface="Consolas" panose="020B0609020204030204" pitchFamily="49" charset="0"/>
              </a:rPr>
              <a:t> </a:t>
            </a:r>
          </a:p>
          <a:p>
            <a:pPr lvl="4"/>
            <a:r>
              <a:rPr lang="en-US" smtClean="0"/>
              <a:t>where # is the command’s sequence number</a:t>
            </a:r>
          </a:p>
          <a:p>
            <a:pPr lvl="4"/>
            <a:r>
              <a:rPr lang="en-US" smtClean="0"/>
              <a:t>to reexecute a prior command use: </a:t>
            </a:r>
            <a:r>
              <a:rPr lang="en-US" smtClean="0">
                <a:latin typeface="Consolas" panose="020B0609020204030204" pitchFamily="49" charset="0"/>
              </a:rPr>
              <a:t>exec(_i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&lt;#&gt;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 smtClean="0"/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17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IPython enhancements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Magic Commands</a:t>
            </a:r>
          </a:p>
          <a:p>
            <a:pPr lvl="2"/>
            <a:r>
              <a:rPr lang="en-US" smtClean="0"/>
              <a:t>special commands built into </a:t>
            </a:r>
            <a:r>
              <a:rPr lang="en-US"/>
              <a:t>IPython </a:t>
            </a:r>
            <a:r>
              <a:rPr lang="en-US" smtClean="0"/>
              <a:t>shell, are prefixed by %</a:t>
            </a:r>
          </a:p>
          <a:p>
            <a:pPr lvl="2"/>
            <a:r>
              <a:rPr lang="en-US" smtClean="0"/>
              <a:t>%run &lt;scriptName&gt;</a:t>
            </a:r>
          </a:p>
          <a:p>
            <a:pPr lvl="3"/>
            <a:r>
              <a:rPr lang="en-US" smtClean="0"/>
              <a:t>runs any file as a Python program inside the environment of your IPython session</a:t>
            </a:r>
          </a:p>
          <a:p>
            <a:pPr lvl="3"/>
            <a:r>
              <a:rPr lang="en-US" smtClean="0"/>
              <a:t>script is run in an empty namespace so behavior is same as if running it on command line</a:t>
            </a:r>
          </a:p>
          <a:p>
            <a:pPr lvl="3"/>
            <a:r>
              <a:rPr lang="en-US" smtClean="0"/>
              <a:t>after script is run, variables (imports, functions, globals) in script are available in the shell </a:t>
            </a:r>
          </a:p>
          <a:p>
            <a:pPr lvl="2"/>
            <a:r>
              <a:rPr lang="en-US" smtClean="0"/>
              <a:t>Other commands</a:t>
            </a:r>
          </a:p>
          <a:p>
            <a:pPr lvl="3"/>
            <a:r>
              <a:rPr lang="en-US" smtClean="0"/>
              <a:t>%hist prints command history</a:t>
            </a:r>
          </a:p>
          <a:p>
            <a:pPr lvl="3"/>
            <a:r>
              <a:rPr lang="en-US" smtClean="0"/>
              <a:t>%time and %timeit report execution times</a:t>
            </a:r>
          </a:p>
          <a:p>
            <a:pPr lvl="3"/>
            <a:r>
              <a:rPr lang="en-US" smtClean="0"/>
              <a:t>%pwd returns current directory</a:t>
            </a:r>
          </a:p>
          <a:p>
            <a:pPr lvl="3"/>
            <a:r>
              <a:rPr lang="en-US" smtClean="0"/>
              <a:t>%matplotlib sets up integration with matplotlib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1480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Jupyter Notebook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Interactive document for code, text (with markup), data visualizations, etc.</a:t>
            </a:r>
          </a:p>
          <a:p>
            <a:pPr lvl="1"/>
            <a:r>
              <a:rPr lang="en-US" smtClean="0"/>
              <a:t>interacts with the underlying IPython system for its behavior</a:t>
            </a:r>
          </a:p>
          <a:p>
            <a:pPr lvl="2"/>
            <a:r>
              <a:rPr lang="en-US" smtClean="0"/>
              <a:t>In a terminal, type “jupyter notebook”</a:t>
            </a:r>
          </a:p>
          <a:p>
            <a:pPr lvl="2"/>
            <a:r>
              <a:rPr lang="en-US" smtClean="0"/>
              <a:t>navigate to </a:t>
            </a:r>
            <a:r>
              <a:rPr lang="en-US" smtClean="0">
                <a:hlinkClick r:id="rId2"/>
              </a:rPr>
              <a:t>http://localhost:8888</a:t>
            </a:r>
            <a:endParaRPr lang="en-US" smtClean="0"/>
          </a:p>
          <a:p>
            <a:pPr lvl="1"/>
            <a:r>
              <a:rPr lang="en-US" smtClean="0"/>
              <a:t>To create a new Notebook, click New &gt; Python 3</a:t>
            </a:r>
          </a:p>
          <a:p>
            <a:pPr lvl="1"/>
            <a:r>
              <a:rPr lang="en-US" smtClean="0"/>
              <a:t>In a cell, enter Python code and press Shift-Enter to execute it</a:t>
            </a:r>
          </a:p>
          <a:p>
            <a:pPr lvl="1"/>
            <a:r>
              <a:rPr lang="en-US" smtClean="0"/>
              <a:t>save file using File &gt; Save and Checkpoint</a:t>
            </a:r>
          </a:p>
          <a:p>
            <a:pPr lvl="2"/>
            <a:r>
              <a:rPr lang="en-US" smtClean="0"/>
              <a:t>creates .ipynb file with all content in notebook (incl. evaluated code output)</a:t>
            </a:r>
          </a:p>
          <a:p>
            <a:pPr lvl="2"/>
            <a:r>
              <a:rPr lang="en-US" smtClean="0"/>
              <a:t>can be loaded and edited by other Jupyter users</a:t>
            </a:r>
          </a:p>
          <a:p>
            <a:pPr lvl="1"/>
            <a:r>
              <a:rPr lang="en-US" smtClean="0"/>
              <a:t>to load a notebook</a:t>
            </a:r>
          </a:p>
          <a:p>
            <a:pPr lvl="2"/>
            <a:r>
              <a:rPr lang="en-US" smtClean="0"/>
              <a:t>put the file within the directory where you started the Notebook process</a:t>
            </a:r>
          </a:p>
          <a:p>
            <a:pPr lvl="2"/>
            <a:r>
              <a:rPr lang="en-US" smtClean="0"/>
              <a:t>select the file by navigating to it from the landing page </a:t>
            </a:r>
          </a:p>
          <a:p>
            <a:pPr lvl="2"/>
            <a:r>
              <a:rPr lang="en-US" smtClean="0"/>
              <a:t>OR, use %load &lt;file&gt;.py from a cell</a:t>
            </a:r>
          </a:p>
          <a:p>
            <a:pPr lvl="2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4557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PyCharm IDE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Combines an intelligent editor, debugger, and runtime</a:t>
            </a:r>
          </a:p>
          <a:p>
            <a:pPr lvl="1"/>
            <a:r>
              <a:rPr lang="en-US" smtClean="0"/>
              <a:t>Create a new project, and point it at the runtime</a:t>
            </a:r>
          </a:p>
          <a:p>
            <a:pPr lvl="1"/>
            <a:r>
              <a:rPr lang="en-US" smtClean="0"/>
              <a:t>Create a new Python file and run it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3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resentation">
      <a:majorFont>
        <a:latin typeface="Trebuchet MS"/>
        <a:ea typeface=""/>
        <a:cs typeface="Arial"/>
      </a:majorFont>
      <a:minorFont>
        <a:latin typeface="Corb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bs_white_background_essential elements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18282</TotalTime>
  <Words>1551</Words>
  <Application>Microsoft Office PowerPoint</Application>
  <PresentationFormat>On-screen Show (4:3)</PresentationFormat>
  <Paragraphs>323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SimSun</vt:lpstr>
      <vt:lpstr>Arial</vt:lpstr>
      <vt:lpstr>Calibri</vt:lpstr>
      <vt:lpstr>Consolas</vt:lpstr>
      <vt:lpstr>Corbel</vt:lpstr>
      <vt:lpstr>Trebuchet MS</vt:lpstr>
      <vt:lpstr>Wingdings</vt:lpstr>
      <vt:lpstr>Presentation</vt:lpstr>
      <vt:lpstr>SEIS 603  Foundations of Software Development  - Python</vt:lpstr>
      <vt:lpstr>The Python Interpreter</vt:lpstr>
      <vt:lpstr>The Python Interpreter</vt:lpstr>
      <vt:lpstr>IPython enhancements</vt:lpstr>
      <vt:lpstr>IPython enhancements</vt:lpstr>
      <vt:lpstr>IPython enhancements</vt:lpstr>
      <vt:lpstr>IPython enhancements</vt:lpstr>
      <vt:lpstr>Jupyter Notebook</vt:lpstr>
      <vt:lpstr>PyCharm IDE</vt:lpstr>
      <vt:lpstr>Turtle Graphics</vt:lpstr>
      <vt:lpstr>Turtle Graphics</vt:lpstr>
      <vt:lpstr>Turtle Graphics - Instances</vt:lpstr>
      <vt:lpstr>Turtle Graphics - Instances</vt:lpstr>
      <vt:lpstr>Types of Modules</vt:lpstr>
      <vt:lpstr>Turtle Graphics - Methods</vt:lpstr>
      <vt:lpstr>Types of Values</vt:lpstr>
      <vt:lpstr>Collection Types - Lists</vt:lpstr>
      <vt:lpstr>Ranges</vt:lpstr>
      <vt:lpstr>Repetition / Iteration</vt:lpstr>
      <vt:lpstr>Putting it all together</vt:lpstr>
    </vt:vector>
  </TitlesOfParts>
  <Company>(c) Software Engineering Solutions,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603</dc:title>
  <dc:creator>dchetty</dc:creator>
  <cp:lastModifiedBy>Chetty, Damodar Kumar S</cp:lastModifiedBy>
  <cp:revision>1822</cp:revision>
  <dcterms:created xsi:type="dcterms:W3CDTF">2010-05-04T01:30:25Z</dcterms:created>
  <dcterms:modified xsi:type="dcterms:W3CDTF">2018-02-12T00:40:06Z</dcterms:modified>
</cp:coreProperties>
</file>