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2" r:id="rId11"/>
    <p:sldId id="384" r:id="rId12"/>
    <p:sldId id="385" r:id="rId13"/>
    <p:sldId id="386" r:id="rId14"/>
    <p:sldId id="387" r:id="rId15"/>
    <p:sldId id="380" r:id="rId16"/>
    <p:sldId id="389" r:id="rId17"/>
    <p:sldId id="393" r:id="rId18"/>
    <p:sldId id="394" r:id="rId19"/>
    <p:sldId id="395" r:id="rId20"/>
    <p:sldId id="391" r:id="rId21"/>
    <p:sldId id="388" r:id="rId22"/>
    <p:sldId id="390" r:id="rId23"/>
    <p:sldId id="396" r:id="rId24"/>
    <p:sldId id="401" r:id="rId25"/>
    <p:sldId id="402" r:id="rId26"/>
    <p:sldId id="398" r:id="rId27"/>
    <p:sldId id="400" r:id="rId28"/>
    <p:sldId id="39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1E"/>
    <a:srgbClr val="FF33CC"/>
    <a:srgbClr val="00FFFF"/>
    <a:srgbClr val="FF9900"/>
    <a:srgbClr val="FFCCCC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99111" autoAdjust="0"/>
  </p:normalViewPr>
  <p:slideViewPr>
    <p:cSldViewPr>
      <p:cViewPr varScale="1">
        <p:scale>
          <a:sx n="64" d="100"/>
          <a:sy n="64" d="100"/>
        </p:scale>
        <p:origin x="58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2/18/2018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 smtClean="0">
                <a:solidFill>
                  <a:schemeClr val="bg1"/>
                </a:solidFill>
              </a:rPr>
              <a:t>Software Engineering Solutions, Inc.</a:t>
            </a:r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Tomcat Administration</a:t>
            </a: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2012</a:t>
            </a:r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78578" y="6096000"/>
            <a:ext cx="2262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>
                <a:solidFill>
                  <a:schemeClr val="bg1"/>
                </a:solidFill>
              </a:rPr>
              <a:t>© Copyright </a:t>
            </a:r>
            <a:r>
              <a:rPr lang="en-US" sz="1000" b="1" smtClean="0">
                <a:solidFill>
                  <a:schemeClr val="bg1"/>
                </a:solidFill>
              </a:rPr>
              <a:t>Damodar </a:t>
            </a:r>
            <a:r>
              <a:rPr lang="en-US" sz="1000" b="1" err="1" smtClean="0">
                <a:solidFill>
                  <a:schemeClr val="bg1"/>
                </a:solidFill>
              </a:rPr>
              <a:t>Chetty</a:t>
            </a:r>
            <a:r>
              <a:rPr lang="en-US" sz="1000" b="1" smtClean="0">
                <a:solidFill>
                  <a:schemeClr val="bg1"/>
                </a:solidFill>
              </a:rPr>
              <a:t> 2018</a:t>
            </a:r>
            <a:endParaRPr lang="en-US" sz="1000" b="1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-68044" y="6096000"/>
            <a:ext cx="27350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 smtClean="0">
                <a:solidFill>
                  <a:schemeClr val="bg1"/>
                </a:solidFill>
              </a:rPr>
              <a:t>SEIS</a:t>
            </a:r>
            <a:r>
              <a:rPr lang="en-US" sz="1000" b="1" i="0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en-US" ker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 smtClean="0">
                <a:solidFill>
                  <a:schemeClr val="bg1"/>
                </a:solidFill>
              </a:rPr>
              <a:t> </a:t>
            </a:r>
            <a:endParaRPr lang="en-US" altLang="en-US" sz="800">
              <a:solidFill>
                <a:schemeClr val="bg1"/>
              </a:solidFill>
            </a:endParaRP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483351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>
                <a:solidFill>
                  <a:schemeClr val="bg1"/>
                </a:solidFill>
              </a:rPr>
              <a:t>© Copyright </a:t>
            </a:r>
            <a:r>
              <a:rPr lang="en-US" sz="800" b="1" baseline="0" smtClean="0">
                <a:solidFill>
                  <a:schemeClr val="bg1"/>
                </a:solidFill>
              </a:rPr>
              <a:t> Damodar </a:t>
            </a:r>
            <a:r>
              <a:rPr lang="en-US" sz="800" b="1" baseline="0" err="1" smtClean="0">
                <a:solidFill>
                  <a:schemeClr val="bg1"/>
                </a:solidFill>
              </a:rPr>
              <a:t>Chetty</a:t>
            </a:r>
            <a:r>
              <a:rPr lang="en-US" sz="800" b="1" smtClean="0">
                <a:solidFill>
                  <a:schemeClr val="bg1"/>
                </a:solidFill>
              </a:rPr>
              <a:t> 2018</a:t>
            </a: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4004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 smtClean="0">
                <a:solidFill>
                  <a:schemeClr val="bg1"/>
                </a:solidFill>
              </a:rPr>
              <a:t>SEIS</a:t>
            </a:r>
            <a:r>
              <a:rPr lang="en-US" sz="1400" b="1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Damodar Chetty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2133600"/>
            <a:ext cx="8153400" cy="914400"/>
          </a:xfrm>
        </p:spPr>
        <p:txBody>
          <a:bodyPr/>
          <a:lstStyle/>
          <a:p>
            <a:r>
              <a:rPr lang="en-US" smtClean="0"/>
              <a:t>SEIS 603 </a:t>
            </a:r>
            <a:br>
              <a:rPr lang="en-US" smtClean="0"/>
            </a:br>
            <a:r>
              <a:rPr lang="en-US" smtClean="0"/>
              <a:t>Foundations of Software Development </a:t>
            </a:r>
            <a:br>
              <a:rPr lang="en-US" smtClean="0"/>
            </a:br>
            <a:r>
              <a:rPr lang="en-US" smtClean="0"/>
              <a:t>- Debugging, Functions, 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Definition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a compound statement</a:t>
            </a:r>
          </a:p>
          <a:p>
            <a:pPr lvl="1"/>
            <a:r>
              <a:rPr lang="en-US" smtClean="0"/>
              <a:t>composed of</a:t>
            </a:r>
          </a:p>
          <a:p>
            <a:pPr lvl="2"/>
            <a:r>
              <a:rPr lang="en-US" smtClean="0"/>
              <a:t>header line</a:t>
            </a:r>
          </a:p>
          <a:p>
            <a:pPr lvl="3"/>
            <a:r>
              <a:rPr lang="en-US" smtClean="0"/>
              <a:t>keyword "def"</a:t>
            </a:r>
          </a:p>
          <a:p>
            <a:pPr lvl="3"/>
            <a:r>
              <a:rPr lang="en-US" smtClean="0"/>
              <a:t>name of the function</a:t>
            </a:r>
          </a:p>
          <a:p>
            <a:pPr lvl="4"/>
            <a:r>
              <a:rPr lang="en-US" smtClean="0"/>
              <a:t>can't be a Python keyword</a:t>
            </a:r>
          </a:p>
          <a:p>
            <a:pPr lvl="4"/>
            <a:r>
              <a:rPr lang="en-US" smtClean="0"/>
              <a:t>must follow rules for legal identifiers</a:t>
            </a:r>
          </a:p>
          <a:p>
            <a:pPr lvl="3"/>
            <a:r>
              <a:rPr lang="en-US" smtClean="0"/>
              <a:t>"formal parameters" enclosed in parentheses (0 or more)</a:t>
            </a:r>
          </a:p>
          <a:p>
            <a:pPr lvl="4"/>
            <a:r>
              <a:rPr lang="en-US" smtClean="0"/>
              <a:t>the information that the function needs to do its work</a:t>
            </a:r>
          </a:p>
          <a:p>
            <a:pPr lvl="4"/>
            <a:r>
              <a:rPr lang="en-US" smtClean="0"/>
              <a:t>parentheses are required even if no arguments required</a:t>
            </a:r>
          </a:p>
          <a:p>
            <a:pPr lvl="3"/>
            <a:r>
              <a:rPr lang="en-US" smtClean="0"/>
              <a:t>ends with a colon (:)</a:t>
            </a:r>
          </a:p>
          <a:p>
            <a:pPr lvl="2"/>
            <a:r>
              <a:rPr lang="en-US" smtClean="0"/>
              <a:t>docstring</a:t>
            </a:r>
          </a:p>
          <a:p>
            <a:pPr lvl="2"/>
            <a:r>
              <a:rPr lang="en-US" smtClean="0"/>
              <a:t>function body</a:t>
            </a:r>
          </a:p>
          <a:p>
            <a:pPr lvl="2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606444"/>
            <a:ext cx="1905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def name(parameters):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""" docstring """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statements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06444"/>
            <a:ext cx="19050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name(parameters)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7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Definition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a compound statement</a:t>
            </a:r>
          </a:p>
          <a:p>
            <a:pPr lvl="1"/>
            <a:r>
              <a:rPr lang="en-US" smtClean="0"/>
              <a:t>composed of</a:t>
            </a:r>
          </a:p>
          <a:p>
            <a:pPr lvl="2"/>
            <a:r>
              <a:rPr lang="en-US" smtClean="0"/>
              <a:t>header line</a:t>
            </a:r>
          </a:p>
          <a:p>
            <a:pPr lvl="2"/>
            <a:r>
              <a:rPr lang="en-US" smtClean="0"/>
              <a:t>docstring</a:t>
            </a:r>
          </a:p>
          <a:p>
            <a:pPr lvl="3"/>
            <a:r>
              <a:rPr lang="en-US" smtClean="0"/>
              <a:t>enclosed in triple quotes converted into the function's documentation</a:t>
            </a:r>
          </a:p>
          <a:p>
            <a:pPr lvl="3"/>
            <a:r>
              <a:rPr lang="en-US" smtClean="0"/>
              <a:t>code comments are eliminated when the program is parsed. Docstrings are not.</a:t>
            </a:r>
          </a:p>
          <a:p>
            <a:pPr lvl="2"/>
            <a:r>
              <a:rPr lang="en-US" smtClean="0"/>
              <a:t>function body</a:t>
            </a:r>
          </a:p>
          <a:p>
            <a:pPr lvl="2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606444"/>
            <a:ext cx="1905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def name(parameters):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""" docstring """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statements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06444"/>
            <a:ext cx="19050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name(parameters)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32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Definition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a compound statement</a:t>
            </a:r>
          </a:p>
          <a:p>
            <a:pPr lvl="1"/>
            <a:r>
              <a:rPr lang="en-US" smtClean="0"/>
              <a:t>composed of</a:t>
            </a:r>
          </a:p>
          <a:p>
            <a:pPr lvl="2"/>
            <a:r>
              <a:rPr lang="en-US" smtClean="0"/>
              <a:t>header line</a:t>
            </a:r>
          </a:p>
          <a:p>
            <a:pPr lvl="2"/>
            <a:r>
              <a:rPr lang="en-US" smtClean="0"/>
              <a:t>docstring</a:t>
            </a:r>
          </a:p>
          <a:p>
            <a:pPr lvl="2"/>
            <a:r>
              <a:rPr lang="en-US" smtClean="0"/>
              <a:t>function body</a:t>
            </a:r>
          </a:p>
          <a:p>
            <a:pPr lvl="3"/>
            <a:r>
              <a:rPr lang="en-US" smtClean="0"/>
              <a:t>1+ Python statements, each indented by the same amount from the header line</a:t>
            </a:r>
          </a:p>
          <a:p>
            <a:pPr lvl="3"/>
            <a:r>
              <a:rPr lang="en-US" smtClean="0"/>
              <a:t>standard indentation is 4 spaces</a:t>
            </a:r>
          </a:p>
          <a:p>
            <a:pPr lvl="3"/>
            <a:r>
              <a:rPr lang="en-US" smtClean="0"/>
              <a:t>avoid mixing tabs and spaces</a:t>
            </a:r>
          </a:p>
          <a:p>
            <a:pPr lvl="2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606444"/>
            <a:ext cx="1905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def name(parameters):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""" docstring """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statements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06444"/>
            <a:ext cx="19050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name(parameters)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5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Invocation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function definition is just "action waiting to happen"</a:t>
            </a:r>
          </a:p>
          <a:p>
            <a:pPr lvl="1"/>
            <a:r>
              <a:rPr lang="en-US" smtClean="0"/>
              <a:t>function does not run until we invoke it</a:t>
            </a:r>
          </a:p>
          <a:p>
            <a:pPr lvl="1"/>
            <a:r>
              <a:rPr lang="en-US" smtClean="0"/>
              <a:t>a defined function can be called </a:t>
            </a:r>
          </a:p>
          <a:p>
            <a:pPr lvl="2"/>
            <a:r>
              <a:rPr lang="en-US" smtClean="0"/>
              <a:t>as often as we need</a:t>
            </a:r>
          </a:p>
          <a:p>
            <a:pPr lvl="2"/>
            <a:r>
              <a:rPr lang="en-US" smtClean="0"/>
              <a:t>with whatever "actual parameters" (aka arguments) we need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606444"/>
            <a:ext cx="1905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def name(parameters):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""" docstring """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statements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606444"/>
            <a:ext cx="19050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name(parameters)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5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Definition and Invocation – Identify Parts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16834"/>
            <a:ext cx="6477000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import turtle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def drawSquare(t, sz):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"""Make turtle t draw a square of with side sz."""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for i in range(4):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t.forward(sz)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t.left(90)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wn = turtle.Screen()              # Set up the window and its attributes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wn.bgcolor("lightgreen")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alex = turtle.Turtle()            # create alex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drawSquare(alex, 50)             # Call function to draw the square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wn.exitonclick()</a:t>
            </a:r>
          </a:p>
        </p:txBody>
      </p:sp>
    </p:spTree>
    <p:extLst>
      <p:ext uri="{BB962C8B-B14F-4D97-AF65-F5344CB8AC3E}">
        <p14:creationId xmlns:p14="http://schemas.microsoft.com/office/powerpoint/2010/main" val="190120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Arguments to a Function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Python matches each </a:t>
            </a:r>
            <a:r>
              <a:rPr lang="en-US"/>
              <a:t>actual parameter </a:t>
            </a:r>
            <a:r>
              <a:rPr lang="en-US" smtClean="0"/>
              <a:t>to a </a:t>
            </a:r>
            <a:r>
              <a:rPr lang="en-US"/>
              <a:t>formal parameter  </a:t>
            </a:r>
            <a:endParaRPr lang="en-US" smtClean="0"/>
          </a:p>
          <a:p>
            <a:pPr lvl="1"/>
            <a:r>
              <a:rPr lang="en-US" smtClean="0"/>
              <a:t>Matching mechanism: </a:t>
            </a:r>
            <a:r>
              <a:rPr lang="en-US"/>
              <a:t>positional </a:t>
            </a:r>
            <a:r>
              <a:rPr lang="en-US" smtClean="0"/>
              <a:t>parameters</a:t>
            </a:r>
          </a:p>
          <a:p>
            <a:pPr lvl="2"/>
            <a:r>
              <a:rPr lang="en-US" smtClean="0"/>
              <a:t>matched based on physical order</a:t>
            </a:r>
          </a:p>
          <a:p>
            <a:pPr lvl="2"/>
            <a:r>
              <a:rPr lang="en-US" smtClean="0"/>
              <a:t>BUT – unexpected results if you mix up the order of arguments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marL="574675" lvl="2" indent="0">
              <a:buNone/>
            </a:pPr>
            <a:endParaRPr lang="en-US" smtClean="0"/>
          </a:p>
          <a:p>
            <a:pPr lvl="1"/>
            <a:r>
              <a:rPr lang="en-US" smtClean="0"/>
              <a:t>Matching mechanism</a:t>
            </a:r>
          </a:p>
          <a:p>
            <a:pPr lvl="2"/>
            <a:r>
              <a:rPr lang="en-US" smtClean="0"/>
              <a:t>directly associates a parameter name with a value (KVPs)</a:t>
            </a:r>
          </a:p>
          <a:p>
            <a:pPr lvl="2"/>
            <a:r>
              <a:rPr lang="en-US" smtClean="0"/>
              <a:t>eliminates all confusion with matching parameters</a:t>
            </a:r>
          </a:p>
          <a:p>
            <a:pPr lvl="3"/>
            <a:endParaRPr lang="en-US" smtClean="0"/>
          </a:p>
          <a:p>
            <a:pPr lvl="2"/>
            <a:endParaRPr lang="en-US" smtClean="0"/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4191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describe_pet(pet_type='hamster', pet_name='harry')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describe_pet(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pet_name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='harry',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pet_type=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'hamster')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830393"/>
            <a:ext cx="5105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def describe_pet(pet_type, pet_name):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print("My " + pet_type + "'s name is " + pet_name.title())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describe_pet('hamster', 'harry')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describe_pet('harry', 'hamster')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8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parameter passing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Default </a:t>
            </a:r>
            <a:r>
              <a:rPr lang="en-US"/>
              <a:t>values for </a:t>
            </a:r>
            <a:r>
              <a:rPr lang="en-US" smtClean="0"/>
              <a:t>formal parameters</a:t>
            </a:r>
            <a:endParaRPr lang="en-US"/>
          </a:p>
          <a:p>
            <a:pPr lvl="2"/>
            <a:r>
              <a:rPr lang="en-US" smtClean="0"/>
              <a:t>has effect of making actual parameters optional</a:t>
            </a:r>
          </a:p>
          <a:p>
            <a:pPr lvl="2"/>
            <a:r>
              <a:rPr lang="en-US" smtClean="0"/>
              <a:t>argument with default values must be the last in the list of formal parameters</a:t>
            </a:r>
            <a:endParaRPr lang="en-US"/>
          </a:p>
          <a:p>
            <a:pPr lvl="2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Passing an arbitrary list of positional arguments</a:t>
            </a:r>
          </a:p>
          <a:p>
            <a:pPr lvl="2"/>
            <a:r>
              <a:rPr lang="en-US" smtClean="0"/>
              <a:t>use if you don't know how many arguments a function needs to accept</a:t>
            </a:r>
          </a:p>
          <a:p>
            <a:pPr lvl="2"/>
            <a:r>
              <a:rPr lang="en-US" smtClean="0"/>
              <a:t>arbitrary parameter must be the placed last in the function definition</a:t>
            </a:r>
          </a:p>
          <a:p>
            <a:pPr lvl="3"/>
            <a:r>
              <a:rPr lang="en-US"/>
              <a:t>positional and keyword arguments are matched </a:t>
            </a:r>
            <a:r>
              <a:rPr lang="en-US" smtClean="0"/>
              <a:t>first</a:t>
            </a:r>
            <a:endParaRPr lang="en-US"/>
          </a:p>
          <a:p>
            <a:pPr lvl="3"/>
            <a:r>
              <a:rPr lang="en-US" smtClean="0"/>
              <a:t>any remaining arguments are placed in the final parameter</a:t>
            </a:r>
          </a:p>
          <a:p>
            <a:pPr lvl="2"/>
            <a:r>
              <a:rPr lang="en-US" smtClean="0"/>
              <a:t>* makes an empty tuple and packs it with the values it receives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7300" y="5159514"/>
            <a:ext cx="60579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def make_pizza(size, *toppings):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print('making a ' + str(size) + '-inch pizza with the following toppings:')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topping in toppings: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print('-' + topping)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make_pizza(16, 'pepper', 'mushrooms', 'cheese')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2416314"/>
            <a:ext cx="51054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def describe_pet(pet_name,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pet_type='dog'):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print("My " + pet_type + "'s name is " + pet_name.title())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describe_pet('spot')</a:t>
            </a:r>
          </a:p>
        </p:txBody>
      </p:sp>
    </p:spTree>
    <p:extLst>
      <p:ext uri="{BB962C8B-B14F-4D97-AF65-F5344CB8AC3E}">
        <p14:creationId xmlns:p14="http://schemas.microsoft.com/office/powerpoint/2010/main" val="582379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- revisited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 smtClean="0"/>
              <a:t>a variable is a label for a location in memory</a:t>
            </a:r>
          </a:p>
          <a:p>
            <a:pPr lvl="1"/>
            <a:r>
              <a:rPr lang="en-US" smtClean="0"/>
              <a:t>it can be used to hold a value</a:t>
            </a:r>
          </a:p>
          <a:p>
            <a:pPr lvl="1"/>
            <a:r>
              <a:rPr lang="en-US" smtClean="0"/>
              <a:t>it is similar to the memory functionality found in most calculators</a:t>
            </a:r>
          </a:p>
          <a:p>
            <a:pPr lvl="2"/>
            <a:r>
              <a:rPr lang="en-US" smtClean="0"/>
              <a:t>EXCEPT: can have many variables with different names, holding different values</a:t>
            </a:r>
          </a:p>
          <a:p>
            <a:pPr lvl="1"/>
            <a:r>
              <a:rPr lang="en-US" smtClean="0"/>
              <a:t>Assignment operator (=)</a:t>
            </a:r>
          </a:p>
          <a:p>
            <a:pPr lvl="2"/>
            <a:r>
              <a:rPr lang="en-US" smtClean="0"/>
              <a:t>if variable with that name does not exist in this scope: </a:t>
            </a:r>
            <a:r>
              <a:rPr lang="en-US"/>
              <a:t>creates a new </a:t>
            </a:r>
            <a:r>
              <a:rPr lang="en-US" smtClean="0"/>
              <a:t>variable</a:t>
            </a:r>
          </a:p>
          <a:p>
            <a:pPr lvl="2"/>
            <a:r>
              <a:rPr lang="en-US" smtClean="0"/>
              <a:t>else: assigns to an existing variable</a:t>
            </a:r>
          </a:p>
          <a:p>
            <a:pPr lvl="1"/>
            <a:r>
              <a:rPr lang="en-US" smtClean="0"/>
              <a:t>if we access the value of a variable which hasn't been defined</a:t>
            </a:r>
          </a:p>
          <a:p>
            <a:pPr lvl="2"/>
            <a:r>
              <a:rPr lang="en-US" smtClean="0"/>
              <a:t>results in a Name error</a:t>
            </a:r>
          </a:p>
          <a:p>
            <a:pPr lvl="1"/>
            <a:r>
              <a:rPr lang="en-US" smtClean="0"/>
              <a:t>Variables have</a:t>
            </a:r>
          </a:p>
          <a:p>
            <a:pPr lvl="2"/>
            <a:r>
              <a:rPr lang="en-US" smtClean="0"/>
              <a:t>scope: the parts of a program where a variable is accessible </a:t>
            </a:r>
          </a:p>
          <a:p>
            <a:pPr lvl="2"/>
            <a:r>
              <a:rPr lang="en-US" smtClean="0"/>
              <a:t>lifetime: the duration for which the variable exists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6223000"/>
            <a:ext cx="4267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latin typeface="Segoe UI Light" panose="020B0502040204020203" pitchFamily="34" charset="0"/>
                <a:cs typeface="Segoe UI Light" panose="020B0502040204020203" pitchFamily="34" charset="0"/>
              </a:rPr>
              <a:t>http://python-textbok.readthedocs.io/en/1.0/Variables_and_Scope.html</a:t>
            </a:r>
          </a:p>
        </p:txBody>
      </p:sp>
    </p:spTree>
    <p:extLst>
      <p:ext uri="{BB962C8B-B14F-4D97-AF65-F5344CB8AC3E}">
        <p14:creationId xmlns:p14="http://schemas.microsoft.com/office/powerpoint/2010/main" val="44700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- revisited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534400" cy="4925704"/>
          </a:xfrm>
        </p:spPr>
        <p:txBody>
          <a:bodyPr/>
          <a:lstStyle/>
          <a:p>
            <a:pPr lvl="1"/>
            <a:r>
              <a:rPr lang="en-US" smtClean="0"/>
              <a:t>Global variable</a:t>
            </a:r>
          </a:p>
          <a:p>
            <a:pPr lvl="2"/>
            <a:r>
              <a:rPr lang="en-US" smtClean="0"/>
              <a:t>a variable defined in the main body of a file </a:t>
            </a:r>
          </a:p>
          <a:p>
            <a:pPr lvl="2"/>
            <a:r>
              <a:rPr lang="en-US" smtClean="0"/>
              <a:t>Scope: </a:t>
            </a:r>
          </a:p>
          <a:p>
            <a:pPr lvl="3"/>
            <a:r>
              <a:rPr lang="en-US"/>
              <a:t>overly </a:t>
            </a:r>
            <a:r>
              <a:rPr lang="en-US" smtClean="0"/>
              <a:t>broad: throughout the file and within any file that imports this file</a:t>
            </a:r>
          </a:p>
          <a:p>
            <a:pPr lvl="3"/>
            <a:r>
              <a:rPr lang="en-US" smtClean="0"/>
              <a:t>hence must rarely be used</a:t>
            </a:r>
          </a:p>
          <a:p>
            <a:pPr lvl="2"/>
            <a:r>
              <a:rPr lang="en-US" smtClean="0"/>
              <a:t>only truly global objects like functions and classes should be defined as global</a:t>
            </a:r>
          </a:p>
          <a:p>
            <a:pPr lvl="1"/>
            <a:r>
              <a:rPr lang="en-US" smtClean="0"/>
              <a:t>Local variable</a:t>
            </a:r>
          </a:p>
          <a:p>
            <a:pPr lvl="2"/>
            <a:r>
              <a:rPr lang="en-US" smtClean="0"/>
              <a:t>a variable defined inside a function</a:t>
            </a:r>
          </a:p>
          <a:p>
            <a:pPr lvl="2"/>
            <a:r>
              <a:rPr lang="en-US" smtClean="0"/>
              <a:t>scope: from the point at which it is defined until the end of the function</a:t>
            </a:r>
          </a:p>
          <a:p>
            <a:pPr lvl="2"/>
            <a:r>
              <a:rPr lang="en-US" smtClean="0"/>
              <a:t>lifetime: for as long as the function is executing</a:t>
            </a:r>
          </a:p>
          <a:p>
            <a:pPr lvl="3"/>
            <a:r>
              <a:rPr lang="en-US"/>
              <a:t>when the function terminates (returns), </a:t>
            </a:r>
          </a:p>
          <a:p>
            <a:pPr lvl="4"/>
            <a:r>
              <a:rPr lang="en-US"/>
              <a:t>all local variables are destroyed</a:t>
            </a:r>
          </a:p>
          <a:p>
            <a:pPr lvl="4"/>
            <a:r>
              <a:rPr lang="en-US"/>
              <a:t>they cannot be accessed from the calling function</a:t>
            </a:r>
          </a:p>
          <a:p>
            <a:pPr lvl="2"/>
            <a:r>
              <a:rPr lang="en-US"/>
              <a:t>each call of the function creates new local variables 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223000"/>
            <a:ext cx="4267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latin typeface="Segoe UI Light" panose="020B0502040204020203" pitchFamily="34" charset="0"/>
                <a:cs typeface="Segoe UI Light" panose="020B0502040204020203" pitchFamily="34" charset="0"/>
              </a:rPr>
              <a:t>http://python-textbok.readthedocs.io/en/1.0/Variables_and_Scope.html</a:t>
            </a:r>
          </a:p>
        </p:txBody>
      </p:sp>
    </p:spTree>
    <p:extLst>
      <p:ext uri="{BB962C8B-B14F-4D97-AF65-F5344CB8AC3E}">
        <p14:creationId xmlns:p14="http://schemas.microsoft.com/office/powerpoint/2010/main" val="3131246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- revisited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 smtClean="0"/>
              <a:t>Can access a global variable from inside a function</a:t>
            </a:r>
            <a:endParaRPr lang="en-US"/>
          </a:p>
          <a:p>
            <a:pPr lvl="2"/>
            <a:r>
              <a:rPr lang="en-US" smtClean="0"/>
              <a:t>By default, assignment statement creates variables in the local scope</a:t>
            </a:r>
          </a:p>
          <a:p>
            <a:pPr lvl="2"/>
            <a:r>
              <a:rPr lang="en-US" smtClean="0"/>
              <a:t>within a function</a:t>
            </a:r>
          </a:p>
          <a:p>
            <a:pPr lvl="3"/>
            <a:r>
              <a:rPr lang="en-US" smtClean="0"/>
              <a:t>accessing a variable looks through global scope (if not found in local scope)</a:t>
            </a:r>
          </a:p>
          <a:p>
            <a:pPr lvl="3"/>
            <a:r>
              <a:rPr lang="en-US" smtClean="0"/>
              <a:t>assigning to a variable creates a new local variable (shadows the global variable)</a:t>
            </a:r>
          </a:p>
          <a:p>
            <a:pPr lvl="3"/>
            <a:r>
              <a:rPr lang="en-US" smtClean="0"/>
              <a:t>can force a reference to the global variable by using </a:t>
            </a:r>
            <a:r>
              <a:rPr lang="en-US" i="1" smtClean="0"/>
              <a:t>global</a:t>
            </a:r>
            <a:endParaRPr lang="en-US" i="1"/>
          </a:p>
        </p:txBody>
      </p:sp>
      <p:sp>
        <p:nvSpPr>
          <p:cNvPr id="5" name="Rectangle 4"/>
          <p:cNvSpPr/>
          <p:nvPr/>
        </p:nvSpPr>
        <p:spPr>
          <a:xfrm>
            <a:off x="4572000" y="6223000"/>
            <a:ext cx="4267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latin typeface="Segoe UI Light" panose="020B0502040204020203" pitchFamily="34" charset="0"/>
                <a:cs typeface="Segoe UI Light" panose="020B0502040204020203" pitchFamily="34" charset="0"/>
              </a:rPr>
              <a:t>http://python-textbok.readthedocs.io/en/1.0/Variables_and_Scope.html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3732074"/>
            <a:ext cx="17526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 = 0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def my_function():</a:t>
            </a:r>
          </a:p>
          <a:p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3732074"/>
            <a:ext cx="17526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 = 0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def my_function():</a:t>
            </a:r>
          </a:p>
          <a:p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 = 3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print(a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9300" y="3732074"/>
            <a:ext cx="17526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 = 0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def my_function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global a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a = 3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301348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all together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/>
          </a:p>
        </p:txBody>
      </p:sp>
      <p:pic>
        <p:nvPicPr>
          <p:cNvPr id="5" name="Picture 4" descr="https://runestone.academy/runestone/static/thinkcspy/_images/new_flowchart_f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08" y="2264044"/>
            <a:ext cx="2653030" cy="430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1312463"/>
            <a:ext cx="39624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import turtle            # set up alex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wn = turtle.Screen()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 = turtle.Turtle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484602"/>
            <a:ext cx="557657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 in range(4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sets i to each of [0, 1, 2, 3] 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alex.forward(50)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alex.left(90)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706779"/>
            <a:ext cx="39624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wn.exitonclick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923" y="2400855"/>
            <a:ext cx="557657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for i in [0, 1, 2, 3]:      # repeat four times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alex.forward(50)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alex.left(90)</a:t>
            </a:r>
          </a:p>
        </p:txBody>
      </p:sp>
    </p:spTree>
    <p:extLst>
      <p:ext uri="{BB962C8B-B14F-4D97-AF65-F5344CB8AC3E}">
        <p14:creationId xmlns:p14="http://schemas.microsoft.com/office/powerpoint/2010/main" val="352640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Returning Values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after a function processes the input provided to it, it can</a:t>
            </a:r>
          </a:p>
          <a:p>
            <a:pPr lvl="2"/>
            <a:r>
              <a:rPr lang="en-US" smtClean="0"/>
              <a:t>display its output directly to the user</a:t>
            </a:r>
          </a:p>
          <a:p>
            <a:pPr lvl="3"/>
            <a:r>
              <a:rPr lang="en-US" smtClean="0"/>
              <a:t>a function that does not return a value is sometimes called a </a:t>
            </a:r>
            <a:r>
              <a:rPr lang="en-US" i="1" smtClean="0"/>
              <a:t>procedure</a:t>
            </a:r>
          </a:p>
          <a:p>
            <a:pPr lvl="3"/>
            <a:r>
              <a:rPr lang="en-US" smtClean="0"/>
              <a:t>returns the default return value </a:t>
            </a:r>
            <a:r>
              <a:rPr lang="en-US" i="1" smtClean="0"/>
              <a:t>None</a:t>
            </a:r>
            <a:endParaRPr lang="en-US" smtClean="0"/>
          </a:p>
          <a:p>
            <a:pPr lvl="2"/>
            <a:r>
              <a:rPr lang="en-US" smtClean="0"/>
              <a:t>return output to the caller by explicitly executing a </a:t>
            </a:r>
            <a:r>
              <a:rPr lang="en-US" i="1" smtClean="0"/>
              <a:t>return </a:t>
            </a:r>
            <a:r>
              <a:rPr lang="en-US" smtClean="0"/>
              <a:t>statement</a:t>
            </a:r>
          </a:p>
          <a:p>
            <a:pPr lvl="3"/>
            <a:r>
              <a:rPr lang="en-US" smtClean="0"/>
              <a:t>a </a:t>
            </a:r>
            <a:r>
              <a:rPr lang="en-US" i="1" smtClean="0"/>
              <a:t>return </a:t>
            </a:r>
            <a:r>
              <a:rPr lang="en-US" smtClean="0"/>
              <a:t>statement evaluates an expression and returns the computation</a:t>
            </a:r>
          </a:p>
          <a:p>
            <a:pPr lvl="3"/>
            <a:r>
              <a:rPr lang="en-US" smtClean="0"/>
              <a:t>lets us use this return value in </a:t>
            </a:r>
            <a:r>
              <a:rPr lang="en-US"/>
              <a:t>building more complex computations</a:t>
            </a:r>
            <a:endParaRPr lang="en-US" smtClean="0"/>
          </a:p>
          <a:p>
            <a:pPr lvl="3"/>
            <a:r>
              <a:rPr lang="en-US"/>
              <a:t>terminates execution of </a:t>
            </a:r>
            <a:r>
              <a:rPr lang="en-US" smtClean="0"/>
              <a:t>the function - no subsequent statements are processed</a:t>
            </a:r>
            <a:endParaRPr lang="en-US"/>
          </a:p>
          <a:p>
            <a:pPr lvl="3"/>
            <a:r>
              <a:rPr lang="en-US" smtClean="0"/>
              <a:t>flow of control returns to the calling program where the function call was made</a:t>
            </a:r>
          </a:p>
          <a:p>
            <a:pPr lvl="3"/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676400" y="4572000"/>
            <a:ext cx="449580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def square(x):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y = x * x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toSquare = 10</a:t>
            </a:r>
          </a:p>
          <a:p>
            <a:endParaRPr lang="en-US" altLang="en-US" sz="1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square(toSquare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print("The result of", toSquare, "squared is",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1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Advantages</a:t>
            </a:r>
          </a:p>
          <a:p>
            <a:pPr lvl="2"/>
            <a:r>
              <a:rPr lang="en-US" smtClean="0"/>
              <a:t>reuse: write-once-call-often - </a:t>
            </a:r>
            <a:r>
              <a:rPr lang="en-US"/>
              <a:t>code need not be </a:t>
            </a:r>
            <a:r>
              <a:rPr lang="en-US" smtClean="0"/>
              <a:t>needlessly repeated (a "smell")</a:t>
            </a:r>
            <a:endParaRPr lang="en-US"/>
          </a:p>
          <a:p>
            <a:pPr lvl="2"/>
            <a:r>
              <a:rPr lang="en-US" smtClean="0"/>
              <a:t>efficiency: best-in-class algorithms are adopted rather than custom written</a:t>
            </a:r>
          </a:p>
          <a:p>
            <a:pPr lvl="2"/>
            <a:r>
              <a:rPr lang="en-US" smtClean="0"/>
              <a:t>encapsulation: block of code can change over time, but callers are not affected</a:t>
            </a:r>
          </a:p>
          <a:p>
            <a:pPr lvl="2"/>
            <a:r>
              <a:rPr lang="en-US" smtClean="0"/>
              <a:t>modularization or functional decomposition: </a:t>
            </a:r>
          </a:p>
          <a:p>
            <a:pPr lvl="3"/>
            <a:r>
              <a:rPr lang="en-US" smtClean="0"/>
              <a:t>breaks up a program into logical parts  (how we think)</a:t>
            </a:r>
          </a:p>
          <a:p>
            <a:pPr lvl="2"/>
            <a:r>
              <a:rPr lang="en-US" smtClean="0"/>
              <a:t>simplification: hides complex logic behind a simple function call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5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for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Every function should have one specific job</a:t>
            </a:r>
          </a:p>
          <a:p>
            <a:pPr lvl="2"/>
            <a:r>
              <a:rPr lang="en-US" smtClean="0"/>
              <a:t>if a function is doing too many different tasks</a:t>
            </a:r>
          </a:p>
          <a:p>
            <a:pPr lvl="3"/>
            <a:r>
              <a:rPr lang="en-US" smtClean="0"/>
              <a:t>split it into multiple functions</a:t>
            </a:r>
          </a:p>
          <a:p>
            <a:pPr lvl="3"/>
            <a:r>
              <a:rPr lang="en-US" smtClean="0"/>
              <a:t>call these from the top level function</a:t>
            </a:r>
          </a:p>
          <a:p>
            <a:pPr lvl="1"/>
            <a:r>
              <a:rPr lang="en-US" smtClean="0"/>
              <a:t>Functions</a:t>
            </a:r>
          </a:p>
          <a:p>
            <a:pPr lvl="2"/>
            <a:r>
              <a:rPr lang="en-US" smtClean="0"/>
              <a:t>should have descriptive names</a:t>
            </a:r>
          </a:p>
          <a:p>
            <a:pPr lvl="2"/>
            <a:r>
              <a:rPr lang="en-US" smtClean="0"/>
              <a:t>names must use lowercase letters and underscores</a:t>
            </a:r>
          </a:p>
          <a:p>
            <a:pPr lvl="2"/>
            <a:r>
              <a:rPr lang="en-US" smtClean="0"/>
              <a:t>must always have a docstring that explains what it does</a:t>
            </a:r>
          </a:p>
          <a:p>
            <a:pPr lvl="2"/>
            <a:r>
              <a:rPr lang="en-US" smtClean="0"/>
              <a:t>if you specify a default value OR a keyword argument,</a:t>
            </a:r>
            <a:br>
              <a:rPr lang="en-US" smtClean="0"/>
            </a:br>
            <a:r>
              <a:rPr lang="en-US" smtClean="0"/>
              <a:t>no spaces should be used on either side of the equals sign</a:t>
            </a:r>
          </a:p>
          <a:p>
            <a:pPr lvl="1"/>
            <a:r>
              <a:rPr lang="en-US" smtClean="0"/>
              <a:t>separate functions by 2 blank lines </a:t>
            </a:r>
            <a:br>
              <a:rPr lang="en-US" smtClean="0"/>
            </a:br>
            <a:r>
              <a:rPr lang="en-US" smtClean="0"/>
              <a:t>to make it easier to see where one ends and the other begins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Execution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763000" cy="4925704"/>
          </a:xfrm>
        </p:spPr>
        <p:txBody>
          <a:bodyPr/>
          <a:lstStyle/>
          <a:p>
            <a:pPr lvl="1"/>
            <a:r>
              <a:rPr lang="en-US" smtClean="0"/>
              <a:t>Order in which statements are executed</a:t>
            </a:r>
          </a:p>
          <a:p>
            <a:pPr lvl="1"/>
            <a:r>
              <a:rPr lang="en-US" smtClean="0"/>
              <a:t>begin at first statement, and proceed from top to bottom</a:t>
            </a:r>
          </a:p>
          <a:p>
            <a:pPr lvl="1"/>
            <a:r>
              <a:rPr lang="en-US" smtClean="0"/>
              <a:t>statements inside a function are not executed until the function is invoked</a:t>
            </a:r>
          </a:p>
          <a:p>
            <a:pPr lvl="1"/>
            <a:r>
              <a:rPr lang="en-US" smtClean="0"/>
              <a:t>One function can call another</a:t>
            </a:r>
          </a:p>
          <a:p>
            <a:pPr lvl="2"/>
            <a:r>
              <a:rPr lang="en-US" smtClean="0"/>
              <a:t>can be nested arbitrarily deep</a:t>
            </a:r>
          </a:p>
          <a:p>
            <a:pPr lvl="2"/>
            <a:r>
              <a:rPr lang="en-US" smtClean="0"/>
              <a:t>Python tracks where it is – </a:t>
            </a:r>
          </a:p>
          <a:p>
            <a:pPr lvl="3"/>
            <a:r>
              <a:rPr lang="en-US" smtClean="0"/>
              <a:t>each time a function completes, </a:t>
            </a:r>
          </a:p>
          <a:p>
            <a:pPr lvl="3"/>
            <a:r>
              <a:rPr lang="en-US" smtClean="0"/>
              <a:t>continues at line following the function call, in the caller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5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standard libraries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 smtClean="0"/>
              <a:t>shipped with a Python installation</a:t>
            </a:r>
          </a:p>
          <a:p>
            <a:pPr lvl="1"/>
            <a:r>
              <a:rPr lang="en-US" smtClean="0"/>
              <a:t>math module</a:t>
            </a:r>
          </a:p>
          <a:p>
            <a:pPr lvl="2"/>
            <a:r>
              <a:rPr lang="en-US" smtClean="0"/>
              <a:t>contains typical math functions and constants all housed in a module called </a:t>
            </a:r>
            <a:r>
              <a:rPr lang="en-US" i="1" smtClean="0"/>
              <a:t>math</a:t>
            </a:r>
          </a:p>
          <a:p>
            <a:pPr lvl="2"/>
            <a:r>
              <a:rPr lang="en-US" smtClean="0"/>
              <a:t>once we import the module, they can be used directly by our program</a:t>
            </a:r>
          </a:p>
          <a:p>
            <a:pPr lvl="2"/>
            <a:r>
              <a:rPr lang="en-US" smtClean="0"/>
              <a:t>use the name of the module and a dot operator (math.sqrt)</a:t>
            </a:r>
          </a:p>
          <a:p>
            <a:pPr lvl="1"/>
            <a:r>
              <a:rPr lang="en-US" smtClean="0"/>
              <a:t>random module</a:t>
            </a:r>
          </a:p>
          <a:p>
            <a:pPr lvl="2"/>
            <a:r>
              <a:rPr lang="en-US" smtClean="0"/>
              <a:t>random() returns a float in the range [0.0, 1.0)</a:t>
            </a:r>
          </a:p>
          <a:p>
            <a:pPr lvl="3"/>
            <a:r>
              <a:rPr lang="en-US" smtClean="0"/>
              <a:t>scale the result to get it into a suitable range, e.g., by 5 to get between [0.0, 5.0)</a:t>
            </a:r>
          </a:p>
          <a:p>
            <a:pPr lvl="2"/>
            <a:r>
              <a:rPr lang="en-US" smtClean="0"/>
              <a:t>randrange() generates an int, uniformly distributed, within specified range</a:t>
            </a:r>
          </a:p>
          <a:p>
            <a:pPr lvl="3"/>
            <a:r>
              <a:rPr lang="en-US" smtClean="0"/>
              <a:t>PRNG: based on a deterministic algorithm – not truly random</a:t>
            </a:r>
          </a:p>
          <a:p>
            <a:pPr lvl="3"/>
            <a:r>
              <a:rPr lang="en-US" smtClean="0"/>
              <a:t>start with a seed value</a:t>
            </a:r>
          </a:p>
          <a:p>
            <a:pPr lvl="3"/>
            <a:r>
              <a:rPr lang="en-US" smtClean="0"/>
              <a:t>if seed value is different each time you run your program, you'll get random behavior</a:t>
            </a:r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5562600"/>
            <a:ext cx="419100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print(math.pi)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print(math.e)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print(math.sqrt(2.0))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print(math.sin(math.radians(90)))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6300" y="5562600"/>
            <a:ext cx="419100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import random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prob = random.random()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result = prob * 5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diceThrow = random.randrange(1,7)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print(result, diceThrow)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0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Importing a module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69234"/>
            <a:ext cx="8229600" cy="4925704"/>
          </a:xfrm>
        </p:spPr>
        <p:txBody>
          <a:bodyPr/>
          <a:lstStyle/>
          <a:p>
            <a:pPr lvl="1"/>
            <a:r>
              <a:rPr lang="en-US"/>
              <a:t>if your program wants to use a module </a:t>
            </a:r>
          </a:p>
          <a:p>
            <a:pPr lvl="2"/>
            <a:r>
              <a:rPr lang="en-US"/>
              <a:t>it must import it</a:t>
            </a:r>
          </a:p>
          <a:p>
            <a:pPr lvl="2"/>
            <a:r>
              <a:rPr lang="en-US" smtClean="0"/>
              <a:t>all </a:t>
            </a:r>
            <a:r>
              <a:rPr lang="en-US"/>
              <a:t>functions within that module are available in your </a:t>
            </a:r>
            <a:r>
              <a:rPr lang="en-US" smtClean="0"/>
              <a:t>program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Option 1: importing every function from the module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smtClean="0"/>
              <a:t>Option 2: importing every function from the module with an alias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Option 3: importing  1+ functions from a module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124200"/>
            <a:ext cx="39624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math.sqrt(2.0)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245114"/>
            <a:ext cx="39624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import math as m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m.sqrt(2.0)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5439623"/>
            <a:ext cx="39624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from math import sqrt, sin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sqrt(2.0)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4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Module – Creating a Module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/>
              <a:t>G</a:t>
            </a:r>
            <a:r>
              <a:rPr lang="en-US" smtClean="0"/>
              <a:t>oals</a:t>
            </a:r>
          </a:p>
          <a:p>
            <a:pPr lvl="2"/>
            <a:r>
              <a:rPr lang="en-US" smtClean="0"/>
              <a:t>makes </a:t>
            </a:r>
            <a:r>
              <a:rPr lang="en-US"/>
              <a:t>your main program clean and easy to </a:t>
            </a:r>
            <a:r>
              <a:rPr lang="en-US" smtClean="0"/>
              <a:t>read</a:t>
            </a:r>
          </a:p>
          <a:p>
            <a:pPr lvl="2"/>
            <a:r>
              <a:rPr lang="en-US" smtClean="0"/>
              <a:t>once tested, need not worry about the code within a module</a:t>
            </a:r>
            <a:endParaRPr lang="en-US"/>
          </a:p>
          <a:p>
            <a:pPr lvl="1"/>
            <a:r>
              <a:rPr lang="en-US" smtClean="0"/>
              <a:t>a set of modules are shipped with Python</a:t>
            </a:r>
          </a:p>
          <a:p>
            <a:pPr lvl="1"/>
            <a:r>
              <a:rPr lang="en-US" smtClean="0"/>
              <a:t>separate </a:t>
            </a:r>
            <a:r>
              <a:rPr lang="en-US"/>
              <a:t>utility functions into a separate </a:t>
            </a:r>
            <a:r>
              <a:rPr lang="en-US" smtClean="0"/>
              <a:t>file, </a:t>
            </a:r>
            <a:r>
              <a:rPr lang="en-US"/>
              <a:t>ending in .</a:t>
            </a:r>
            <a:r>
              <a:rPr lang="en-US" smtClean="0"/>
              <a:t>py</a:t>
            </a:r>
            <a:endParaRPr lang="en-US"/>
          </a:p>
          <a:p>
            <a:pPr lvl="2"/>
            <a:r>
              <a:rPr lang="en-US" smtClean="0"/>
              <a:t>utility functions must be related somehow</a:t>
            </a:r>
          </a:p>
          <a:p>
            <a:pPr lvl="2"/>
            <a:r>
              <a:rPr lang="en-US" smtClean="0"/>
              <a:t>allows you to hide the details of your program's code (encapsulation)</a:t>
            </a:r>
          </a:p>
          <a:p>
            <a:pPr lvl="2"/>
            <a:r>
              <a:rPr lang="en-US" smtClean="0"/>
              <a:t>can reuse the functions in many different programs</a:t>
            </a:r>
          </a:p>
          <a:p>
            <a:pPr lvl="2"/>
            <a:r>
              <a:rPr lang="en-US" smtClean="0"/>
              <a:t>can share module files with others, without having to share your program</a:t>
            </a:r>
          </a:p>
          <a:p>
            <a:pPr lvl="1"/>
            <a:r>
              <a:rPr lang="en-US"/>
              <a:t>module file must be in the same </a:t>
            </a:r>
            <a:r>
              <a:rPr lang="en-US" smtClean="0"/>
              <a:t>directory as the program that imports it</a:t>
            </a:r>
            <a:endParaRPr lang="en-US"/>
          </a:p>
          <a:p>
            <a:pPr lvl="1"/>
            <a:endParaRPr lang="en-US" smtClean="0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5689937"/>
            <a:ext cx="41910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pizza.py</a:t>
            </a:r>
          </a:p>
          <a:p>
            <a:endParaRPr lang="en-US" altLang="en-US" sz="1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make_pizza(size, *toppings):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print('making a ' + str(size) + '-inch pizza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with:')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topping in toppings: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print('-' + topping)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689937"/>
            <a:ext cx="381000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b="1" smtClean="0">
                <a:latin typeface="Consolas" panose="020B0609020204030204" pitchFamily="49" charset="0"/>
                <a:cs typeface="Consolas" panose="020B0609020204030204" pitchFamily="49" charset="0"/>
              </a:rPr>
              <a:t>making_pizzas.py</a:t>
            </a:r>
          </a:p>
          <a:p>
            <a:endParaRPr lang="en-US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import pizza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make_pizza(16, 'pepper', 'mushrooms', 'cheese')</a:t>
            </a:r>
          </a:p>
        </p:txBody>
      </p:sp>
    </p:spTree>
    <p:extLst>
      <p:ext uri="{BB962C8B-B14F-4D97-AF65-F5344CB8AC3E}">
        <p14:creationId xmlns:p14="http://schemas.microsoft.com/office/powerpoint/2010/main" val="4190073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- Modules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use module as a namespace, and use the dot operator to invoke functions</a:t>
            </a:r>
          </a:p>
          <a:p>
            <a:pPr lvl="1"/>
            <a:r>
              <a:rPr lang="en-US" smtClean="0"/>
              <a:t>every module should have one specific job</a:t>
            </a:r>
          </a:p>
          <a:p>
            <a:pPr lvl="2"/>
            <a:r>
              <a:rPr lang="en-US" smtClean="0"/>
              <a:t>if a module is doing too many different tasks, split into submodules</a:t>
            </a:r>
          </a:p>
          <a:p>
            <a:pPr lvl="2"/>
            <a:r>
              <a:rPr lang="en-US" smtClean="0"/>
              <a:t>compose a complex module by importing submodules</a:t>
            </a:r>
          </a:p>
          <a:p>
            <a:pPr lvl="1"/>
            <a:r>
              <a:rPr lang="en-US" smtClean="0"/>
              <a:t>module names</a:t>
            </a:r>
          </a:p>
          <a:p>
            <a:pPr lvl="2"/>
            <a:r>
              <a:rPr lang="en-US" smtClean="0"/>
              <a:t>should be descriptive</a:t>
            </a:r>
          </a:p>
          <a:p>
            <a:pPr lvl="2"/>
            <a:r>
              <a:rPr lang="en-US" smtClean="0"/>
              <a:t>should use lowercase letters and underscores</a:t>
            </a:r>
          </a:p>
          <a:p>
            <a:pPr lvl="2"/>
            <a:r>
              <a:rPr lang="en-US" smtClean="0"/>
              <a:t>should have a module-level docstring that explains its purpose</a:t>
            </a:r>
          </a:p>
          <a:p>
            <a:pPr lvl="1"/>
            <a:r>
              <a:rPr lang="en-US" smtClean="0"/>
              <a:t>all imports should happen at the start of the file</a:t>
            </a:r>
          </a:p>
          <a:p>
            <a:pPr lvl="1"/>
            <a:r>
              <a:rPr lang="en-US" smtClean="0"/>
              <a:t>process of writing modules</a:t>
            </a:r>
          </a:p>
          <a:p>
            <a:pPr lvl="2"/>
            <a:r>
              <a:rPr lang="en-US" smtClean="0"/>
              <a:t>do everything in one file until they work as expected</a:t>
            </a:r>
          </a:p>
          <a:p>
            <a:pPr lvl="2"/>
            <a:r>
              <a:rPr lang="en-US" smtClean="0"/>
              <a:t>move working functions to their own separate modules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function (Note the Conditional Test)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if a program is executed by itself in a standalone fashion</a:t>
            </a:r>
          </a:p>
          <a:p>
            <a:pPr lvl="2"/>
            <a:r>
              <a:rPr lang="en-US" smtClean="0"/>
              <a:t>Python sets the __name__ variable to the string value "__main__"</a:t>
            </a:r>
          </a:p>
          <a:p>
            <a:pPr lvl="1"/>
            <a:r>
              <a:rPr lang="en-US" smtClean="0"/>
              <a:t>if a program is imported by another program,</a:t>
            </a:r>
          </a:p>
          <a:p>
            <a:pPr lvl="2"/>
            <a:r>
              <a:rPr lang="en-US" smtClean="0"/>
              <a:t>Python sets __name__ to the name of that module</a:t>
            </a:r>
          </a:p>
          <a:p>
            <a:pPr lvl="1"/>
            <a:r>
              <a:rPr lang="en-US"/>
              <a:t>Can test __name__ and conditionally execute </a:t>
            </a:r>
            <a:r>
              <a:rPr lang="en-US" smtClean="0"/>
              <a:t>code</a:t>
            </a:r>
          </a:p>
          <a:p>
            <a:pPr lvl="2"/>
            <a:r>
              <a:rPr lang="en-US" smtClean="0"/>
              <a:t>if imported, do not call main() because that program will invoke functions needed</a:t>
            </a:r>
            <a:endParaRPr lang="en-US"/>
          </a:p>
          <a:p>
            <a:pPr lvl="2"/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41400" y="3798248"/>
            <a:ext cx="4978400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def squareit(n):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return n * n</a:t>
            </a:r>
          </a:p>
          <a:p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cubeit(n):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return n*n*n</a:t>
            </a:r>
          </a:p>
          <a:p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main():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anum = int(input("Please enter a number"))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print(squareit(anum))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print(cubeit(anum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9623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 smtClean="0"/>
              <a:t>Key skill to master</a:t>
            </a:r>
          </a:p>
          <a:p>
            <a:pPr lvl="2"/>
            <a:r>
              <a:rPr lang="en-US" smtClean="0"/>
              <a:t>programmers spend most of our time getting a program to work </a:t>
            </a:r>
          </a:p>
          <a:p>
            <a:pPr lvl="1"/>
            <a:r>
              <a:rPr lang="en-US" smtClean="0"/>
              <a:t>To improve productivity, minimize debugging time</a:t>
            </a:r>
          </a:p>
          <a:p>
            <a:pPr lvl="2"/>
            <a:r>
              <a:rPr lang="en-US" smtClean="0"/>
              <a:t>identify a correct solution – determine what work remains to be done</a:t>
            </a:r>
          </a:p>
          <a:p>
            <a:pPr lvl="2"/>
            <a:r>
              <a:rPr lang="en-US" smtClean="0"/>
              <a:t>start small – don't build too much out of the gate</a:t>
            </a:r>
          </a:p>
          <a:p>
            <a:pPr lvl="2"/>
            <a:r>
              <a:rPr lang="en-US" smtClean="0"/>
              <a:t>incremental improvements</a:t>
            </a:r>
          </a:p>
          <a:p>
            <a:pPr lvl="3"/>
            <a:r>
              <a:rPr lang="en-US" smtClean="0"/>
              <a:t>keep changes small (order of 2-6 lines) </a:t>
            </a:r>
          </a:p>
          <a:p>
            <a:pPr lvl="3"/>
            <a:r>
              <a:rPr lang="en-US" smtClean="0"/>
              <a:t>every development iteration results in a working program</a:t>
            </a:r>
          </a:p>
          <a:p>
            <a:pPr lvl="3"/>
            <a:r>
              <a:rPr lang="en-US" smtClean="0"/>
              <a:t>easier to figure out what went wrong as it will likely be in the code you just added</a:t>
            </a:r>
          </a:p>
          <a:p>
            <a:pPr lvl="2"/>
            <a:r>
              <a:rPr lang="en-US" smtClean="0"/>
              <a:t>perform unit testing</a:t>
            </a:r>
          </a:p>
          <a:p>
            <a:pPr lvl="3"/>
            <a:r>
              <a:rPr lang="en-US" smtClean="0"/>
              <a:t>a variety of inputs</a:t>
            </a:r>
          </a:p>
          <a:p>
            <a:pPr lvl="3"/>
            <a:r>
              <a:rPr lang="en-US" smtClean="0"/>
              <a:t>with boundary conditions</a:t>
            </a:r>
          </a:p>
          <a:p>
            <a:pPr lvl="2"/>
            <a:endParaRPr lang="en-US" smtClean="0"/>
          </a:p>
          <a:p>
            <a:pPr lvl="3"/>
            <a:endParaRPr lang="en-US" smtClean="0"/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8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 smtClean="0"/>
              <a:t>Much like detective work</a:t>
            </a:r>
          </a:p>
          <a:p>
            <a:pPr lvl="2"/>
            <a:r>
              <a:rPr lang="en-US" smtClean="0"/>
              <a:t>everyone is a suspect (except Python)</a:t>
            </a:r>
          </a:p>
          <a:p>
            <a:pPr lvl="2"/>
            <a:r>
              <a:rPr lang="en-US" smtClean="0"/>
              <a:t>find clues in error messages</a:t>
            </a:r>
          </a:p>
          <a:p>
            <a:pPr lvl="2"/>
            <a:r>
              <a:rPr lang="en-US" smtClean="0"/>
              <a:t>use the debugger wisely (breakpoints and single stepping through code)</a:t>
            </a:r>
          </a:p>
          <a:p>
            <a:pPr marL="574675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messages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ParseError</a:t>
            </a:r>
          </a:p>
          <a:p>
            <a:pPr lvl="2"/>
            <a:r>
              <a:rPr lang="en-US" smtClean="0"/>
              <a:t>Python is unable to figure out what you are trying to say</a:t>
            </a:r>
          </a:p>
          <a:p>
            <a:pPr lvl="2"/>
            <a:r>
              <a:rPr lang="en-US"/>
              <a:t>like grammatical errors in writing with a natural language</a:t>
            </a:r>
          </a:p>
          <a:p>
            <a:pPr lvl="2"/>
            <a:r>
              <a:rPr lang="en-US" smtClean="0"/>
              <a:t>due to missing/unbalanced punctuation (parentheses, quotes, commas)</a:t>
            </a:r>
          </a:p>
          <a:p>
            <a:pPr lvl="2"/>
            <a:r>
              <a:rPr lang="en-US" smtClean="0"/>
              <a:t>try commenting out the line number that is flagged as having the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231550"/>
            <a:ext cx="39624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world)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91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messages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TypeError</a:t>
            </a:r>
          </a:p>
          <a:p>
            <a:pPr lvl="2"/>
            <a:r>
              <a:rPr lang="en-US" smtClean="0"/>
              <a:t>when you try to combine two objects that are not compatible (int and str)</a:t>
            </a:r>
          </a:p>
          <a:p>
            <a:pPr lvl="2"/>
            <a:r>
              <a:rPr lang="en-US" smtClean="0"/>
              <a:t>usually isolated to lines with mathematical operators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231550"/>
            <a:ext cx="39624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# enter a non numeric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altLang="en-US" sz="1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hours = input('enter hours to convert to days')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days = hours // 24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2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messages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NameError</a:t>
            </a:r>
          </a:p>
          <a:p>
            <a:pPr lvl="2"/>
            <a:r>
              <a:rPr lang="en-US" smtClean="0"/>
              <a:t>a variable is used before it has a value </a:t>
            </a:r>
          </a:p>
          <a:p>
            <a:pPr lvl="2"/>
            <a:r>
              <a:rPr lang="en-US" smtClean="0"/>
              <a:t>normally due to typos in the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231550"/>
            <a:ext cx="39624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str_time = inpt("enter a time: ")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int_time = int(int_time)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5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messages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ValueError</a:t>
            </a:r>
          </a:p>
          <a:p>
            <a:pPr lvl="2"/>
            <a:r>
              <a:rPr lang="en-US" smtClean="0"/>
              <a:t>a parameter to a function is not compatible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231550"/>
            <a:ext cx="39624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int("ten")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68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what is a function?</a:t>
            </a:r>
          </a:p>
          <a:p>
            <a:pPr lvl="2"/>
            <a:r>
              <a:rPr lang="en-US" smtClean="0"/>
              <a:t>block of code designed to do one specific task</a:t>
            </a:r>
          </a:p>
          <a:p>
            <a:pPr lvl="2"/>
            <a:r>
              <a:rPr lang="en-US" smtClean="0"/>
              <a:t>with a defined name</a:t>
            </a:r>
          </a:p>
          <a:p>
            <a:pPr lvl="1"/>
            <a:r>
              <a:rPr lang="en-US" smtClean="0"/>
              <a:t>Goal </a:t>
            </a:r>
          </a:p>
          <a:p>
            <a:pPr lvl="2"/>
            <a:r>
              <a:rPr lang="en-US" smtClean="0"/>
              <a:t>help organize programs into chunks that match how we think about a solution</a:t>
            </a:r>
          </a:p>
          <a:p>
            <a:pPr lvl="1"/>
            <a:r>
              <a:rPr lang="en-US" smtClean="0"/>
              <a:t>Examples: built-in </a:t>
            </a:r>
            <a:r>
              <a:rPr lang="en-US"/>
              <a:t>functions like print(), range(), and int()</a:t>
            </a:r>
          </a:p>
          <a:p>
            <a:pPr lvl="1"/>
            <a:r>
              <a:rPr lang="en-US" smtClean="0"/>
              <a:t>Two components</a:t>
            </a:r>
            <a:endParaRPr lang="en-US"/>
          </a:p>
          <a:p>
            <a:pPr lvl="2"/>
            <a:r>
              <a:rPr lang="en-US"/>
              <a:t>a function definition</a:t>
            </a:r>
          </a:p>
          <a:p>
            <a:pPr lvl="2"/>
            <a:r>
              <a:rPr lang="en-US"/>
              <a:t>many function </a:t>
            </a:r>
            <a:r>
              <a:rPr lang="en-US" smtClean="0"/>
              <a:t>callers</a:t>
            </a:r>
          </a:p>
        </p:txBody>
      </p:sp>
    </p:spTree>
    <p:extLst>
      <p:ext uri="{BB962C8B-B14F-4D97-AF65-F5344CB8AC3E}">
        <p14:creationId xmlns:p14="http://schemas.microsoft.com/office/powerpoint/2010/main" val="2686401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19938</TotalTime>
  <Words>2269</Words>
  <Application>Microsoft Office PowerPoint</Application>
  <PresentationFormat>On-screen Show (4:3)</PresentationFormat>
  <Paragraphs>415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SimSun</vt:lpstr>
      <vt:lpstr>Arial</vt:lpstr>
      <vt:lpstr>Calibri</vt:lpstr>
      <vt:lpstr>Consolas</vt:lpstr>
      <vt:lpstr>Corbel</vt:lpstr>
      <vt:lpstr>Segoe UI Light</vt:lpstr>
      <vt:lpstr>Trebuchet MS</vt:lpstr>
      <vt:lpstr>Wingdings</vt:lpstr>
      <vt:lpstr>Presentation</vt:lpstr>
      <vt:lpstr>SEIS 603  Foundations of Software Development  - Debugging, Functions, Modules</vt:lpstr>
      <vt:lpstr>Putting it all together</vt:lpstr>
      <vt:lpstr>Debugging</vt:lpstr>
      <vt:lpstr>Debugging</vt:lpstr>
      <vt:lpstr>Common error messages</vt:lpstr>
      <vt:lpstr>Common error messages</vt:lpstr>
      <vt:lpstr>Common error messages</vt:lpstr>
      <vt:lpstr>Common error messages</vt:lpstr>
      <vt:lpstr>Functions</vt:lpstr>
      <vt:lpstr>Function Definition</vt:lpstr>
      <vt:lpstr>Function Definition</vt:lpstr>
      <vt:lpstr>Function Definition</vt:lpstr>
      <vt:lpstr>Function Invocation</vt:lpstr>
      <vt:lpstr>Function Definition and Invocation – Identify Parts</vt:lpstr>
      <vt:lpstr>Passing Arguments to a Function</vt:lpstr>
      <vt:lpstr>Advanced parameter passing</vt:lpstr>
      <vt:lpstr>Variables - revisited</vt:lpstr>
      <vt:lpstr>Variables - revisited</vt:lpstr>
      <vt:lpstr>Variables - revisited</vt:lpstr>
      <vt:lpstr>Returning Values</vt:lpstr>
      <vt:lpstr>Functions</vt:lpstr>
      <vt:lpstr>Best practices for functions</vt:lpstr>
      <vt:lpstr>Flow of Execution</vt:lpstr>
      <vt:lpstr>Python standard libraries</vt:lpstr>
      <vt:lpstr>Importing a module</vt:lpstr>
      <vt:lpstr>Utility Module – Creating a Module</vt:lpstr>
      <vt:lpstr>Best Practices - Modules</vt:lpstr>
      <vt:lpstr>Main function (Note the Conditional Test)</vt:lpstr>
    </vt:vector>
  </TitlesOfParts>
  <Company>(c) Software Engineering Solutions,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603</dc:title>
  <dc:creator>dchetty</dc:creator>
  <cp:lastModifiedBy>Chetty, Damodar Kumar S</cp:lastModifiedBy>
  <cp:revision>2030</cp:revision>
  <dcterms:created xsi:type="dcterms:W3CDTF">2010-05-04T01:30:25Z</dcterms:created>
  <dcterms:modified xsi:type="dcterms:W3CDTF">2018-02-19T04:07:51Z</dcterms:modified>
</cp:coreProperties>
</file>