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7"/>
  </p:notesMasterIdLst>
  <p:handoutMasterIdLst>
    <p:handoutMasterId r:id="rId28"/>
  </p:handoutMasterIdLst>
  <p:sldIdLst>
    <p:sldId id="256" r:id="rId2"/>
    <p:sldId id="402" r:id="rId3"/>
    <p:sldId id="398" r:id="rId4"/>
    <p:sldId id="399" r:id="rId5"/>
    <p:sldId id="403" r:id="rId6"/>
    <p:sldId id="400" r:id="rId7"/>
    <p:sldId id="401" r:id="rId8"/>
    <p:sldId id="414" r:id="rId9"/>
    <p:sldId id="404" r:id="rId10"/>
    <p:sldId id="406" r:id="rId11"/>
    <p:sldId id="407" r:id="rId12"/>
    <p:sldId id="408" r:id="rId13"/>
    <p:sldId id="409" r:id="rId14"/>
    <p:sldId id="411" r:id="rId15"/>
    <p:sldId id="412" r:id="rId16"/>
    <p:sldId id="413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3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B1E"/>
    <a:srgbClr val="FF33CC"/>
    <a:srgbClr val="00FFFF"/>
    <a:srgbClr val="FF9900"/>
    <a:srgbClr val="FFCCCC"/>
    <a:srgbClr val="CC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25" autoAdjust="0"/>
    <p:restoredTop sz="99111" autoAdjust="0"/>
  </p:normalViewPr>
  <p:slideViewPr>
    <p:cSldViewPr>
      <p:cViewPr varScale="1">
        <p:scale>
          <a:sx n="63" d="100"/>
          <a:sy n="63" d="100"/>
        </p:scale>
        <p:origin x="82" y="7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97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2B207-48E9-427D-8AE6-5E74608E6763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CE52F-2E1A-4C2C-BAC4-ED51E20D3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92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58F8C53-FFF8-4DE5-9E1E-2D1C7CF18BAF}" type="datetimeFigureOut">
              <a:rPr lang="en-US"/>
              <a:pPr>
                <a:defRPr/>
              </a:pPr>
              <a:t>2/18/2018</a:t>
            </a:fld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79C09F-A67F-482F-A2DF-EA851D1C1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7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9"/>
          <p:cNvSpPr>
            <a:spLocks noChangeArrowheads="1"/>
          </p:cNvSpPr>
          <p:nvPr userDrawn="1"/>
        </p:nvSpPr>
        <p:spPr bwMode="gray">
          <a:xfrm>
            <a:off x="1830389" y="609600"/>
            <a:ext cx="3586437" cy="406400"/>
          </a:xfrm>
          <a:prstGeom prst="rect">
            <a:avLst/>
          </a:prstGeom>
          <a:solidFill>
            <a:srgbClr val="2C4DAA"/>
          </a:solidFill>
          <a:ln w="63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700" smtClean="0">
                <a:solidFill>
                  <a:schemeClr val="bg1"/>
                </a:solidFill>
              </a:rPr>
              <a:t>Software Engineering Solutions, Inc.</a:t>
            </a:r>
            <a:endParaRPr lang="en-US" sz="1700">
              <a:solidFill>
                <a:schemeClr val="bg1"/>
              </a:solidFill>
            </a:endParaRPr>
          </a:p>
        </p:txBody>
      </p:sp>
      <p:sp>
        <p:nvSpPr>
          <p:cNvPr id="128035" name="Line 35"/>
          <p:cNvSpPr>
            <a:spLocks noChangeShapeType="1"/>
          </p:cNvSpPr>
          <p:nvPr/>
        </p:nvSpPr>
        <p:spPr bwMode="auto">
          <a:xfrm flipV="1">
            <a:off x="1828800" y="609600"/>
            <a:ext cx="0" cy="4016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35"/>
          <p:cNvSpPr>
            <a:spLocks noChangeShapeType="1"/>
          </p:cNvSpPr>
          <p:nvPr/>
        </p:nvSpPr>
        <p:spPr bwMode="auto">
          <a:xfrm flipV="1">
            <a:off x="1828800" y="609600"/>
            <a:ext cx="0" cy="4016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01123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4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0" name="Rectangle 2"/>
          <p:cNvSpPr>
            <a:spLocks noChangeArrowheads="1"/>
          </p:cNvSpPr>
          <p:nvPr/>
        </p:nvSpPr>
        <p:spPr bwMode="hidden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Tomcat Administration</a:t>
            </a:r>
            <a:endParaRPr lang="en-US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l">
              <a:spcBef>
                <a:spcPct val="0"/>
              </a:spcBef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7162800" y="6553200"/>
            <a:ext cx="17811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800">
                <a:solidFill>
                  <a:schemeClr val="bg1"/>
                </a:solidFill>
              </a:rPr>
              <a:t>© Copyright IBM Corporation 2010</a:t>
            </a: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 flipV="1">
            <a:off x="1524000" y="6477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28017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2012</a:t>
            </a:r>
            <a:endParaRPr lang="en-US"/>
          </a:p>
        </p:txBody>
      </p:sp>
      <p:sp>
        <p:nvSpPr>
          <p:cNvPr id="19" name="Rectangle 2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6678578" y="6096000"/>
            <a:ext cx="22622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000" b="1">
                <a:solidFill>
                  <a:schemeClr val="bg1"/>
                </a:solidFill>
              </a:rPr>
              <a:t>© Copyright </a:t>
            </a:r>
            <a:r>
              <a:rPr lang="en-US" sz="1000" b="1" smtClean="0">
                <a:solidFill>
                  <a:schemeClr val="bg1"/>
                </a:solidFill>
              </a:rPr>
              <a:t>Damodar </a:t>
            </a:r>
            <a:r>
              <a:rPr lang="en-US" sz="1000" b="1" err="1" smtClean="0">
                <a:solidFill>
                  <a:schemeClr val="bg1"/>
                </a:solidFill>
              </a:rPr>
              <a:t>Chetty</a:t>
            </a:r>
            <a:r>
              <a:rPr lang="en-US" sz="1000" b="1" smtClean="0">
                <a:solidFill>
                  <a:schemeClr val="bg1"/>
                </a:solidFill>
              </a:rPr>
              <a:t> 2018</a:t>
            </a:r>
            <a:endParaRPr lang="en-US" sz="1000" b="1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128036" name="Rectangle 36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67200"/>
            <a:ext cx="4343400" cy="914400"/>
          </a:xfrm>
          <a:ln algn="ctr"/>
        </p:spPr>
        <p:txBody>
          <a:bodyPr lIns="91440" tIns="18000" rIns="91440"/>
          <a:lstStyle>
            <a:lvl1pPr marL="0" indent="0" eaLnBrk="1" hangingPunct="1">
              <a:buFont typeface="Wingdings" pitchFamily="2" charset="2"/>
              <a:buNone/>
              <a:defRPr sz="2000" smtClean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28037" name="Rectangle 37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905000"/>
            <a:ext cx="6096000" cy="914400"/>
          </a:xfrm>
          <a:ln algn="ctr"/>
        </p:spPr>
        <p:txBody>
          <a:bodyPr lIns="91440" rIns="91440" anchor="b"/>
          <a:lstStyle>
            <a:lvl1pPr eaLnBrk="1" hangingPunct="1">
              <a:defRPr sz="3200" b="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28038" name="Line 38"/>
          <p:cNvSpPr>
            <a:spLocks noChangeShapeType="1"/>
          </p:cNvSpPr>
          <p:nvPr/>
        </p:nvSpPr>
        <p:spPr bwMode="auto">
          <a:xfrm>
            <a:off x="1828800" y="434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>
            <a:off x="1828800" y="4267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828800" y="2895600"/>
            <a:ext cx="5105400" cy="914400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Box 8"/>
          <p:cNvSpPr txBox="1">
            <a:spLocks noChangeArrowheads="1"/>
          </p:cNvSpPr>
          <p:nvPr userDrawn="1"/>
        </p:nvSpPr>
        <p:spPr bwMode="auto">
          <a:xfrm>
            <a:off x="-68044" y="6096000"/>
            <a:ext cx="273504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000" b="1" i="0" smtClean="0">
                <a:solidFill>
                  <a:schemeClr val="bg1"/>
                </a:solidFill>
              </a:rPr>
              <a:t>SEIS</a:t>
            </a:r>
            <a:r>
              <a:rPr lang="en-US" sz="1000" b="1" i="0" baseline="0" smtClean="0">
                <a:solidFill>
                  <a:schemeClr val="bg1"/>
                </a:solidFill>
              </a:rPr>
              <a:t> 603 Found. of Software Dev - Python</a:t>
            </a:r>
            <a:endParaRPr lang="en-US" sz="10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229600" cy="4925704"/>
          </a:xfrm>
          <a:ln w="28575">
            <a:noFill/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65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229600" cy="4925704"/>
          </a:xfrm>
          <a:ln w="28575"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8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CD409-2673-4EF1-9F6F-454F5AA98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u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CD409-2673-4EF1-9F6F-454F5AA98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34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722313" y="4406900"/>
            <a:ext cx="77724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smtClean="0"/>
              <a:t>Click to edit Master title style</a:t>
            </a:r>
            <a:endParaRPr lang="en-US" kern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637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B3DF5-8A89-457B-B515-8508C4B301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ChangeArrowheads="1"/>
          </p:cNvSpPr>
          <p:nvPr/>
        </p:nvSpPr>
        <p:spPr bwMode="hidden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hidden">
          <a:xfrm>
            <a:off x="0" y="0"/>
            <a:ext cx="91440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4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54037"/>
            <a:ext cx="82296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Header text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23975"/>
            <a:ext cx="82296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Level One Text</a:t>
            </a:r>
          </a:p>
          <a:p>
            <a:pPr lvl="1"/>
            <a:r>
              <a:rPr lang="en-US" smtClean="0"/>
              <a:t>Level Two Text</a:t>
            </a:r>
          </a:p>
          <a:p>
            <a:pPr lvl="2"/>
            <a:r>
              <a:rPr lang="en-US" smtClean="0"/>
              <a:t>Level Three Text</a:t>
            </a:r>
          </a:p>
          <a:p>
            <a:pPr lvl="3"/>
            <a:r>
              <a:rPr lang="en-US" smtClean="0"/>
              <a:t>Level Four Text</a:t>
            </a:r>
          </a:p>
          <a:p>
            <a:pPr lvl="4"/>
            <a:r>
              <a:rPr lang="en-US" smtClean="0"/>
              <a:t>Level Five Text</a:t>
            </a: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529388"/>
            <a:ext cx="1219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4000" tIns="6840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6856" name="Text Box 8"/>
          <p:cNvSpPr txBox="1">
            <a:spLocks noChangeArrowheads="1"/>
          </p:cNvSpPr>
          <p:nvPr userDrawn="1"/>
        </p:nvSpPr>
        <p:spPr bwMode="auto">
          <a:xfrm>
            <a:off x="1554804" y="6529388"/>
            <a:ext cx="2135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  <a:defRPr/>
            </a:pPr>
            <a:r>
              <a:rPr lang="en-US" altLang="en-US" sz="800" smtClean="0">
                <a:solidFill>
                  <a:schemeClr val="bg1"/>
                </a:solidFill>
              </a:rPr>
              <a:t> </a:t>
            </a:r>
            <a:endParaRPr lang="en-US" altLang="en-US" sz="800">
              <a:solidFill>
                <a:schemeClr val="bg1"/>
              </a:solidFill>
            </a:endParaRP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 flipV="1">
            <a:off x="1524000" y="298315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1524000" y="6483351"/>
            <a:ext cx="1981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800" b="1">
                <a:solidFill>
                  <a:schemeClr val="bg1"/>
                </a:solidFill>
              </a:rPr>
              <a:t>© Copyright </a:t>
            </a:r>
            <a:r>
              <a:rPr lang="en-US" sz="800" b="1" baseline="0" smtClean="0">
                <a:solidFill>
                  <a:schemeClr val="bg1"/>
                </a:solidFill>
              </a:rPr>
              <a:t> Damodar </a:t>
            </a:r>
            <a:r>
              <a:rPr lang="en-US" sz="800" b="1" baseline="0" err="1" smtClean="0">
                <a:solidFill>
                  <a:schemeClr val="bg1"/>
                </a:solidFill>
              </a:rPr>
              <a:t>Chetty</a:t>
            </a:r>
            <a:r>
              <a:rPr lang="en-US" sz="800" b="1" smtClean="0">
                <a:solidFill>
                  <a:schemeClr val="bg1"/>
                </a:solidFill>
              </a:rPr>
              <a:t> 2018</a:t>
            </a:r>
            <a:endParaRPr lang="en-US" sz="800" b="1">
              <a:solidFill>
                <a:schemeClr val="bg1"/>
              </a:solidFill>
            </a:endParaRP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 flipV="1">
            <a:off x="1524000" y="6477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61" name="Line 13"/>
          <p:cNvSpPr>
            <a:spLocks noChangeShapeType="1"/>
          </p:cNvSpPr>
          <p:nvPr/>
        </p:nvSpPr>
        <p:spPr bwMode="auto">
          <a:xfrm>
            <a:off x="0" y="526915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3" name="Line 15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4" name="Line 16"/>
          <p:cNvSpPr>
            <a:spLocks noChangeShapeType="1"/>
          </p:cNvSpPr>
          <p:nvPr/>
        </p:nvSpPr>
        <p:spPr bwMode="auto">
          <a:xfrm flipV="1">
            <a:off x="1524000" y="298315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Text Box 10"/>
          <p:cNvSpPr txBox="1">
            <a:spLocks noChangeArrowheads="1"/>
          </p:cNvSpPr>
          <p:nvPr userDrawn="1"/>
        </p:nvSpPr>
        <p:spPr bwMode="auto">
          <a:xfrm>
            <a:off x="1558216" y="258726"/>
            <a:ext cx="40043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400" b="1" smtClean="0">
                <a:solidFill>
                  <a:schemeClr val="bg1"/>
                </a:solidFill>
              </a:rPr>
              <a:t>SEIS</a:t>
            </a:r>
            <a:r>
              <a:rPr lang="en-US" sz="1400" b="1" baseline="0" smtClean="0">
                <a:solidFill>
                  <a:schemeClr val="bg1"/>
                </a:solidFill>
              </a:rPr>
              <a:t> 603 Found. of Software Dev - Python</a:t>
            </a:r>
            <a:endParaRPr lang="en-US" sz="1400" b="1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808" r:id="rId2"/>
    <p:sldLayoutId id="2147483809" r:id="rId3"/>
    <p:sldLayoutId id="2147483796" r:id="rId4"/>
    <p:sldLayoutId id="2147483811" r:id="rId5"/>
    <p:sldLayoutId id="2147483810" r:id="rId6"/>
    <p:sldLayoutId id="2147483801" r:id="rId7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192088" indent="-19208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18573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SimSun" pitchFamily="2" charset="-122"/>
        <a:buChar char="-"/>
        <a:defRPr sz="2000">
          <a:solidFill>
            <a:schemeClr val="tx1"/>
          </a:solidFill>
          <a:latin typeface="+mn-lt"/>
          <a:cs typeface="+mn-cs"/>
        </a:defRPr>
      </a:lvl2pPr>
      <a:lvl3pPr marL="768350" indent="-1936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052513" indent="-1809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SimSun" pitchFamily="2" charset="-122"/>
        <a:buChar char="-"/>
        <a:defRPr sz="1600">
          <a:solidFill>
            <a:schemeClr val="tx1"/>
          </a:solidFill>
          <a:latin typeface="+mn-lt"/>
          <a:cs typeface="+mn-cs"/>
        </a:defRPr>
      </a:lvl4pPr>
      <a:lvl5pPr marL="13811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5pPr>
      <a:lvl6pPr marL="18383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6pPr>
      <a:lvl7pPr marL="22955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7pPr>
      <a:lvl8pPr marL="27527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8pPr>
      <a:lvl9pPr marL="32099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Damodar Chetty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838200" y="2133600"/>
            <a:ext cx="8153400" cy="914400"/>
          </a:xfrm>
        </p:spPr>
        <p:txBody>
          <a:bodyPr/>
          <a:lstStyle/>
          <a:p>
            <a:r>
              <a:rPr lang="en-US" smtClean="0"/>
              <a:t>SEIS 603 </a:t>
            </a:r>
            <a:br>
              <a:rPr lang="en-US" smtClean="0"/>
            </a:br>
            <a:r>
              <a:rPr lang="en-US" smtClean="0"/>
              <a:t>Foundations of Software Development </a:t>
            </a:r>
            <a:br>
              <a:rPr lang="en-US" smtClean="0"/>
            </a:br>
            <a:r>
              <a:rPr lang="en-US" smtClean="0"/>
              <a:t>- </a:t>
            </a:r>
            <a:r>
              <a:rPr lang="en-US" smtClean="0"/>
              <a:t>Selection and Iteration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05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statement: </a:t>
            </a:r>
            <a:r>
              <a:rPr lang="en-US"/>
              <a:t>Chained </a:t>
            </a:r>
            <a:r>
              <a:rPr lang="en-US" smtClean="0"/>
              <a:t>Mutually Exclusive Conditions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multiple possible paths of execution</a:t>
            </a:r>
          </a:p>
          <a:p>
            <a:pPr lvl="1"/>
            <a:r>
              <a:rPr lang="en-US" smtClean="0"/>
              <a:t>compound statement that consists of:</a:t>
            </a:r>
          </a:p>
          <a:p>
            <a:pPr lvl="2"/>
            <a:r>
              <a:rPr lang="en-US" smtClean="0"/>
              <a:t>if-header with one possible True body</a:t>
            </a:r>
          </a:p>
          <a:p>
            <a:pPr lvl="2"/>
            <a:r>
              <a:rPr lang="en-US" smtClean="0"/>
              <a:t>elif-header with another possible True body</a:t>
            </a:r>
          </a:p>
          <a:p>
            <a:pPr lvl="2"/>
            <a:r>
              <a:rPr lang="en-US" smtClean="0"/>
              <a:t>else-header with False body</a:t>
            </a:r>
          </a:p>
          <a:p>
            <a:pPr lvl="3"/>
            <a:r>
              <a:rPr lang="en-US" smtClean="0"/>
              <a:t>statements to be executed iff expression is False</a:t>
            </a:r>
            <a:endParaRPr lang="en-US"/>
          </a:p>
          <a:p>
            <a:pPr lvl="1"/>
            <a:r>
              <a:rPr lang="en-US" smtClean="0"/>
              <a:t>no </a:t>
            </a:r>
            <a:r>
              <a:rPr lang="en-US"/>
              <a:t>limit on the number of elif statements</a:t>
            </a:r>
          </a:p>
          <a:p>
            <a:pPr lvl="1"/>
            <a:r>
              <a:rPr lang="en-US"/>
              <a:t>BUT only one final else statement (optional)</a:t>
            </a:r>
          </a:p>
          <a:p>
            <a:pPr lvl="1"/>
            <a:r>
              <a:rPr lang="en-US"/>
              <a:t>if </a:t>
            </a:r>
            <a:r>
              <a:rPr lang="en-US" i="1"/>
              <a:t>else </a:t>
            </a:r>
            <a:r>
              <a:rPr lang="en-US"/>
              <a:t>is present, must be last branch in the statement</a:t>
            </a:r>
          </a:p>
          <a:p>
            <a:pPr lvl="3"/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5638800" y="5283578"/>
            <a:ext cx="3505200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y = 15</a:t>
            </a:r>
          </a:p>
          <a:p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x &lt; y: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("x is less than y")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elif x &gt; y: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("x is greater than y")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   print("x is equal to y")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 descr="../_images/flowchart_chained_conditiona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404" y="1212850"/>
            <a:ext cx="3340884" cy="328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051928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If statement: Chained Mutually Exclusive Conditions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Conditional tests</a:t>
            </a:r>
          </a:p>
          <a:p>
            <a:pPr lvl="2"/>
            <a:r>
              <a:rPr lang="en-US" smtClean="0"/>
              <a:t>each condition is checked in order</a:t>
            </a:r>
          </a:p>
          <a:p>
            <a:pPr lvl="2"/>
            <a:r>
              <a:rPr lang="en-US" smtClean="0"/>
              <a:t>If one is true, its branch executes</a:t>
            </a:r>
          </a:p>
          <a:p>
            <a:pPr lvl="2"/>
            <a:r>
              <a:rPr lang="en-US" smtClean="0"/>
              <a:t>even if more than one condition is true,</a:t>
            </a:r>
            <a:br>
              <a:rPr lang="en-US" smtClean="0"/>
            </a:br>
            <a:r>
              <a:rPr lang="en-US" smtClean="0"/>
              <a:t>only the first true branch executes</a:t>
            </a:r>
            <a:br>
              <a:rPr lang="en-US" smtClean="0"/>
            </a:br>
            <a:r>
              <a:rPr lang="en-US" smtClean="0"/>
              <a:t>the rest of the tests are skipped</a:t>
            </a:r>
            <a:endParaRPr lang="en-US"/>
          </a:p>
          <a:p>
            <a:pPr lvl="1"/>
            <a:r>
              <a:rPr lang="en-US" smtClean="0"/>
              <a:t>Flow </a:t>
            </a:r>
            <a:r>
              <a:rPr lang="en-US"/>
              <a:t>of execution</a:t>
            </a:r>
          </a:p>
          <a:p>
            <a:pPr lvl="2"/>
            <a:r>
              <a:rPr lang="en-US"/>
              <a:t>if condition1 is true, </a:t>
            </a:r>
            <a:r>
              <a:rPr lang="en-US"/>
              <a:t>execute </a:t>
            </a:r>
            <a:r>
              <a:rPr lang="en-US" smtClean="0"/>
              <a:t>its </a:t>
            </a:r>
            <a:r>
              <a:rPr lang="en-US"/>
              <a:t>True block</a:t>
            </a:r>
          </a:p>
          <a:p>
            <a:pPr lvl="2"/>
            <a:r>
              <a:rPr lang="en-US"/>
              <a:t>else if condition 1 is False but condition2 is True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executes </a:t>
            </a:r>
            <a:r>
              <a:rPr lang="en-US"/>
              <a:t>its True block</a:t>
            </a:r>
          </a:p>
          <a:p>
            <a:pPr lvl="2"/>
            <a:r>
              <a:rPr lang="en-US"/>
              <a:t>else, execute the final False block</a:t>
            </a:r>
          </a:p>
          <a:p>
            <a:pPr lvl="2"/>
            <a:r>
              <a:rPr lang="en-US"/>
              <a:t>after block executes continue </a:t>
            </a:r>
            <a:r>
              <a:rPr lang="en-US"/>
              <a:t>with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the </a:t>
            </a:r>
            <a:r>
              <a:rPr lang="en-US"/>
              <a:t>statement after the </a:t>
            </a:r>
            <a:r>
              <a:rPr lang="en-US" i="1"/>
              <a:t>if</a:t>
            </a:r>
          </a:p>
          <a:p>
            <a:pPr lvl="1"/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5638800" y="5283578"/>
            <a:ext cx="3505200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y = 15</a:t>
            </a:r>
          </a:p>
          <a:p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x &lt; y: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("x is less than y")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elif x &gt; y: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("x is greater than y")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   print("x is equal to y")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6" descr="../_images/flowchart_chained_conditiona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404" y="1212850"/>
            <a:ext cx="3340884" cy="328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00169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If statement: Non Mutually Exclusive Conditions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With mutually exclusive conditions </a:t>
            </a:r>
          </a:p>
          <a:p>
            <a:pPr lvl="2"/>
            <a:r>
              <a:rPr lang="en-US" smtClean="0"/>
              <a:t>If one condition is true, its branch executes</a:t>
            </a:r>
          </a:p>
          <a:p>
            <a:pPr lvl="2"/>
            <a:r>
              <a:rPr lang="en-US" smtClean="0"/>
              <a:t>the rest of the tests are skipped – even if they may be true</a:t>
            </a:r>
          </a:p>
          <a:p>
            <a:pPr lvl="1"/>
            <a:r>
              <a:rPr lang="en-US" smtClean="0"/>
              <a:t>With non mutually exclusive conditions</a:t>
            </a:r>
          </a:p>
          <a:p>
            <a:pPr lvl="2"/>
            <a:r>
              <a:rPr lang="en-US" smtClean="0"/>
              <a:t>many conditions may match, and we want all their blocks to run</a:t>
            </a:r>
          </a:p>
          <a:p>
            <a:pPr lvl="2"/>
            <a:r>
              <a:rPr lang="en-US" smtClean="0"/>
              <a:t>a sequence of simple unary </a:t>
            </a:r>
            <a:r>
              <a:rPr lang="en-US" i="1" smtClean="0"/>
              <a:t>if-statements </a:t>
            </a:r>
            <a:r>
              <a:rPr lang="en-US" smtClean="0"/>
              <a:t>with no </a:t>
            </a:r>
            <a:r>
              <a:rPr lang="en-US" i="1" smtClean="0"/>
              <a:t>elif </a:t>
            </a:r>
            <a:r>
              <a:rPr lang="en-US" smtClean="0"/>
              <a:t>or </a:t>
            </a:r>
            <a:r>
              <a:rPr lang="en-US" i="1" smtClean="0"/>
              <a:t>else </a:t>
            </a:r>
            <a:r>
              <a:rPr lang="en-US" smtClean="0"/>
              <a:t>blocks</a:t>
            </a:r>
            <a:endParaRPr lang="en-US"/>
          </a:p>
          <a:p>
            <a:pPr lvl="1"/>
            <a:r>
              <a:rPr lang="en-US" smtClean="0"/>
              <a:t>Flow </a:t>
            </a:r>
            <a:r>
              <a:rPr lang="en-US"/>
              <a:t>of execution</a:t>
            </a:r>
          </a:p>
          <a:p>
            <a:pPr lvl="2"/>
            <a:r>
              <a:rPr lang="en-US"/>
              <a:t>if condition1 is true, </a:t>
            </a:r>
            <a:r>
              <a:rPr lang="en-US"/>
              <a:t>execute </a:t>
            </a:r>
            <a:r>
              <a:rPr lang="en-US" smtClean="0"/>
              <a:t>its </a:t>
            </a:r>
            <a:r>
              <a:rPr lang="en-US"/>
              <a:t>True block</a:t>
            </a:r>
          </a:p>
          <a:p>
            <a:pPr lvl="2"/>
            <a:r>
              <a:rPr lang="en-US" smtClean="0"/>
              <a:t>if condition2 </a:t>
            </a:r>
            <a:r>
              <a:rPr lang="en-US"/>
              <a:t>is True</a:t>
            </a:r>
            <a:r>
              <a:rPr lang="en-US"/>
              <a:t>, </a:t>
            </a:r>
            <a:r>
              <a:rPr lang="en-US" smtClean="0"/>
              <a:t>executes </a:t>
            </a:r>
            <a:r>
              <a:rPr lang="en-US"/>
              <a:t>its </a:t>
            </a:r>
            <a:r>
              <a:rPr lang="en-US"/>
              <a:t>True </a:t>
            </a:r>
            <a:r>
              <a:rPr lang="en-US" smtClean="0"/>
              <a:t>block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38800" y="5029200"/>
            <a:ext cx="3505200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= -15.0</a:t>
            </a:r>
          </a:p>
          <a:p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type(x) == 'float':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("x a floating point number")</a:t>
            </a:r>
          </a:p>
          <a:p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if x &lt; 0: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("x is a negative number")</a:t>
            </a:r>
          </a:p>
        </p:txBody>
      </p:sp>
    </p:spTree>
    <p:extLst>
      <p:ext uri="{BB962C8B-B14F-4D97-AF65-F5344CB8AC3E}">
        <p14:creationId xmlns:p14="http://schemas.microsoft.com/office/powerpoint/2010/main" val="105389713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Advanced conditionals - Ternary Expressions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expresses a simple if-else compound statement in one line</a:t>
            </a:r>
          </a:p>
          <a:p>
            <a:pPr lvl="2"/>
            <a:r>
              <a:rPr lang="en-US"/>
              <a:t>can </a:t>
            </a:r>
            <a:r>
              <a:rPr lang="en-US"/>
              <a:t>impact </a:t>
            </a:r>
            <a:r>
              <a:rPr lang="en-US" smtClean="0"/>
              <a:t>readability so avoid unless the condition is very simple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4043674"/>
            <a:ext cx="4191000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value = true_expr if condition else false_expr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70521" y="5384809"/>
            <a:ext cx="41910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x=5</a:t>
            </a:r>
          </a:p>
          <a:p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print('Non-negative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' if x &gt;= 0 else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'Negative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4040322"/>
            <a:ext cx="3505200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if condition: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   value = true_expr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   value = false_expr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385137"/>
            <a:ext cx="350520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x = 5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if x &gt;= 0: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   print('Non-negative')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   print('Negative')</a:t>
            </a:r>
          </a:p>
        </p:txBody>
      </p:sp>
    </p:spTree>
    <p:extLst>
      <p:ext uri="{BB962C8B-B14F-4D97-AF65-F5344CB8AC3E}">
        <p14:creationId xmlns:p14="http://schemas.microsoft.com/office/powerpoint/2010/main" val="248338130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</a:t>
            </a:r>
            <a:r>
              <a:rPr lang="en-US"/>
              <a:t>conditionals </a:t>
            </a:r>
            <a:r>
              <a:rPr lang="en-US" smtClean="0"/>
              <a:t>- None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None data type</a:t>
            </a:r>
          </a:p>
          <a:p>
            <a:pPr lvl="2"/>
            <a:r>
              <a:rPr lang="en-US" smtClean="0"/>
              <a:t>the Python null value – it is nothing and has no value</a:t>
            </a:r>
          </a:p>
          <a:p>
            <a:pPr lvl="2"/>
            <a:r>
              <a:rPr lang="en-US" smtClean="0"/>
              <a:t>data type is NoneType</a:t>
            </a:r>
          </a:p>
          <a:p>
            <a:pPr lvl="2"/>
            <a:r>
              <a:rPr lang="en-US" smtClean="0"/>
              <a:t>there is only one instance of this type</a:t>
            </a:r>
          </a:p>
          <a:p>
            <a:pPr lvl="2"/>
            <a:r>
              <a:rPr lang="en-US" smtClean="0"/>
              <a:t>Uses</a:t>
            </a:r>
          </a:p>
          <a:p>
            <a:pPr lvl="3"/>
            <a:r>
              <a:rPr lang="en-US" smtClean="0"/>
              <a:t>check the success of some action later</a:t>
            </a:r>
          </a:p>
          <a:p>
            <a:pPr lvl="3"/>
            <a:r>
              <a:rPr lang="en-US" smtClean="0"/>
              <a:t>check if a reference variable points to an object or not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3886200"/>
            <a:ext cx="7848600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  <a:endParaRPr lang="en-US" altLang="en-US" sz="12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   f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("file") # replace with a text file that exists in same folder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  <a:endParaRPr lang="en-US" altLang="en-US" sz="12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   pass</a:t>
            </a:r>
          </a:p>
          <a:p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f == None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  <a:endParaRPr lang="en-US" altLang="en-US" sz="12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   print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("unable to open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    print(f.readlines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26511919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</a:t>
            </a:r>
            <a:r>
              <a:rPr lang="en-US"/>
              <a:t>conditionals </a:t>
            </a:r>
            <a:r>
              <a:rPr lang="en-US" smtClean="0"/>
              <a:t>– no-op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pass statement</a:t>
            </a:r>
          </a:p>
          <a:p>
            <a:pPr lvl="2"/>
            <a:r>
              <a:rPr lang="en-US" smtClean="0"/>
              <a:t>no-op statement</a:t>
            </a:r>
          </a:p>
          <a:p>
            <a:pPr lvl="2"/>
            <a:r>
              <a:rPr lang="en-US" smtClean="0"/>
              <a:t>can be used in blocks where no action is to be taken</a:t>
            </a:r>
            <a:br>
              <a:rPr lang="en-US" smtClean="0"/>
            </a:br>
            <a:r>
              <a:rPr lang="en-US" smtClean="0"/>
              <a:t>or as a placeholder where future action will be added</a:t>
            </a:r>
          </a:p>
          <a:p>
            <a:pPr lvl="2"/>
            <a:r>
              <a:rPr lang="en-US" smtClean="0"/>
              <a:t>only required because Python uses indentation to delimit blocks</a:t>
            </a:r>
          </a:p>
          <a:p>
            <a:pPr lvl="2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4495800"/>
            <a:ext cx="3505200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y = 15</a:t>
            </a:r>
          </a:p>
          <a:p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x &lt; y: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("x is less than y")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elif x &gt; y: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   print("x is equal to y")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86513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</a:t>
            </a:r>
            <a:r>
              <a:rPr lang="en-US"/>
              <a:t>conditionals </a:t>
            </a:r>
            <a:r>
              <a:rPr lang="en-US" smtClean="0"/>
              <a:t>– checking a list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useful to check whether a list is empty or not</a:t>
            </a:r>
          </a:p>
          <a:p>
            <a:pPr lvl="2"/>
            <a:r>
              <a:rPr lang="en-US" smtClean="0"/>
              <a:t>an empty list [] evaluates to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72470"/>
            <a:ext cx="46482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friends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[]       </a:t>
            </a:r>
          </a:p>
          <a:p>
            <a:pPr lvl="0"/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# friends = ["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Joe", "Amy", "Brad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"Angie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  <a:p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friends: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for friend in friends:</a:t>
            </a:r>
          </a:p>
          <a:p>
            <a:pPr lvl="0"/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print("Hello ", friend, "!")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   print("Alas, you have no friends")</a:t>
            </a:r>
          </a:p>
          <a:p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57434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10600" cy="4925704"/>
          </a:xfrm>
        </p:spPr>
        <p:txBody>
          <a:bodyPr/>
          <a:lstStyle/>
          <a:p>
            <a:pPr lvl="1"/>
            <a:r>
              <a:rPr lang="en-US" smtClean="0"/>
              <a:t>Iteration == repeated execution of a sequence of statements</a:t>
            </a:r>
          </a:p>
          <a:p>
            <a:pPr lvl="2"/>
            <a:r>
              <a:rPr lang="en-US" smtClean="0"/>
              <a:t>computers do this much better than humans</a:t>
            </a:r>
          </a:p>
          <a:p>
            <a:pPr lvl="2"/>
            <a:r>
              <a:rPr lang="en-US" smtClean="0"/>
              <a:t>computers do not get bored</a:t>
            </a:r>
          </a:p>
          <a:p>
            <a:pPr lvl="2"/>
            <a:r>
              <a:rPr lang="en-US" smtClean="0"/>
              <a:t>most common way that a computer automates repetitive tasks</a:t>
            </a:r>
          </a:p>
          <a:p>
            <a:pPr lvl="1"/>
            <a:r>
              <a:rPr lang="en-US" smtClean="0"/>
              <a:t>Loops and iterations</a:t>
            </a:r>
          </a:p>
          <a:p>
            <a:pPr lvl="2"/>
            <a:r>
              <a:rPr lang="en-US" smtClean="0"/>
              <a:t>a loop refers to all the times that a computer repeats a sequence of statements</a:t>
            </a:r>
          </a:p>
          <a:p>
            <a:pPr lvl="2"/>
            <a:r>
              <a:rPr lang="en-US" smtClean="0"/>
              <a:t>an iteration refers to a single pass through that loop</a:t>
            </a:r>
          </a:p>
          <a:p>
            <a:pPr lvl="1"/>
            <a:r>
              <a:rPr lang="en-US" smtClean="0"/>
              <a:t>All forms of iteration have some common features</a:t>
            </a:r>
          </a:p>
          <a:p>
            <a:pPr lvl="2"/>
            <a:r>
              <a:rPr lang="en-US" smtClean="0"/>
              <a:t>a compound statement comprised of</a:t>
            </a:r>
          </a:p>
          <a:p>
            <a:pPr lvl="3"/>
            <a:r>
              <a:rPr lang="en-US" smtClean="0"/>
              <a:t>a keyword that summons iteration</a:t>
            </a:r>
          </a:p>
          <a:p>
            <a:pPr lvl="3"/>
            <a:r>
              <a:rPr lang="en-US" smtClean="0"/>
              <a:t>a condition that indicates how long iteration should continue</a:t>
            </a:r>
          </a:p>
          <a:p>
            <a:pPr lvl="3"/>
            <a:r>
              <a:rPr lang="en-US" smtClean="0"/>
              <a:t>a way for making that condition occur (else would iterate indefinitely)</a:t>
            </a:r>
          </a:p>
          <a:p>
            <a:pPr lvl="3"/>
            <a:r>
              <a:rPr lang="en-US" smtClean="0"/>
              <a:t>a block of statements that need to be executed in each iteration</a:t>
            </a:r>
          </a:p>
          <a:p>
            <a:pPr lvl="2"/>
            <a:r>
              <a:rPr lang="en-US" smtClean="0"/>
              <a:t>Two popular keywords: </a:t>
            </a:r>
            <a:r>
              <a:rPr lang="en-US" i="1" smtClean="0"/>
              <a:t>for </a:t>
            </a:r>
            <a:r>
              <a:rPr lang="en-US" smtClean="0"/>
              <a:t>and </a:t>
            </a:r>
            <a:r>
              <a:rPr lang="en-US" i="1" smtClean="0"/>
              <a:t>while</a:t>
            </a:r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798401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statement - revisited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if we had a list of names, and wanted to print out each name in the list</a:t>
            </a:r>
          </a:p>
          <a:p>
            <a:pPr lvl="2"/>
            <a:r>
              <a:rPr lang="en-US" smtClean="0"/>
              <a:t>Naïve implementation</a:t>
            </a:r>
          </a:p>
          <a:p>
            <a:pPr lvl="3"/>
            <a:r>
              <a:rPr lang="en-US" smtClean="0"/>
              <a:t>retrieve each name individually and process it</a:t>
            </a:r>
          </a:p>
          <a:p>
            <a:pPr lvl="3"/>
            <a:r>
              <a:rPr lang="en-US" smtClean="0"/>
              <a:t>BUT</a:t>
            </a:r>
          </a:p>
          <a:p>
            <a:pPr lvl="4"/>
            <a:r>
              <a:rPr lang="en-US" smtClean="0"/>
              <a:t>have to change our code every time a new entry is added to our list</a:t>
            </a:r>
          </a:p>
          <a:p>
            <a:pPr lvl="4"/>
            <a:r>
              <a:rPr lang="en-US" smtClean="0"/>
              <a:t>violates the DRY principle … every time code </a:t>
            </a:r>
            <a:r>
              <a:rPr lang="en-US"/>
              <a:t>in the code block changes</a:t>
            </a:r>
          </a:p>
          <a:p>
            <a:pPr lvl="2"/>
            <a:r>
              <a:rPr lang="en-US" smtClean="0"/>
              <a:t>Beter approach – let Python manage this internally</a:t>
            </a:r>
          </a:p>
          <a:p>
            <a:pPr lvl="3"/>
            <a:r>
              <a:rPr lang="en-US" smtClean="0"/>
              <a:t>process each item in a list – no matter how many items it contains</a:t>
            </a:r>
          </a:p>
          <a:p>
            <a:pPr lvl="3"/>
            <a:r>
              <a:rPr lang="en-US" smtClean="0"/>
              <a:t>each item in turn is assigned to the loop variable and loop's body is executed</a:t>
            </a:r>
          </a:p>
          <a:p>
            <a:pPr lvl="3"/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76200" y="4288810"/>
            <a:ext cx="3733800" cy="249299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friends = ["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Joe", "Amy", "Brad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"Angie"]</a:t>
            </a:r>
          </a:p>
          <a:p>
            <a:pPr lvl="0"/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friend = friends[0]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print("Hello ", friend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"!")</a:t>
            </a:r>
          </a:p>
          <a:p>
            <a:endParaRPr lang="en-US" altLang="en-US" sz="12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friend = friends[1]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print("Hello ", friend, "!")</a:t>
            </a:r>
          </a:p>
          <a:p>
            <a:pPr lvl="0"/>
            <a:endParaRPr lang="en-US" altLang="en-US" sz="12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friend = friends[1]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print("Hello ", friend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"!")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en-US" altLang="en-US" sz="12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friend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friends[3]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print("Hello ", friend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"!")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9021" y="4267200"/>
            <a:ext cx="4648200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friends = ["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Joe", "Amy", "Brad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"Angie"]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friend in friends:</a:t>
            </a:r>
          </a:p>
          <a:p>
            <a:pPr lvl="0"/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    print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("Hello ", friend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"!")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85923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</a:t>
            </a:r>
            <a:r>
              <a:rPr lang="en-US" smtClean="0"/>
              <a:t>statement - </a:t>
            </a:r>
            <a:r>
              <a:rPr lang="en-US"/>
              <a:t>revisited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a </a:t>
            </a:r>
            <a:r>
              <a:rPr lang="en-US" smtClean="0"/>
              <a:t>compound statement that consists of</a:t>
            </a:r>
          </a:p>
          <a:p>
            <a:pPr lvl="2"/>
            <a:r>
              <a:rPr lang="en-US" smtClean="0"/>
              <a:t>header line with</a:t>
            </a:r>
          </a:p>
          <a:p>
            <a:pPr lvl="3"/>
            <a:r>
              <a:rPr lang="en-US" i="1" smtClean="0">
                <a:solidFill>
                  <a:srgbClr val="FF0000"/>
                </a:solidFill>
              </a:rPr>
              <a:t>for </a:t>
            </a:r>
            <a:r>
              <a:rPr lang="en-US" i="1" smtClean="0"/>
              <a:t>&lt;</a:t>
            </a:r>
            <a:r>
              <a:rPr lang="en-US" smtClean="0"/>
              <a:t>loop variable&gt; </a:t>
            </a:r>
            <a:r>
              <a:rPr lang="en-US" i="1" smtClean="0">
                <a:solidFill>
                  <a:srgbClr val="FF0000"/>
                </a:solidFill>
              </a:rPr>
              <a:t>in </a:t>
            </a:r>
            <a:r>
              <a:rPr lang="en-US" i="1" smtClean="0"/>
              <a:t>&lt;</a:t>
            </a:r>
            <a:r>
              <a:rPr lang="en-US" smtClean="0"/>
              <a:t>collection variable&gt; </a:t>
            </a:r>
            <a:r>
              <a:rPr lang="en-US" b="1" smtClean="0">
                <a:solidFill>
                  <a:srgbClr val="FF0000"/>
                </a:solidFill>
              </a:rPr>
              <a:t>:</a:t>
            </a:r>
          </a:p>
          <a:p>
            <a:pPr lvl="2"/>
            <a:r>
              <a:rPr lang="en-US" smtClean="0"/>
              <a:t>body </a:t>
            </a:r>
            <a:r>
              <a:rPr lang="en-US" smtClean="0"/>
              <a:t>of 1+ indented statements (a block)</a:t>
            </a:r>
          </a:p>
          <a:p>
            <a:pPr lvl="3"/>
            <a:r>
              <a:rPr lang="en-US" smtClean="0"/>
              <a:t>executed for each </a:t>
            </a:r>
            <a:r>
              <a:rPr lang="en-US" smtClean="0"/>
              <a:t>iteration</a:t>
            </a:r>
          </a:p>
          <a:p>
            <a:pPr lvl="1"/>
            <a:r>
              <a:rPr lang="en-US" smtClean="0"/>
              <a:t>convention</a:t>
            </a:r>
          </a:p>
          <a:p>
            <a:pPr lvl="2"/>
            <a:r>
              <a:rPr lang="en-US" smtClean="0"/>
              <a:t>choose meaningful name for the loop variable</a:t>
            </a:r>
          </a:p>
          <a:p>
            <a:pPr lvl="3"/>
            <a:r>
              <a:rPr lang="en-US" smtClean="0"/>
              <a:t>represent a single item from the list</a:t>
            </a:r>
          </a:p>
          <a:p>
            <a:pPr lvl="2"/>
            <a:r>
              <a:rPr lang="en-US" smtClean="0"/>
              <a:t>use plural name for the list, </a:t>
            </a:r>
            <a:br>
              <a:rPr lang="en-US" smtClean="0"/>
            </a:br>
            <a:r>
              <a:rPr lang="en-US" smtClean="0"/>
              <a:t>singular name for the loop variable</a:t>
            </a:r>
          </a:p>
          <a:p>
            <a:pPr lvl="1"/>
            <a:r>
              <a:rPr lang="en-US" smtClean="0"/>
              <a:t>sets up a </a:t>
            </a:r>
            <a:r>
              <a:rPr lang="en-US"/>
              <a:t>definite iteration</a:t>
            </a:r>
          </a:p>
          <a:p>
            <a:pPr lvl="2"/>
            <a:r>
              <a:rPr lang="en-US"/>
              <a:t>we </a:t>
            </a:r>
            <a:r>
              <a:rPr lang="en-US" smtClean="0"/>
              <a:t>know </a:t>
            </a:r>
            <a:r>
              <a:rPr lang="en-US"/>
              <a:t>how many times we are going to iterate</a:t>
            </a:r>
          </a:p>
          <a:p>
            <a:pPr lvl="2"/>
            <a:r>
              <a:rPr lang="en-US" smtClean="0"/>
              <a:t>executes </a:t>
            </a:r>
            <a:r>
              <a:rPr lang="en-US"/>
              <a:t>a </a:t>
            </a:r>
            <a:r>
              <a:rPr lang="en-US" smtClean="0"/>
              <a:t>block </a:t>
            </a:r>
            <a:r>
              <a:rPr lang="en-US"/>
              <a:t>once for each item in collection</a:t>
            </a:r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1"/>
            <a:endParaRPr lang="en-US"/>
          </a:p>
        </p:txBody>
      </p:sp>
      <p:pic>
        <p:nvPicPr>
          <p:cNvPr id="5" name="Picture 4" descr="https://runestone.academy/runestone/static/thinkcspy/_images/new_flowchart_fo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108" y="2264044"/>
            <a:ext cx="2653030" cy="43025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096001" y="1732002"/>
            <a:ext cx="3048000" cy="55399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friends = ["Joe", "Amy", "Brad", Angie"]</a:t>
            </a:r>
          </a:p>
          <a:p>
            <a:pPr lvl="0"/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for friend in friends: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   print("Hello ", friend, "!")</a:t>
            </a:r>
          </a:p>
        </p:txBody>
      </p:sp>
    </p:spTree>
    <p:extLst>
      <p:ext uri="{BB962C8B-B14F-4D97-AF65-F5344CB8AC3E}">
        <p14:creationId xmlns:p14="http://schemas.microsoft.com/office/powerpoint/2010/main" val="20859095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Boolean data types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only 2 boolean values: </a:t>
            </a:r>
          </a:p>
          <a:p>
            <a:pPr lvl="2"/>
            <a:r>
              <a:rPr lang="en-US" smtClean="0"/>
              <a:t>data </a:t>
            </a:r>
            <a:r>
              <a:rPr lang="en-US"/>
              <a:t>type </a:t>
            </a:r>
            <a:r>
              <a:rPr lang="en-US" i="1"/>
              <a:t>bool</a:t>
            </a:r>
          </a:p>
          <a:p>
            <a:pPr lvl="2"/>
            <a:r>
              <a:rPr lang="en-US"/>
              <a:t>only </a:t>
            </a:r>
            <a:r>
              <a:rPr lang="en-US"/>
              <a:t>two </a:t>
            </a:r>
            <a:r>
              <a:rPr lang="en-US" smtClean="0"/>
              <a:t>values: True and False (capitalization is important)</a:t>
            </a:r>
          </a:p>
          <a:p>
            <a:pPr lvl="2"/>
            <a:r>
              <a:rPr lang="en-US" smtClean="0"/>
              <a:t>are not strings</a:t>
            </a:r>
          </a:p>
          <a:p>
            <a:pPr lvl="2"/>
            <a:endParaRPr lang="en-US"/>
          </a:p>
          <a:p>
            <a:pPr lvl="2"/>
            <a:endParaRPr lang="en-US" smtClean="0"/>
          </a:p>
          <a:p>
            <a:pPr lvl="2"/>
            <a:endParaRPr lang="en-US"/>
          </a:p>
          <a:p>
            <a:pPr lvl="1"/>
            <a:r>
              <a:rPr lang="en-US" smtClean="0"/>
              <a:t>Conditional test (aka Boolean expression)</a:t>
            </a:r>
          </a:p>
          <a:p>
            <a:pPr lvl="2"/>
            <a:r>
              <a:rPr lang="en-US" smtClean="0"/>
              <a:t>evaluates to True or False based on expression on either side of an operator</a:t>
            </a:r>
          </a:p>
          <a:p>
            <a:pPr lvl="2"/>
            <a:r>
              <a:rPr lang="en-US" smtClean="0"/>
              <a:t>operator can be either relational or logical</a:t>
            </a:r>
          </a:p>
          <a:p>
            <a:pPr lvl="2"/>
            <a:endParaRPr lang="en-US"/>
          </a:p>
          <a:p>
            <a:pPr lvl="2"/>
            <a:endParaRPr lang="en-US" smtClean="0"/>
          </a:p>
          <a:p>
            <a:pPr lvl="2"/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1066800" y="2819400"/>
            <a:ext cx="49784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True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type(True)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type("True)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48498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while statement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pPr lvl="1"/>
            <a:r>
              <a:rPr lang="en-US" smtClean="0"/>
              <a:t>more </a:t>
            </a:r>
            <a:r>
              <a:rPr lang="en-US"/>
              <a:t>general mechanism for looping</a:t>
            </a:r>
          </a:p>
          <a:p>
            <a:pPr lvl="2"/>
            <a:r>
              <a:rPr lang="en-US" smtClean="0"/>
              <a:t>indefinite iteration: runs as long as a certain condition is True (or False)</a:t>
            </a:r>
          </a:p>
          <a:p>
            <a:pPr lvl="2"/>
            <a:r>
              <a:rPr lang="en-US" smtClean="0"/>
              <a:t>don't know how many times it will repeat before condition triggers and loop exits</a:t>
            </a:r>
          </a:p>
          <a:p>
            <a:pPr lvl="2"/>
            <a:r>
              <a:rPr lang="en-US" smtClean="0"/>
              <a:t>much more common in the real world:</a:t>
            </a:r>
          </a:p>
          <a:p>
            <a:pPr lvl="3"/>
            <a:r>
              <a:rPr lang="en-US" smtClean="0"/>
              <a:t>when selling tickets to an event … keep selling as long as people arrive and seats available</a:t>
            </a:r>
          </a:p>
          <a:p>
            <a:pPr lvl="3"/>
            <a:r>
              <a:rPr lang="en-US" smtClean="0"/>
              <a:t>when unloading baggage … keep unloading while there are bags in the cargo hold</a:t>
            </a:r>
          </a:p>
          <a:p>
            <a:pPr lvl="3"/>
            <a:r>
              <a:rPr lang="en-US" smtClean="0"/>
              <a:t>when at the checkout line … keep scanning as long as there are items in the cart</a:t>
            </a:r>
          </a:p>
          <a:p>
            <a:pPr lvl="1"/>
            <a:r>
              <a:rPr lang="en-US" smtClean="0"/>
              <a:t>Construction</a:t>
            </a:r>
          </a:p>
          <a:p>
            <a:pPr lvl="2"/>
            <a:r>
              <a:rPr lang="en-US" smtClean="0"/>
              <a:t>like </a:t>
            </a:r>
            <a:r>
              <a:rPr lang="en-US" i="1" smtClean="0"/>
              <a:t>if </a:t>
            </a:r>
            <a:r>
              <a:rPr lang="en-US" smtClean="0"/>
              <a:t>statement, </a:t>
            </a:r>
            <a:br>
              <a:rPr lang="en-US" smtClean="0"/>
            </a:br>
            <a:r>
              <a:rPr lang="en-US" smtClean="0"/>
              <a:t>uses a Boolean expression to control flow of execution</a:t>
            </a:r>
          </a:p>
          <a:p>
            <a:pPr lvl="2"/>
            <a:r>
              <a:rPr lang="en-US" smtClean="0"/>
              <a:t>body is repeated while controlling expression </a:t>
            </a:r>
            <a:br>
              <a:rPr lang="en-US" smtClean="0"/>
            </a:br>
            <a:r>
              <a:rPr lang="en-US" smtClean="0"/>
              <a:t>evaluates to True</a:t>
            </a:r>
          </a:p>
          <a:p>
            <a:pPr lvl="3"/>
            <a:endParaRPr lang="en-US" smtClean="0"/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1"/>
            <a:endParaRPr lang="en-US" smtClean="0"/>
          </a:p>
          <a:p>
            <a:pPr lvl="3"/>
            <a:endParaRPr lang="en-US"/>
          </a:p>
        </p:txBody>
      </p:sp>
      <p:pic>
        <p:nvPicPr>
          <p:cNvPr id="5" name="Picture 4" descr="../_images/while_flow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569919"/>
            <a:ext cx="2667000" cy="32793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126192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while statement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pPr lvl="1"/>
            <a:r>
              <a:rPr lang="en-US" smtClean="0"/>
              <a:t>Flow of execution</a:t>
            </a:r>
          </a:p>
          <a:p>
            <a:pPr lvl="2"/>
            <a:r>
              <a:rPr lang="en-US" smtClean="0"/>
              <a:t>evaluate the condition – yielding True or False</a:t>
            </a:r>
          </a:p>
          <a:p>
            <a:pPr lvl="2"/>
            <a:r>
              <a:rPr lang="en-US" smtClean="0"/>
              <a:t>if condition is False, exit while statement and continue execution after block</a:t>
            </a:r>
          </a:p>
          <a:p>
            <a:pPr lvl="2"/>
            <a:r>
              <a:rPr lang="en-US" smtClean="0"/>
              <a:t>if condition is True, execute code block and go back to evaluating condition</a:t>
            </a:r>
          </a:p>
          <a:p>
            <a:pPr lvl="2"/>
            <a:r>
              <a:rPr lang="en-US" smtClean="0"/>
              <a:t>if condition is False first time around, code block is never executed!</a:t>
            </a:r>
          </a:p>
          <a:p>
            <a:pPr lvl="1"/>
            <a:r>
              <a:rPr lang="en-US" smtClean="0"/>
              <a:t>when using a while loop</a:t>
            </a:r>
          </a:p>
          <a:p>
            <a:pPr lvl="2"/>
            <a:r>
              <a:rPr lang="en-US" smtClean="0"/>
              <a:t>you have to control the loop variable yourself</a:t>
            </a:r>
          </a:p>
          <a:p>
            <a:pPr lvl="3"/>
            <a:r>
              <a:rPr lang="en-US" smtClean="0"/>
              <a:t>give it an initial value</a:t>
            </a:r>
          </a:p>
          <a:p>
            <a:pPr lvl="3"/>
            <a:r>
              <a:rPr lang="en-US" smtClean="0"/>
              <a:t>test for completion</a:t>
            </a:r>
          </a:p>
          <a:p>
            <a:pPr lvl="3"/>
            <a:r>
              <a:rPr lang="en-US" smtClean="0"/>
              <a:t>change something in the body </a:t>
            </a:r>
            <a:br>
              <a:rPr lang="en-US" smtClean="0"/>
            </a:br>
            <a:r>
              <a:rPr lang="en-US" smtClean="0"/>
              <a:t>so that loop terminates at some point</a:t>
            </a:r>
            <a:endParaRPr lang="en-US"/>
          </a:p>
        </p:txBody>
      </p:sp>
      <p:pic>
        <p:nvPicPr>
          <p:cNvPr id="5" name="Picture 4" descr="../_images/while_flow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569919"/>
            <a:ext cx="2667000" cy="32793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308818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Indefinite iteration – infinite looping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r>
              <a:rPr lang="en-US" smtClean="0"/>
              <a:t>fix the above loop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493838"/>
            <a:ext cx="3048000" cy="55399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x = 1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while x &lt;= 5: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print(x)</a:t>
            </a:r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40391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Indefinite iteration – with an exit condition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r>
              <a:rPr lang="en-US" smtClean="0"/>
              <a:t>every loop needs a way to stop running, else it will run forever</a:t>
            </a:r>
          </a:p>
          <a:p>
            <a:pPr lvl="1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77824" y="2971800"/>
            <a:ext cx="5638800" cy="178510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def sumTo(aBound):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""" Return the sum of 1+2+3 ... n """ 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theSum  = 0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aNumber = 1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while aNumber &lt;= aBound: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  theSum = theSum + aNumber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  aNumber = aNumber + 1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theSum</a:t>
            </a:r>
          </a:p>
          <a:p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print(sumTo(4))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print(sumTo(1000))</a:t>
            </a:r>
          </a:p>
        </p:txBody>
      </p:sp>
    </p:spTree>
    <p:extLst>
      <p:ext uri="{BB962C8B-B14F-4D97-AF65-F5344CB8AC3E}">
        <p14:creationId xmlns:p14="http://schemas.microsoft.com/office/powerpoint/2010/main" val="340992144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a sentinel or flag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a sentinel is </a:t>
            </a:r>
          </a:p>
          <a:p>
            <a:pPr lvl="2"/>
            <a:r>
              <a:rPr lang="en-US" smtClean="0"/>
              <a:t>a special value that flags the termination of a loop</a:t>
            </a:r>
          </a:p>
          <a:p>
            <a:pPr lvl="2"/>
            <a:r>
              <a:rPr lang="en-US" smtClean="0"/>
              <a:t>e.g., a word such as 'quit' or 'exit', or a price of 0 to indicate the last iem </a:t>
            </a:r>
          </a:p>
          <a:p>
            <a:pPr lvl="1"/>
            <a:r>
              <a:rPr lang="en-US" smtClean="0"/>
              <a:t>a flag is</a:t>
            </a:r>
          </a:p>
          <a:p>
            <a:pPr lvl="2"/>
            <a:r>
              <a:rPr lang="en-US" smtClean="0"/>
              <a:t>a Boolean value that controls loop execution</a:t>
            </a:r>
          </a:p>
          <a:p>
            <a:pPr lvl="2"/>
            <a:r>
              <a:rPr lang="en-US" smtClean="0"/>
              <a:t>the while statement only checks the flag</a:t>
            </a:r>
          </a:p>
          <a:p>
            <a:pPr lvl="2"/>
            <a:r>
              <a:rPr lang="en-US" smtClean="0"/>
              <a:t>other statements in the block test to see if the flag can be set </a:t>
            </a:r>
            <a:br>
              <a:rPr lang="en-US" smtClean="0"/>
            </a:br>
            <a:r>
              <a:rPr lang="en-US" smtClean="0"/>
              <a:t>based </a:t>
            </a:r>
            <a:r>
              <a:rPr lang="en-US"/>
              <a:t>on different events that may cause the loop </a:t>
            </a:r>
            <a:r>
              <a:rPr lang="en-US"/>
              <a:t>to </a:t>
            </a:r>
            <a:r>
              <a:rPr lang="en-US" smtClean="0"/>
              <a:t>exit</a:t>
            </a:r>
          </a:p>
          <a:p>
            <a:pPr lvl="2"/>
            <a:r>
              <a:rPr lang="en-US" smtClean="0"/>
              <a:t>easy to add more tests for events that can cause this flag to change state</a:t>
            </a:r>
            <a:endParaRPr lang="en-US"/>
          </a:p>
          <a:p>
            <a:pPr lvl="2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724400"/>
            <a:ext cx="419100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prompt = "Tell me something to echo: (enter quit to end)"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message = ""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while message != 'quit':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message = input(prompt)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print('echo ' + message)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print('done')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4703064"/>
            <a:ext cx="419100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prompt="Tell me something to echo: (enter quit to end)"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active = True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while active: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message = input(prompt)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if message == 'quit':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  active = False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else: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  print(message)</a:t>
            </a:r>
          </a:p>
        </p:txBody>
      </p:sp>
    </p:spTree>
    <p:extLst>
      <p:ext uri="{BB962C8B-B14F-4D97-AF65-F5344CB8AC3E}">
        <p14:creationId xmlns:p14="http://schemas.microsoft.com/office/powerpoint/2010/main" val="82252659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Controlling a loop or iteration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pPr lvl="1"/>
            <a:r>
              <a:rPr lang="en-US" smtClean="0"/>
              <a:t>Loop need not be exited only from the condition test</a:t>
            </a:r>
          </a:p>
          <a:p>
            <a:pPr lvl="1"/>
            <a:r>
              <a:rPr lang="en-US" smtClean="0"/>
              <a:t>can be aborted from anywhere within the code block</a:t>
            </a:r>
          </a:p>
          <a:p>
            <a:pPr lvl="2"/>
            <a:r>
              <a:rPr lang="en-US" smtClean="0"/>
              <a:t>abort the entire loop (break statement)  </a:t>
            </a:r>
          </a:p>
          <a:p>
            <a:pPr lvl="3"/>
            <a:r>
              <a:rPr lang="en-US" smtClean="0"/>
              <a:t>flow of execution starts at first statement after the loop compound statement</a:t>
            </a:r>
          </a:p>
          <a:p>
            <a:pPr lvl="2"/>
            <a:r>
              <a:rPr lang="en-US" smtClean="0"/>
              <a:t>abort the current iteration (continue statement)</a:t>
            </a:r>
          </a:p>
          <a:p>
            <a:pPr lvl="3"/>
            <a:r>
              <a:rPr lang="en-US" smtClean="0"/>
              <a:t>flow of execution returns to the beginning of the loop where the condition is tested again</a:t>
            </a:r>
          </a:p>
          <a:p>
            <a:pPr lvl="1"/>
            <a:r>
              <a:rPr lang="en-US" smtClean="0"/>
              <a:t>Loop control statements </a:t>
            </a:r>
            <a:r>
              <a:rPr lang="en-US"/>
              <a:t>work with either </a:t>
            </a:r>
            <a:r>
              <a:rPr lang="en-US" i="1"/>
              <a:t>while</a:t>
            </a:r>
            <a:r>
              <a:rPr lang="en-US"/>
              <a:t> or </a:t>
            </a:r>
            <a:r>
              <a:rPr lang="en-US" i="1"/>
              <a:t>for</a:t>
            </a:r>
            <a:r>
              <a:rPr lang="en-US"/>
              <a:t> statements</a:t>
            </a:r>
          </a:p>
          <a:p>
            <a:pPr lvl="1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724400"/>
            <a:ext cx="4191000" cy="116955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prompt = "Tell me something to echo: (enter quit to end)"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while True: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message = input(prompt)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if message == 'quit':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else: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  print(message)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4703064"/>
            <a:ext cx="419100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current_number = 0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while current_number &lt; 10: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current_number += 1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if current_number % 2 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alt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0:</a:t>
            </a:r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</a:p>
          <a:p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print(current_number)</a:t>
            </a:r>
          </a:p>
        </p:txBody>
      </p:sp>
    </p:spTree>
    <p:extLst>
      <p:ext uri="{BB962C8B-B14F-4D97-AF65-F5344CB8AC3E}">
        <p14:creationId xmlns:p14="http://schemas.microsoft.com/office/powerpoint/2010/main" val="276039479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- Comparison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equality comparison operator ==</a:t>
            </a:r>
          </a:p>
          <a:p>
            <a:pPr lvl="2"/>
            <a:r>
              <a:rPr lang="en-US" smtClean="0"/>
              <a:t>produces a boolean value based on whether two values are equal</a:t>
            </a:r>
          </a:p>
          <a:p>
            <a:pPr lvl="2"/>
            <a:endParaRPr lang="en-US"/>
          </a:p>
          <a:p>
            <a:pPr lvl="2"/>
            <a:endParaRPr lang="en-US" smtClean="0"/>
          </a:p>
          <a:p>
            <a:pPr lvl="2"/>
            <a:r>
              <a:rPr lang="en-US" smtClean="0"/>
              <a:t>test is case sensitive</a:t>
            </a:r>
          </a:p>
          <a:p>
            <a:pPr lvl="2"/>
            <a:endParaRPr lang="en-US"/>
          </a:p>
          <a:p>
            <a:pPr marL="574675" lvl="2" indent="0">
              <a:buNone/>
            </a:pPr>
            <a:endParaRPr lang="en-US"/>
          </a:p>
          <a:p>
            <a:pPr lvl="2"/>
            <a:r>
              <a:rPr lang="en-US" smtClean="0"/>
              <a:t>note the difference with the assignment operator (=)</a:t>
            </a:r>
          </a:p>
          <a:p>
            <a:pPr lvl="3"/>
            <a:r>
              <a:rPr lang="en-US" smtClean="0"/>
              <a:t>equality test is symmetric: if a == 7, then 7 == a</a:t>
            </a:r>
          </a:p>
          <a:p>
            <a:pPr lvl="3"/>
            <a:r>
              <a:rPr lang="en-US" smtClean="0"/>
              <a:t>assignment is not symmetric: a = 7 is legal; 7 = a is not</a:t>
            </a:r>
          </a:p>
          <a:p>
            <a:pPr lvl="3"/>
            <a:endParaRPr lang="en-US" smtClean="0"/>
          </a:p>
          <a:p>
            <a:pPr lvl="2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069123"/>
            <a:ext cx="49784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age = 5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&gt;&gt;&gt; print(age == 5)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print(age == 6)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3048000"/>
            <a:ext cx="49784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car =  'BMW'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car == 'bmw'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car.lower() == 'bmw'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01861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- Comparison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other comparison (relational) operators</a:t>
            </a:r>
          </a:p>
          <a:p>
            <a:pPr lvl="2"/>
            <a:r>
              <a:rPr lang="en-US" smtClean="0"/>
              <a:t>produces a boolean value based on the relationship between the two values</a:t>
            </a:r>
          </a:p>
          <a:p>
            <a:pPr lvl="2"/>
            <a:endParaRPr lang="en-US" smtClean="0"/>
          </a:p>
          <a:p>
            <a:pPr lvl="2"/>
            <a:endParaRPr lang="en-US"/>
          </a:p>
          <a:p>
            <a:pPr lvl="2"/>
            <a:endParaRPr lang="en-US" smtClean="0"/>
          </a:p>
          <a:p>
            <a:pPr lvl="2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17600" y="2209800"/>
            <a:ext cx="497840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x != y               # x is not equal to y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x &gt; y                # x is greater than y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x &lt; y                # x is less than y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x &gt;= y               # x is greater than or equal to y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x &lt;= y               # x is less than or equal to 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7600" y="3363288"/>
            <a:ext cx="4978400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age = 28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age &gt;= 17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age &lt;= 65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age != 28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5616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- Logical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logical operators</a:t>
            </a:r>
          </a:p>
          <a:p>
            <a:pPr lvl="2"/>
            <a:r>
              <a:rPr lang="en-US" smtClean="0"/>
              <a:t>semantics (meanings) of these operators is similar to their meaning in English</a:t>
            </a:r>
          </a:p>
          <a:p>
            <a:pPr lvl="2"/>
            <a:r>
              <a:rPr lang="en-US" smtClean="0"/>
              <a:t>used to check multiple conditions (not just one)</a:t>
            </a:r>
          </a:p>
          <a:p>
            <a:pPr lvl="2"/>
            <a:r>
              <a:rPr lang="en-US" i="1" smtClean="0"/>
              <a:t>and</a:t>
            </a:r>
          </a:p>
          <a:p>
            <a:pPr lvl="3"/>
            <a:r>
              <a:rPr lang="en-US" smtClean="0"/>
              <a:t>both conditions must evaluate to True for the entire expression to be True</a:t>
            </a:r>
          </a:p>
          <a:p>
            <a:pPr lvl="2"/>
            <a:r>
              <a:rPr lang="en-US" smtClean="0"/>
              <a:t>or</a:t>
            </a:r>
          </a:p>
          <a:p>
            <a:pPr lvl="3"/>
            <a:r>
              <a:rPr lang="en-US" smtClean="0"/>
              <a:t>either condition must evaluate to True for the entire expression to be True</a:t>
            </a:r>
          </a:p>
          <a:p>
            <a:pPr lvl="2"/>
            <a:r>
              <a:rPr lang="en-US" i="1" smtClean="0"/>
              <a:t>not</a:t>
            </a:r>
          </a:p>
          <a:p>
            <a:pPr lvl="3"/>
            <a:r>
              <a:rPr lang="en-US" smtClean="0"/>
              <a:t>negates a condition</a:t>
            </a:r>
            <a:endParaRPr lang="en-US"/>
          </a:p>
          <a:p>
            <a:pPr lvl="2"/>
            <a:endParaRPr lang="en-US" smtClean="0"/>
          </a:p>
          <a:p>
            <a:pPr lvl="2"/>
            <a:endParaRPr 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1117600" y="4495800"/>
            <a:ext cx="497840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x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= 5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x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&gt; 0 and x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n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= 25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n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% 2 == 0 or n % 3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not x &gt; n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18085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 Precedence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Precedence rules</a:t>
            </a:r>
          </a:p>
          <a:p>
            <a:pPr lvl="2"/>
            <a:r>
              <a:rPr lang="en-US" smtClean="0"/>
              <a:t>evaluates arithmetic operators first</a:t>
            </a:r>
          </a:p>
          <a:p>
            <a:pPr lvl="2"/>
            <a:r>
              <a:rPr lang="en-US" smtClean="0"/>
              <a:t>relational operators next</a:t>
            </a:r>
          </a:p>
          <a:p>
            <a:pPr lvl="2"/>
            <a:r>
              <a:rPr lang="en-US" smtClean="0"/>
              <a:t>logical operators are last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2855456"/>
            <a:ext cx="49784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Level	Category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	Operators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------  	--------		---------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7(high)	exponent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	**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multiply, divide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	*,/,//,%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add, subtract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	+,-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4	relational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	==,!=,&lt;=,&gt;=,&gt;,&lt;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3	logical		not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2	logical		and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1(low)	logical		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5029200"/>
            <a:ext cx="49784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x = 2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y = 10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x * 5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&gt;= 10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y - 6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&lt;= 20 </a:t>
            </a:r>
          </a:p>
        </p:txBody>
      </p:sp>
    </p:spTree>
    <p:extLst>
      <p:ext uri="{BB962C8B-B14F-4D97-AF65-F5344CB8AC3E}">
        <p14:creationId xmlns:p14="http://schemas.microsoft.com/office/powerpoint/2010/main" val="41559660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If statement: unary selection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allows you to examine the current statement of a program</a:t>
            </a:r>
            <a:br>
              <a:rPr lang="en-US" smtClean="0"/>
            </a:br>
            <a:r>
              <a:rPr lang="en-US" smtClean="0"/>
              <a:t>and respond appropriately to that state</a:t>
            </a:r>
          </a:p>
          <a:p>
            <a:pPr lvl="1"/>
            <a:r>
              <a:rPr lang="en-US" smtClean="0"/>
              <a:t>compound statement that consists of:</a:t>
            </a:r>
          </a:p>
          <a:p>
            <a:pPr lvl="2"/>
            <a:r>
              <a:rPr lang="en-US" smtClean="0"/>
              <a:t>header line</a:t>
            </a:r>
          </a:p>
          <a:p>
            <a:pPr lvl="3"/>
            <a:r>
              <a:rPr lang="en-US" smtClean="0"/>
              <a:t>if</a:t>
            </a:r>
          </a:p>
          <a:p>
            <a:pPr lvl="3"/>
            <a:r>
              <a:rPr lang="en-US" smtClean="0"/>
              <a:t>conditional test that evaluates to True or False</a:t>
            </a:r>
          </a:p>
          <a:p>
            <a:pPr lvl="3"/>
            <a:r>
              <a:rPr lang="en-US" smtClean="0"/>
              <a:t>colon (:)</a:t>
            </a:r>
          </a:p>
          <a:p>
            <a:pPr lvl="2"/>
            <a:r>
              <a:rPr lang="en-US" smtClean="0"/>
              <a:t>true body </a:t>
            </a:r>
          </a:p>
          <a:p>
            <a:pPr lvl="3"/>
            <a:r>
              <a:rPr lang="en-US" smtClean="0"/>
              <a:t>1+ indented statements to be executed iff expression is True</a:t>
            </a:r>
          </a:p>
          <a:p>
            <a:pPr lvl="1"/>
            <a:r>
              <a:rPr lang="en-US" smtClean="0"/>
              <a:t>When condition evaluates to True, body is executed</a:t>
            </a:r>
          </a:p>
          <a:p>
            <a:pPr lvl="1"/>
            <a:r>
              <a:rPr lang="en-US" smtClean="0"/>
              <a:t>Else, flow of execution continues to statement after body of </a:t>
            </a:r>
            <a:r>
              <a:rPr lang="en-US" i="1" smtClean="0"/>
              <a:t>if</a:t>
            </a:r>
          </a:p>
        </p:txBody>
      </p:sp>
      <p:pic>
        <p:nvPicPr>
          <p:cNvPr id="5" name="Picture 4" descr="../_images/flowchart_if_only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9" t="6433" r="6638" b="6725"/>
          <a:stretch/>
        </p:blipFill>
        <p:spPr bwMode="auto">
          <a:xfrm>
            <a:off x="7239000" y="1235813"/>
            <a:ext cx="1938403" cy="32162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5105400"/>
            <a:ext cx="5486400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-10</a:t>
            </a:r>
          </a:p>
          <a:p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if x &lt; 0: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print("The negative number ",  x, " is not valid here.")</a:t>
            </a:r>
          </a:p>
          <a:p>
            <a:endParaRPr lang="en-US" altLang="en-US" sz="12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("This is always printed")</a:t>
            </a:r>
          </a:p>
        </p:txBody>
      </p:sp>
    </p:spTree>
    <p:extLst>
      <p:ext uri="{BB962C8B-B14F-4D97-AF65-F5344CB8AC3E}">
        <p14:creationId xmlns:p14="http://schemas.microsoft.com/office/powerpoint/2010/main" val="205189704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Styling If statements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use a single space around comparison operators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2769885"/>
            <a:ext cx="35052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if x &gt;= 0: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   print('Non-negative')</a:t>
            </a:r>
          </a:p>
        </p:txBody>
      </p:sp>
    </p:spTree>
    <p:extLst>
      <p:ext uri="{BB962C8B-B14F-4D97-AF65-F5344CB8AC3E}">
        <p14:creationId xmlns:p14="http://schemas.microsoft.com/office/powerpoint/2010/main" val="172669757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If statement: binary selection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binary: two possible paths of execution</a:t>
            </a:r>
          </a:p>
          <a:p>
            <a:pPr lvl="1"/>
            <a:r>
              <a:rPr lang="en-US" smtClean="0"/>
              <a:t>compound statement that consists of:</a:t>
            </a:r>
          </a:p>
          <a:p>
            <a:pPr lvl="2"/>
            <a:r>
              <a:rPr lang="en-US" smtClean="0"/>
              <a:t>if-header with True body</a:t>
            </a:r>
          </a:p>
          <a:p>
            <a:pPr lvl="2"/>
            <a:r>
              <a:rPr lang="en-US" smtClean="0"/>
              <a:t>else-header with False body</a:t>
            </a:r>
          </a:p>
          <a:p>
            <a:pPr lvl="3"/>
            <a:r>
              <a:rPr lang="en-US" smtClean="0"/>
              <a:t>statements to be executed iff expression is False</a:t>
            </a:r>
          </a:p>
          <a:p>
            <a:pPr lvl="1"/>
            <a:r>
              <a:rPr lang="en-US" smtClean="0"/>
              <a:t>Flow of execution</a:t>
            </a:r>
          </a:p>
          <a:p>
            <a:pPr lvl="2"/>
            <a:r>
              <a:rPr lang="en-US" smtClean="0"/>
              <a:t>if condition is true, executes the True block</a:t>
            </a:r>
          </a:p>
          <a:p>
            <a:pPr lvl="2"/>
            <a:r>
              <a:rPr lang="en-US" smtClean="0"/>
              <a:t>if condition is false, executes the False block</a:t>
            </a:r>
          </a:p>
          <a:p>
            <a:pPr lvl="2"/>
            <a:r>
              <a:rPr lang="en-US" smtClean="0"/>
              <a:t>after block executes continue with the statement after the </a:t>
            </a:r>
            <a:r>
              <a:rPr lang="en-US" i="1" smtClean="0"/>
              <a:t>if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5105400"/>
            <a:ext cx="5486400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if x % 2 == 0: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print(x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" is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even")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print(x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" is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odd")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434993" y="1447800"/>
            <a:ext cx="270900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1227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resentation">
      <a:majorFont>
        <a:latin typeface="Trebuchet MS"/>
        <a:ea typeface=""/>
        <a:cs typeface="Arial"/>
      </a:majorFont>
      <a:minorFont>
        <a:latin typeface="Corb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gbs_white_background_essential elements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20619</TotalTime>
  <Words>2108</Words>
  <Application>Microsoft Office PowerPoint</Application>
  <PresentationFormat>On-screen Show (4:3)</PresentationFormat>
  <Paragraphs>404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SimSun</vt:lpstr>
      <vt:lpstr>Arial</vt:lpstr>
      <vt:lpstr>Calibri</vt:lpstr>
      <vt:lpstr>Consolas</vt:lpstr>
      <vt:lpstr>Corbel</vt:lpstr>
      <vt:lpstr>Trebuchet MS</vt:lpstr>
      <vt:lpstr>Wingdings</vt:lpstr>
      <vt:lpstr>Presentation</vt:lpstr>
      <vt:lpstr>SEIS 603  Foundations of Software Development  - Selection and Iteration</vt:lpstr>
      <vt:lpstr>Boolean data types</vt:lpstr>
      <vt:lpstr>Operators - Comparison</vt:lpstr>
      <vt:lpstr>Operators - Comparison</vt:lpstr>
      <vt:lpstr>Operators - Logical</vt:lpstr>
      <vt:lpstr>Operator Precedence</vt:lpstr>
      <vt:lpstr>If statement: unary selection</vt:lpstr>
      <vt:lpstr>Styling If statements</vt:lpstr>
      <vt:lpstr>If statement: binary selection</vt:lpstr>
      <vt:lpstr>If statement: Chained Mutually Exclusive Conditions</vt:lpstr>
      <vt:lpstr>If statement: Chained Mutually Exclusive Conditions</vt:lpstr>
      <vt:lpstr>If statement: Non Mutually Exclusive Conditions</vt:lpstr>
      <vt:lpstr>Advanced conditionals - Ternary Expressions</vt:lpstr>
      <vt:lpstr>Advanced conditionals - None</vt:lpstr>
      <vt:lpstr>Advanced conditionals – no-op</vt:lpstr>
      <vt:lpstr>Advanced conditionals – checking a list</vt:lpstr>
      <vt:lpstr>Iteration</vt:lpstr>
      <vt:lpstr>for statement - revisited</vt:lpstr>
      <vt:lpstr>for statement - revisited</vt:lpstr>
      <vt:lpstr>while statement</vt:lpstr>
      <vt:lpstr>while statement</vt:lpstr>
      <vt:lpstr>Indefinite iteration – infinite looping</vt:lpstr>
      <vt:lpstr>Indefinite iteration – with an exit condition</vt:lpstr>
      <vt:lpstr>Using a sentinel or flag</vt:lpstr>
      <vt:lpstr>Controlling a loop or iteration</vt:lpstr>
    </vt:vector>
  </TitlesOfParts>
  <Company>(c) Software Engineering Solutions,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603</dc:title>
  <dc:creator>dchetty</dc:creator>
  <cp:lastModifiedBy>Chetty, Damodar Kumar S</cp:lastModifiedBy>
  <cp:revision>2181</cp:revision>
  <dcterms:created xsi:type="dcterms:W3CDTF">2010-05-04T01:30:25Z</dcterms:created>
  <dcterms:modified xsi:type="dcterms:W3CDTF">2018-02-19T15:42:02Z</dcterms:modified>
</cp:coreProperties>
</file>