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403" r:id="rId3"/>
    <p:sldId id="402" r:id="rId4"/>
    <p:sldId id="404" r:id="rId5"/>
    <p:sldId id="405" r:id="rId6"/>
    <p:sldId id="407" r:id="rId7"/>
    <p:sldId id="406" r:id="rId8"/>
    <p:sldId id="408" r:id="rId9"/>
    <p:sldId id="409" r:id="rId10"/>
    <p:sldId id="416" r:id="rId11"/>
    <p:sldId id="411" r:id="rId12"/>
    <p:sldId id="412" r:id="rId13"/>
    <p:sldId id="413" r:id="rId14"/>
    <p:sldId id="415" r:id="rId15"/>
    <p:sldId id="417" r:id="rId16"/>
    <p:sldId id="418" r:id="rId17"/>
    <p:sldId id="419" r:id="rId18"/>
    <p:sldId id="420" r:id="rId19"/>
    <p:sldId id="422" r:id="rId20"/>
    <p:sldId id="421" r:id="rId21"/>
    <p:sldId id="423" r:id="rId22"/>
    <p:sldId id="424" r:id="rId23"/>
    <p:sldId id="425" r:id="rId24"/>
    <p:sldId id="41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1E"/>
    <a:srgbClr val="FF33CC"/>
    <a:srgbClr val="00FFFF"/>
    <a:srgbClr val="FF9900"/>
    <a:srgbClr val="FFCCCC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99111" autoAdjust="0"/>
  </p:normalViewPr>
  <p:slideViewPr>
    <p:cSldViewPr>
      <p:cViewPr varScale="1">
        <p:scale>
          <a:sx n="63" d="100"/>
          <a:sy n="63" d="100"/>
        </p:scale>
        <p:origin x="82" y="7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2/19/2018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 smtClean="0">
                <a:solidFill>
                  <a:schemeClr val="bg1"/>
                </a:solidFill>
              </a:rPr>
              <a:t>Software Engineering Solutions, Inc.</a:t>
            </a:r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Tomcat Administration</a:t>
            </a: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2012</a:t>
            </a:r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78578" y="6096000"/>
            <a:ext cx="2262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>
                <a:solidFill>
                  <a:schemeClr val="bg1"/>
                </a:solidFill>
              </a:rPr>
              <a:t>© Copyright </a:t>
            </a:r>
            <a:r>
              <a:rPr lang="en-US" sz="1000" b="1" smtClean="0">
                <a:solidFill>
                  <a:schemeClr val="bg1"/>
                </a:solidFill>
              </a:rPr>
              <a:t>Damodar </a:t>
            </a:r>
            <a:r>
              <a:rPr lang="en-US" sz="1000" b="1" err="1" smtClean="0">
                <a:solidFill>
                  <a:schemeClr val="bg1"/>
                </a:solidFill>
              </a:rPr>
              <a:t>Chetty</a:t>
            </a:r>
            <a:r>
              <a:rPr lang="en-US" sz="1000" b="1" smtClean="0">
                <a:solidFill>
                  <a:schemeClr val="bg1"/>
                </a:solidFill>
              </a:rPr>
              <a:t> 2018</a:t>
            </a:r>
            <a:endParaRPr lang="en-US" sz="1000" b="1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-68044" y="6096000"/>
            <a:ext cx="27350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 smtClean="0">
                <a:solidFill>
                  <a:schemeClr val="bg1"/>
                </a:solidFill>
              </a:rPr>
              <a:t>SEIS</a:t>
            </a:r>
            <a:r>
              <a:rPr lang="en-US" sz="1000" b="1" i="0" baseline="0" smtClean="0">
                <a:solidFill>
                  <a:schemeClr val="bg1"/>
                </a:solidFill>
              </a:rPr>
              <a:t> 603 Found. of Software Dev - Python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en-US" ker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96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Level One Text</a:t>
            </a:r>
          </a:p>
          <a:p>
            <a:pPr lvl="1"/>
            <a:r>
              <a:rPr lang="en-US" smtClean="0"/>
              <a:t>Level Two Text</a:t>
            </a:r>
          </a:p>
          <a:p>
            <a:pPr lvl="2"/>
            <a:r>
              <a:rPr lang="en-US" smtClean="0"/>
              <a:t>Level Three Text</a:t>
            </a:r>
          </a:p>
          <a:p>
            <a:pPr lvl="3"/>
            <a:r>
              <a:rPr lang="en-US" smtClean="0"/>
              <a:t>Level Four Text</a:t>
            </a:r>
          </a:p>
          <a:p>
            <a:pPr lvl="4"/>
            <a:r>
              <a:rPr lang="en-US" smtClean="0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 smtClean="0">
                <a:solidFill>
                  <a:schemeClr val="bg1"/>
                </a:solidFill>
              </a:rPr>
              <a:t> </a:t>
            </a:r>
            <a:endParaRPr lang="en-US" altLang="en-US" sz="800">
              <a:solidFill>
                <a:schemeClr val="bg1"/>
              </a:solidFill>
            </a:endParaRP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483351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>
                <a:solidFill>
                  <a:schemeClr val="bg1"/>
                </a:solidFill>
              </a:rPr>
              <a:t>© Copyright </a:t>
            </a:r>
            <a:r>
              <a:rPr lang="en-US" sz="800" b="1" baseline="0" smtClean="0">
                <a:solidFill>
                  <a:schemeClr val="bg1"/>
                </a:solidFill>
              </a:rPr>
              <a:t> Damodar </a:t>
            </a:r>
            <a:r>
              <a:rPr lang="en-US" sz="800" b="1" baseline="0" err="1" smtClean="0">
                <a:solidFill>
                  <a:schemeClr val="bg1"/>
                </a:solidFill>
              </a:rPr>
              <a:t>Chetty</a:t>
            </a:r>
            <a:r>
              <a:rPr lang="en-US" sz="800" b="1" smtClean="0">
                <a:solidFill>
                  <a:schemeClr val="bg1"/>
                </a:solidFill>
              </a:rPr>
              <a:t> 2018</a:t>
            </a:r>
            <a:endParaRPr lang="en-US" sz="800" b="1">
              <a:solidFill>
                <a:schemeClr val="bg1"/>
              </a:solidFill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40043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 smtClean="0">
                <a:solidFill>
                  <a:schemeClr val="bg1"/>
                </a:solidFill>
              </a:rPr>
              <a:t>SEIS</a:t>
            </a:r>
            <a:r>
              <a:rPr lang="en-US" sz="1400" b="1" baseline="0" smtClean="0">
                <a:solidFill>
                  <a:schemeClr val="bg1"/>
                </a:solidFill>
              </a:rPr>
              <a:t> 603 Found. of Software Dev - Python</a:t>
            </a:r>
            <a:endParaRPr lang="en-US" sz="14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Damodar Chetty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2133600"/>
            <a:ext cx="8153400" cy="914400"/>
          </a:xfrm>
        </p:spPr>
        <p:txBody>
          <a:bodyPr/>
          <a:lstStyle/>
          <a:p>
            <a:r>
              <a:rPr lang="en-US" smtClean="0"/>
              <a:t>SEIS 603 </a:t>
            </a:r>
            <a:br>
              <a:rPr lang="en-US" smtClean="0"/>
            </a:br>
            <a:r>
              <a:rPr lang="en-US" smtClean="0"/>
              <a:t>Foundations of Software Development </a:t>
            </a:r>
            <a:br>
              <a:rPr lang="en-US" smtClean="0"/>
            </a:br>
            <a:r>
              <a:rPr lang="en-US" smtClean="0"/>
              <a:t>- </a:t>
            </a:r>
            <a:r>
              <a:rPr lang="en-US" smtClean="0"/>
              <a:t>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length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len() function returns the number of characters in a string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6326" y="1828800"/>
            <a:ext cx="3834063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fruit = 'banana'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print(len(fruit))</a:t>
            </a:r>
          </a:p>
          <a:p>
            <a:endParaRPr lang="en-US" altLang="en-US" sz="1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sz = len(fruit)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last_char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fruit[sz - 1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print(last_char)</a:t>
            </a:r>
          </a:p>
        </p:txBody>
      </p:sp>
    </p:spTree>
    <p:extLst>
      <p:ext uri="{BB962C8B-B14F-4D97-AF65-F5344CB8AC3E}">
        <p14:creationId xmlns:p14="http://schemas.microsoft.com/office/powerpoint/2010/main" val="737943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c/cf/USASCII_code_chart.png/361px-USASCII_code_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57" y="2743200"/>
            <a:ext cx="4071843" cy="29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sets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msg = "   Hello, Frosty   ☀☃"</a:t>
            </a:r>
          </a:p>
          <a:p>
            <a:pPr lvl="2"/>
            <a:r>
              <a:rPr lang="en-US" smtClean="0"/>
              <a:t>each character is represented using bytes internally</a:t>
            </a:r>
          </a:p>
          <a:p>
            <a:pPr lvl="3"/>
            <a:r>
              <a:rPr lang="en-US" smtClean="0"/>
              <a:t>in old ASCII, this was 1-byte per character (or, 7-bits)</a:t>
            </a:r>
          </a:p>
          <a:p>
            <a:pPr lvl="4"/>
            <a:r>
              <a:rPr lang="en-US" smtClean="0"/>
              <a:t>'A' was stored as 65, space character was 32</a:t>
            </a:r>
          </a:p>
          <a:p>
            <a:pPr lvl="4"/>
            <a:r>
              <a:rPr lang="en-US" smtClean="0"/>
              <a:t>codes below 32 had special meanings (e.g. new line or tab)</a:t>
            </a:r>
          </a:p>
          <a:p>
            <a:pPr lvl="4"/>
            <a:r>
              <a:rPr lang="en-US" smtClean="0"/>
              <a:t>BUT: left codes from 127-255 unused</a:t>
            </a:r>
          </a:p>
          <a:p>
            <a:pPr lvl="3"/>
            <a:r>
              <a:rPr lang="en-US" smtClean="0"/>
              <a:t>until ANSI standard</a:t>
            </a:r>
          </a:p>
          <a:p>
            <a:pPr lvl="4"/>
            <a:r>
              <a:rPr lang="en-US" smtClean="0"/>
              <a:t>everyone agreed what to do</a:t>
            </a:r>
            <a:br>
              <a:rPr lang="en-US" smtClean="0"/>
            </a:br>
            <a:r>
              <a:rPr lang="en-US" smtClean="0"/>
              <a:t>below 127</a:t>
            </a:r>
          </a:p>
          <a:p>
            <a:pPr lvl="4"/>
            <a:r>
              <a:rPr lang="en-US" smtClean="0"/>
              <a:t>codes above 128 were left up to </a:t>
            </a:r>
            <a:br>
              <a:rPr lang="en-US" smtClean="0"/>
            </a:br>
            <a:r>
              <a:rPr lang="en-US" smtClean="0"/>
              <a:t>regional interpretation (code pages)</a:t>
            </a:r>
          </a:p>
          <a:p>
            <a:pPr lvl="4"/>
            <a:r>
              <a:rPr lang="en-US" smtClean="0"/>
              <a:t>BUT Hebrew and Greek could not </a:t>
            </a:r>
            <a:br>
              <a:rPr lang="en-US" smtClean="0"/>
            </a:br>
            <a:r>
              <a:rPr lang="en-US" smtClean="0"/>
              <a:t>coexist on the same computer</a:t>
            </a:r>
          </a:p>
          <a:p>
            <a:pPr lvl="4"/>
            <a:r>
              <a:rPr lang="en-US" smtClean="0"/>
              <a:t>they used different code pages!</a:t>
            </a:r>
          </a:p>
          <a:p>
            <a:pPr lvl="3"/>
            <a:r>
              <a:rPr lang="en-US" smtClean="0"/>
              <a:t>Asia had its own challenge</a:t>
            </a:r>
          </a:p>
          <a:p>
            <a:pPr lvl="4"/>
            <a:r>
              <a:rPr lang="en-US" smtClean="0"/>
              <a:t>1000s of letters could not fit in 8 bytes!</a:t>
            </a:r>
          </a:p>
          <a:p>
            <a:pPr lvl="2"/>
            <a:r>
              <a:rPr lang="en-US" smtClean="0"/>
              <a:t>house of cards came crashing down with the Internet!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70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Unicode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a single character set that encompasses every writing system</a:t>
            </a:r>
          </a:p>
          <a:p>
            <a:pPr lvl="2"/>
            <a:r>
              <a:rPr lang="en-US" smtClean="0"/>
              <a:t>In ANSI, a letter --maps to</a:t>
            </a:r>
            <a:r>
              <a:rPr lang="en-US" smtClean="0">
                <a:sym typeface="Wingdings" panose="05000000000000000000" pitchFamily="2" charset="2"/>
              </a:rPr>
              <a:t>--&gt; byte, which you can store in memory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In Unicode:</a:t>
            </a:r>
          </a:p>
          <a:p>
            <a:pPr lvl="3"/>
            <a:r>
              <a:rPr lang="en-US" smtClean="0">
                <a:sym typeface="Wingdings" panose="05000000000000000000" pitchFamily="2" charset="2"/>
              </a:rPr>
              <a:t>letter --maps to--&gt;code point (magic number) written as U+0041  (A)</a:t>
            </a:r>
          </a:p>
          <a:p>
            <a:pPr lvl="3"/>
            <a:r>
              <a:rPr lang="en-US" smtClean="0">
                <a:sym typeface="Wingdings" panose="05000000000000000000" pitchFamily="2" charset="2"/>
              </a:rPr>
              <a:t>U+ means Unicode, and the numbers are in hex</a:t>
            </a:r>
          </a:p>
          <a:p>
            <a:pPr lvl="3"/>
            <a:r>
              <a:rPr lang="en-US" smtClean="0">
                <a:sym typeface="Wingdings" panose="05000000000000000000" pitchFamily="2" charset="2"/>
              </a:rPr>
              <a:t>"Hello" represented as U+0048 U+0065 U+006C U+006C U+006F</a:t>
            </a:r>
          </a:p>
          <a:p>
            <a:pPr lvl="2"/>
            <a:r>
              <a:rPr lang="en-US" smtClean="0">
                <a:sym typeface="Wingdings" panose="05000000000000000000" pitchFamily="2" charset="2"/>
              </a:rPr>
              <a:t>Encodings</a:t>
            </a:r>
          </a:p>
          <a:p>
            <a:pPr lvl="3"/>
            <a:r>
              <a:rPr lang="en-US" smtClean="0">
                <a:sym typeface="Wingdings" panose="05000000000000000000" pitchFamily="2" charset="2"/>
              </a:rPr>
              <a:t>code point --maps to--&gt; bytes</a:t>
            </a:r>
          </a:p>
          <a:p>
            <a:pPr lvl="3"/>
            <a:r>
              <a:rPr lang="en-US" smtClean="0">
                <a:sym typeface="Wingdings" panose="05000000000000000000" pitchFamily="2" charset="2"/>
              </a:rPr>
              <a:t>naïve approach: map each code point directly as 16-bits (UCS-2 or UTF-16 encoding)</a:t>
            </a:r>
          </a:p>
          <a:p>
            <a:pPr lvl="4"/>
            <a:r>
              <a:rPr lang="en-US" smtClean="0">
                <a:sym typeface="Wingdings" panose="05000000000000000000" pitchFamily="2" charset="2"/>
              </a:rPr>
              <a:t>did not work as there are way more than 65535 characters</a:t>
            </a:r>
          </a:p>
          <a:p>
            <a:pPr lvl="3"/>
            <a:r>
              <a:rPr lang="en-US" smtClean="0">
                <a:sym typeface="Wingdings" panose="05000000000000000000" pitchFamily="2" charset="2"/>
              </a:rPr>
              <a:t>UTF-8 approach</a:t>
            </a:r>
          </a:p>
          <a:p>
            <a:pPr lvl="4"/>
            <a:r>
              <a:rPr lang="en-US" smtClean="0">
                <a:sym typeface="Wingdings" panose="05000000000000000000" pitchFamily="2" charset="2"/>
              </a:rPr>
              <a:t>most English characters can fit in 1 byte, so why use extra?</a:t>
            </a:r>
          </a:p>
          <a:p>
            <a:pPr lvl="4"/>
            <a:r>
              <a:rPr lang="en-US" smtClean="0">
                <a:sym typeface="Wingdings" panose="05000000000000000000" pitchFamily="2" charset="2"/>
              </a:rPr>
              <a:t>maps ASCII code points to 1 byte, everything else takes 2 to 6 bytes</a:t>
            </a:r>
          </a:p>
          <a:p>
            <a:pPr lvl="4"/>
            <a:r>
              <a:rPr lang="en-US">
                <a:sym typeface="Wingdings" panose="05000000000000000000" pitchFamily="2" charset="2"/>
              </a:rPr>
              <a:t>"Hello" represented </a:t>
            </a:r>
            <a:r>
              <a:rPr lang="en-US">
                <a:sym typeface="Wingdings" panose="05000000000000000000" pitchFamily="2" charset="2"/>
              </a:rPr>
              <a:t>as </a:t>
            </a:r>
            <a:r>
              <a:rPr lang="en-US" smtClean="0">
                <a:sym typeface="Wingdings" panose="05000000000000000000" pitchFamily="2" charset="2"/>
              </a:rPr>
              <a:t>48 65 6C 6C 6F</a:t>
            </a:r>
            <a:endParaRPr lang="en-US">
              <a:sym typeface="Wingdings" panose="05000000000000000000" pitchFamily="2" charset="2"/>
            </a:endParaRPr>
          </a:p>
          <a:p>
            <a:pPr lvl="4"/>
            <a:endParaRPr lang="en-US"/>
          </a:p>
        </p:txBody>
      </p:sp>
      <p:pic>
        <p:nvPicPr>
          <p:cNvPr id="3074" name="Picture 2" descr="How UTF-8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683386"/>
            <a:ext cx="5117431" cy="79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34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Unicode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main takeaways: there's no such thing as plain text</a:t>
            </a:r>
          </a:p>
          <a:p>
            <a:pPr lvl="2"/>
            <a:r>
              <a:rPr lang="en-US" smtClean="0"/>
              <a:t>a string is a bunch of bytes</a:t>
            </a:r>
          </a:p>
          <a:p>
            <a:pPr lvl="2"/>
            <a:r>
              <a:rPr lang="en-US" smtClean="0"/>
              <a:t>you must know the encoding used to decode it correctly</a:t>
            </a:r>
          </a:p>
          <a:p>
            <a:pPr lvl="1"/>
            <a:r>
              <a:rPr lang="en-US" smtClean="0"/>
              <a:t>characters and bytes are unrelated</a:t>
            </a:r>
          </a:p>
          <a:p>
            <a:pPr lvl="2"/>
            <a:r>
              <a:rPr lang="ja-JP" altLang="en-US" smtClean="0"/>
              <a:t>猫</a:t>
            </a:r>
            <a:r>
              <a:rPr lang="en-US" smtClean="0"/>
              <a:t> - Chinese </a:t>
            </a:r>
            <a:r>
              <a:rPr lang="en-US"/>
              <a:t>character </a:t>
            </a:r>
            <a:r>
              <a:rPr lang="en-US" smtClean="0"/>
              <a:t>for cat – is one character, but how many bytes?</a:t>
            </a:r>
          </a:p>
          <a:p>
            <a:pPr lvl="2"/>
            <a:r>
              <a:rPr lang="en-US" smtClean="0"/>
              <a:t>In UTF-8, this is the byte sequence e7 8c ab</a:t>
            </a:r>
          </a:p>
          <a:p>
            <a:pPr lvl="1"/>
            <a:r>
              <a:rPr lang="en-US" smtClean="0"/>
              <a:t>Python's str type represents a native Unicode string</a:t>
            </a:r>
          </a:p>
          <a:p>
            <a:pPr lvl="2"/>
            <a:r>
              <a:rPr lang="en-US" smtClean="0"/>
              <a:t>can manipulate characters without worrying about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211" y="4360248"/>
            <a:ext cx="7872664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"   Hello,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Frosty  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☀☃ and </a:t>
            </a:r>
            <a:r>
              <a:rPr lang="ja-JP" altLang="en-US" sz="1200" smtClean="0"/>
              <a:t>猫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print(msg)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print(msg.count("l"))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print("***" + msg.strip() + "***")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print(msg.replace("o","***"))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print(msg.find("o"))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print(msg.rfind("o"))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print(type(msg.encode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('utf-8')))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print(msg.encode('utf-8').decode('utf-8'))</a:t>
            </a:r>
          </a:p>
        </p:txBody>
      </p:sp>
    </p:spTree>
    <p:extLst>
      <p:ext uri="{BB962C8B-B14F-4D97-AF65-F5344CB8AC3E}">
        <p14:creationId xmlns:p14="http://schemas.microsoft.com/office/powerpoint/2010/main" val="172338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Formatting a String using the format() method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smtClean="0"/>
              <a:t>makes substitutions into placeholders within a format string</a:t>
            </a:r>
          </a:p>
          <a:p>
            <a:pPr lvl="2"/>
            <a:r>
              <a:rPr lang="en-US" smtClean="0"/>
              <a:t>placeholders are identified using braces</a:t>
            </a:r>
          </a:p>
          <a:p>
            <a:pPr lvl="2"/>
            <a:r>
              <a:rPr lang="en-US" smtClean="0"/>
              <a:t>braces are replaced by the value of expression from parameters for format()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r>
              <a:rPr lang="en-US" smtClean="0"/>
              <a:t>can adjust the display of floats using formatting instructions inside the braces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r>
              <a:rPr lang="en-US" smtClean="0"/>
              <a:t>to print braces in the format string, double the braces {{ and }}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71336" y="3429000"/>
            <a:ext cx="787266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origPrice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float(input('Enter the original price: $'))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discount = float(input('Enter discount percentage: '))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newPrice = (1 -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discount/100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) * origPrice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calculation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'${:.2f}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discounted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{}%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:.2f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}.'.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format(origPrice, discount, newPrice)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print(calculation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1336" y="2401669"/>
            <a:ext cx="756786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person = input('Your name: ')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greeting = 'Hello {}!'.format(person)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print(greeting)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1336" y="4763869"/>
            <a:ext cx="756786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b = 9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print('The set is {{{}, {}}}.'.format(a,b)</a:t>
            </a:r>
          </a:p>
        </p:txBody>
      </p:sp>
    </p:spTree>
    <p:extLst>
      <p:ext uri="{BB962C8B-B14F-4D97-AF65-F5344CB8AC3E}">
        <p14:creationId xmlns:p14="http://schemas.microsoft.com/office/powerpoint/2010/main" val="1091352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Formatting a String using the format() method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2"/>
            <a:r>
              <a:rPr lang="en-US"/>
              <a:t>parameters are inserted into the braces in positional order, by default</a:t>
            </a:r>
          </a:p>
          <a:p>
            <a:pPr lvl="2"/>
            <a:r>
              <a:rPr lang="en-US" smtClean="0"/>
              <a:t>but can explicitly number substitutions and provide data types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1336" y="2057400"/>
            <a:ext cx="756786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template = '{0:.2f} {2:s} are worth US${1:d}'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template = template.format(4.6650, 1, 'Argentine pesos')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print(template)</a:t>
            </a:r>
          </a:p>
        </p:txBody>
      </p:sp>
    </p:spTree>
    <p:extLst>
      <p:ext uri="{BB962C8B-B14F-4D97-AF65-F5344CB8AC3E}">
        <p14:creationId xmlns:p14="http://schemas.microsoft.com/office/powerpoint/2010/main" val="204432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comparison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smtClean="0"/>
              <a:t>Can test strings for equality using the == operator</a:t>
            </a:r>
          </a:p>
          <a:p>
            <a:pPr lvl="2"/>
            <a:r>
              <a:rPr lang="en-US" smtClean="0"/>
              <a:t>but it is case sensitive</a:t>
            </a:r>
          </a:p>
          <a:p>
            <a:pPr lvl="2"/>
            <a:r>
              <a:rPr lang="en-US" smtClean="0"/>
              <a:t>when you compare characters, Python will</a:t>
            </a:r>
          </a:p>
          <a:p>
            <a:pPr lvl="3"/>
            <a:r>
              <a:rPr lang="en-US" smtClean="0"/>
              <a:t>convert characters into their equivalent ordinal values</a:t>
            </a:r>
          </a:p>
          <a:p>
            <a:pPr lvl="3"/>
            <a:r>
              <a:rPr lang="en-US" smtClean="0"/>
              <a:t>compare the integers from left to right</a:t>
            </a:r>
          </a:p>
          <a:p>
            <a:pPr lvl="3"/>
            <a:endParaRPr lang="en-US"/>
          </a:p>
          <a:p>
            <a:pPr lvl="3"/>
            <a:endParaRPr lang="en-US" smtClean="0"/>
          </a:p>
          <a:p>
            <a:pPr lvl="3"/>
            <a:endParaRPr lang="en-US" smtClean="0"/>
          </a:p>
          <a:p>
            <a:pPr marL="871538" lvl="3" indent="0">
              <a:buNone/>
            </a:pPr>
            <a:endParaRPr lang="en-US" smtClean="0"/>
          </a:p>
          <a:p>
            <a:pPr lvl="1"/>
            <a:r>
              <a:rPr lang="en-US" smtClean="0"/>
              <a:t>Can test for lexicographic order, except all uppercase come before lowercase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219200" y="3048000"/>
            <a:ext cx="756786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word = "banana"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word == "banana":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print("Yes,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we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have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bananas!")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print("Yes, we have NO bananas!")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8936" y="4590396"/>
            <a:ext cx="756786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word = "zebra"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if word &lt; "banana":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print("Your word, " + word + ", comes before banana.")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elif word &gt; "banana":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print("Your word, " + word + ", comes after banana.")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print("Yes, we have no bananas!")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print("apple" &lt; "banana")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print("apple" == "Apple")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print("apple" &lt; "Apple")</a:t>
            </a:r>
          </a:p>
        </p:txBody>
      </p:sp>
    </p:spTree>
    <p:extLst>
      <p:ext uri="{BB962C8B-B14F-4D97-AF65-F5344CB8AC3E}">
        <p14:creationId xmlns:p14="http://schemas.microsoft.com/office/powerpoint/2010/main" val="4288620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comparison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smtClean="0"/>
              <a:t>ord() returns the ordinal value of a character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chr() returns the character equivalent of an ordinal integer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474" y="1752600"/>
            <a:ext cx="756786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print(ord("A"))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print(ord("B"))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print(ord("5"))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print(ord("a"))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print("apple" &gt; "Apple")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474" y="3226241"/>
            <a:ext cx="7567864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print(chr(65))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print("The character for 32 is", chr(32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"!!!")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2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Traversing a string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To process each character by item</a:t>
            </a:r>
          </a:p>
          <a:p>
            <a:pPr lvl="2"/>
            <a:r>
              <a:rPr lang="en-US" smtClean="0"/>
              <a:t>start at the beginning</a:t>
            </a:r>
          </a:p>
          <a:p>
            <a:pPr lvl="2"/>
            <a:r>
              <a:rPr lang="en-US" smtClean="0"/>
              <a:t>select each </a:t>
            </a:r>
            <a:r>
              <a:rPr lang="en-US"/>
              <a:t>character </a:t>
            </a:r>
            <a:r>
              <a:rPr lang="en-US" smtClean="0"/>
              <a:t>in turn</a:t>
            </a:r>
          </a:p>
          <a:p>
            <a:pPr lvl="2"/>
            <a:r>
              <a:rPr lang="en-US" smtClean="0"/>
              <a:t>do something to it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1"/>
            <a:r>
              <a:rPr lang="en-US" smtClean="0"/>
              <a:t>To process each character by index</a:t>
            </a:r>
          </a:p>
          <a:p>
            <a:pPr lvl="2"/>
            <a:r>
              <a:rPr lang="en-US" smtClean="0"/>
              <a:t>range() can systematically generate indices of the characters</a:t>
            </a:r>
          </a:p>
          <a:p>
            <a:pPr lvl="3"/>
            <a:r>
              <a:rPr lang="en-US" smtClean="0"/>
              <a:t>for loop can iterate over these positions</a:t>
            </a:r>
          </a:p>
          <a:p>
            <a:pPr lvl="3"/>
            <a:r>
              <a:rPr lang="en-US" smtClean="0"/>
              <a:t>index can be used to access individual characters</a:t>
            </a:r>
          </a:p>
          <a:p>
            <a:pPr lvl="3"/>
            <a:endParaRPr lang="en-US"/>
          </a:p>
          <a:p>
            <a:pPr lvl="3"/>
            <a:endParaRPr lang="en-US" smtClean="0"/>
          </a:p>
          <a:p>
            <a:pPr lvl="3"/>
            <a:endParaRPr lang="en-US"/>
          </a:p>
          <a:p>
            <a:pPr lvl="3"/>
            <a:r>
              <a:rPr lang="en-US" smtClean="0"/>
              <a:t>can create ranges that cound down to control the direction of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743200"/>
            <a:ext cx="7567864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for achar in "Go Spot Go":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print(achar)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800600"/>
            <a:ext cx="27432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fruit = "apple"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for idx in range(5):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print(fruit[idx])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804611"/>
            <a:ext cx="30480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fruit = "apple"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for idx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range(len(fruit)):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print(fruit[idx])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50408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Or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5942747"/>
            <a:ext cx="4572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idx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range(len(fruit) - 1, -1, -1):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   print(fruit[idx])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76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Traversing a string – Example of </a:t>
            </a:r>
            <a:r>
              <a:rPr lang="en-US" i="1" smtClean="0"/>
              <a:t>for </a:t>
            </a:r>
            <a:r>
              <a:rPr lang="en-US" smtClean="0"/>
              <a:t>traversal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count the number of times a particular letter appears in a string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828800"/>
            <a:ext cx="7567864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def count(text, aChar):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lettercount = 0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for c in text: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if c == aChar: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lettercount = lettercount + 1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lettercount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print(count("banana","a"))</a:t>
            </a:r>
          </a:p>
        </p:txBody>
      </p:sp>
    </p:spTree>
    <p:extLst>
      <p:ext uri="{BB962C8B-B14F-4D97-AF65-F5344CB8AC3E}">
        <p14:creationId xmlns:p14="http://schemas.microsoft.com/office/powerpoint/2010/main" val="393693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- Strings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primitive data types (Scalars)	</a:t>
            </a:r>
          </a:p>
          <a:p>
            <a:pPr lvl="2"/>
            <a:r>
              <a:rPr lang="en-US" smtClean="0"/>
              <a:t>single valued, atomic – not composed of any smaller parts</a:t>
            </a:r>
          </a:p>
          <a:p>
            <a:pPr lvl="2"/>
            <a:r>
              <a:rPr lang="en-US" smtClean="0"/>
              <a:t>Examples: int, float, bool, None</a:t>
            </a:r>
          </a:p>
          <a:p>
            <a:pPr lvl="1"/>
            <a:r>
              <a:rPr lang="en-US" smtClean="0"/>
              <a:t>collection data types</a:t>
            </a:r>
          </a:p>
          <a:p>
            <a:pPr lvl="2"/>
            <a:r>
              <a:rPr lang="en-US" smtClean="0"/>
              <a:t>made up of smaller components</a:t>
            </a:r>
          </a:p>
          <a:p>
            <a:pPr lvl="2"/>
            <a:r>
              <a:rPr lang="en-US"/>
              <a:t>can treat a collection data type as a single entity, or we can access its parts</a:t>
            </a:r>
          </a:p>
          <a:p>
            <a:pPr lvl="2"/>
            <a:r>
              <a:rPr lang="en-US" smtClean="0"/>
              <a:t>Examples</a:t>
            </a:r>
            <a:r>
              <a:rPr lang="en-US"/>
              <a:t>: string, list, dictionary, tuple, set</a:t>
            </a:r>
          </a:p>
          <a:p>
            <a:pPr lvl="2"/>
            <a:r>
              <a:rPr lang="en-US" smtClean="0"/>
              <a:t>string is made up of a sequenced collection of 1-character strings  </a:t>
            </a:r>
          </a:p>
          <a:p>
            <a:pPr lvl="3"/>
            <a:r>
              <a:rPr lang="en-US"/>
              <a:t>collection is sequenced from in a particular order from left to right</a:t>
            </a:r>
          </a:p>
          <a:p>
            <a:pPr lvl="3"/>
            <a:r>
              <a:rPr lang="en-US" smtClean="0"/>
              <a:t>Python has no type for a single character – it is just a string of length 1</a:t>
            </a:r>
          </a:p>
          <a:p>
            <a:pPr lvl="2"/>
            <a:r>
              <a:rPr lang="en-US" smtClean="0"/>
              <a:t>empty string is a string that contains no characters, represented by '' or ""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  <a:p>
            <a:pPr lvl="2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861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Traversing a string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534400" cy="4925704"/>
          </a:xfrm>
        </p:spPr>
        <p:txBody>
          <a:bodyPr/>
          <a:lstStyle/>
          <a:p>
            <a:pPr lvl="1"/>
            <a:r>
              <a:rPr lang="en-US" smtClean="0"/>
              <a:t>using a while loop is a lot more work</a:t>
            </a:r>
          </a:p>
          <a:p>
            <a:pPr lvl="2"/>
            <a:r>
              <a:rPr lang="en-US" smtClean="0"/>
              <a:t>you are responsible for </a:t>
            </a:r>
          </a:p>
          <a:p>
            <a:pPr lvl="3"/>
            <a:r>
              <a:rPr lang="en-US" smtClean="0"/>
              <a:t>setting up the initial condition</a:t>
            </a:r>
          </a:p>
          <a:p>
            <a:pPr lvl="3"/>
            <a:r>
              <a:rPr lang="en-US" smtClean="0"/>
              <a:t>making sure that the condition is correct</a:t>
            </a:r>
          </a:p>
          <a:p>
            <a:pPr lvl="3"/>
            <a:r>
              <a:rPr lang="en-US" smtClean="0"/>
              <a:t>changing </a:t>
            </a:r>
            <a:r>
              <a:rPr lang="en-US"/>
              <a:t>something</a:t>
            </a:r>
            <a:r>
              <a:rPr lang="en-US" smtClean="0"/>
              <a:t> inside the body to guarantee that the condition will eventually fail</a:t>
            </a:r>
          </a:p>
          <a:p>
            <a:pPr lvl="4"/>
            <a:endParaRPr lang="en-US" smtClean="0"/>
          </a:p>
          <a:p>
            <a:pPr lvl="2"/>
            <a:endParaRPr lang="en-US"/>
          </a:p>
          <a:p>
            <a:pPr lvl="2"/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3119735"/>
            <a:ext cx="756786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fruit = "apple"</a:t>
            </a:r>
          </a:p>
          <a:p>
            <a:r>
              <a:rPr lang="fr-F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position = 0</a:t>
            </a:r>
          </a:p>
          <a:p>
            <a:r>
              <a:rPr lang="fr-F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while position &lt; len(fruit):</a:t>
            </a:r>
          </a:p>
          <a:p>
            <a:r>
              <a:rPr lang="fr-F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print(fruit[position])</a:t>
            </a:r>
          </a:p>
          <a:p>
            <a:r>
              <a:rPr lang="fr-FR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position = position + 1</a:t>
            </a:r>
          </a:p>
        </p:txBody>
      </p:sp>
    </p:spTree>
    <p:extLst>
      <p:ext uri="{BB962C8B-B14F-4D97-AF65-F5344CB8AC3E}">
        <p14:creationId xmlns:p14="http://schemas.microsoft.com/office/powerpoint/2010/main" val="2428146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Traversing a string – Example of </a:t>
            </a:r>
            <a:r>
              <a:rPr lang="en-US" i="1" smtClean="0"/>
              <a:t>while </a:t>
            </a:r>
            <a:r>
              <a:rPr lang="en-US" smtClean="0"/>
              <a:t>traversal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find and return the index of the specified character within a string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828800"/>
            <a:ext cx="7567864" cy="32316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def find(astring, achar):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Find and return the index of achar in astring.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Return -1 if achar does not occur in astring.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ix = 0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found = False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while ix &lt; len(astring) and not found: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if astring[ix] == achar: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found = True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    ix = ix + 1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if found: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return ix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       return -1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print(find("Compsci", "p"))</a:t>
            </a:r>
          </a:p>
        </p:txBody>
      </p:sp>
    </p:spTree>
    <p:extLst>
      <p:ext uri="{BB962C8B-B14F-4D97-AF65-F5344CB8AC3E}">
        <p14:creationId xmlns:p14="http://schemas.microsoft.com/office/powerpoint/2010/main" val="2047485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in </a:t>
            </a:r>
            <a:r>
              <a:rPr lang="en-US" smtClean="0"/>
              <a:t>and </a:t>
            </a:r>
            <a:r>
              <a:rPr lang="en-US" i="1" smtClean="0"/>
              <a:t>not in </a:t>
            </a:r>
            <a:r>
              <a:rPr lang="en-US" smtClean="0"/>
              <a:t>operators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tests if one string is a substring of another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special cases</a:t>
            </a:r>
          </a:p>
          <a:p>
            <a:pPr lvl="2"/>
            <a:r>
              <a:rPr lang="en-US" smtClean="0"/>
              <a:t>a string is a substring of itself</a:t>
            </a:r>
          </a:p>
          <a:p>
            <a:pPr lvl="2"/>
            <a:r>
              <a:rPr lang="en-US" smtClean="0"/>
              <a:t>empty string is a substring of every other string</a:t>
            </a:r>
          </a:p>
          <a:p>
            <a:pPr lvl="2"/>
            <a:endParaRPr lang="en-US"/>
          </a:p>
          <a:p>
            <a:pPr marL="574675" lvl="2" indent="0">
              <a:buNone/>
            </a:pPr>
            <a:endParaRPr lang="en-US"/>
          </a:p>
          <a:p>
            <a:pPr lvl="1"/>
            <a:r>
              <a:rPr lang="en-US" i="1" smtClean="0"/>
              <a:t>not in </a:t>
            </a:r>
            <a:r>
              <a:rPr lang="en-US" smtClean="0"/>
              <a:t>operator returns the logical opposite result of </a:t>
            </a:r>
            <a:r>
              <a:rPr lang="en-US" i="1" smtClean="0"/>
              <a:t>in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828800"/>
            <a:ext cx="756786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print('p' in 'apple')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print('i' in 'apple')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print('ap' in 'apple')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print('pa' in 'apple')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3962400"/>
            <a:ext cx="7567864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('apple' in 'apple')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('' in 'apple')</a:t>
            </a:r>
          </a:p>
        </p:txBody>
      </p:sp>
    </p:spTree>
    <p:extLst>
      <p:ext uri="{BB962C8B-B14F-4D97-AF65-F5344CB8AC3E}">
        <p14:creationId xmlns:p14="http://schemas.microsoft.com/office/powerpoint/2010/main" val="1739074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string </a:t>
            </a:r>
            <a:r>
              <a:rPr lang="en-US" smtClean="0"/>
              <a:t>module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has several constants useful for testing a string using the </a:t>
            </a:r>
            <a:r>
              <a:rPr lang="en-US" i="1" smtClean="0"/>
              <a:t>in </a:t>
            </a:r>
            <a:r>
              <a:rPr lang="en-US" smtClean="0"/>
              <a:t>operator</a:t>
            </a:r>
          </a:p>
          <a:p>
            <a:pPr lvl="2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277716"/>
            <a:ext cx="756786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print(string.ascii_lowercase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894185"/>
            <a:ext cx="756786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string.digits 		equivalent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to “0123456789”. 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string.ascii_lowercase 	contains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all of the ascii letters in lowercase. 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string.ascii_uppercase 	contains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all of the uppercase letters. 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string.punctuation 		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 contains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punctuation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characters.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41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/>
              <a:t>https://</a:t>
            </a:r>
            <a:r>
              <a:rPr lang="en-US" sz="900"/>
              <a:t>www.joelonsoftware.com/2003/10/08/the-absolute-minimum-every-software-developer-absolutely-positively-must-know-about-unicode-and-character-sets-no-excuses</a:t>
            </a:r>
            <a:r>
              <a:rPr lang="en-US" sz="900" smtClean="0"/>
              <a:t>/</a:t>
            </a:r>
          </a:p>
          <a:p>
            <a:r>
              <a:rPr lang="en-US" sz="900"/>
              <a:t>https</a:t>
            </a:r>
            <a:r>
              <a:rPr lang="en-US" sz="900"/>
              <a:t>://</a:t>
            </a:r>
            <a:r>
              <a:rPr lang="en-US" sz="900" smtClean="0"/>
              <a:t>en.wikipedia.org/wiki/ASCII</a:t>
            </a:r>
          </a:p>
          <a:p>
            <a:r>
              <a:rPr lang="en-US" sz="900"/>
              <a:t>http://www.pgbovine.net/unicode-python.htm</a:t>
            </a:r>
          </a:p>
        </p:txBody>
      </p:sp>
    </p:spTree>
    <p:extLst>
      <p:ext uri="{BB962C8B-B14F-4D97-AF65-F5344CB8AC3E}">
        <p14:creationId xmlns:p14="http://schemas.microsoft.com/office/powerpoint/2010/main" val="3937787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strings and characters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empty string </a:t>
            </a:r>
          </a:p>
          <a:p>
            <a:pPr lvl="2"/>
            <a:r>
              <a:rPr lang="en-US" smtClean="0"/>
              <a:t>string that contains no characters, represented by '' or ""</a:t>
            </a:r>
          </a:p>
          <a:p>
            <a:pPr lvl="1"/>
            <a:r>
              <a:rPr lang="en-US" smtClean="0"/>
              <a:t>special characters</a:t>
            </a:r>
          </a:p>
          <a:p>
            <a:pPr lvl="2"/>
            <a:r>
              <a:rPr lang="en-US" smtClean="0"/>
              <a:t>An escape characters (\) lets you represents special characters such as a tab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r>
              <a:rPr lang="en-US" smtClean="0"/>
              <a:t>raw string tells Python to interpret characters as-is</a:t>
            </a:r>
            <a:endParaRPr lang="en-US"/>
          </a:p>
          <a:p>
            <a:pPr lvl="2"/>
            <a:endParaRPr lang="en-US"/>
          </a:p>
          <a:p>
            <a:pPr marL="574675" lvl="2" indent="0">
              <a:buNone/>
            </a:pPr>
            <a:endParaRPr lang="en-US" smtClean="0"/>
          </a:p>
          <a:p>
            <a:pPr lvl="2"/>
            <a:endParaRPr lang="en-US" smtClean="0"/>
          </a:p>
          <a:p>
            <a:pPr lvl="1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054768" y="4876800"/>
            <a:ext cx="39624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print("Languages:\nPython\nC++\nJava)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print("Languages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:\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n\tPython\n\tC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++\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n\tJava)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04289"/>
              </p:ext>
            </p:extLst>
          </p:nvPr>
        </p:nvGraphicFramePr>
        <p:xfrm>
          <a:off x="1066800" y="2743200"/>
          <a:ext cx="4267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307"/>
                <a:gridCol w="2483893"/>
              </a:tblGrid>
              <a:tr h="334169">
                <a:tc>
                  <a:txBody>
                    <a:bodyPr/>
                    <a:lstStyle/>
                    <a:p>
                      <a:r>
                        <a:rPr lang="en-US" sz="1600" smtClean="0"/>
                        <a:t>Escape</a:t>
                      </a:r>
                      <a:r>
                        <a:rPr lang="en-US" sz="1600" baseline="0" smtClean="0"/>
                        <a:t> sequence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Meaning</a:t>
                      </a:r>
                      <a:endParaRPr lang="en-US" sz="1600"/>
                    </a:p>
                  </a:txBody>
                  <a:tcPr/>
                </a:tc>
              </a:tr>
              <a:tr h="334169">
                <a:tc>
                  <a:txBody>
                    <a:bodyPr/>
                    <a:lstStyle/>
                    <a:p>
                      <a:r>
                        <a:rPr lang="en-US" sz="1600" smtClean="0"/>
                        <a:t>\n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new line</a:t>
                      </a:r>
                      <a:endParaRPr lang="en-US" sz="1600"/>
                    </a:p>
                  </a:txBody>
                  <a:tcPr/>
                </a:tc>
              </a:tr>
              <a:tr h="334169">
                <a:tc>
                  <a:txBody>
                    <a:bodyPr/>
                    <a:lstStyle/>
                    <a:p>
                      <a:r>
                        <a:rPr lang="en-US" sz="1600" smtClean="0"/>
                        <a:t>\t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tab</a:t>
                      </a:r>
                      <a:endParaRPr lang="en-US" sz="1600"/>
                    </a:p>
                  </a:txBody>
                  <a:tcPr/>
                </a:tc>
              </a:tr>
              <a:tr h="334169">
                <a:tc>
                  <a:txBody>
                    <a:bodyPr/>
                    <a:lstStyle/>
                    <a:p>
                      <a:r>
                        <a:rPr lang="en-US" sz="1600" smtClean="0"/>
                        <a:t>\"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double quote</a:t>
                      </a:r>
                      <a:endParaRPr lang="en-US" sz="1600"/>
                    </a:p>
                  </a:txBody>
                  <a:tcPr/>
                </a:tc>
              </a:tr>
              <a:tr h="334169">
                <a:tc>
                  <a:txBody>
                    <a:bodyPr/>
                    <a:lstStyle/>
                    <a:p>
                      <a:r>
                        <a:rPr lang="en-US" sz="1600" smtClean="0"/>
                        <a:t>\'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single quote</a:t>
                      </a:r>
                    </a:p>
                  </a:txBody>
                  <a:tcPr/>
                </a:tc>
              </a:tr>
              <a:tr h="334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backslash</a:t>
                      </a:r>
                      <a:r>
                        <a:rPr lang="en-US" sz="1600" baseline="0" smtClean="0"/>
                        <a:t> character</a:t>
                      </a:r>
                      <a:endParaRPr lang="en-US" sz="160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5798767"/>
            <a:ext cx="39624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print(r'1\t2\n\t3\t4')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('1\t2\n\t3\t4')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84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Strings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r>
              <a:rPr lang="en-US" smtClean="0"/>
              <a:t>cannot perform math operations on strings – even if they look like numbers</a:t>
            </a:r>
          </a:p>
          <a:p>
            <a:pPr lvl="1"/>
            <a:endParaRPr lang="en-US"/>
          </a:p>
          <a:p>
            <a:pPr lvl="1"/>
            <a:r>
              <a:rPr lang="en-US" smtClean="0"/>
              <a:t> + operator represents concatenation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* performs repetition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2"/>
            <a:r>
              <a:rPr lang="en-US" smtClean="0"/>
              <a:t>precedence order is same as arithmetic</a:t>
            </a:r>
          </a:p>
          <a:p>
            <a:pPr lvl="2"/>
            <a:r>
              <a:rPr lang="en-US" smtClean="0"/>
              <a:t>can override it using parentheses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39624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"hello" / 123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"15" + 2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491769"/>
            <a:ext cx="39624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fruit = "banana"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baked_good = " nut bread"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print(fruit + baked_good)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554715"/>
            <a:ext cx="39624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print("Go" * 5)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name = "Vikings"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print(name + "Go" * 3)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print((name + "Go") * 3)</a:t>
            </a:r>
          </a:p>
        </p:txBody>
      </p:sp>
    </p:spTree>
    <p:extLst>
      <p:ext uri="{BB962C8B-B14F-4D97-AF65-F5344CB8AC3E}">
        <p14:creationId xmlns:p14="http://schemas.microsoft.com/office/powerpoint/2010/main" val="1849538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the elements of a String collection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pPr lvl="1"/>
            <a:r>
              <a:rPr lang="en-US" smtClean="0"/>
              <a:t>can access individual characters of a string using the indexing operator</a:t>
            </a:r>
          </a:p>
          <a:p>
            <a:pPr lvl="2"/>
            <a:r>
              <a:rPr lang="en-US" smtClean="0"/>
              <a:t>accessed by position or index value with</a:t>
            </a:r>
          </a:p>
          <a:p>
            <a:pPr lvl="3"/>
            <a:r>
              <a:rPr lang="en-US" smtClean="0"/>
              <a:t>index operator [ ] </a:t>
            </a:r>
          </a:p>
          <a:p>
            <a:pPr lvl="3"/>
            <a:r>
              <a:rPr lang="en-US" smtClean="0"/>
              <a:t>index value – any integer expression</a:t>
            </a:r>
          </a:p>
          <a:p>
            <a:pPr lvl="2"/>
            <a:r>
              <a:rPr lang="en-US" smtClean="0"/>
              <a:t>index value is </a:t>
            </a:r>
          </a:p>
          <a:p>
            <a:pPr lvl="3"/>
            <a:r>
              <a:rPr lang="en-US" smtClean="0"/>
              <a:t>0-based from left to right</a:t>
            </a:r>
          </a:p>
          <a:p>
            <a:pPr lvl="3"/>
            <a:r>
              <a:rPr lang="en-US" smtClean="0"/>
              <a:t>-1-based from right to left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5181600"/>
            <a:ext cx="24384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 = "Hello World!"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msg[0]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msg[-1]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135880"/>
          <a:ext cx="4621224" cy="703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</a:tblGrid>
              <a:tr h="221298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0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2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4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6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7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8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9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10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11</a:t>
                      </a:r>
                      <a:endParaRPr lang="en-US" sz="900"/>
                    </a:p>
                  </a:txBody>
                  <a:tcPr marL="78105" marR="78105" marT="39053" marB="39053"/>
                </a:tc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H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o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o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!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1298">
                <a:tc>
                  <a:txBody>
                    <a:bodyPr/>
                    <a:lstStyle/>
                    <a:p>
                      <a:r>
                        <a:rPr lang="en-US" sz="900" smtClean="0"/>
                        <a:t>-12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-11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-10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-9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-8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-7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-6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-5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-4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-3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-2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-1</a:t>
                      </a:r>
                      <a:endParaRPr lang="en-US" sz="900"/>
                    </a:p>
                  </a:txBody>
                  <a:tcPr marL="78105" marR="78105" marT="39053" marB="3905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5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the elements of a String collection – Slicing a String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pPr lvl="1"/>
            <a:r>
              <a:rPr lang="en-US" smtClean="0"/>
              <a:t>can extract multiple characters at a time </a:t>
            </a:r>
            <a:r>
              <a:rPr lang="en-US"/>
              <a:t>(portions of a string)</a:t>
            </a:r>
            <a:endParaRPr lang="en-US" smtClean="0"/>
          </a:p>
          <a:p>
            <a:pPr lvl="1"/>
            <a:r>
              <a:rPr lang="en-US" smtClean="0"/>
              <a:t>slice == substring of a string</a:t>
            </a:r>
          </a:p>
          <a:p>
            <a:pPr lvl="2"/>
            <a:r>
              <a:rPr lang="en-US" smtClean="0"/>
              <a:t>index operator takes start and end range [m:n]</a:t>
            </a:r>
          </a:p>
          <a:p>
            <a:pPr lvl="3"/>
            <a:r>
              <a:rPr lang="en-US" smtClean="0"/>
              <a:t>m is the start index (if omitted, defaults to beginning of string)</a:t>
            </a:r>
          </a:p>
          <a:p>
            <a:pPr lvl="3"/>
            <a:r>
              <a:rPr lang="en-US" smtClean="0"/>
              <a:t>n is the end index (if omitted, defaults to end of string)</a:t>
            </a:r>
          </a:p>
          <a:p>
            <a:pPr lvl="3"/>
            <a:r>
              <a:rPr lang="en-US" smtClean="0"/>
              <a:t>slice is forgiving – it shifts m and n to legal values</a:t>
            </a:r>
          </a:p>
          <a:p>
            <a:pPr lvl="3"/>
            <a:endParaRPr lang="en-US" smtClean="0"/>
          </a:p>
          <a:p>
            <a:pPr lvl="2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4953000"/>
            <a:ext cx="243840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 = "Hello World!"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msg[0:5]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msg[:5]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msg[6:]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msg[6:7]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msg[3:-5]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msg[3:99]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135880"/>
          <a:ext cx="4621224" cy="703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  <a:gridCol w="385102"/>
              </a:tblGrid>
              <a:tr h="221298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0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2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3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4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5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6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7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8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9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10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11</a:t>
                      </a:r>
                      <a:endParaRPr lang="en-US" sz="900"/>
                    </a:p>
                  </a:txBody>
                  <a:tcPr marL="78105" marR="78105" marT="39053" marB="39053"/>
                </a:tc>
              </a:tr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H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o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W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o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r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d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!</a:t>
                      </a:r>
                      <a:endParaRPr lang="en-US" sz="1200"/>
                    </a:p>
                  </a:txBody>
                  <a:tcPr marL="78105" marR="78105" marT="39053" marB="3905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1298">
                <a:tc>
                  <a:txBody>
                    <a:bodyPr/>
                    <a:lstStyle/>
                    <a:p>
                      <a:r>
                        <a:rPr lang="en-US" sz="900" smtClean="0"/>
                        <a:t>-12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-11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-10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-9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-8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-7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-6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-5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-4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-3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-2</a:t>
                      </a:r>
                      <a:endParaRPr lang="en-US" sz="900"/>
                    </a:p>
                  </a:txBody>
                  <a:tcPr marL="78105" marR="78105" marT="39053" marB="39053"/>
                </a:tc>
                <a:tc>
                  <a:txBody>
                    <a:bodyPr/>
                    <a:lstStyle/>
                    <a:p>
                      <a:r>
                        <a:rPr lang="en-US" sz="900" smtClean="0"/>
                        <a:t>-1</a:t>
                      </a:r>
                      <a:endParaRPr lang="en-US" sz="900"/>
                    </a:p>
                  </a:txBody>
                  <a:tcPr marL="78105" marR="78105" marT="39053" marB="3905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024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are Immutable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458200" cy="4925704"/>
          </a:xfrm>
        </p:spPr>
        <p:txBody>
          <a:bodyPr/>
          <a:lstStyle/>
          <a:p>
            <a:pPr lvl="1"/>
            <a:r>
              <a:rPr lang="en-US" smtClean="0"/>
              <a:t>Not allowed to modify the individual characters in the collection</a:t>
            </a:r>
          </a:p>
          <a:p>
            <a:pPr lvl="2"/>
            <a:r>
              <a:rPr lang="en-US"/>
              <a:t>you cannot change an existing string</a:t>
            </a:r>
          </a:p>
          <a:p>
            <a:pPr lvl="1"/>
            <a:endParaRPr lang="en-US" smtClean="0"/>
          </a:p>
          <a:p>
            <a:pPr marL="277812" lvl="1" indent="0">
              <a:buNone/>
            </a:pPr>
            <a:endParaRPr lang="en-US" smtClean="0"/>
          </a:p>
          <a:p>
            <a:pPr lvl="2"/>
            <a:r>
              <a:rPr lang="en-US" smtClean="0"/>
              <a:t>you must instead create a new string that is a variation on the original</a:t>
            </a:r>
          </a:p>
          <a:p>
            <a:pPr lvl="2"/>
            <a:endParaRPr lang="en-US"/>
          </a:p>
          <a:p>
            <a:pPr lvl="2"/>
            <a:endParaRPr lang="en-US" smtClean="0"/>
          </a:p>
          <a:p>
            <a:pPr lvl="2"/>
            <a:r>
              <a:rPr lang="en-US" smtClean="0"/>
              <a:t>immutability is an important property</a:t>
            </a:r>
          </a:p>
          <a:p>
            <a:pPr lvl="3"/>
            <a:r>
              <a:rPr lang="en-US" smtClean="0"/>
              <a:t>Python can optimize use of immutable objects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096869"/>
            <a:ext cx="24384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greeting = "Hello!"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greeting[0] = 'J'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print(greeting)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8936" y="3139217"/>
            <a:ext cx="3834063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greeting = "Hello!"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new_greeting = 'J' + greeting[1:]</a:t>
            </a:r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10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mtClean="0"/>
              <a:t>Strings are instances of class str</a:t>
            </a:r>
          </a:p>
          <a:p>
            <a:pPr lvl="2"/>
            <a:r>
              <a:rPr lang="en-US" smtClean="0"/>
              <a:t>data attributes (e.g., collection of characters)</a:t>
            </a:r>
          </a:p>
          <a:p>
            <a:pPr lvl="2"/>
            <a:r>
              <a:rPr lang="en-US" smtClean="0"/>
              <a:t>methods</a:t>
            </a:r>
          </a:p>
          <a:p>
            <a:pPr lvl="1"/>
            <a:r>
              <a:rPr lang="en-US" smtClean="0"/>
              <a:t>methods of a string cannot change its collection of characters</a:t>
            </a:r>
          </a:p>
          <a:p>
            <a:pPr lvl="2"/>
            <a:r>
              <a:rPr lang="en-US" smtClean="0"/>
              <a:t>so must return a brand new string instead</a:t>
            </a:r>
          </a:p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8936" y="3139217"/>
            <a:ext cx="383406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msg1 = "Hello, World!"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msg2 = msg1.upper()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msg3 = msg1.lower()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msg4 = msg1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print(msg1 is msg4)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print(msg1 is msg2)</a:t>
            </a:r>
          </a:p>
          <a:p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print(msg1 is msg3)</a:t>
            </a:r>
          </a:p>
        </p:txBody>
      </p:sp>
    </p:spTree>
    <p:extLst>
      <p:ext uri="{BB962C8B-B14F-4D97-AF65-F5344CB8AC3E}">
        <p14:creationId xmlns:p14="http://schemas.microsoft.com/office/powerpoint/2010/main" val="504175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</p:spPr>
        <p:txBody>
          <a:bodyPr/>
          <a:lstStyle/>
          <a:p>
            <a:pPr lvl="1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263" y="1752600"/>
            <a:ext cx="7872664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	   returns </a:t>
            </a: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a new string</a:t>
            </a:r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upper()	   ...with all characters in uppercase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lower()	   ...with all characters in lowercase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capitalize()  ...with first character capitalized, rest lower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strip()	   ...with leading and trailing whitespace removed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lstrip()	   ...with leading whitespace removed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rstrip()	   ...with trailing whitespace removed</a:t>
            </a:r>
          </a:p>
          <a:p>
            <a:endParaRPr lang="en-US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count(item)        returns the number of occurrences of item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replace(old, new)  replaces all occurrences of old substring with new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find(item)         returns leftmost index where substring is found, or -1 if not found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rfind(item)        returns rightmost index where substring is found, or -1 if not found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r/index(item)      like r/find() except causes a runtime error if item is not found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211" y="4360248"/>
            <a:ext cx="787266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msg = "   Hello, World   "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print(msg.count("l"))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print("***" + msg.strip() + "***")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print(msg.replace("o","***"))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print(msg.find("o"))</a:t>
            </a:r>
          </a:p>
          <a:p>
            <a:r>
              <a:rPr lang="en-US" altLang="en-US" sz="1200" smtClean="0">
                <a:latin typeface="Consolas" panose="020B0609020204030204" pitchFamily="49" charset="0"/>
                <a:cs typeface="Consolas" panose="020B0609020204030204" pitchFamily="49" charset="0"/>
              </a:rPr>
              <a:t>print(msg.rfind("o"))</a:t>
            </a:r>
          </a:p>
        </p:txBody>
      </p:sp>
    </p:spTree>
    <p:extLst>
      <p:ext uri="{BB962C8B-B14F-4D97-AF65-F5344CB8AC3E}">
        <p14:creationId xmlns:p14="http://schemas.microsoft.com/office/powerpoint/2010/main" val="746489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20839</TotalTime>
  <Words>1890</Words>
  <Application>Microsoft Office PowerPoint</Application>
  <PresentationFormat>On-screen Show (4:3)</PresentationFormat>
  <Paragraphs>460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SimSun</vt:lpstr>
      <vt:lpstr>Arial</vt:lpstr>
      <vt:lpstr>Calibri</vt:lpstr>
      <vt:lpstr>Consolas</vt:lpstr>
      <vt:lpstr>Corbel</vt:lpstr>
      <vt:lpstr>Trebuchet MS</vt:lpstr>
      <vt:lpstr>Wingdings</vt:lpstr>
      <vt:lpstr>Presentation</vt:lpstr>
      <vt:lpstr>SEIS 603  Foundations of Software Development  - Strings</vt:lpstr>
      <vt:lpstr>Data types - Strings</vt:lpstr>
      <vt:lpstr>Special strings and characters </vt:lpstr>
      <vt:lpstr>Operations on Strings</vt:lpstr>
      <vt:lpstr>Accessing the elements of a String collection</vt:lpstr>
      <vt:lpstr>Accessing the elements of a String collection – Slicing a String</vt:lpstr>
      <vt:lpstr>Strings are Immutable </vt:lpstr>
      <vt:lpstr>String methods</vt:lpstr>
      <vt:lpstr>String methods</vt:lpstr>
      <vt:lpstr>String length</vt:lpstr>
      <vt:lpstr>Character sets</vt:lpstr>
      <vt:lpstr>Unicode</vt:lpstr>
      <vt:lpstr>Unicode</vt:lpstr>
      <vt:lpstr>Formatting a String using the format() method</vt:lpstr>
      <vt:lpstr>Formatting a String using the format() method</vt:lpstr>
      <vt:lpstr>String comparison</vt:lpstr>
      <vt:lpstr>String comparison</vt:lpstr>
      <vt:lpstr>Traversing a string </vt:lpstr>
      <vt:lpstr>Traversing a string – Example of for traversal</vt:lpstr>
      <vt:lpstr>Traversing a string </vt:lpstr>
      <vt:lpstr>Traversing a string – Example of while traversal</vt:lpstr>
      <vt:lpstr>in and not in operators</vt:lpstr>
      <vt:lpstr>string module</vt:lpstr>
      <vt:lpstr>References</vt:lpstr>
    </vt:vector>
  </TitlesOfParts>
  <Company>(c) Software Engineering Solutions,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603</dc:title>
  <dc:creator>dchetty</dc:creator>
  <cp:lastModifiedBy>Chetty, Damodar Kumar S</cp:lastModifiedBy>
  <cp:revision>2326</cp:revision>
  <dcterms:created xsi:type="dcterms:W3CDTF">2010-05-04T01:30:25Z</dcterms:created>
  <dcterms:modified xsi:type="dcterms:W3CDTF">2018-02-19T20:43:10Z</dcterms:modified>
</cp:coreProperties>
</file>