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389" r:id="rId5"/>
    <p:sldId id="381" r:id="rId6"/>
    <p:sldId id="423" r:id="rId7"/>
    <p:sldId id="419" r:id="rId8"/>
    <p:sldId id="420" r:id="rId9"/>
    <p:sldId id="399" r:id="rId10"/>
    <p:sldId id="418" r:id="rId11"/>
    <p:sldId id="400" r:id="rId12"/>
    <p:sldId id="421" r:id="rId13"/>
    <p:sldId id="422" r:id="rId14"/>
    <p:sldId id="417" r:id="rId15"/>
    <p:sldId id="403" r:id="rId16"/>
    <p:sldId id="404" r:id="rId17"/>
    <p:sldId id="425" r:id="rId18"/>
    <p:sldId id="426" r:id="rId19"/>
    <p:sldId id="427" r:id="rId20"/>
    <p:sldId id="428" r:id="rId21"/>
    <p:sldId id="424" r:id="rId22"/>
    <p:sldId id="396" r:id="rId23"/>
    <p:sldId id="4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2424" userDrawn="1">
          <p15:clr>
            <a:srgbClr val="A4A3A4"/>
          </p15:clr>
        </p15:guide>
        <p15:guide id="4" pos="2952" userDrawn="1">
          <p15:clr>
            <a:srgbClr val="A4A3A4"/>
          </p15:clr>
        </p15:guide>
        <p15:guide id="5" pos="3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vel Manoharan" initials="RM" lastIdx="6" clrIdx="0">
    <p:extLst>
      <p:ext uri="{19B8F6BF-5375-455C-9EA6-DF929625EA0E}">
        <p15:presenceInfo xmlns:p15="http://schemas.microsoft.com/office/powerpoint/2012/main" userId="S-1-5-21-333653013-2304839960-3876203932-759529" providerId="AD"/>
      </p:ext>
    </p:extLst>
  </p:cmAuthor>
  <p:cmAuthor id="2" name="Srinivas Viswanatham P  - ERS, HCL Tech" initials="SVP-EHT" lastIdx="2" clrIdx="1">
    <p:extLst>
      <p:ext uri="{19B8F6BF-5375-455C-9EA6-DF929625EA0E}">
        <p15:presenceInfo xmlns:p15="http://schemas.microsoft.com/office/powerpoint/2012/main" userId="S-1-5-21-333653013-2304839960-3876203932-20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6C9"/>
    <a:srgbClr val="EA2073"/>
    <a:srgbClr val="FF0000"/>
    <a:srgbClr val="FFFFFF"/>
    <a:srgbClr val="FF9999"/>
    <a:srgbClr val="E6E6E6"/>
    <a:srgbClr val="B46DE5"/>
    <a:srgbClr val="8523C6"/>
    <a:srgbClr val="99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544"/>
        <p:guide pos="7296"/>
        <p:guide pos="2424"/>
        <p:guide pos="2952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5A213-4B5C-4C98-9797-1C2E6BDA52CB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9BCD3-1416-4569-9BE5-C41733592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9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897-427F-446D-860E-E1FD08596B11}" type="datetime1">
              <a:rPr lang="en-IN" smtClean="0"/>
              <a:t>13-02-2019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2676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3"/>
            <a:ext cx="12243687" cy="68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0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8D12-C9C8-4389-92E7-0CEB51C002E0}" type="datetime1">
              <a:rPr lang="en-IN" smtClean="0"/>
              <a:t>13-02-2019</a:t>
            </a:fld>
            <a:endParaRPr lang="en-IN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624732" y="332656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A6F-9FF8-4361-BDF9-147C4CF2349B}" type="datetime1">
              <a:rPr lang="en-IN" smtClean="0"/>
              <a:t>13-02-2019</a:t>
            </a:fld>
            <a:endParaRPr lang="en-IN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5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Vertical Title 1"/>
          <p:cNvSpPr>
            <a:spLocks noGrp="1"/>
          </p:cNvSpPr>
          <p:nvPr>
            <p:ph type="title" orient="vert"/>
          </p:nvPr>
        </p:nvSpPr>
        <p:spPr>
          <a:xfrm>
            <a:off x="11785601" y="274640"/>
            <a:ext cx="36554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B85F-730A-46DE-B7C1-1A417F5D91DF}" type="datetime1">
              <a:rPr lang="en-IN" smtClean="0"/>
              <a:t>13-02-2019</a:t>
            </a:fld>
            <a:endParaRPr lang="en-IN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57C8-2B82-46CA-9DBC-37EC0909C424}" type="datetime1">
              <a:rPr lang="en-IN" smtClean="0"/>
              <a:t>13-02-2019</a:t>
            </a:fld>
            <a:endParaRPr lang="en-IN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53735" y="6241734"/>
            <a:ext cx="2844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B6C9-50D7-499B-A52C-F0F6B18145E1}" type="datetime1">
              <a:rPr lang="en-IN" smtClean="0"/>
              <a:t>13-02-2019</a:t>
            </a:fld>
            <a:endParaRPr lang="en-I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1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 hasCustomPrompt="1"/>
          </p:nvPr>
        </p:nvSpPr>
        <p:spPr>
          <a:xfrm>
            <a:off x="963085" y="2204865"/>
            <a:ext cx="10363200" cy="1362075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Quotation</a:t>
            </a:r>
            <a:endParaRPr lang="en-IN" dirty="0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C577-E2ED-4702-B61C-37E5C938B459}" type="datetime1">
              <a:rPr lang="en-IN" smtClean="0"/>
              <a:t>13-02-2019</a:t>
            </a:fld>
            <a:endParaRPr lang="en-IN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2676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69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048341" y="3789363"/>
            <a:ext cx="2278359" cy="1008062"/>
          </a:xfrm>
        </p:spPr>
        <p:txBody>
          <a:bodyPr/>
          <a:lstStyle>
            <a:lvl1pPr marL="0" indent="0">
              <a:buNone/>
            </a:lvl1pPr>
            <a:lvl3pPr marL="0" indent="0" algn="r">
              <a:buNone/>
              <a:defRPr baseline="0"/>
            </a:lvl3pPr>
          </a:lstStyle>
          <a:p>
            <a:pPr lvl="2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040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01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2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B2F0-347A-4052-A0E2-102858B05B9B}" type="datetime1">
              <a:rPr lang="en-IN" smtClean="0"/>
              <a:t>13-02-2019</a:t>
            </a:fld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3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80C3-786C-465A-80BC-8261C1EC971D}" type="datetime1">
              <a:rPr lang="en-IN" smtClean="0"/>
              <a:t>13-02-2019</a:t>
            </a:fld>
            <a:endParaRPr lang="en-IN"/>
          </a:p>
        </p:txBody>
      </p:sp>
      <p:sp>
        <p:nvSpPr>
          <p:cNvPr id="10487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2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7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1685C-BCD6-482F-B426-3F264A7663AD}" type="datetime1">
              <a:rPr lang="en-IN" smtClean="0"/>
              <a:t>13-02-2019</a:t>
            </a:fld>
            <a:endParaRPr lang="en-IN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1DC7-CC3D-46F2-A60C-1DE5E74A7D53}" type="datetime1">
              <a:rPr lang="en-IN" smtClean="0"/>
              <a:t>13-02-2019</a:t>
            </a:fld>
            <a:endParaRPr lang="en-I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5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34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A3F1-D1F3-4A57-853D-CCAA143B591F}" type="datetime1">
              <a:rPr lang="en-IN" smtClean="0"/>
              <a:t>13-02-2019</a:t>
            </a:fld>
            <a:endParaRPr lang="en-IN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2676" y="6520260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CADBEF-CB64-4529-9779-0A66BE038F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92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BB36-6AF9-4450-BAFD-FF8D981F643A}" type="datetime1">
              <a:rPr lang="en-IN" smtClean="0"/>
              <a:t>13-02-2019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2676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65898" cy="2112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0844"/>
            <a:ext cx="12165898" cy="9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tech.com/Blog/ngrx-tutorial-quickly-adding-ngrx-to-your-angular-6-project/" TargetMode="External"/><Relationship Id="rId7" Type="http://schemas.openxmlformats.org/officeDocument/2006/relationships/hyperlink" Target="https://blog.angular-university.io/angular-ngrx-store-and-effects-crash-course/" TargetMode="External"/><Relationship Id="rId2" Type="http://schemas.openxmlformats.org/officeDocument/2006/relationships/hyperlink" Target="https://www.intertech.com/Blog/ngrx-tutorial-actions-reducers-and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next.io/ngrx-best-practices-for-enterprise-angular-applications-6f00bcdf36d7" TargetMode="External"/><Relationship Id="rId5" Type="http://schemas.openxmlformats.org/officeDocument/2006/relationships/hyperlink" Target="https://stackoverflow.com/questions/52471796/what-is-state-management-in-angular-and-why-should-i-use-it" TargetMode="External"/><Relationship Id="rId4" Type="http://schemas.openxmlformats.org/officeDocument/2006/relationships/hyperlink" Target="https://medium.com/frontend-fun/angular-ngrx-a-clean-and-clear-introduction-4ed61c89c1f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2"/>
          <p:cNvSpPr txBox="1"/>
          <p:nvPr/>
        </p:nvSpPr>
        <p:spPr>
          <a:xfrm>
            <a:off x="244368" y="3546223"/>
            <a:ext cx="634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NGRX : 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State management of Angular 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77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– </a:t>
            </a:r>
            <a:r>
              <a:rPr lang="en-US" sz="4000" dirty="0"/>
              <a:t>Handling changes using pure functions</a:t>
            </a:r>
            <a:endParaRPr lang="en-IN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457739" y="4184976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1577788" y="2197958"/>
            <a:ext cx="9355839" cy="1714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operation triggered by dispatching an action is going to be a pure function called, within the </a:t>
            </a:r>
            <a:r>
              <a:rPr lang="en-US" sz="1800" dirty="0" err="1"/>
              <a:t>redux</a:t>
            </a:r>
            <a:r>
              <a:rPr lang="en-US" sz="1800" dirty="0"/>
              <a:t> architecture, reducers.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Reducers are just pure functions that take the previous state and an action, and return the next </a:t>
            </a:r>
            <a:r>
              <a:rPr lang="en-US" sz="1800" dirty="0" smtClean="0"/>
              <a:t>state.</a:t>
            </a:r>
            <a:r>
              <a:rPr lang="en-US" sz="1800" dirty="0"/>
              <a:t> </a:t>
            </a:r>
            <a:r>
              <a:rPr lang="en-US" sz="1800" dirty="0" smtClean="0"/>
              <a:t>They </a:t>
            </a:r>
            <a:r>
              <a:rPr lang="en-US" sz="1800" dirty="0"/>
              <a:t>aren’t really changing state but making a copy of existing state and changing one or more properties on the new state.</a:t>
            </a:r>
            <a:endParaRPr lang="en-IN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062361" y="4361868"/>
            <a:ext cx="7376603" cy="1256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BENEFITS </a:t>
            </a:r>
          </a:p>
          <a:p>
            <a:r>
              <a:rPr lang="en-US" sz="1800" dirty="0" smtClean="0"/>
              <a:t>Immediately testable.</a:t>
            </a:r>
          </a:p>
          <a:p>
            <a:r>
              <a:rPr lang="en-US" sz="1800" dirty="0" smtClean="0"/>
              <a:t>Navigate between different instances of state and debug for the changes.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7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NGRX?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854925" y="3370216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5078633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 smtClean="0"/>
              <a:t>TBD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41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13493" y="5781938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Store: </a:t>
            </a:r>
            <a:r>
              <a:rPr lang="en-US" dirty="0" smtClean="0"/>
              <a:t>Architecture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76518" y="2283401"/>
            <a:ext cx="2507673" cy="5541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REDUCERS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403942" y="2283401"/>
            <a:ext cx="2507673" cy="5541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7403942" y="4149548"/>
            <a:ext cx="2507673" cy="5541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7403942" y="5592881"/>
            <a:ext cx="2507673" cy="5541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2776518" y="5592881"/>
            <a:ext cx="2507673" cy="5541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EFFECTS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3" idx="3"/>
            <a:endCxn id="8" idx="1"/>
          </p:cNvCxnSpPr>
          <p:nvPr/>
        </p:nvCxnSpPr>
        <p:spPr>
          <a:xfrm>
            <a:off x="5284191" y="2560492"/>
            <a:ext cx="2119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3" idx="2"/>
          </p:cNvCxnSpPr>
          <p:nvPr/>
        </p:nvCxnSpPr>
        <p:spPr>
          <a:xfrm flipV="1">
            <a:off x="4030355" y="2837583"/>
            <a:ext cx="0" cy="2755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1"/>
          </p:cNvCxnSpPr>
          <p:nvPr/>
        </p:nvCxnSpPr>
        <p:spPr>
          <a:xfrm rot="10800000">
            <a:off x="4536052" y="2837585"/>
            <a:ext cx="2867891" cy="1589055"/>
          </a:xfrm>
          <a:prstGeom prst="bentConnector3">
            <a:avLst>
              <a:gd name="adj1" fmla="val 9975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40851" y="4426639"/>
            <a:ext cx="0" cy="116624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636" y="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40851" y="5523608"/>
            <a:ext cx="0" cy="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1"/>
            <a:endCxn id="11" idx="3"/>
          </p:cNvCxnSpPr>
          <p:nvPr/>
        </p:nvCxnSpPr>
        <p:spPr>
          <a:xfrm flipH="1">
            <a:off x="5284191" y="5869972"/>
            <a:ext cx="211975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3"/>
          </p:cNvCxnSpPr>
          <p:nvPr/>
        </p:nvCxnSpPr>
        <p:spPr>
          <a:xfrm flipH="1">
            <a:off x="5284191" y="5869972"/>
            <a:ext cx="11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72351" y="2375826"/>
            <a:ext cx="1144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New State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8" idx="2"/>
            <a:endCxn id="9" idx="0"/>
          </p:cNvCxnSpPr>
          <p:nvPr/>
        </p:nvCxnSpPr>
        <p:spPr>
          <a:xfrm>
            <a:off x="8657779" y="2837583"/>
            <a:ext cx="0" cy="1311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54910" y="3287233"/>
            <a:ext cx="1034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Selectors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749249" y="3287233"/>
            <a:ext cx="10903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  Actions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4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Action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94764" y="2105891"/>
            <a:ext cx="48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express </a:t>
            </a:r>
            <a:r>
              <a:rPr lang="en-US" i="1" dirty="0"/>
              <a:t>unique events</a:t>
            </a:r>
            <a:r>
              <a:rPr lang="en-US" dirty="0"/>
              <a:t> that happen throughout your application</a:t>
            </a:r>
            <a:r>
              <a:rPr lang="en-US" dirty="0" smtClean="0"/>
              <a:t>. It </a:t>
            </a:r>
            <a:r>
              <a:rPr lang="en-US" dirty="0"/>
              <a:t>help you to understand how events are handled in your application.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28368" y="3574827"/>
            <a:ext cx="48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Actions are classes that </a:t>
            </a:r>
            <a:r>
              <a:rPr lang="en-US" i="1" dirty="0" smtClean="0"/>
              <a:t>implements </a:t>
            </a:r>
            <a:r>
              <a:rPr lang="en-US" i="1" dirty="0"/>
              <a:t>the NGRX Action interface. These Action classes have two </a:t>
            </a:r>
            <a:r>
              <a:rPr lang="en-US" i="1" dirty="0" smtClean="0"/>
              <a:t>properties – Type &amp; Payload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94764" y="4766764"/>
            <a:ext cx="3070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66600"/>
                </a:solidFill>
                <a:latin typeface="Droid Sans Mono"/>
              </a:rPr>
              <a:t>{</a:t>
            </a:r>
            <a:r>
              <a:rPr lang="en-IN" dirty="0">
                <a:solidFill>
                  <a:srgbClr val="000000"/>
                </a:solidFill>
                <a:latin typeface="Droid Sans Mono"/>
              </a:rPr>
              <a:t> </a:t>
            </a:r>
            <a:endParaRPr lang="en-IN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IN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Droid Sans Mono"/>
              </a:rPr>
              <a:t>   type</a:t>
            </a:r>
            <a:r>
              <a:rPr lang="en-IN" dirty="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IN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IN" dirty="0">
                <a:solidFill>
                  <a:srgbClr val="880000"/>
                </a:solidFill>
                <a:latin typeface="Droid Sans Mono"/>
              </a:rPr>
              <a:t>'[Login Page] Login'</a:t>
            </a:r>
            <a:r>
              <a:rPr lang="en-IN" dirty="0">
                <a:solidFill>
                  <a:srgbClr val="666600"/>
                </a:solidFill>
                <a:latin typeface="Droid Sans Mono"/>
              </a:rPr>
              <a:t>,</a:t>
            </a:r>
            <a:r>
              <a:rPr lang="en-IN" dirty="0">
                <a:solidFill>
                  <a:srgbClr val="000000"/>
                </a:solidFill>
                <a:latin typeface="Droid Sans Mono"/>
              </a:rPr>
              <a:t> </a:t>
            </a:r>
            <a:endParaRPr lang="en-IN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Droid Sans Mono"/>
              </a:rPr>
              <a:t>    payload</a:t>
            </a:r>
            <a:r>
              <a:rPr lang="en-IN" dirty="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IN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IN" dirty="0">
                <a:solidFill>
                  <a:srgbClr val="666600"/>
                </a:solidFill>
                <a:latin typeface="Droid Sans Mono"/>
              </a:rPr>
              <a:t>{</a:t>
            </a:r>
            <a:r>
              <a:rPr lang="en-IN" dirty="0">
                <a:solidFill>
                  <a:srgbClr val="000000"/>
                </a:solidFill>
                <a:latin typeface="Droid Sans Mono"/>
              </a:rPr>
              <a:t> </a:t>
            </a:r>
            <a:endParaRPr lang="en-IN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Droid Sans Mono"/>
              </a:rPr>
              <a:t>          username</a:t>
            </a:r>
            <a:r>
              <a:rPr lang="en-IN" dirty="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IN" dirty="0">
                <a:solidFill>
                  <a:srgbClr val="000000"/>
                </a:solidFill>
                <a:latin typeface="Droid Sans Mono"/>
              </a:rPr>
              <a:t> string</a:t>
            </a:r>
            <a:r>
              <a:rPr lang="en-IN" dirty="0">
                <a:solidFill>
                  <a:srgbClr val="666600"/>
                </a:solidFill>
                <a:latin typeface="Droid Sans Mono"/>
              </a:rPr>
              <a:t>;</a:t>
            </a:r>
            <a:r>
              <a:rPr lang="en-IN" dirty="0">
                <a:solidFill>
                  <a:srgbClr val="000000"/>
                </a:solidFill>
                <a:latin typeface="Droid Sans Mono"/>
              </a:rPr>
              <a:t> </a:t>
            </a:r>
            <a:endParaRPr lang="en-IN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Droid Sans Mono"/>
              </a:rPr>
              <a:t>          password</a:t>
            </a:r>
            <a:r>
              <a:rPr lang="en-IN" dirty="0">
                <a:solidFill>
                  <a:srgbClr val="666600"/>
                </a:solidFill>
                <a:latin typeface="Droid Sans Mono"/>
              </a:rPr>
              <a:t>:</a:t>
            </a:r>
            <a:r>
              <a:rPr lang="en-IN" dirty="0">
                <a:solidFill>
                  <a:srgbClr val="000000"/>
                </a:solidFill>
                <a:latin typeface="Droid Sans Mono"/>
              </a:rPr>
              <a:t> string</a:t>
            </a:r>
            <a:r>
              <a:rPr lang="en-IN" dirty="0">
                <a:solidFill>
                  <a:srgbClr val="666600"/>
                </a:solidFill>
                <a:latin typeface="Droid Sans Mono"/>
              </a:rPr>
              <a:t>;</a:t>
            </a:r>
            <a:r>
              <a:rPr lang="en-IN" dirty="0">
                <a:solidFill>
                  <a:srgbClr val="000000"/>
                </a:solidFill>
                <a:latin typeface="Droid Sans Mono"/>
              </a:rPr>
              <a:t> </a:t>
            </a:r>
            <a:endParaRPr lang="en-IN" dirty="0" smtClean="0">
              <a:solidFill>
                <a:srgbClr val="000000"/>
              </a:solidFill>
              <a:latin typeface="Droid Sans Mono"/>
            </a:endParaRPr>
          </a:p>
          <a:p>
            <a:r>
              <a:rPr lang="en-IN" dirty="0" smtClean="0">
                <a:solidFill>
                  <a:srgbClr val="666600"/>
                </a:solidFill>
                <a:latin typeface="Droid Sans Mono"/>
              </a:rPr>
              <a:t>     }</a:t>
            </a:r>
            <a:r>
              <a:rPr lang="en-IN" dirty="0" smtClean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r>
              <a:rPr lang="en-IN" dirty="0" smtClean="0">
                <a:solidFill>
                  <a:srgbClr val="666600"/>
                </a:solidFill>
                <a:latin typeface="Droid Sans Mono"/>
              </a:rPr>
              <a:t>}</a:t>
            </a:r>
            <a:endParaRPr lang="en-IN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727476" y="5781938"/>
            <a:ext cx="2586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ADBEF-CB64-4529-9779-0A66BE038F96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465216" y="2283401"/>
            <a:ext cx="1432957" cy="5541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REDUCERS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530624" y="2283401"/>
            <a:ext cx="998640" cy="554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3843339" y="4149548"/>
            <a:ext cx="1685926" cy="5541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889957" y="5592881"/>
            <a:ext cx="1639307" cy="554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457738" y="5592881"/>
            <a:ext cx="1440435" cy="554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EFFECTS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898173" y="2560492"/>
            <a:ext cx="163245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13" idx="2"/>
          </p:cNvCxnSpPr>
          <p:nvPr/>
        </p:nvCxnSpPr>
        <p:spPr>
          <a:xfrm flipV="1">
            <a:off x="2177956" y="2837583"/>
            <a:ext cx="3739" cy="2755298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1"/>
          </p:cNvCxnSpPr>
          <p:nvPr/>
        </p:nvCxnSpPr>
        <p:spPr>
          <a:xfrm rot="10800000">
            <a:off x="2484635" y="2837583"/>
            <a:ext cx="1358705" cy="15890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24877" y="4426639"/>
            <a:ext cx="0" cy="116624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2537" y="5523608"/>
            <a:ext cx="0" cy="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1"/>
            <a:endCxn id="17" idx="3"/>
          </p:cNvCxnSpPr>
          <p:nvPr/>
        </p:nvCxnSpPr>
        <p:spPr>
          <a:xfrm flipH="1">
            <a:off x="2898173" y="5869972"/>
            <a:ext cx="9917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3"/>
          </p:cNvCxnSpPr>
          <p:nvPr/>
        </p:nvCxnSpPr>
        <p:spPr>
          <a:xfrm flipH="1">
            <a:off x="2898173" y="5869972"/>
            <a:ext cx="11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8613" y="2375826"/>
            <a:ext cx="1144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New State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 flipH="1">
            <a:off x="4686302" y="2837583"/>
            <a:ext cx="343642" cy="131196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7481" y="3301168"/>
            <a:ext cx="1034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Selectors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0042" y="3289520"/>
            <a:ext cx="109036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  Actions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</a:t>
            </a:r>
            <a:r>
              <a:rPr lang="en-US" dirty="0" smtClean="0"/>
              <a:t>Reducer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63073" y="1993326"/>
            <a:ext cx="575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A:  When the Actions does not trigger an effect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111810" y="2543267"/>
            <a:ext cx="5803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Reducer analyses the action (usually using Switch statement) and return a new state that is going to be the result of merging the old state with the value that changed by calling the action.</a:t>
            </a:r>
            <a:endParaRPr lang="en-IN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727476" y="5781938"/>
            <a:ext cx="2586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ADBEF-CB64-4529-9779-0A66BE038F96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465216" y="2283401"/>
            <a:ext cx="1432957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REDUCERS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530624" y="2283401"/>
            <a:ext cx="998640" cy="554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3843339" y="4149548"/>
            <a:ext cx="1685926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889957" y="5592881"/>
            <a:ext cx="1639307" cy="554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457738" y="5592881"/>
            <a:ext cx="1440435" cy="554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EFFECTS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898173" y="2560492"/>
            <a:ext cx="1632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13" idx="2"/>
          </p:cNvCxnSpPr>
          <p:nvPr/>
        </p:nvCxnSpPr>
        <p:spPr>
          <a:xfrm flipV="1">
            <a:off x="2177956" y="2837583"/>
            <a:ext cx="3739" cy="2755298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1"/>
          </p:cNvCxnSpPr>
          <p:nvPr/>
        </p:nvCxnSpPr>
        <p:spPr>
          <a:xfrm rot="10800000">
            <a:off x="2484635" y="2837583"/>
            <a:ext cx="1358705" cy="15890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24877" y="4426639"/>
            <a:ext cx="0" cy="116624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32537" y="5523608"/>
            <a:ext cx="0" cy="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1"/>
            <a:endCxn id="17" idx="3"/>
          </p:cNvCxnSpPr>
          <p:nvPr/>
        </p:nvCxnSpPr>
        <p:spPr>
          <a:xfrm flipH="1">
            <a:off x="2898173" y="5869972"/>
            <a:ext cx="9917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3"/>
          </p:cNvCxnSpPr>
          <p:nvPr/>
        </p:nvCxnSpPr>
        <p:spPr>
          <a:xfrm flipH="1">
            <a:off x="2898173" y="5869972"/>
            <a:ext cx="11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8613" y="2375826"/>
            <a:ext cx="1144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New State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 flipH="1">
            <a:off x="4686302" y="2837583"/>
            <a:ext cx="343642" cy="131196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7481" y="3301168"/>
            <a:ext cx="1034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Selectors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0042" y="3289520"/>
            <a:ext cx="109036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  Actions 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589219" y="3903492"/>
            <a:ext cx="225654" cy="22565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2615271" y="4791523"/>
            <a:ext cx="225654" cy="2256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0001602" y="4441695"/>
            <a:ext cx="1674582" cy="167458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REDUCERS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6928142" y="3924205"/>
            <a:ext cx="1289065" cy="128906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PREVIOUS</a:t>
            </a:r>
          </a:p>
          <a:p>
            <a:pPr algn="ctr"/>
            <a:r>
              <a:rPr lang="en-IN" dirty="0" smtClean="0"/>
              <a:t>STATE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6928142" y="5523608"/>
            <a:ext cx="1289065" cy="128906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ACTION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0" idx="6"/>
            <a:endCxn id="6" idx="2"/>
          </p:cNvCxnSpPr>
          <p:nvPr/>
        </p:nvCxnSpPr>
        <p:spPr>
          <a:xfrm>
            <a:off x="8217207" y="4568738"/>
            <a:ext cx="1784395" cy="71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6"/>
            <a:endCxn id="6" idx="2"/>
          </p:cNvCxnSpPr>
          <p:nvPr/>
        </p:nvCxnSpPr>
        <p:spPr>
          <a:xfrm flipV="1">
            <a:off x="8217207" y="5278986"/>
            <a:ext cx="1784395" cy="88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8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</a:t>
            </a:r>
            <a:r>
              <a:rPr lang="en-US" dirty="0" smtClean="0"/>
              <a:t>Effects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63073" y="1993326"/>
            <a:ext cx="575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B:  When the Actions triggers an effect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111810" y="2543267"/>
            <a:ext cx="580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EFFECTS allows us to deal with side-effects caused from dispatching an action outside angular components or the </a:t>
            </a:r>
            <a:r>
              <a:rPr lang="en-US" i="1" dirty="0" err="1" smtClean="0"/>
              <a:t>ngrx</a:t>
            </a:r>
            <a:r>
              <a:rPr lang="en-US" i="1" dirty="0" smtClean="0"/>
              <a:t> store.</a:t>
            </a:r>
            <a:endParaRPr lang="en-IN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727476" y="5781938"/>
            <a:ext cx="2586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ADBEF-CB64-4529-9779-0A66BE038F96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465216" y="2283401"/>
            <a:ext cx="1432957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REDUCERS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530624" y="2283401"/>
            <a:ext cx="998640" cy="554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3843339" y="4149548"/>
            <a:ext cx="1685926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889957" y="5592881"/>
            <a:ext cx="1639307" cy="5541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457738" y="5592881"/>
            <a:ext cx="1440435" cy="5541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EFFECTS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898173" y="2560492"/>
            <a:ext cx="1632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13" idx="2"/>
          </p:cNvCxnSpPr>
          <p:nvPr/>
        </p:nvCxnSpPr>
        <p:spPr>
          <a:xfrm flipV="1">
            <a:off x="2177956" y="2837583"/>
            <a:ext cx="3739" cy="2755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1694365" y="3630043"/>
            <a:ext cx="1596583" cy="1166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1"/>
            <a:endCxn id="17" idx="3"/>
          </p:cNvCxnSpPr>
          <p:nvPr/>
        </p:nvCxnSpPr>
        <p:spPr>
          <a:xfrm flipH="1">
            <a:off x="2898173" y="5869972"/>
            <a:ext cx="9917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3"/>
          </p:cNvCxnSpPr>
          <p:nvPr/>
        </p:nvCxnSpPr>
        <p:spPr>
          <a:xfrm flipH="1">
            <a:off x="2898173" y="5869972"/>
            <a:ext cx="11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8613" y="2375826"/>
            <a:ext cx="11442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New State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 flipH="1">
            <a:off x="4686302" y="2837583"/>
            <a:ext cx="343642" cy="131196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7481" y="3301168"/>
            <a:ext cx="1034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Selectors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0042" y="3289520"/>
            <a:ext cx="109036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  Actions  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2615053" y="3905264"/>
            <a:ext cx="225654" cy="2256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2645491" y="4805591"/>
            <a:ext cx="225654" cy="22565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1" name="Straight Connector 10"/>
          <p:cNvCxnSpPr>
            <a:endCxn id="15" idx="1"/>
          </p:cNvCxnSpPr>
          <p:nvPr/>
        </p:nvCxnSpPr>
        <p:spPr>
          <a:xfrm flipV="1">
            <a:off x="2484631" y="4426639"/>
            <a:ext cx="1358708" cy="15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472968" y="4434167"/>
            <a:ext cx="11663" cy="1158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11810" y="3815311"/>
            <a:ext cx="5803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Effects listens if any action is dispatched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checks if the action is one of the actions type, it has a case for (similar to Reducers)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a side-effect (get/Post data to an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the side effects are finished, a new “State-result” action gets fired by the effect to reducer.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0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</a:t>
            </a:r>
            <a:r>
              <a:rPr lang="en-US" dirty="0" smtClean="0"/>
              <a:t>Store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2228" y="3386431"/>
            <a:ext cx="5207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holds the APPLICATION STATE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finds and executes the appropriate reducer after an action is dispatched.</a:t>
            </a:r>
            <a:endParaRPr lang="en-US" dirty="0" smtClean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727476" y="5781938"/>
            <a:ext cx="2586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ADBEF-CB64-4529-9779-0A66BE038F96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465216" y="2283401"/>
            <a:ext cx="1432957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REDUCERS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530624" y="2283401"/>
            <a:ext cx="998640" cy="5541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3843339" y="4149548"/>
            <a:ext cx="1685926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889957" y="5592881"/>
            <a:ext cx="1639307" cy="5541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457738" y="5592881"/>
            <a:ext cx="1440435" cy="5541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EFFECTS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898173" y="2560492"/>
            <a:ext cx="1632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13" idx="2"/>
          </p:cNvCxnSpPr>
          <p:nvPr/>
        </p:nvCxnSpPr>
        <p:spPr>
          <a:xfrm flipV="1">
            <a:off x="2177956" y="2837583"/>
            <a:ext cx="3739" cy="2755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1694365" y="3630043"/>
            <a:ext cx="1596583" cy="1166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1"/>
            <a:endCxn id="17" idx="3"/>
          </p:cNvCxnSpPr>
          <p:nvPr/>
        </p:nvCxnSpPr>
        <p:spPr>
          <a:xfrm flipH="1">
            <a:off x="2898173" y="5869972"/>
            <a:ext cx="9917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3"/>
          </p:cNvCxnSpPr>
          <p:nvPr/>
        </p:nvCxnSpPr>
        <p:spPr>
          <a:xfrm flipH="1">
            <a:off x="2898173" y="5869972"/>
            <a:ext cx="11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8613" y="2375826"/>
            <a:ext cx="114428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New State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 flipH="1">
            <a:off x="4686302" y="2837583"/>
            <a:ext cx="343642" cy="131196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7481" y="3301168"/>
            <a:ext cx="1034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Selectors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0042" y="3289520"/>
            <a:ext cx="109036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  Actions  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2645491" y="4805591"/>
            <a:ext cx="225654" cy="22565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1" name="Straight Connector 10"/>
          <p:cNvCxnSpPr>
            <a:endCxn id="15" idx="1"/>
          </p:cNvCxnSpPr>
          <p:nvPr/>
        </p:nvCxnSpPr>
        <p:spPr>
          <a:xfrm flipV="1">
            <a:off x="2484631" y="4426639"/>
            <a:ext cx="1358708" cy="15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472968" y="4434167"/>
            <a:ext cx="11663" cy="1158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44639" y="3903492"/>
            <a:ext cx="225654" cy="22565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0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Architecture: </a:t>
            </a:r>
            <a:r>
              <a:rPr lang="en-US" dirty="0" smtClean="0"/>
              <a:t>Selectors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1610" y="2835614"/>
            <a:ext cx="5207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Selectors are pure functions used for obtaining slices of store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allows to decouple any state slice data transformation from the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provides many features when selecting slices of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727476" y="5781938"/>
            <a:ext cx="2586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ADBEF-CB64-4529-9779-0A66BE038F96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465216" y="2283401"/>
            <a:ext cx="1432957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REDUCERS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530624" y="2283401"/>
            <a:ext cx="998640" cy="5541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3843339" y="4149548"/>
            <a:ext cx="1685926" cy="55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889957" y="5592881"/>
            <a:ext cx="1639307" cy="5541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SERVICES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457738" y="5592881"/>
            <a:ext cx="1440435" cy="5541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EFFECTS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898173" y="2560492"/>
            <a:ext cx="1632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  <a:endCxn id="13" idx="2"/>
          </p:cNvCxnSpPr>
          <p:nvPr/>
        </p:nvCxnSpPr>
        <p:spPr>
          <a:xfrm flipV="1">
            <a:off x="2177956" y="2837583"/>
            <a:ext cx="3739" cy="27552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1"/>
            <a:endCxn id="17" idx="3"/>
          </p:cNvCxnSpPr>
          <p:nvPr/>
        </p:nvCxnSpPr>
        <p:spPr>
          <a:xfrm flipH="1">
            <a:off x="2898173" y="5869972"/>
            <a:ext cx="9917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3"/>
          </p:cNvCxnSpPr>
          <p:nvPr/>
        </p:nvCxnSpPr>
        <p:spPr>
          <a:xfrm flipH="1">
            <a:off x="2898173" y="5869972"/>
            <a:ext cx="11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58613" y="2375826"/>
            <a:ext cx="114428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New State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4" idx="2"/>
            <a:endCxn id="15" idx="0"/>
          </p:cNvCxnSpPr>
          <p:nvPr/>
        </p:nvCxnSpPr>
        <p:spPr>
          <a:xfrm flipH="1">
            <a:off x="4686302" y="2837583"/>
            <a:ext cx="343642" cy="131196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27481" y="3301168"/>
            <a:ext cx="103445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Selectors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2645491" y="4805591"/>
            <a:ext cx="225654" cy="22565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1" name="Straight Connector 10"/>
          <p:cNvCxnSpPr>
            <a:endCxn id="15" idx="1"/>
          </p:cNvCxnSpPr>
          <p:nvPr/>
        </p:nvCxnSpPr>
        <p:spPr>
          <a:xfrm flipV="1">
            <a:off x="2484631" y="4426639"/>
            <a:ext cx="1358708" cy="15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 flipV="1">
            <a:off x="1694365" y="3630043"/>
            <a:ext cx="1596583" cy="1166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472968" y="4434167"/>
            <a:ext cx="11663" cy="1158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644639" y="3903492"/>
            <a:ext cx="225654" cy="22565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760042" y="3289520"/>
            <a:ext cx="109036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  Actions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NGRX </a:t>
            </a:r>
            <a:r>
              <a:rPr lang="en-US" dirty="0" smtClean="0"/>
              <a:t>: URLs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06982" y="3075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33454" y="3535075"/>
            <a:ext cx="33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smtClean="0"/>
              <a:t>github.com/ngrx/platform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176872" y="2891043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</a:t>
            </a:r>
            <a:r>
              <a:rPr lang="en-IN" dirty="0" smtClean="0"/>
              <a:t>ngrx.io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D0C7-8E3E-4985-B259-CB8447CF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476" y="6313454"/>
            <a:ext cx="2844800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F8C61-EA68-424A-A3D9-51469FD82A2A}"/>
              </a:ext>
            </a:extLst>
          </p:cNvPr>
          <p:cNvSpPr txBox="1"/>
          <p:nvPr/>
        </p:nvSpPr>
        <p:spPr>
          <a:xfrm flipH="1">
            <a:off x="5074922" y="2605653"/>
            <a:ext cx="234029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26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NgRx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2695405" y="5089338"/>
            <a:ext cx="1160543" cy="1055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1280" t="37768" r="74765" b="53124"/>
          <a:stretch/>
        </p:blipFill>
        <p:spPr>
          <a:xfrm>
            <a:off x="2364378" y="2176092"/>
            <a:ext cx="1815738" cy="666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7216" t="37768" r="48561" b="52721"/>
          <a:stretch/>
        </p:blipFill>
        <p:spPr>
          <a:xfrm>
            <a:off x="2393577" y="3527475"/>
            <a:ext cx="1850571" cy="695754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203691" y="2152676"/>
            <a:ext cx="5722655" cy="1807217"/>
          </a:xfrm>
        </p:spPr>
        <p:txBody>
          <a:bodyPr>
            <a:normAutofit/>
          </a:bodyPr>
          <a:lstStyle/>
          <a:p>
            <a:r>
              <a:rPr lang="en-US" sz="1800" dirty="0"/>
              <a:t>NGRX is a group of </a:t>
            </a:r>
            <a:r>
              <a:rPr lang="en-US" sz="1800" dirty="0" smtClean="0"/>
              <a:t>libraries for state management.</a:t>
            </a:r>
            <a:endParaRPr lang="en-US" sz="1800" dirty="0"/>
          </a:p>
          <a:p>
            <a:r>
              <a:rPr lang="en-US" sz="1800" dirty="0" smtClean="0"/>
              <a:t>NGRX </a:t>
            </a:r>
            <a:r>
              <a:rPr lang="en-US" sz="1800" dirty="0"/>
              <a:t>is an angular/</a:t>
            </a:r>
            <a:r>
              <a:rPr lang="en-US" sz="1800" dirty="0" err="1"/>
              <a:t>rxjs</a:t>
            </a:r>
            <a:r>
              <a:rPr lang="en-US" sz="1800" dirty="0"/>
              <a:t> version of the REDUX pattern which was a simplified version of the FLUX pattern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It </a:t>
            </a:r>
            <a:r>
              <a:rPr lang="en-US" sz="1800" dirty="0" smtClean="0"/>
              <a:t>keeps </a:t>
            </a:r>
            <a:r>
              <a:rPr lang="en-US" sz="1800" dirty="0"/>
              <a:t>your application scalable.  </a:t>
            </a:r>
            <a:endParaRPr lang="en-IN" sz="1800" dirty="0"/>
          </a:p>
        </p:txBody>
      </p:sp>
      <p:sp>
        <p:nvSpPr>
          <p:cNvPr id="14" name="Down Arrow 13"/>
          <p:cNvSpPr/>
          <p:nvPr/>
        </p:nvSpPr>
        <p:spPr>
          <a:xfrm>
            <a:off x="3051073" y="3056285"/>
            <a:ext cx="509451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3017521" y="4462394"/>
            <a:ext cx="509451" cy="42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5203691" y="4151722"/>
            <a:ext cx="5722655" cy="1807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NgRx</a:t>
            </a:r>
            <a:r>
              <a:rPr lang="en-US" sz="1800" dirty="0"/>
              <a:t> is a framework for building reactive applications in Angular. </a:t>
            </a:r>
            <a:r>
              <a:rPr lang="en-US" sz="1800" dirty="0" err="1"/>
              <a:t>NgRx</a:t>
            </a:r>
            <a:r>
              <a:rPr lang="en-US" sz="1800" dirty="0"/>
              <a:t> provides state management, isolation of side effects, entity collection </a:t>
            </a:r>
            <a:r>
              <a:rPr lang="en-US" sz="1800" dirty="0" smtClean="0"/>
              <a:t>management and </a:t>
            </a:r>
            <a:r>
              <a:rPr lang="en-US" sz="1800" dirty="0"/>
              <a:t>developer tools that enhance developers experience when building many different types of applications.</a:t>
            </a:r>
            <a:r>
              <a:rPr lang="en-US" sz="1800" dirty="0" smtClean="0"/>
              <a:t> 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147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ADBEF-CB64-4529-9779-0A66BE038F96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1" y="1600202"/>
            <a:ext cx="10972800" cy="286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2"/>
              </a:rPr>
              <a:t>https://www.intertech.com/Blog/ngrx-tutorial-actions-reducers-and-effects</a:t>
            </a:r>
            <a:r>
              <a:rPr lang="en-IN" sz="1100" dirty="0" smtClean="0">
                <a:hlinkClick r:id="rId2"/>
              </a:rPr>
              <a:t>/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dirty="0">
                <a:hlinkClick r:id="rId3"/>
              </a:rPr>
              <a:t>https://www.intertech.com/Blog/ngrx-tutorial-quickly-adding-ngrx-to-your-angular-6-project</a:t>
            </a:r>
            <a:r>
              <a:rPr lang="en-IN" sz="1100" dirty="0" smtClean="0">
                <a:hlinkClick r:id="rId3"/>
              </a:rPr>
              <a:t>/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dirty="0">
                <a:hlinkClick r:id="rId4"/>
              </a:rPr>
              <a:t>https://</a:t>
            </a:r>
            <a:r>
              <a:rPr lang="en-IN" sz="1100" dirty="0" smtClean="0">
                <a:hlinkClick r:id="rId4"/>
              </a:rPr>
              <a:t>medium.com/frontend-fun/angular-ngrx-a-clean-and-clear-introduction-4ed61c89c1fc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u="sng" dirty="0" smtClean="0">
                <a:hlinkClick r:id="rId5"/>
              </a:rPr>
              <a:t>https</a:t>
            </a:r>
            <a:r>
              <a:rPr lang="en-IN" sz="1100" u="sng" dirty="0">
                <a:hlinkClick r:id="rId5"/>
              </a:rPr>
              <a:t>://</a:t>
            </a:r>
            <a:r>
              <a:rPr lang="en-IN" sz="1100" u="sng" dirty="0" smtClean="0">
                <a:hlinkClick r:id="rId5"/>
              </a:rPr>
              <a:t>stackoverflow.com/questions/52471796/what-is-state-management-in-angular-and-why-should-i-use-it</a:t>
            </a:r>
            <a:endParaRPr lang="en-IN" sz="1100" u="sng" dirty="0" smtClean="0"/>
          </a:p>
          <a:p>
            <a:r>
              <a:rPr lang="en-IN" sz="1100" dirty="0" smtClean="0">
                <a:hlinkClick r:id="rId6"/>
              </a:rPr>
              <a:t/>
            </a:r>
            <a:br>
              <a:rPr lang="en-IN" sz="1100" dirty="0" smtClean="0">
                <a:hlinkClick r:id="rId6"/>
              </a:rPr>
            </a:br>
            <a:r>
              <a:rPr lang="en-IN" sz="1100" dirty="0" smtClean="0">
                <a:hlinkClick r:id="rId6"/>
              </a:rPr>
              <a:t>https</a:t>
            </a:r>
            <a:r>
              <a:rPr lang="en-IN" sz="1100" dirty="0">
                <a:hlinkClick r:id="rId6"/>
              </a:rPr>
              <a:t>://</a:t>
            </a:r>
            <a:r>
              <a:rPr lang="en-IN" sz="1100" dirty="0" smtClean="0">
                <a:hlinkClick r:id="rId6"/>
              </a:rPr>
              <a:t>itnext.io/ngrx-best-practices-for-enterprise-angular-applications-6f00bcdf36d7</a:t>
            </a:r>
            <a:endParaRPr lang="en-IN" sz="1100" dirty="0" smtClean="0"/>
          </a:p>
          <a:p>
            <a:endParaRPr lang="en-IN" sz="1100" dirty="0"/>
          </a:p>
          <a:p>
            <a:r>
              <a:rPr lang="en-IN" sz="1100" dirty="0">
                <a:hlinkClick r:id="rId7"/>
              </a:rPr>
              <a:t>https://blog.angular-university.io/angular-ngrx-store-and-effects-crash-course</a:t>
            </a:r>
            <a:r>
              <a:rPr lang="en-IN" sz="1100" dirty="0" smtClean="0">
                <a:hlinkClick r:id="rId7"/>
              </a:rPr>
              <a:t>/</a:t>
            </a:r>
            <a:r>
              <a:rPr lang="en-IN" sz="1100" dirty="0" smtClean="0"/>
              <a:t>  --- For intro</a:t>
            </a:r>
          </a:p>
          <a:p>
            <a:endParaRPr lang="en-IN" sz="1100" dirty="0"/>
          </a:p>
          <a:p>
            <a:endParaRPr lang="en-IN" sz="1100" dirty="0" smtClean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72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NgRx</a:t>
            </a:r>
            <a:r>
              <a:rPr lang="en-US" dirty="0"/>
              <a:t> </a:t>
            </a:r>
            <a:r>
              <a:rPr lang="en-US" dirty="0" smtClean="0"/>
              <a:t>Packages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981201" y="3150203"/>
            <a:ext cx="8792746" cy="2474742"/>
          </a:xfrm>
        </p:spPr>
        <p:txBody>
          <a:bodyPr>
            <a:noAutofit/>
          </a:bodyPr>
          <a:lstStyle/>
          <a:p>
            <a:r>
              <a:rPr lang="en-US" sz="1800" dirty="0"/>
              <a:t>Store - </a:t>
            </a:r>
            <a:r>
              <a:rPr lang="en-US" sz="1800" dirty="0" err="1"/>
              <a:t>RxJS</a:t>
            </a:r>
            <a:r>
              <a:rPr lang="en-US" sz="1800" dirty="0"/>
              <a:t> powered state management for Angular apps, inspired by </a:t>
            </a:r>
            <a:r>
              <a:rPr lang="en-US" sz="1800" dirty="0" err="1"/>
              <a:t>Redux</a:t>
            </a:r>
            <a:r>
              <a:rPr lang="en-US" sz="1800" dirty="0"/>
              <a:t>.</a:t>
            </a:r>
          </a:p>
          <a:p>
            <a:r>
              <a:rPr lang="en-US" sz="1800" dirty="0"/>
              <a:t>Store </a:t>
            </a:r>
            <a:r>
              <a:rPr lang="en-US" sz="1800" dirty="0" err="1"/>
              <a:t>Devtools</a:t>
            </a:r>
            <a:r>
              <a:rPr lang="en-US" sz="1800" dirty="0"/>
              <a:t> - Instrumentation for @</a:t>
            </a:r>
            <a:r>
              <a:rPr lang="en-US" sz="1800" dirty="0" err="1"/>
              <a:t>ngrx</a:t>
            </a:r>
            <a:r>
              <a:rPr lang="en-US" sz="1800" dirty="0"/>
              <a:t>/store enabling time-travel debugging.</a:t>
            </a:r>
          </a:p>
          <a:p>
            <a:r>
              <a:rPr lang="en-US" sz="1800" dirty="0"/>
              <a:t>Effects - Side effect model for @</a:t>
            </a:r>
            <a:r>
              <a:rPr lang="en-US" sz="1800" dirty="0" err="1"/>
              <a:t>ngrx</a:t>
            </a:r>
            <a:r>
              <a:rPr lang="en-US" sz="1800" dirty="0"/>
              <a:t>/store.</a:t>
            </a:r>
          </a:p>
          <a:p>
            <a:r>
              <a:rPr lang="en-US" sz="1800" dirty="0"/>
              <a:t>Router Store - Bindings to connect the Angular Router to @</a:t>
            </a:r>
            <a:r>
              <a:rPr lang="en-US" sz="1800" dirty="0" err="1"/>
              <a:t>ngrx</a:t>
            </a:r>
            <a:r>
              <a:rPr lang="en-US" sz="1800" dirty="0"/>
              <a:t>/store.</a:t>
            </a:r>
          </a:p>
          <a:p>
            <a:r>
              <a:rPr lang="en-US" sz="1800" dirty="0"/>
              <a:t>Entity - Entity State adapter for managing record collections.</a:t>
            </a:r>
          </a:p>
          <a:p>
            <a:r>
              <a:rPr lang="en-US" sz="1800" dirty="0"/>
              <a:t>Schematics - Scaffolding library for Angular applications using </a:t>
            </a:r>
            <a:r>
              <a:rPr lang="en-US" sz="1800" dirty="0" err="1"/>
              <a:t>NgRx</a:t>
            </a:r>
            <a:r>
              <a:rPr lang="en-US" sz="1800" dirty="0"/>
              <a:t> libraries.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249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STATE?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17419" y="2499103"/>
            <a:ext cx="3093948" cy="2814794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342236" y="2112331"/>
            <a:ext cx="5722655" cy="386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State is a single, immutable data structure.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787" t="41761" r="26680" b="42330"/>
          <a:stretch/>
        </p:blipFill>
        <p:spPr>
          <a:xfrm>
            <a:off x="5342236" y="4548642"/>
            <a:ext cx="3981145" cy="765255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5342236" y="2780023"/>
            <a:ext cx="5722655" cy="126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It usually refers to the single state value that is managed by the store and returned by </a:t>
            </a:r>
            <a:r>
              <a:rPr lang="en-US" sz="1800" dirty="0" err="1" smtClean="0"/>
              <a:t>getState</a:t>
            </a:r>
            <a:r>
              <a:rPr lang="en-US" sz="1800" dirty="0" smtClean="0"/>
              <a:t>() . It represents the entire state of an application, which is often a deeply nested object.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636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STORE?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17419" y="2499103"/>
            <a:ext cx="3093948" cy="2814794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342235" y="2640139"/>
            <a:ext cx="5722655" cy="3867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 store is an object that holds the application's state tree.</a:t>
            </a:r>
            <a:endParaRPr lang="en-US" sz="1800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5342235" y="3407709"/>
            <a:ext cx="5722655" cy="1268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They </a:t>
            </a:r>
            <a:r>
              <a:rPr lang="en-US" sz="1800" dirty="0"/>
              <a:t>have the responsibility of holding the state and applying changes to it when they are told to do so (when an action is dispatched)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770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652271" y="4370259"/>
            <a:ext cx="1694445" cy="1541562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577788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/>
              <a:t>Since we have </a:t>
            </a:r>
            <a:r>
              <a:rPr lang="en-US" sz="1800" dirty="0"/>
              <a:t>a single source of </a:t>
            </a:r>
            <a:r>
              <a:rPr lang="en-US" sz="1800" dirty="0"/>
              <a:t>truth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/>
              <a:t>you can’t directly change the </a:t>
            </a:r>
            <a:r>
              <a:rPr lang="en-US" sz="1800" dirty="0" smtClean="0"/>
              <a:t>state </a:t>
            </a:r>
            <a:r>
              <a:rPr lang="en-US" sz="1800" dirty="0" smtClean="0"/>
              <a:t>(</a:t>
            </a:r>
            <a:r>
              <a:rPr lang="en-US" sz="1800" dirty="0"/>
              <a:t>state is read only</a:t>
            </a:r>
            <a:r>
              <a:rPr lang="en-US" sz="1800" dirty="0" smtClean="0"/>
              <a:t>), </a:t>
            </a:r>
            <a:r>
              <a:rPr lang="en-US" sz="1800" dirty="0"/>
              <a:t>applications are going to </a:t>
            </a:r>
            <a:r>
              <a:rPr lang="en-US" sz="1800" b="1" dirty="0"/>
              <a:t>behave more consistently</a:t>
            </a:r>
            <a:r>
              <a:rPr lang="en-US" sz="1800" dirty="0"/>
              <a:t>.</a:t>
            </a:r>
          </a:p>
          <a:p>
            <a:r>
              <a:rPr lang="en-US" sz="1800" dirty="0"/>
              <a:t>Using the </a:t>
            </a:r>
            <a:r>
              <a:rPr lang="en-US" sz="1800" dirty="0" err="1"/>
              <a:t>redux</a:t>
            </a:r>
            <a:r>
              <a:rPr lang="en-US" sz="1800" dirty="0"/>
              <a:t> pattern gives us a lot of cool features to </a:t>
            </a:r>
            <a:r>
              <a:rPr lang="en-US" sz="1800" b="1" dirty="0"/>
              <a:t>make debugging easier</a:t>
            </a:r>
            <a:r>
              <a:rPr lang="en-US" sz="1800" dirty="0"/>
              <a:t>.</a:t>
            </a:r>
          </a:p>
          <a:p>
            <a:r>
              <a:rPr lang="en-US" sz="1800" b="1" dirty="0"/>
              <a:t>Easier to test </a:t>
            </a:r>
            <a:r>
              <a:rPr lang="en-US" sz="1800" dirty="0"/>
              <a:t>because we </a:t>
            </a:r>
            <a:r>
              <a:rPr lang="en-US" sz="1800" dirty="0" smtClean="0"/>
              <a:t>are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handling changes using pure functions </a:t>
            </a:r>
            <a:r>
              <a:rPr lang="en-US" sz="1800" dirty="0" smtClean="0"/>
              <a:t>in </a:t>
            </a:r>
            <a:r>
              <a:rPr lang="en-US" sz="1800" dirty="0"/>
              <a:t>the state. 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809" t="39018" r="43842" b="39554"/>
          <a:stretch/>
        </p:blipFill>
        <p:spPr>
          <a:xfrm>
            <a:off x="8652271" y="2468948"/>
            <a:ext cx="1606732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Core Principles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8908" t="48661" r="17739" b="29732"/>
          <a:stretch/>
        </p:blipFill>
        <p:spPr>
          <a:xfrm>
            <a:off x="8652271" y="4370259"/>
            <a:ext cx="1694445" cy="1541562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577788" y="2799858"/>
            <a:ext cx="5722655" cy="2341182"/>
          </a:xfrm>
        </p:spPr>
        <p:txBody>
          <a:bodyPr>
            <a:noAutofit/>
          </a:bodyPr>
          <a:lstStyle/>
          <a:p>
            <a:r>
              <a:rPr lang="en-US" sz="1800" dirty="0"/>
              <a:t>Since we have </a:t>
            </a:r>
            <a:r>
              <a:rPr lang="en-US" sz="1800" dirty="0" smtClean="0"/>
              <a:t>a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chemeClr val="accent4">
                      <a:lumMod val="40000"/>
                      <a:lumOff val="60000"/>
                    </a:schemeClr>
                  </a:solidFill>
                </a:uFill>
              </a:rPr>
              <a:t>SINGLE SOURCE OF TRUTH</a:t>
            </a:r>
            <a:r>
              <a:rPr lang="en-US" sz="1800" u="sng" dirty="0" smtClean="0">
                <a:solidFill>
                  <a:schemeClr val="accent2">
                    <a:lumMod val="75000"/>
                  </a:schemeClr>
                </a:solidFill>
                <a:uFill>
                  <a:solidFill>
                    <a:schemeClr val="accent4">
                      <a:lumMod val="40000"/>
                      <a:lumOff val="60000"/>
                    </a:schemeClr>
                  </a:solidFill>
                </a:u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/>
              <a:t>you can’t directly change the </a:t>
            </a:r>
            <a:r>
              <a:rPr lang="en-US" sz="1800" dirty="0" smtClean="0"/>
              <a:t>state (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STATE IS READ-ONLY</a:t>
            </a:r>
            <a:r>
              <a:rPr lang="en-US" sz="1800" dirty="0" smtClean="0"/>
              <a:t>), </a:t>
            </a:r>
            <a:r>
              <a:rPr lang="en-US" sz="1800" dirty="0"/>
              <a:t>applications are going to behave more consistently.</a:t>
            </a:r>
          </a:p>
          <a:p>
            <a:r>
              <a:rPr lang="en-US" sz="1800" dirty="0"/>
              <a:t>Using the </a:t>
            </a:r>
            <a:r>
              <a:rPr lang="en-US" sz="1800" dirty="0" err="1"/>
              <a:t>redux</a:t>
            </a:r>
            <a:r>
              <a:rPr lang="en-US" sz="1800" dirty="0"/>
              <a:t> pattern gives us a lot of cool features to make debugging easier.</a:t>
            </a:r>
          </a:p>
          <a:p>
            <a:r>
              <a:rPr lang="en-US" sz="1800" dirty="0"/>
              <a:t>Easier to test because we </a:t>
            </a:r>
            <a:r>
              <a:rPr lang="en-US" sz="1800" dirty="0" smtClean="0"/>
              <a:t>are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 HANDLING CHANGES USING PURE FUNCTIONS</a:t>
            </a:r>
            <a:r>
              <a:rPr lang="en-US" sz="1800" dirty="0" smtClean="0"/>
              <a:t> in </a:t>
            </a:r>
            <a:r>
              <a:rPr lang="en-US" sz="1800" dirty="0"/>
              <a:t>the state. 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3809" t="39018" r="43842" b="39554"/>
          <a:stretch/>
        </p:blipFill>
        <p:spPr>
          <a:xfrm>
            <a:off x="8652271" y="2468948"/>
            <a:ext cx="1606732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– Single source of Truth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457739" y="3757758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2216729" y="2380520"/>
            <a:ext cx="8510712" cy="4609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state of your whole application is stored in an object tree within a single store.</a:t>
            </a:r>
            <a:endParaRPr lang="en-IN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965379" y="3473890"/>
            <a:ext cx="7376603" cy="234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BENEFITS </a:t>
            </a:r>
          </a:p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makes it easy to create universal apps, as the state from your server can be serialized and hydrated into the client with no extra coding effort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Easier </a:t>
            </a:r>
            <a:r>
              <a:rPr lang="en-US" sz="1800" dirty="0"/>
              <a:t>to debug or inspect an </a:t>
            </a:r>
            <a:r>
              <a:rPr lang="en-US" sz="1800" dirty="0" smtClean="0"/>
              <a:t>application.</a:t>
            </a:r>
          </a:p>
          <a:p>
            <a:r>
              <a:rPr lang="en-US" sz="1800" dirty="0"/>
              <a:t>Persist your app's state in </a:t>
            </a:r>
            <a:r>
              <a:rPr lang="en-US" sz="1800" dirty="0" smtClean="0"/>
              <a:t>development.</a:t>
            </a:r>
          </a:p>
          <a:p>
            <a:r>
              <a:rPr lang="en-US" sz="1800" dirty="0" smtClean="0"/>
              <a:t>Easy </a:t>
            </a:r>
            <a:r>
              <a:rPr lang="en-US" sz="1800" dirty="0"/>
              <a:t>to implement some of the functionality which were traditionally difficult to </a:t>
            </a:r>
            <a:r>
              <a:rPr lang="en-US" sz="1800" dirty="0" smtClean="0"/>
              <a:t>implement.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654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13769" y="6324864"/>
            <a:ext cx="2586183" cy="365125"/>
          </a:xfrm>
        </p:spPr>
        <p:txBody>
          <a:bodyPr/>
          <a:lstStyle/>
          <a:p>
            <a:fld id="{22CADBEF-CB64-4529-9779-0A66BE038F96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0530D-B4D4-4517-80E1-D297D2A1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1027046"/>
            <a:ext cx="10114829" cy="5889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Principles – State is Read-Only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5CC8D-5F4A-422E-A715-4030E5DE5E45}"/>
              </a:ext>
            </a:extLst>
          </p:cNvPr>
          <p:cNvCxnSpPr/>
          <p:nvPr/>
        </p:nvCxnSpPr>
        <p:spPr>
          <a:xfrm>
            <a:off x="1577788" y="1748118"/>
            <a:ext cx="9861176" cy="0"/>
          </a:xfrm>
          <a:prstGeom prst="line">
            <a:avLst/>
          </a:prstGeom>
          <a:ln w="28575">
            <a:solidFill>
              <a:srgbClr val="EA2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41801" t="37767" r="41734" b="35805"/>
          <a:stretch/>
        </p:blipFill>
        <p:spPr>
          <a:xfrm>
            <a:off x="1457739" y="3757758"/>
            <a:ext cx="2142309" cy="1933303"/>
          </a:xfrm>
          <a:prstGeom prst="rect">
            <a:avLst/>
          </a:prstGeom>
        </p:spPr>
      </p:pic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2216728" y="2380520"/>
            <a:ext cx="9355839" cy="73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You can not directly change the state. </a:t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only way to change the state is to emit an action, an object describing what happened.</a:t>
            </a:r>
            <a:endParaRPr lang="en-IN" sz="18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965379" y="3473890"/>
            <a:ext cx="7376603" cy="234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BENEFITS </a:t>
            </a:r>
          </a:p>
          <a:p>
            <a:r>
              <a:rPr lang="en-US" sz="1800" dirty="0" smtClean="0"/>
              <a:t>All </a:t>
            </a:r>
            <a:r>
              <a:rPr lang="en-US" sz="1800" dirty="0"/>
              <a:t>changes are centralized and happen one by one in a strict order, there are no subtle race conditions to watch out </a:t>
            </a:r>
            <a:r>
              <a:rPr lang="en-US" sz="1800" dirty="0" smtClean="0"/>
              <a:t>for.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ny </a:t>
            </a:r>
            <a:r>
              <a:rPr lang="en-US" sz="1800" dirty="0"/>
              <a:t>change to the state is going to happen only in one place. This has a great impact on debugging and testing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/>
              <a:t>a </a:t>
            </a:r>
            <a:r>
              <a:rPr lang="en-US" sz="1800" dirty="0" smtClean="0"/>
              <a:t>particular </a:t>
            </a:r>
            <a:r>
              <a:rPr lang="en-US" sz="1800" dirty="0"/>
              <a:t>action is </a:t>
            </a:r>
            <a:r>
              <a:rPr lang="en-US" sz="1800" dirty="0" smtClean="0"/>
              <a:t>dispatched, the </a:t>
            </a:r>
            <a:r>
              <a:rPr lang="en-US" sz="1800" dirty="0"/>
              <a:t>operation in the state is always the same. </a:t>
            </a:r>
            <a:r>
              <a:rPr lang="en-US" sz="1800" dirty="0" smtClean="0"/>
              <a:t>It also helps in </a:t>
            </a:r>
            <a:r>
              <a:rPr lang="en-US" sz="1800" dirty="0"/>
              <a:t>debugging and testing.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366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7CBAC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7E2017AA889F438DAF5AE874282217" ma:contentTypeVersion="2" ma:contentTypeDescription="Create a new document." ma:contentTypeScope="" ma:versionID="d200fe08611c890e09ac289131736f47">
  <xsd:schema xmlns:xsd="http://www.w3.org/2001/XMLSchema" xmlns:xs="http://www.w3.org/2001/XMLSchema" xmlns:p="http://schemas.microsoft.com/office/2006/metadata/properties" xmlns:ns2="20c41524-6371-4f36-8c5e-ec00872863b8" targetNamespace="http://schemas.microsoft.com/office/2006/metadata/properties" ma:root="true" ma:fieldsID="4d69d84b66f61b5f1888998638648cf7" ns2:_="">
    <xsd:import namespace="20c41524-6371-4f36-8c5e-ec00872863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41524-6371-4f36-8c5e-ec00872863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7C177A-BAEB-4A55-A8A3-8E5F87342000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20c41524-6371-4f36-8c5e-ec00872863b8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C19ED85-A026-41BC-9F97-56447D620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c41524-6371-4f36-8c5e-ec00872863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03C3ED-6E05-4AAB-9ACB-C07667F28C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33840</TotalTime>
  <Words>974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Droid Sans Mono</vt:lpstr>
      <vt:lpstr>1_Office Theme</vt:lpstr>
      <vt:lpstr>PowerPoint Presentation</vt:lpstr>
      <vt:lpstr>What is NgRx?</vt:lpstr>
      <vt:lpstr>NgRx Packages</vt:lpstr>
      <vt:lpstr>What is STATE?</vt:lpstr>
      <vt:lpstr>What is STORE?</vt:lpstr>
      <vt:lpstr>Benefits</vt:lpstr>
      <vt:lpstr>The Core Principles</vt:lpstr>
      <vt:lpstr>Principles – Single source of Truth</vt:lpstr>
      <vt:lpstr>Principles – State is Read-Only</vt:lpstr>
      <vt:lpstr>Principles – Handling changes using pure functions</vt:lpstr>
      <vt:lpstr>Why NGRX?</vt:lpstr>
      <vt:lpstr>NGRX Store: Architecture</vt:lpstr>
      <vt:lpstr>NGRX Architecture: Action</vt:lpstr>
      <vt:lpstr>NGRX Architecture: Reducer</vt:lpstr>
      <vt:lpstr>NGRX Architecture: Effects</vt:lpstr>
      <vt:lpstr>NGRX Architecture: Store</vt:lpstr>
      <vt:lpstr>NGRX Architecture: Selectors</vt:lpstr>
      <vt:lpstr>NGRX : URLs</vt:lpstr>
      <vt:lpstr>PowerPoint Presentation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 Kumar B</dc:creator>
  <cp:lastModifiedBy>Randhir Kumar - ERS, HCL Tech</cp:lastModifiedBy>
  <cp:revision>1890</cp:revision>
  <dcterms:created xsi:type="dcterms:W3CDTF">2016-09-21T03:46:00Z</dcterms:created>
  <dcterms:modified xsi:type="dcterms:W3CDTF">2019-02-15T13:11:37Z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0x010100887E2017AA889F438DAF5AE874282217</vt:lpwstr>
  </property>
</Properties>
</file>